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1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11" name="Slide Number Placeholder 10"/>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25D5D9A-2E05-46BC-8B2B-284BDDAA7F7A}" type="slidenum">
              <a:rPr lang="en-US" smtClean="0"/>
              <a:pPr/>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D9E7EB3-DB01-4B42-841F-AD69A8A31691}" type="datetimeFigureOut">
              <a:rPr lang="en-US" smtClean="0"/>
              <a:pPr/>
              <a:t>5/24/2011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25D5D9A-2E05-46BC-8B2B-284BDDAA7F7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D9E7EB3-DB01-4B42-841F-AD69A8A31691}" type="datetimeFigureOut">
              <a:rPr lang="en-US" smtClean="0"/>
              <a:pPr/>
              <a:t>5/24/2011</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25D5D9A-2E05-46BC-8B2B-284BDDAA7F7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b5media_b4.s3.amazonaws.com/28/files/2007/11/national-museum-of-natural-history-hall-of-minerals-calcite-exhibit.jpg" TargetMode="External"/><Relationship Id="rId5" Type="http://schemas.openxmlformats.org/officeDocument/2006/relationships/image" Target="../media/image4.jpeg"/><Relationship Id="rId4" Type="http://schemas.openxmlformats.org/officeDocument/2006/relationships/hyperlink" Target="http://b5media_b4.s3.amazonaws.com/28/files/2007/11/national-museum-of-natural-history-hall-of-minerals-quartz.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Minerals 101</a:t>
            </a:r>
            <a:endParaRPr lang="en-US" dirty="0"/>
          </a:p>
        </p:txBody>
      </p:sp>
      <p:sp>
        <p:nvSpPr>
          <p:cNvPr id="3" name="Subtitle 2"/>
          <p:cNvSpPr>
            <a:spLocks noGrp="1"/>
          </p:cNvSpPr>
          <p:nvPr>
            <p:ph type="subTitle" idx="1"/>
          </p:nvPr>
        </p:nvSpPr>
        <p:spPr/>
        <p:txBody>
          <a:bodyPr/>
          <a:lstStyle/>
          <a:p>
            <a:r>
              <a:rPr lang="en-US" dirty="0" smtClean="0"/>
              <a:t>An easy guide to understanding minerals</a:t>
            </a:r>
            <a:endParaRPr lang="en-US" dirty="0"/>
          </a:p>
        </p:txBody>
      </p:sp>
      <p:sp>
        <p:nvSpPr>
          <p:cNvPr id="27650" name="AutoShape 2" descr="data:image/jpg;base64,/9j/4AAQSkZJRgABAQAAAQABAAD/2wCEAAkGBhQSERUUExQVFRUWGBwaGBcXGBoXGBwYGBwXGBgYGh4fHCYfGB0jHBgYHy8gIycpLCwsGiAxNTAqNSYrLCkBCQoKDgwOGg8PGikkHCQsLCwsLCwsLCwsLCwsLCwsLCwsLCwsKSwsLCwsLCwsLCwsLCksLCwsLCwsLCwsLCwsLP/AABEIAMUA/wMBIgACEQEDEQH/xAAcAAABBQEBAQAAAAAAAAAAAAAFAgMEBgcBAAj/xAA8EAABAgQEAwYFAwQBBAMBAAABAhEAAyExBBJBUQVhcQYTIoGRoTKxwdHwB0LhFCNS8RVicoKyY8LSFv/EABgBAAMBAQAAAAAAAAAAAAAAAAECAwAE/8QAIhEAAgIDAAMAAwEBAAAAAAAAAAECEQMhMRJBURMiYXEy/9oADAMBAAIRAxEAPwDF5MyF94CekdlygN46tAFoAQrwU0V1H1gomBHBj8Xl9YLCKrhKXR0GHBDSYdEEA4DCwYbTChBAekzSheZJKVDUEg2G0S5nE5qrzFnqpX3iGm5/NBDgjUjC++Ubk+pjzxyOiCA68ScHgVzVZZaSo7CHeEcNM6YlIBZw7VIB/PrpGu8J4NKQkJl+EgVIB9efnEcmXx0ulIY72zPsF2Fmk/3VBCdW8R6bCJ03sGMoyrIJqCbNsLOYvhlISXPi3e/OkN4meCHDNo351jmc8j3Z0LHHlFNk9hZRDFS33cR5f6aOCUTqjRSfWxizy+LpSGo5sR8+sSMHxBOarVLV+cbzmvZnjXwoWL/TqeAShSVMaCxOtLt5tFbx3DpkleSYkpVsdtxuI3JISSMrj3eInE8HKnBpyAqmt66g+UOs7j/0TeJPhhyhHGi+YzsvhkzcoSsg2ObL1pypC5PB5Es+GUFq3V4/YlvaKvPEl+JlR4XwOZPIygBL1USw5tuekXrgHYvCKRnUlc3mVMKcg31gnw7gS1+KZlQhIogBib1PkbQVwmBCEhMsEAmqvmG6NEZ5ZMrGCQLndlMKUqAw4A3F62Y/QRyd2Ews6RlCEBdgspDg+xq0GsXiQkOSA1h+eUD+H40FRs/z+8J+y2VSbWjKf1H/AEi7hBxGGCiAfHLfOWoykUctqk9RaMpmyyksQQRoaGPsAqzUuk0UDX8EY7+tPZEIH9QhIHiAJFHSXAfchkisUhL0I0Y2YcRLo4hCxD0pVNRFRDiYTMtDjw1OXpGMPoQX1MPTpZYFv9wSlygkMkQ3j0eDzET8tlXHRzg5qrpBYGBHCPiPT6iCyYujml0eSYcTDIhxJhgDqTChCBE6Rw9SpS1AVIYdNfakBulZkixcL7GFaAqhUWUxslJ3rctaLRI7Cy8gcjMRfKG6WDltYj9kkqmq8RYZEglyxFw3qW5NFyWoW09KfeOKcpN1Z0pUVD/+BVmOVaQG0RT/AH/EV7H9isR3oShALlioHwuagnahrGlTADYqHnDkuSQ3jZrBqa3rBjkkhXBMg9neyaMLJCaKmkeNWz7ch9ILnwpypvvR/wCDCJ07Kl6kkX/OZgTiuJpIIUQgs4dXvDbbsdRB/G1qDsQQRbWvK8UXjHa6fLnJlv4Qlq0uHD8+cSePdrEGigTViQoZmFHGxNbxUcZxATJpYG7jVbB2ALPYx2wxa2dUdLZZE9qDQ5h8JBy61vyf7wQwPbNISDNIqCx9g7Bnc3pGfS5wKvCHfdj9OccmTu6UBM8ab5HGo1ItVoeUItcGbRu/AeK94M9Cj9tq/wDVd94LLnJJZgQ1YzHgHfzpMuakpUHJSgkJIymgSLaeXzI4DtjLCiJhUFA0SoVcu76Up+COeeC+EnFSdot2N4QFrSQCzjKoXG4PpErh/AUIm96VZv8AENQcuusNcI4mFJzPerbB2A9iYJLxstI+EOfx/aORRadEpJokpneJmoNfy8MYrGJSGLJAtWBXEOKHLlT4bMzFi9wNYrPGePKSorVkJTQBn8R+Fw9XOkWxwcnRowsm9pOMACoNaJ5nb+Yq/BO0maakWJWGBNGLUd31J1gRie3IKVomygtQBIziqVfQRW5XHViZLIZJCgthahce8dX4140dCdKj6BGOSSACHHm+46Vj2OwKMQnu5qQtCnuxoXcFxqIz3hH6iy1rSkSlJUQxUSGDMSU6/wCRryi8cG4r3gBIodOV3jiyQcdkZQdWY5+pf6X/ANHmnyEqMjMAQa5c1i+z0ram9M3KyKR9hcS4eMTh5slQBExBBHUHcR8mdoODrwuImSZgOaWoizPsroRWKRdogyAZxhox2OkwwpZ0iG8dWWfL5w8mkIxQeWrpHP7Oh8IXDD4/IwYBgNw/4x5/KDCY60ccujiTDiYbEEcFgzQm2gjSaRoqxzB4F6qtt9+UH8IWSAKmwG72hmVKZI3e8GuzHDTNnIS3hTV+mnz9I55SvpZRRY+y/ClyjmUfAkW0e3sIPziACp6He2leULnKplSK7chA/iGJQEDOGYdW/PSILbofo1juJhKcyqBJ0/KQNHaaXmDOaByA45vsAzk84Y/qpc3MFKCUlJsQahhVna7/AE3pnEgJagApSJbMCS5JUHJLBncGg0AFY7ceJMvGKLnxXjq+4KZZqliSKshx6B8tYqfaDtIoJEsnxAAsaGvzp8hAJXGZkoHIsssFJP8A8dCfJwD5QN7nvEleYOxLchy+kdEYJcKKlwTiJ4JAL1NdfTfWG/6iWMyU5lvbMA4AvTQ63hQnJQEpmAglJegfKo0fUFw8QZZAzEtagqCRrD+QvkEeG9yhWdeZQOYJAGrMkn+NekJl4BcwhZlulTkHLdnetiXgemelQYsmhy/P884VL71iAo5AgvUjNLDKbkHs0I5fCbfwmTOKzZKilCilJqKtTQjajQzg8WpcwZlElycyi9Szk7Qj/lc6cqwlgnKDlGa6jcByXOulNBDcmSAUZSS4roxhlsKZceGdo+6zicMxICRlVQAUu3T5xZz20CSjNUNUU2YMb3rXdqxmBQ60gkl6gGm+tfVocxOKClH4UjkXBba/zhXCNlbT6XlPb5CcSkl+6JCSeVQ7XavtEQ9tlCZPVh0IKJxTWZXLXwkbMSd/aKP3YXYEgXGgG/vDi8ayUjKhwoqexL6HkLjau5g0uiOvZI47jO9mkgeMFnDeIgs4ajc3gRhppqpTkerP4fO0P4vEpWSUHKWcMDc3STS411hGHUkCrBvwjrU3faEu2S6ybw/EZJqSCFeIVs41BfW3pG18BnjwqdJQRRnD2qxanWvyGEJlqzBdWNuZZ9h/EaV2Kn5Zbkhgra728ydANI005RKp3GjYQoZc4015fWMR/Xrs6EzJWKQPjGVe26D/AO4P/jGw8IByEqJYi11bQA/VHhicRw9csqAUzocsSpJBT6kN5xxLTOb+Hy6RCWh0whosTLWmX+cocnSnlqPI/IwkKJ3h6dhyE1av2jmOoB4L40wYBgNhfiHUQZEdkTikSsFJzKAg8kW3gdwuWySrU/KDEpgHN7f6iM3bKRVImS0UA1MX/s7hBIkv+5VW1At/PmIE9mezqQkTJhCswdtGLFq68/SLBNYkg0aOeUvg6R2eopOYqdLVGr6fnOBGKImOQC4qNHapF9hpC+IYwqfKeoPKKL2p7ZJwxACc+YlwDUEXI39Yvjh7ZWMaVsDdouMlExQSGIUWNCDUtoxDU5wKVxArUcyVTEqbIPh8Zo4OoDkN0iNP46Zy+8ZA8JGUk1SQQXrUkEfC1QGasNycMrKlayWFh7gg/wAPHVF1pGciVxHHeDu06XcVF3T0BgVIxBBatDWrU2eJePmJMtU0zBmdggAgkae94HImKUmgY2zFhcua+z6QW2Buh+XMAUpZS5sHLtzNa8oHzsWokuXenhsw0/N4NSJUuchEpCGmFQKpmYhhXwl/CxfrSHcPwCWgTEKIXMqzFmGhAu9vxzCuwU2C8HgQUBRLF7AFSiC4DCj1aj6xOkkJlZshUVeF7gamnPzsY5O4d3YAQ8wmjCySGcKpVwSNIiycWaKIcJsFpLEu7OLeR5QU0grRMxvBv7feSqgfGkVbnvvEFGJCcrs/MtWrOPNn2h+XxgIlLQErBmFlkOAUsQE7C6vXlUfJ4fmYnwgm55N+ecC6egN70Hp2HmYZeZZSsEAkpOYBzUEsxNtxWIPEZg7wsO7q5HWvh6BvSOrw6ihSUnwC7MwL6WYtpWHMJhUFR7w6Cr5iOfpSGt8G2clFeXKkkoK81aOQlj5Nz2hErAqzpzKFgbg0qW/jrD+JK1EISo5EklKsoTVQGZwKaaQ1Iwm9W1fKH1BJ5UaNs1ErFJBSoEBwXoli5Fs5J8Ov3iOSkgOlVFClGsN7GusTBxAolKSmrliHowDAs5ppEJCy53N6eohkMeUzsMxVRj5m8XjsvgE+FQClj9wz5EguzEhz1t5xQkE5idr2t531i69kJav6lUooKkhLhAUCCRYkvUXLxvTsKNr4LMSZXgZtAOXNq1hntNw3vZTgORfpcPTf8vEfg6ynKCwP7Uh7aOLCD5WE00VWOJo5npnyL2o4CcLPUkOZZLoVunQPuC4PSAzRtf6p4AnEMEp7lEp1v8IKl+EDcqJAAGsZTj+DEVl1H+Oo6bw8diy0G0kDR284SVc9fnDRW0JC+bv5xGi9gyVRQ6wblJcgQFX8Z6n5xYOGy8yxHQuHK1tBzCYd0sOgi7dnuzJcKm/lqWhfZ3s6lIC1jxaDZt4sgmZb0f5xxynvR0USKBOUBgBpRhp0gZxLiIlpJfatvidlE6B6RzG4pkgAserE/nSKz2g4yUIdAzSzmSrMAGJrvYOxq1DDwx+WwxiROO8SUJZUnwrylhQ5m050rGWT50yacyiCS+oJY6kaW94K8R7Qd+nIgqIIAJU7A6kEuSdNmL3gdLSpLlmo3lQg+0dUODP4RRw1RGdrM7WPteDp4zMmYOXhi3doVmQQBmGaiq3I5bxH4jjjNLBkgCn2PrERZIBAIchiRrV7t09IekDxQjuUOzqpvt9ImrSkOHCdbMDmoAG2IMRJCCwzqDaVrz5wRl4YHKMpUDZtecC6ChrBoUCxTqKCnPSnOJ2KwjKzpDpTQk1JU1QLdPWOYhGRSQl2BYbef5SEmesFgXRZhUbPyPOBv2Gh3+tUoOE5UihTqQPN/wCSXjkieO7ILqV8TKFi7kPrVzT2h/B4IJSqYVAlL0AcqKmYVs1z1htWFWVA5VJF8pOUE1IpaB+pqG5akqSEqaWcwYiruedQRSu0dxPB8pEtVbFgWFaB21b6RxUrMpKSEgvXq+p08n94mCXMqAlRCSWypJIuDAfdAoHK4cEpDunMSyTYg2bcw3N4eHLjIQfhZmO31gpMwCmCC7pslToLKL0U1K9ekcxeFYB/EztmV/FdfyxTDRFlcGUqSVZgw/bqW2OmsDlICiCfgdh9mu4gv3iRVTuBpUNbdxvaBszC+MElLE+Hc/b+NYsmMyViJKO6C5Yyql86Kc6PU/zCJGPSpZC0jKTVIZNA9j99y14HqJupil/OjjyFfaHZspGTMDTN8Dh20Ipy8h7tYpPxWHkqBly1KQ4zf3CCC1gCA+o99oe7PYpWGxBRnykeFRT4w5Z3Dh28RLWKesK4fiR/RrDd6xOVKgxlKcKVMSR8QIDZVUcWgXN4opIQkELYq8KkgCpzZnBBKjdztrGZr2bF2V4iFiiuqik5iepsNmHyi7/1PhBopWUjmW+UZd2DxHfSsyRWyspOUK/7d9fKNJwWEypq5FPGaZjen+o482naFyJNmedveBTJ/izeMKSoh8qCACkPVvA7g8zcxn2D4MvELKJDTCA5U4SjmxNxsdekbxx/B55ZWEjw3J10bnFJ7K8LElU9qJUpOXoyqeRJHpEI5HGLYriptGTmcDQU/mG1Bqn2rDKpm0I79qP7xWhfIbV8RjUv087NBae+mCmg0Lfn5rn3Z/hZxGIQhIzObchG/wCC4YJEpMtB+EV5nVveBklSoCXsfQoVYNaGcZMADEsdDRwd4ekrygnXaA3EMRmqCDqWOlPuL06xGEbZSKIHF+IlJqDTzrSqTuxjJOIcfmTMw0ANdGtYFotvbDtCJZALqJdwlTMKPUVD78oz/BrLkpoHcvWhLNbpHav1VDydaQmVKLBgwidh59WPk3rC/wCmJfZrAD1LV9eUWLs/+nU7ESe9k5VqHxSwplNsNASK3r5GG9C8K7h5RzA5QUv/ALF9odwqvFl8RS9iwPyrTSHJkhSVKSQxSWIIYlQo1dQ3zifiAg5VF2uxBc0oevnvtGb0MITgQoMnxG1WIfZzT0j0tSpaXKkkC4DEv10jypRJCUMkMCGq4LB6a762jv8AxiUqAVMHiWMyiHAcm4clqv8AeBxBW+D65qpyK+AG9KHz5s8M/wBGEEZixPmDY/nSCSMSlSaqSkppQElx4fhNVHkN4Z4jgxNWJdHlpzOkhqCx3NWpYvAW2GhE3COKKPiL6aOfmR0juMKhLSjMqpcuGoBQPcjlDH9YZcpxlXz2P4GjmG4sVoUXylwSSzUo3u0P4hpEzASUh0sSTY0Z9B15+0T8PxubhGSkJKS5OYPV73o33e0PYbiEqUC4SSUgvZi24NqinIQMlY5U1a1hRVQvmJNSXzB7Kp7mB4b3wdxVEvE8QK3mKKSoijgsA5JND1o0DpWJQsqAcL0Uo0Udj/jyjygspIz2tYAjWo6+0Jw+HlJUmodnWCSA1g1LjYteH8UChE8KmEOQLN+3N5a+e8IUEOEkUSbm2ooxLkfURMnTAFFSigMxCQGqGIJo9R9YjIx8nP40rbOc5BqEmhFQxF+fWFacRXoF45aXATb3ibxABEopTkVmKVZndSQAqgYsM2arh6CO4vBy1TFmWFpQlmC2U+xzAAC2t4Yx3ElrwsqUsBpJUUlKGLrIUcxZzYt1IhlL6JZDw3FVAAJoQSxAFX3pW0LmznTlSnKf3Ncimnu/vEXO/wC1qba+frD+HxBWQ4ASKOwsKlzvWN5ehbL9+kRlgzgoKfw5SCxLV1LUP0jYpE8KcB2ZoynsBh0kvLSrNUHMakC7MGAr/uNN4Yuhc5TtYeXWOfILPQ5xkhOGmEswHSxf6RnuDxGVQzGhceTOP/X3i+8flBeFUl3LOGvT5xk/G8WwLO5Zva3k8QlFUJFu0Zd3XOHUyxD4RC0pi1go0D9JeDh5mII+Hwpfdv5jRZ6iaCh0eBHZvhgwuEloAOYjMp75jfyghKmqzVApzq3SOabtjHMbPISAXLAPzblFP4xxWSFKVkvem3m2kWXHTwSakN8ukZ92pl0OYsNwW3HiahDVjoxJLpeCop3HceFzFhHwEA1FXFWDh4gcPk1zftqKbge0cxTZ/wC2okGqqWINCPz1h2UFKSkEgg2blfTnFesl2WyYVKBbez2L3BhXdqUSwWnKAFkEgVdnItagN2MN90UsVEpYOnVwbUs0SpHDQuWHcrWHABenMCGooekImOgMnKCFORZqDm/3grJwq1LKmOU0Z9wAU/OkR8JhAggBGdJbO9GNWNDSoG8GMDxQyiFCWSkGoI8LWZ4SwEVeGly0klPiTUVZ2bav+oZm4ILdTgJLOl7NQMYM8UwcsePu8oKM4OZ23cE1Y0sYALzsUAIL0AKtN30MNF2MjstWackKIVlbLloeVaH+YlzcAiRMYusH4bANqdz5QOxODCVJVLWKpBL1IOo/DHJk4rUFEkNRRbMdxf0iiQ6JM/FIVlEsJCS4WN3d23LekNYWcjME5T4w1fh1s1vPd4fwUpClMwQNzbYm8cxCkIBSnxAvlVYEZr8nHzvBaCxU+WpJzKCVJzBIoKu501G/MXeHcJh5iisAOoJchI3IryL/AFhnh2HmLBKinW/VtImYnElAKQQNhuP8vneHoZEHDhXiBLU1FAd2vZxDqZhlryg1oMw/d66dYkf1CZqXUUhYrQssiz7loKcXw8n+mStmUS7i/wDD/WF9gsBLxGZIZhUhTixLkKGxesQJSAVZVJKtSQQDTW2kTJDZMq0+EkMdUmzcrQ/wnAAz1IM1MshJKc9iRVKXJFDvXXaEbFZPkYRJwi5omBMtSsmUlllYHhIBFQAog+daQFErvgj9qRZ78iTYx3H4khQSxYF0/uSCWzACuXrWwiZgpiJYmLnKJdHgSkAnvMyWKthlzPVxS+q0INokApUAkKyh31JB2GkMnBhSlJIZTWSA9Q7MTRjR30iUiajLlS5C9mAYaFjD07iS0SMq5aCPEUKDpUkn4mP7km5Sd9CYakFr2W/sRLUgJlqTlYFjmJynpo+pHKNCyhKEg66VLU++rCKb2TzplglL0Gtac6OPKLiFZ8pD0DHn7+sc2WX7URyELjnGkS5eVZSCSGA1HIefKKTL4cpU7OycktFH1UTlFGsBmPUiLH2o4QoTRNCXFBpRmcDbX1gbImtNQkgFBfNR9HGlnAjnzPWg4UvJGMhEGOy2BTNxUpK3y5nLcgSPcCBSRF2/TPDj+oMxQskpTtmU3/1f1i1gRpGImGw2/DEWRKuoiooNGB5QrFDM31s9vvCMZicoah5a8zd4hFGQJ4tiEpJBLKuPn1D/AMxmfbPGZkjKFBlMSbG9t2IEXTj2NWtSmKWSkEqU4ZyQOusZnxdUxc1YY1ILCgOyud3cbmO1KkVeogvNkOYgkb6F30gulKFhPdpysgO5JzL8RJFPC9AByvUmIQ4csAuhRIuSDT7iFyFKUzPbWnSCiaVBhcheUslJy3HhVsC/mREjDqSAnMyEquoJFB/v0jkjiJTKKEAVqqiSosCw532agiKmYlSUJUpxR20J01jS30o6Jypis5yVQaggklt+R6e8GMLLV3aZhtdLgulyQytlUoOkCZkn+34HAS5Lh3BFQnYw9JxQSAhRWlShq4cbdXGusYzDWPxyEqEsCqwEuaglhS7atbSAX9GpM1wWdnTs7VfQawSkJWsFeUFAIANXdL31V036QXxeLlzsNIXOJM6WkpmlgActEqe9kihGsGKrhl0q3E8Fh1KdCrC1QA1zmzb1ZojzZpUsfDkAfKhiKOSdzQHdgIJ4uWhUwmUFZlgBzYOwcAaZffpCcTg0CcEhQBTobMHJL5aH0NqAxWI6IOHlpAUvKpKdi2Yg0L+h9dYekIQqWaFNSAAXJo56aetrw+VJqSslL00ALE5ju1Rf7RH4ecyT4fCCQ6bOXdm33tUQfLYbI+GnpTRDgH9tzo4oKmgh/OZi/gUpWjCuUfS8dRihVAGRQa4clqmvlEnCcUUUqR3lCGL3diAenKCEan4AoTmfKdwXCfqBvHJWNmAJSqaVORldzWrDMBTzprzEeViZiinOtOX/ACS99jZ9PaCvDMIkhQMwkNRBapu4u1idIGwdB+JwKlJVlzOC/hDsUgOL3rpEOViJigSleZ6ZmaqQHd+VBvrC8RjpmfKCtKSSHDu9qHqziJKSkylostDsTV3NczGtrnlCNCiJM8JWCmgoSLh2uL1uGjuJ7slTPlSTo3pVjzpDWEkFKiB4lKJZhRgb13YepievCzEqsl03UKuaEh3oa119YyMkMycWhLDJcOk2aw5OXeJWLHeDvlDIjMJTUbMEvROYkUDk7neGUp8NUgqIubBtG66Q1MmJWgKX41AszkJADmjNVyYdIaiydmeJTSyEhaiTlOUFgRZy1KF/ONI4VxJJCUEvUa8qHz2EZRg+JKlyilM5YStyEOWCmAJGgLeHy5xb+y2K7pCFTC5Ulg1AkEuzAZsxI6xHLG1ZOas0mWAQxDg726NGf9qZS0TVFAAUCD4ny1DG1W+sXXAYkFCVVAc3oW0d7QJ7YSAAF5aC5G53/NY5ZK0c8XTPnsJjQP0y4TnMxarJbKNMz38m94oCVRrvYvDJl4ZGV8xAK9GKhm+saWkPYbxEpywyk6RExksFJu2pfWtBDmX+5merHSsQsXmUoD9t6mr1FISPTRQOx+DCwkMKICQ7lW+b10bXWA2P7OhZDUGSlOhDG+kXBeGzUA16/OOTMAlw5sPYPS0V/JRW6KpiuE94EUuUpIFyTQN6V6xQsfwWZLWuigASMxqDrTUbMY2pOGlgEHrrflAfi3ZxJQpQSDQnV99KQVlA3ZlmD4daYrNkCgQpixUADlc039I7MwoKVLCluS4SzEbDRyKV9InYhCpaAVE/E4S2+hN3o/8AMMTpaLqUaksnKRq5qftFLbYKJuHmz5iWz+JIZ/hD+QqWq8OYPFoSrLmzLSGzOCHFaPa5rHsQxCVBYBolRAIJoalqUoDZ4H4HheVb5nTmNUh2o8U/0csuMlrIlKlIoy0qZJ+IkKrVnroNR5jMQSgFM0MpVBYUFXPt6RbeHLK5ITLAcLIo1HS4PKgvFb40gFQSrKFIPxCrvdwOdfMwY1tCx6QsJMQE+Mrz2lkECWCkqBcMSSaMxDc6NzEYpbOoJcliSQSx89n5w2ZRcIR8QzKBXsHLvZ6GnSH8NwleVTp7xy9S7f8AURrXarEwyKkaThy4DgoIbIo1CSfi6P7iF8XQuWAmoCQGISwIIuKVgrNw+VITKyhSTV9qUBZiHAPkI9PxClJSnIFH4QQc3XoNbaQdmog4GaJyQkyiApyVpbNmDP4mcC9LXiUjhJdQloSoqbKCoFQDENoFOBUMdLVhEiWDMUlIUkalItUs35vBWRhpkpQK5anSLkWd2Ird9SNxG/grdAKfwhaWfKkAlxmALkVpqHAtz2iFIm93MUO9IympTQ3anI2/GMvEY4lRJFi7GheEyeGJmpOZWVbskAVO+aldNi/pBFsjLaZMJSMo8TBKbmqso2pvErAYVSZgUgZcpfLY3DBiKHSzRLXw+Zh8pKHmIUrMCCCkkeIhJYuE+nvHpUszFJUKFQZnBq+UMNdKAaPCyYSXxDFqXLC0oEtYoZqAE5v3VAFDcbVtQRFxPElrQgTFOiWFFOUAKBUXU4DO6mclzDiMYp1ZyCHBOb4QR/jrppvD2CwCp4yJKkkmoajJdtH+7+cBcGSIEicCQyUk7GnltCjJGYgpUBullB6gDkHMWbDdjyASpICcpNAcwqzO+1Wg3wrsohKTc1DK6jSM8iQzkkVCVglPJRkD1AVoou5BszBotHCMKpOUFNHLZSzh/k4Zn0i1y+CZbBt6dfaJUzBJISGT8LAUGr2iMsiZJ5EI4dMARlNH1P8Au/OIXafthh8Gn++/iYJQlJUVVegA0vWjRG47MVhpMyaSwQhwdHHW4Jp5xkmInzJ00zpys01VyHCUhgyUhywp5msJGNuznnQOlptG0cI4cqXIlJLFWROYg3Uw+lPKMbkLUk5k3TWsaV2V7Wme0qaAlTUIOuifOEyJ1oZbLCqUBTUOXd7t6Q33L1pQ+WnvziYqXQ0BERhmoHs3lHPbCmIKiSQgtsfqOcMY2aAKliPreJUvDtrSvVhWKxxOaZiy/wAL+35SClbA3RPPFZbXfdtm/iHZ2J1SRVh6/ggVhZYqWvfaH1yWLpYH8vD0IsqbIfGOApWAAlN3dgQCHpy/iKhi+BKSrMpiNRV3dw9Wu1PrGgYLENUB/wDJJ9PW59Icn8IRMlqIpqQLufu0UjOtM6E/plxWpDAAEGgvU2Jtu8Of8fLKRlWvMCxs29LNb3fSDPH+DCWwClEZnymiUmlutfSBCkISEgZitzmtluWAo7gCr7x0qVjE2XjihIALIZgpw5LVcbxxaQVhRWxeuxBFG10ezQ1gsCsoUoS83ioBVi35YRFw+H7yYFPlIoaULaX8mh00wpLoQwGHUpb0UqxpUNZ+o1gnMlrklioEqSClrVuA12JbdxD83DhiuS5UAE6gWBppyheBkzlhp0pQlnxqUoB3SU0QFfC6SxIqw6NrFlIjTiQRTMP3HozVsb+0RcRw5KAqa50ZI1r8um8WLiWRaihJQZbOw8OTMXy0OznzitY/iK5dGBKR4TqBUZn30gpmjKxeD4p3ijlAAN2DHnb8MbLw8yVYJK5qEqSlABcAlgKezRg6sapXjYkg1Pl84PyeLTSgJznKbpfe1PnGasWcfLhF7RZJk8rkShKSfhSkknw/uJ0J5UtzJgBKUMUu4Z8pysoG4PQDzPlBiRg5ilpQRcEhjQip+h9ItfBezcsJKlIqWAURteu9jCyaQySXSrqkHEBSwmYVMCtRcsHqonW4dq1j2D7LTJ8pORqEkgu1NQK6hrRoeB4YK+EF6H3h+XwxKLFh1ajNT0ESeVIzmloqaezQUcuVLZa7c/VveDfC+AgKC6vs0HUSUjKGJoai1KwvKokFmGoetIjPK2I8gzMlID5tLjWtoRKPiypoDrq3LbUQ+rDAOSXfUn8aKR2m7ddzM7uQAtbO7hkg/wCWzioDE8omlKTJORfsQhAS6lMKVzMNm0vtEDF4/DoBKpqEtfMoJt1aMhxvHMTOLzJqRySlw5BGp2OgEQlyCogrWqY3+RDPuwAB5O7R0fjJ+Qd7S9o1YtZSFH+nCgUgguspqFlzRLsQG0B5QEVKh144YZKjN2DMMvKQTbVq+2sEcHi5aycivEzkNlUObUPnAtIheT8+20Ch2i34Hj+IlhhMzDZYc+R+8WngXaBOJQajvBfSlgW+3KM0wmOUg+Lxjf8AcP8A9fPrE/hnHkSsRnIUBbMmvV/J6RNxsyfpmizswdlgcy5ik4ueZc4nMVJ/c7DLq7C/vFv4bjZc+WCmr3BuIHdqUpSMqQkqUasKt9ImlTD/ABjEguA3taHkpiLw6UQlizAMBE4IgM56pjM2SoHN67t8oMSZySkZR/uB8yWw3hGFWErcmiqHrofzlC1ei8JOh/iOASpKyQ5IPro0U2ZwdAQPCczk5iT8LnLTf81jRO8SkVFNfxohYzhGfMLFqfTrFceStM6Iy+mef8YpipLjY0fqISvCzFoZQtQkFgdCef5yjQZXBEoSEgeLUkDSkPns4hYOZ2fRhYAh/QekdHlEe4lGl4vEKShAISmXUJCaEhvETqS7kc4UMLPTMIddS6g+Z1GhPI/aL1I7PywA6AbipJ168hEiXwlSCnLUPV6029YVTiLaKJjpcxUtaEuAL0d2cuSLULRCk8Ozy8qxmegu6SaA8w/pGhTuHCqQlqV1d/rC8PwhKVZiHOg+V9YLnGjaKLheArZw6k0oL9d9vSLJw/s0AlKlEEjShvo7B4PyeEAVT4XqRtSsS5eFD6PCPN8A5AzC8FSpSXoyvC1926QZk4drkVsN22joYWdy1bM8d7koGZZJpcxJzciUpHDMJ+F0ijNCFpygOa89oFcT43kT4NHckUB15naKHxzj2JVMKTMUkACwD1D3UCKBqgDWpgxx+RNyrbNF4n2qkyRmK0htSQB0rSKljf1RUSe6Qsp0OUAeqiknq0UvunOYupQspRKj5FRLeUdMdMcSRF5PgX4l22xc9OV0ywdQcyhu3hSH6g+cBZaW+ZJJJJ1JJqTzhbR7LFFFIXybPCOhUeyx3LGCKCnjhMdSI7CjJgsQ4kQhKYdSIQqKTCZ2DSu7g7pJSf5hxMLEAw7w/iM7Dn+2t06AuSNy71ibI7RqJKltMJLFixB2LOzDdrRBQmPTJIV94FAey44PHImB0seWoOxicCRXXaM/wuOXImBVxUHmL10SRFsw/aSQphnqaAMXr5e9oi4NPQHH4GSlxaIuJw/h5/SHMVMUhRSA56FOl6w5Mw05ksgKKhQ6aBjuXifA+LHeDzVqSrN+1QA10f6walqAJJq343lDfC+FmXLZYGYuVf8AcbxKEhLEvf8APOEb2VPd6n/EnUO1YeAL2DEedL/SIM/iglNmZvmK1hnEdrZWWhHmQKwyiwWF0BLsx3AvDkiY7eEj7n8eAOC7bSVkhXgILZnBSzwdm8WkJGZUxCX1MN4tGuxE1PjYpDb6wonZPRzqIYlcbkrVRVv3adYZxvazBymCsQgHQB1nqwBJjeDZrJ65eYP5Up+WiMZQ1IB+ZiuYv9SZQUoJUGBIfKo5ma1HuTpFc4h21zzMwClckjK16OqjQ34mxfJL2aHMnBBdRDXb86+8BuN8WDl1f2wx5Uv56RTMZ2rnTA2RKdApRcgO9k0J6nygXOxUxYAXMJAsB4R5tU+sUjhfsR5EFsT2qJWCioDEZgW6kPWtbaPtAWZMKiVKJJNSTd4SiW1qQrLHTGKiRlJyEER7LDqZb2hYkF2aGFojhELyw93B2/N45kgDUNZI7lh0ILtHiiAEaaOtC+7O0eywAgsQpIj0eiZYWkQ4kR6PQQDjx0CPR6MYW0QsVg0pClB32ct5bR2PQGYi4TtAvNlBWP8AzNGGlItPCu00+WVJzksKOXFOUej0BrRrYXHa2eS5I8Ozi93rATtF2un993YLDuhMPnRqN61flHo9CJINsg/8jPmZQZgq4FFUADkfHHV4AEgryrYMBlASHuw1PMk+5j0eikRGJVhUj4Rl/wCzw/KOTpIW2clbBgFnMAOQt5lzHo9FUkJbELkJNw/IkkelvaOy5YFgB0AEej0NQlizHmjkejAFNHCI9HoxjoTCgmPR6CFC0Fj+dIUDeg9CKbBjSOR6FGFKJN28n/6efID1vHkqbb/Uej0Yx4rO9nAvq+55wtydb9d33/OgaPR6NRrO96p76vrf15Q1/HsAPpHI9BoFn//Z"/>
          <p:cNvSpPr>
            <a:spLocks noChangeAspect="1" noChangeArrowheads="1"/>
          </p:cNvSpPr>
          <p:nvPr/>
        </p:nvSpPr>
        <p:spPr bwMode="auto">
          <a:xfrm>
            <a:off x="77788" y="-784225"/>
            <a:ext cx="2124075" cy="163830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7652" name="Picture 4" descr="http://b5media_b4.s3.amazonaws.com/28/files/2007/11/national-museum-of-natural-history-hall-of-minerals-purple-quartz.jpg"/>
          <p:cNvPicPr>
            <a:picLocks noChangeAspect="1" noChangeArrowheads="1"/>
          </p:cNvPicPr>
          <p:nvPr/>
        </p:nvPicPr>
        <p:blipFill>
          <a:blip r:embed="rId2" cstate="print"/>
          <a:srcRect/>
          <a:stretch>
            <a:fillRect/>
          </a:stretch>
        </p:blipFill>
        <p:spPr bwMode="auto">
          <a:xfrm>
            <a:off x="609600" y="3810000"/>
            <a:ext cx="3276600" cy="2532638"/>
          </a:xfrm>
          <a:prstGeom prst="rect">
            <a:avLst/>
          </a:prstGeom>
          <a:solidFill>
            <a:srgbClr val="FFFFFF">
              <a:shade val="85000"/>
            </a:srgbClr>
          </a:solidFill>
          <a:ln w="88900" cap="sq">
            <a:solidFill>
              <a:schemeClr val="bg2">
                <a:lumMod val="9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6" name="Picture 8" descr="http://b5media_b4.s3.amazonaws.com/28/files/2007/11/national-museum-of-natural-history-hall-of-minerals-scolecite.jpg"/>
          <p:cNvPicPr>
            <a:picLocks noChangeAspect="1" noChangeArrowheads="1"/>
          </p:cNvPicPr>
          <p:nvPr/>
        </p:nvPicPr>
        <p:blipFill>
          <a:blip r:embed="rId3" cstate="print"/>
          <a:srcRect/>
          <a:stretch>
            <a:fillRect/>
          </a:stretch>
        </p:blipFill>
        <p:spPr bwMode="auto">
          <a:xfrm>
            <a:off x="6629400" y="4231679"/>
            <a:ext cx="1676400" cy="2016721"/>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8" name="Picture 10" descr="National Museum of Natural History - Hall of Minerals - Quartz">
            <a:hlinkClick r:id="rId4"/>
          </p:cNvPr>
          <p:cNvPicPr>
            <a:picLocks noChangeAspect="1" noChangeArrowheads="1"/>
          </p:cNvPicPr>
          <p:nvPr/>
        </p:nvPicPr>
        <p:blipFill>
          <a:blip r:embed="rId5" cstate="print"/>
          <a:srcRect/>
          <a:stretch>
            <a:fillRect/>
          </a:stretch>
        </p:blipFill>
        <p:spPr bwMode="auto">
          <a:xfrm>
            <a:off x="4495800" y="4282115"/>
            <a:ext cx="1555814" cy="1966285"/>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60" name="Picture 12" descr="National Museum of Natural History - Hall of Minerals - Calcite exhibit">
            <a:hlinkClick r:id="rId6"/>
          </p:cNvPr>
          <p:cNvPicPr>
            <a:picLocks noChangeAspect="1" noChangeArrowheads="1"/>
          </p:cNvPicPr>
          <p:nvPr/>
        </p:nvPicPr>
        <p:blipFill>
          <a:blip r:embed="rId7" cstate="print"/>
          <a:srcRect/>
          <a:stretch>
            <a:fillRect/>
          </a:stretch>
        </p:blipFill>
        <p:spPr bwMode="auto">
          <a:xfrm>
            <a:off x="609600" y="685800"/>
            <a:ext cx="3558454" cy="266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183880" cy="1051560"/>
          </a:xfrm>
          <a:effectLst>
            <a:outerShdw blurRad="50800" dist="38100" dir="18900000" algn="bl" rotWithShape="0">
              <a:prstClr val="black">
                <a:alpha val="40000"/>
              </a:prstClr>
            </a:outerShdw>
          </a:effectLst>
          <a:scene3d>
            <a:camera prst="orthographicFront"/>
            <a:lightRig rig="threePt" dir="t"/>
          </a:scene3d>
          <a:sp3d>
            <a:bevelT/>
          </a:sp3d>
        </p:spPr>
        <p:txBody>
          <a:bodyPr>
            <a:normAutofit/>
          </a:bodyPr>
          <a:lstStyle/>
          <a:p>
            <a:r>
              <a:rPr lang="en-US" sz="4000" dirty="0" smtClean="0"/>
              <a:t>Background Information!</a:t>
            </a:r>
            <a:endParaRPr lang="en-US" sz="4000" dirty="0"/>
          </a:p>
        </p:txBody>
      </p:sp>
      <p:sp>
        <p:nvSpPr>
          <p:cNvPr id="3" name="Content Placeholder 2"/>
          <p:cNvSpPr>
            <a:spLocks noGrp="1"/>
          </p:cNvSpPr>
          <p:nvPr>
            <p:ph idx="1"/>
          </p:nvPr>
        </p:nvSpPr>
        <p:spPr>
          <a:xfrm>
            <a:off x="533400" y="914400"/>
            <a:ext cx="8183880" cy="4187952"/>
          </a:xfrm>
        </p:spPr>
        <p:txBody>
          <a:bodyPr>
            <a:normAutofit lnSpcReduction="10000"/>
          </a:bodyPr>
          <a:lstStyle/>
          <a:p>
            <a:r>
              <a:rPr lang="en-US" dirty="0" smtClean="0"/>
              <a:t>The Earth’s crust is made of mostly rocks and soil.</a:t>
            </a:r>
          </a:p>
          <a:p>
            <a:pPr lvl="1"/>
            <a:r>
              <a:rPr lang="en-US" dirty="0" smtClean="0"/>
              <a:t>The rocks are made of different combinations of </a:t>
            </a:r>
            <a:r>
              <a:rPr lang="en-US" b="1" u="sng" dirty="0" smtClean="0"/>
              <a:t>minerals.</a:t>
            </a:r>
          </a:p>
          <a:p>
            <a:pPr lvl="2">
              <a:buFont typeface="Wingdings" pitchFamily="2" charset="2"/>
              <a:buChar char="§"/>
            </a:pPr>
            <a:r>
              <a:rPr lang="en-US" b="1" u="sng" dirty="0" smtClean="0"/>
              <a:t>Minerals </a:t>
            </a:r>
            <a:r>
              <a:rPr lang="en-US" dirty="0" smtClean="0"/>
              <a:t>are made of </a:t>
            </a:r>
            <a:r>
              <a:rPr lang="en-US" b="1" u="sng" dirty="0" smtClean="0"/>
              <a:t>elements</a:t>
            </a:r>
            <a:r>
              <a:rPr lang="en-US" dirty="0" smtClean="0"/>
              <a:t>. (</a:t>
            </a:r>
            <a:r>
              <a:rPr lang="en-US" dirty="0" smtClean="0"/>
              <a:t>Remember an element </a:t>
            </a:r>
            <a:r>
              <a:rPr lang="en-US" dirty="0" smtClean="0"/>
              <a:t>is any substance that cannot be broken down into simpler substances. The smallest unit of an element is an </a:t>
            </a:r>
            <a:r>
              <a:rPr lang="en-US" b="1" u="sng" dirty="0" smtClean="0"/>
              <a:t>atom</a:t>
            </a:r>
            <a:r>
              <a:rPr lang="en-US" dirty="0" smtClean="0"/>
              <a:t>.)</a:t>
            </a:r>
          </a:p>
          <a:p>
            <a:pPr lvl="2">
              <a:buNone/>
            </a:pPr>
            <a:endParaRPr lang="en-US" dirty="0" smtClean="0"/>
          </a:p>
          <a:p>
            <a:pPr lvl="2">
              <a:buFont typeface="Wingdings" pitchFamily="2" charset="2"/>
              <a:buChar char="§"/>
            </a:pPr>
            <a:r>
              <a:rPr lang="en-US" dirty="0" smtClean="0"/>
              <a:t> There are over 100 chemical elements, which are the building blocks of all matter in the universe.</a:t>
            </a:r>
          </a:p>
          <a:p>
            <a:pPr lvl="2">
              <a:buNone/>
            </a:pPr>
            <a:endParaRPr lang="en-US" dirty="0" smtClean="0"/>
          </a:p>
          <a:p>
            <a:pPr lvl="2">
              <a:buFont typeface="Wingdings" pitchFamily="2" charset="2"/>
              <a:buChar char="§"/>
            </a:pPr>
            <a:r>
              <a:rPr lang="en-US" b="1" u="sng" dirty="0" smtClean="0"/>
              <a:t>Atoms</a:t>
            </a:r>
            <a:r>
              <a:rPr lang="en-US" dirty="0" smtClean="0"/>
              <a:t> may be bonded together into molecules; when two or more kinds of atoms bind together chemically, a </a:t>
            </a:r>
            <a:r>
              <a:rPr lang="en-US" b="1" u="sng" dirty="0" smtClean="0"/>
              <a:t>compound</a:t>
            </a:r>
            <a:r>
              <a:rPr lang="en-US" dirty="0" smtClean="0"/>
              <a:t> is formed.</a:t>
            </a:r>
            <a:endParaRPr lang="en-US" b="1" u="sng" dirty="0" smtClean="0"/>
          </a:p>
        </p:txBody>
      </p:sp>
      <p:pic>
        <p:nvPicPr>
          <p:cNvPr id="26626" name="Picture 2" descr="http://t2.gstatic.com/images?q=tbn:ANd9GcRqd0zWT0-rjgOhS_baBwgbJkOikm3pLM7njR0jEbYrdCE25oyA&amp;t=1"/>
          <p:cNvPicPr>
            <a:picLocks noChangeAspect="1" noChangeArrowheads="1"/>
          </p:cNvPicPr>
          <p:nvPr/>
        </p:nvPicPr>
        <p:blipFill>
          <a:blip r:embed="rId2" cstate="print"/>
          <a:srcRect/>
          <a:stretch>
            <a:fillRect/>
          </a:stretch>
        </p:blipFill>
        <p:spPr bwMode="auto">
          <a:xfrm>
            <a:off x="685800" y="4953000"/>
            <a:ext cx="1752600" cy="1752600"/>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628" name="Picture 4" descr="http://4.bp.blogspot.com/-E5bfmq9fNGM/TcqKyUjZx5I/AAAAAAAAB3A/iEL0kNOInPE/s1600/periodic-table.gif"/>
          <p:cNvPicPr>
            <a:picLocks noChangeAspect="1" noChangeArrowheads="1"/>
          </p:cNvPicPr>
          <p:nvPr/>
        </p:nvPicPr>
        <p:blipFill>
          <a:blip r:embed="rId3" cstate="print"/>
          <a:srcRect/>
          <a:stretch>
            <a:fillRect/>
          </a:stretch>
        </p:blipFill>
        <p:spPr bwMode="auto">
          <a:xfrm>
            <a:off x="2895600" y="4953000"/>
            <a:ext cx="2560020" cy="1752600"/>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630" name="Picture 6" descr="http://upload.wikimedia.org/wikipedia/commons/thumb/e/e1/Stylised_Lithium_Atom.svg/200px-Stylised_Lithium_Atom.svg.png"/>
          <p:cNvPicPr>
            <a:picLocks noChangeAspect="1" noChangeArrowheads="1"/>
          </p:cNvPicPr>
          <p:nvPr/>
        </p:nvPicPr>
        <p:blipFill>
          <a:blip r:embed="rId4" cstate="print"/>
          <a:srcRect/>
          <a:stretch>
            <a:fillRect/>
          </a:stretch>
        </p:blipFill>
        <p:spPr bwMode="auto">
          <a:xfrm>
            <a:off x="7696200" y="0"/>
            <a:ext cx="1213805" cy="1371600"/>
          </a:xfrm>
          <a:prstGeom prst="rect">
            <a:avLst/>
          </a:prstGeom>
          <a:noFill/>
        </p:spPr>
      </p:pic>
      <p:pic>
        <p:nvPicPr>
          <p:cNvPr id="26636" name="Picture 12" descr="http://www.davidhanauer.com/buckscounty/ringingrocks/photos/ringing_rocks_2006_04.jpg"/>
          <p:cNvPicPr>
            <a:picLocks noChangeAspect="1" noChangeArrowheads="1"/>
          </p:cNvPicPr>
          <p:nvPr/>
        </p:nvPicPr>
        <p:blipFill>
          <a:blip r:embed="rId5" cstate="print"/>
          <a:srcRect/>
          <a:stretch>
            <a:fillRect/>
          </a:stretch>
        </p:blipFill>
        <p:spPr bwMode="auto">
          <a:xfrm>
            <a:off x="5867400" y="4984759"/>
            <a:ext cx="2590800" cy="1720841"/>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96240"/>
            <a:ext cx="8183880" cy="1051560"/>
          </a:xfrm>
          <a:effectLst>
            <a:outerShdw blurRad="50800" dist="38100" dir="13500000" algn="br" rotWithShape="0">
              <a:prstClr val="black">
                <a:alpha val="40000"/>
              </a:prstClr>
            </a:outerShdw>
          </a:effectLst>
          <a:scene3d>
            <a:camera prst="orthographicFront"/>
            <a:lightRig rig="threePt" dir="t"/>
          </a:scene3d>
          <a:sp3d>
            <a:bevelT/>
          </a:sp3d>
        </p:spPr>
        <p:txBody>
          <a:bodyPr>
            <a:normAutofit/>
          </a:bodyPr>
          <a:lstStyle/>
          <a:p>
            <a:r>
              <a:rPr lang="en-US" sz="4000" dirty="0" smtClean="0"/>
              <a:t>What is a mineral?</a:t>
            </a:r>
            <a:endParaRPr lang="en-US" sz="4000" dirty="0"/>
          </a:p>
        </p:txBody>
      </p:sp>
      <p:sp>
        <p:nvSpPr>
          <p:cNvPr id="3" name="Content Placeholder 2"/>
          <p:cNvSpPr>
            <a:spLocks noGrp="1"/>
          </p:cNvSpPr>
          <p:nvPr>
            <p:ph idx="1"/>
          </p:nvPr>
        </p:nvSpPr>
        <p:spPr>
          <a:xfrm>
            <a:off x="533400" y="1600200"/>
            <a:ext cx="8229600" cy="1524000"/>
          </a:xfrm>
        </p:spPr>
        <p:txBody>
          <a:bodyPr/>
          <a:lstStyle/>
          <a:p>
            <a:r>
              <a:rPr lang="en-US" dirty="0" smtClean="0"/>
              <a:t>A </a:t>
            </a:r>
            <a:r>
              <a:rPr lang="en-US" b="1" u="sng" dirty="0" smtClean="0"/>
              <a:t>mineral</a:t>
            </a:r>
            <a:r>
              <a:rPr lang="en-US" dirty="0" smtClean="0"/>
              <a:t> is a naturally occurring, inorganic, solid which possesses a characteristic internal atomic structure and a definite chemical composition.</a:t>
            </a:r>
            <a:endParaRPr lang="en-US" dirty="0"/>
          </a:p>
        </p:txBody>
      </p:sp>
      <p:pic>
        <p:nvPicPr>
          <p:cNvPr id="31746" name="Picture 2" descr="Picture of the Day: Crystal Cave of Giants"/>
          <p:cNvPicPr>
            <a:picLocks noChangeAspect="1" noChangeArrowheads="1"/>
          </p:cNvPicPr>
          <p:nvPr/>
        </p:nvPicPr>
        <p:blipFill>
          <a:blip r:embed="rId2" cstate="print"/>
          <a:srcRect/>
          <a:stretch>
            <a:fillRect/>
          </a:stretch>
        </p:blipFill>
        <p:spPr bwMode="auto">
          <a:xfrm>
            <a:off x="609600" y="3410910"/>
            <a:ext cx="4495800" cy="2989890"/>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1748" name="Picture 4" descr="http://static.howstuffworks.com/gif/quartz-watch-crystal.jpg"/>
          <p:cNvPicPr>
            <a:picLocks noChangeAspect="1" noChangeArrowheads="1"/>
          </p:cNvPicPr>
          <p:nvPr/>
        </p:nvPicPr>
        <p:blipFill>
          <a:blip r:embed="rId3" cstate="print"/>
          <a:srcRect/>
          <a:stretch>
            <a:fillRect/>
          </a:stretch>
        </p:blipFill>
        <p:spPr bwMode="auto">
          <a:xfrm>
            <a:off x="5638800" y="3352800"/>
            <a:ext cx="2762250" cy="2324101"/>
          </a:xfrm>
          <a:prstGeom prst="rect">
            <a:avLst/>
          </a:prstGeom>
          <a:solidFill>
            <a:srgbClr val="FFFFFF">
              <a:shade val="85000"/>
            </a:srgbClr>
          </a:solidFill>
          <a:ln w="1905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183880" cy="1051560"/>
          </a:xfrm>
          <a:effectLst>
            <a:outerShdw blurRad="50800" dist="38100" dir="13500000" algn="br" rotWithShape="0">
              <a:prstClr val="black">
                <a:alpha val="40000"/>
              </a:prstClr>
            </a:outerShdw>
          </a:effectLst>
          <a:scene3d>
            <a:camera prst="orthographicFront"/>
            <a:lightRig rig="threePt" dir="t"/>
          </a:scene3d>
          <a:sp3d>
            <a:bevelT/>
          </a:sp3d>
        </p:spPr>
        <p:txBody>
          <a:bodyPr/>
          <a:lstStyle/>
          <a:p>
            <a:r>
              <a:rPr lang="en-US" dirty="0" smtClean="0"/>
              <a:t>Properties</a:t>
            </a:r>
            <a:endParaRPr lang="en-US" dirty="0"/>
          </a:p>
        </p:txBody>
      </p:sp>
      <p:sp>
        <p:nvSpPr>
          <p:cNvPr id="3" name="Content Placeholder 2"/>
          <p:cNvSpPr>
            <a:spLocks noGrp="1"/>
          </p:cNvSpPr>
          <p:nvPr>
            <p:ph idx="1"/>
          </p:nvPr>
        </p:nvSpPr>
        <p:spPr>
          <a:xfrm>
            <a:off x="457200" y="1146048"/>
            <a:ext cx="8229600" cy="4721352"/>
          </a:xfrm>
        </p:spPr>
        <p:txBody>
          <a:bodyPr>
            <a:normAutofit fontScale="92500" lnSpcReduction="10000"/>
          </a:bodyPr>
          <a:lstStyle/>
          <a:p>
            <a:r>
              <a:rPr lang="en-US" b="1" dirty="0" smtClean="0"/>
              <a:t>S</a:t>
            </a:r>
            <a:r>
              <a:rPr lang="en-US" dirty="0" smtClean="0"/>
              <a:t>olid</a:t>
            </a:r>
          </a:p>
          <a:p>
            <a:pPr lvl="1"/>
            <a:r>
              <a:rPr lang="en-US" dirty="0" smtClean="0"/>
              <a:t>Not a liquid or a gas</a:t>
            </a:r>
          </a:p>
          <a:p>
            <a:r>
              <a:rPr lang="en-US" b="1" dirty="0" smtClean="0"/>
              <a:t>N</a:t>
            </a:r>
            <a:r>
              <a:rPr lang="en-US" dirty="0" smtClean="0"/>
              <a:t>aturally Occurring </a:t>
            </a:r>
          </a:p>
          <a:p>
            <a:pPr lvl="1"/>
            <a:r>
              <a:rPr lang="en-US" dirty="0" smtClean="0"/>
              <a:t>Found in nature, not man made </a:t>
            </a:r>
          </a:p>
          <a:p>
            <a:r>
              <a:rPr lang="en-US" b="1" dirty="0" smtClean="0"/>
              <a:t>I</a:t>
            </a:r>
            <a:r>
              <a:rPr lang="en-US" dirty="0" smtClean="0"/>
              <a:t>norganic</a:t>
            </a:r>
          </a:p>
          <a:p>
            <a:pPr lvl="1"/>
            <a:r>
              <a:rPr lang="en-US" dirty="0" smtClean="0"/>
              <a:t>Not living, not formed by living processes</a:t>
            </a:r>
          </a:p>
          <a:p>
            <a:r>
              <a:rPr lang="en-US" b="1" dirty="0" smtClean="0"/>
              <a:t>F</a:t>
            </a:r>
            <a:r>
              <a:rPr lang="en-US" dirty="0" smtClean="0"/>
              <a:t>ixed Composition</a:t>
            </a:r>
          </a:p>
          <a:p>
            <a:pPr lvl="1"/>
            <a:r>
              <a:rPr lang="en-US" dirty="0" smtClean="0"/>
              <a:t>Has a chemical formula, most are formed from compounds of two or more elements, some minerals  consist of one element ex. Au (Gold)</a:t>
            </a:r>
          </a:p>
          <a:p>
            <a:r>
              <a:rPr lang="en-US" b="1" dirty="0" smtClean="0"/>
              <a:t>C</a:t>
            </a:r>
            <a:r>
              <a:rPr lang="en-US" dirty="0" smtClean="0"/>
              <a:t>rystal Form</a:t>
            </a:r>
          </a:p>
          <a:p>
            <a:pPr lvl="1"/>
            <a:r>
              <a:rPr lang="en-US" dirty="0" smtClean="0"/>
              <a:t>A structure where atoms are in an orderly and repeated pattern. </a:t>
            </a:r>
          </a:p>
          <a:p>
            <a:pPr lvl="1"/>
            <a:endParaRPr lang="en-US" dirty="0"/>
          </a:p>
        </p:txBody>
      </p:sp>
      <p:pic>
        <p:nvPicPr>
          <p:cNvPr id="25602" name="Picture 2" descr="Pictures of Giant Crystal Cave, Naica, Mexico: Mine"/>
          <p:cNvPicPr>
            <a:picLocks noChangeAspect="1" noChangeArrowheads="1"/>
          </p:cNvPicPr>
          <p:nvPr/>
        </p:nvPicPr>
        <p:blipFill>
          <a:blip r:embed="rId2" cstate="print"/>
          <a:srcRect/>
          <a:stretch>
            <a:fillRect/>
          </a:stretch>
        </p:blipFill>
        <p:spPr bwMode="auto">
          <a:xfrm>
            <a:off x="5257800" y="304800"/>
            <a:ext cx="3581400" cy="2625843"/>
          </a:xfrm>
          <a:prstGeom prst="rect">
            <a:avLst/>
          </a:prstGeom>
          <a:solidFill>
            <a:srgbClr val="FFFFFF">
              <a:shade val="85000"/>
            </a:srgbClr>
          </a:solidFill>
          <a:ln w="889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183880" cy="1051560"/>
          </a:xfrm>
          <a:effectLst>
            <a:outerShdw blurRad="50800" dist="38100" dir="13500000" algn="br" rotWithShape="0">
              <a:prstClr val="black">
                <a:alpha val="40000"/>
              </a:prstClr>
            </a:outerShdw>
          </a:effectLst>
          <a:scene3d>
            <a:camera prst="orthographicFront"/>
            <a:lightRig rig="threePt" dir="t"/>
          </a:scene3d>
          <a:sp3d>
            <a:bevelT/>
          </a:sp3d>
        </p:spPr>
        <p:txBody>
          <a:bodyPr/>
          <a:lstStyle/>
          <a:p>
            <a:r>
              <a:rPr lang="en-US" dirty="0" smtClean="0"/>
              <a:t>Identification</a:t>
            </a:r>
            <a:endParaRPr lang="en-US" dirty="0"/>
          </a:p>
        </p:txBody>
      </p:sp>
      <p:sp>
        <p:nvSpPr>
          <p:cNvPr id="3" name="Content Placeholder 2"/>
          <p:cNvSpPr>
            <a:spLocks noGrp="1"/>
          </p:cNvSpPr>
          <p:nvPr>
            <p:ph idx="1"/>
          </p:nvPr>
        </p:nvSpPr>
        <p:spPr>
          <a:xfrm>
            <a:off x="304800" y="914400"/>
            <a:ext cx="3810000" cy="5486400"/>
          </a:xfrm>
        </p:spPr>
        <p:txBody>
          <a:bodyPr>
            <a:normAutofit lnSpcReduction="10000"/>
          </a:bodyPr>
          <a:lstStyle/>
          <a:p>
            <a:r>
              <a:rPr lang="en-US" dirty="0" smtClean="0"/>
              <a:t>5 steps for mineral identification. </a:t>
            </a:r>
            <a:r>
              <a:rPr lang="en-US" b="1" u="sng" dirty="0" smtClean="0"/>
              <a:t>Determine</a:t>
            </a:r>
            <a:r>
              <a:rPr lang="en-US" dirty="0" smtClean="0"/>
              <a:t>:</a:t>
            </a:r>
          </a:p>
          <a:p>
            <a:pPr marL="804672" lvl="1" indent="-457200">
              <a:buFont typeface="+mj-lt"/>
              <a:buAutoNum type="arabicPeriod"/>
            </a:pPr>
            <a:r>
              <a:rPr lang="en-US" dirty="0" smtClean="0"/>
              <a:t>Luster</a:t>
            </a:r>
          </a:p>
          <a:p>
            <a:pPr marL="804672" lvl="1" indent="-457200">
              <a:buFont typeface="+mj-lt"/>
              <a:buAutoNum type="arabicPeriod"/>
            </a:pPr>
            <a:r>
              <a:rPr lang="en-US" dirty="0" smtClean="0"/>
              <a:t>Hardness</a:t>
            </a:r>
          </a:p>
          <a:p>
            <a:pPr marL="804672" lvl="1" indent="-457200">
              <a:buFont typeface="+mj-lt"/>
              <a:buAutoNum type="arabicPeriod"/>
            </a:pPr>
            <a:r>
              <a:rPr lang="en-US" dirty="0" smtClean="0"/>
              <a:t>Color (Light or Dark)</a:t>
            </a:r>
          </a:p>
          <a:p>
            <a:pPr marL="804672" lvl="1" indent="-457200">
              <a:buFont typeface="+mj-lt"/>
              <a:buAutoNum type="arabicPeriod"/>
            </a:pPr>
            <a:r>
              <a:rPr lang="en-US" dirty="0" smtClean="0"/>
              <a:t>Cleavage? </a:t>
            </a:r>
          </a:p>
          <a:p>
            <a:pPr marL="804672" lvl="1" indent="-457200">
              <a:buFont typeface="+mj-lt"/>
              <a:buAutoNum type="arabicPeriod"/>
            </a:pPr>
            <a:r>
              <a:rPr lang="en-US" dirty="0" smtClean="0"/>
              <a:t>Streak?</a:t>
            </a:r>
          </a:p>
          <a:p>
            <a:pPr marL="521208" indent="-457200"/>
            <a:r>
              <a:rPr lang="en-US" dirty="0" smtClean="0"/>
              <a:t>After your choices have been narrowed down, use the mineral identification chart!</a:t>
            </a:r>
          </a:p>
        </p:txBody>
      </p:sp>
      <p:pic>
        <p:nvPicPr>
          <p:cNvPr id="30724" name="Picture 4" descr="http://earthsci.org/mineral/rockmin/mineral/mineral_i_d/mineral_I_D.jpg"/>
          <p:cNvPicPr>
            <a:picLocks noChangeAspect="1" noChangeArrowheads="1"/>
          </p:cNvPicPr>
          <p:nvPr/>
        </p:nvPicPr>
        <p:blipFill>
          <a:blip r:embed="rId2" cstate="print"/>
          <a:srcRect/>
          <a:stretch>
            <a:fillRect/>
          </a:stretch>
        </p:blipFill>
        <p:spPr bwMode="auto">
          <a:xfrm>
            <a:off x="4267200" y="304800"/>
            <a:ext cx="4533900" cy="6134101"/>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
            <a:ext cx="8183880" cy="1051560"/>
          </a:xfrm>
        </p:spPr>
        <p:txBody>
          <a:bodyPr/>
          <a:lstStyle/>
          <a:p>
            <a:r>
              <a:rPr lang="en-US" dirty="0" smtClean="0"/>
              <a:t>Luster</a:t>
            </a:r>
            <a:endParaRPr lang="en-US" dirty="0"/>
          </a:p>
        </p:txBody>
      </p:sp>
      <p:sp>
        <p:nvSpPr>
          <p:cNvPr id="3" name="Content Placeholder 2"/>
          <p:cNvSpPr>
            <a:spLocks noGrp="1"/>
          </p:cNvSpPr>
          <p:nvPr>
            <p:ph idx="1"/>
          </p:nvPr>
        </p:nvSpPr>
        <p:spPr>
          <a:xfrm>
            <a:off x="381000" y="914400"/>
            <a:ext cx="8183880" cy="4187952"/>
          </a:xfrm>
        </p:spPr>
        <p:txBody>
          <a:bodyPr/>
          <a:lstStyle/>
          <a:p>
            <a:r>
              <a:rPr lang="en-US" b="1" u="sng" dirty="0" smtClean="0"/>
              <a:t>Luster</a:t>
            </a:r>
            <a:r>
              <a:rPr lang="en-US" dirty="0" smtClean="0"/>
              <a:t> refers to how light is reflected from the surface of a mineral. </a:t>
            </a:r>
          </a:p>
          <a:p>
            <a:r>
              <a:rPr lang="en-US" dirty="0" smtClean="0"/>
              <a:t>Classified as </a:t>
            </a:r>
            <a:r>
              <a:rPr lang="en-US" b="1" u="sng" dirty="0" smtClean="0"/>
              <a:t>Metallic</a:t>
            </a:r>
            <a:r>
              <a:rPr lang="en-US" dirty="0" smtClean="0"/>
              <a:t> or </a:t>
            </a:r>
            <a:r>
              <a:rPr lang="en-US" b="1" u="sng" dirty="0" smtClean="0"/>
              <a:t>Nonmetalli</a:t>
            </a:r>
            <a:r>
              <a:rPr lang="en-US" dirty="0" smtClean="0"/>
              <a:t>c?</a:t>
            </a:r>
          </a:p>
          <a:p>
            <a:pPr lvl="1"/>
            <a:r>
              <a:rPr lang="en-US" dirty="0" smtClean="0"/>
              <a:t>If metallic, skip color (light or dark) step.  </a:t>
            </a:r>
            <a:endParaRPr lang="en-US" dirty="0"/>
          </a:p>
        </p:txBody>
      </p:sp>
      <p:pic>
        <p:nvPicPr>
          <p:cNvPr id="29700" name="Picture 4" descr="http://www.mii.org/Minerals/Minpics1/Hematite2.jpg"/>
          <p:cNvPicPr>
            <a:picLocks noChangeAspect="1" noChangeArrowheads="1"/>
          </p:cNvPicPr>
          <p:nvPr/>
        </p:nvPicPr>
        <p:blipFill>
          <a:blip r:embed="rId2" cstate="print"/>
          <a:srcRect/>
          <a:stretch>
            <a:fillRect/>
          </a:stretch>
        </p:blipFill>
        <p:spPr bwMode="auto">
          <a:xfrm>
            <a:off x="914400" y="3048000"/>
            <a:ext cx="3429000" cy="3190876"/>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2" name="Picture 6" descr="http://volcano.oregonstate.edu/vwdocs/vwlessons/rocks_pics/plagioclase.jpg"/>
          <p:cNvPicPr>
            <a:picLocks noChangeAspect="1" noChangeArrowheads="1"/>
          </p:cNvPicPr>
          <p:nvPr/>
        </p:nvPicPr>
        <p:blipFill>
          <a:blip r:embed="rId3" cstate="print"/>
          <a:srcRect/>
          <a:stretch>
            <a:fillRect/>
          </a:stretch>
        </p:blipFill>
        <p:spPr bwMode="auto">
          <a:xfrm>
            <a:off x="4724400" y="3076574"/>
            <a:ext cx="3297782" cy="3171826"/>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539236" y="2743200"/>
            <a:ext cx="2508764" cy="923330"/>
          </a:xfrm>
          <a:prstGeom prst="rect">
            <a:avLst/>
          </a:prstGeom>
          <a:noFill/>
          <a:scene3d>
            <a:camera prst="obliqueBottomRight"/>
            <a:lightRig rig="threePt" dir="t"/>
          </a:scene3d>
        </p:spPr>
        <p:txBody>
          <a:bodyPr wrap="none" lIns="91440" tIns="45720" rIns="91440" bIns="45720">
            <a:prstTxWarp prst="textSlantUp">
              <a:avLst/>
            </a:prstTxWarp>
            <a:spAutoFit/>
          </a:bodyPr>
          <a:lstStyle/>
          <a:p>
            <a:pPr algn="ctr"/>
            <a:r>
              <a:rPr lang="en-US"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Metallic</a:t>
            </a:r>
            <a:endParaRPr lang="en-U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 name="Rectangle 7"/>
          <p:cNvSpPr/>
          <p:nvPr/>
        </p:nvSpPr>
        <p:spPr>
          <a:xfrm>
            <a:off x="4495800" y="2743200"/>
            <a:ext cx="2508764" cy="923330"/>
          </a:xfrm>
          <a:prstGeom prst="rect">
            <a:avLst/>
          </a:prstGeom>
          <a:noFill/>
          <a:scene3d>
            <a:camera prst="obliqueBottomRight"/>
            <a:lightRig rig="threePt" dir="t"/>
          </a:scene3d>
        </p:spPr>
        <p:txBody>
          <a:bodyPr wrap="none" lIns="91440" tIns="45720" rIns="91440" bIns="45720">
            <a:prstTxWarp prst="textSlantUp">
              <a:avLst/>
            </a:prstTxWarp>
            <a:spAutoFit/>
          </a:bodyPr>
          <a:lstStyle/>
          <a:p>
            <a:pPr algn="ctr"/>
            <a:r>
              <a:rPr lang="en-US"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Non-Metallic</a:t>
            </a:r>
            <a:endParaRPr lang="en-U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down)">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8"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183880" cy="1051560"/>
          </a:xfrm>
          <a:effectLst>
            <a:outerShdw blurRad="50800" dist="38100" dir="18900000" algn="bl" rotWithShape="0">
              <a:prstClr val="black">
                <a:alpha val="40000"/>
              </a:prstClr>
            </a:outerShdw>
          </a:effectLst>
          <a:scene3d>
            <a:camera prst="orthographicFront"/>
            <a:lightRig rig="threePt" dir="t"/>
          </a:scene3d>
          <a:sp3d>
            <a:bevelT/>
          </a:sp3d>
        </p:spPr>
        <p:txBody>
          <a:bodyPr>
            <a:normAutofit/>
          </a:bodyPr>
          <a:lstStyle/>
          <a:p>
            <a:r>
              <a:rPr lang="en-US" sz="4000" dirty="0" smtClean="0"/>
              <a:t>Hardness</a:t>
            </a:r>
            <a:endParaRPr lang="en-US" sz="4000" dirty="0"/>
          </a:p>
        </p:txBody>
      </p:sp>
      <p:sp>
        <p:nvSpPr>
          <p:cNvPr id="3" name="Content Placeholder 2"/>
          <p:cNvSpPr>
            <a:spLocks noGrp="1"/>
          </p:cNvSpPr>
          <p:nvPr>
            <p:ph idx="1"/>
          </p:nvPr>
        </p:nvSpPr>
        <p:spPr>
          <a:xfrm>
            <a:off x="381000" y="1143000"/>
            <a:ext cx="4572000" cy="4724400"/>
          </a:xfrm>
        </p:spPr>
        <p:txBody>
          <a:bodyPr>
            <a:normAutofit fontScale="77500" lnSpcReduction="20000"/>
          </a:bodyPr>
          <a:lstStyle/>
          <a:p>
            <a:r>
              <a:rPr lang="en-US" dirty="0" smtClean="0"/>
              <a:t>The </a:t>
            </a:r>
            <a:r>
              <a:rPr lang="en-US" b="1" dirty="0" smtClean="0"/>
              <a:t>hardness</a:t>
            </a:r>
            <a:r>
              <a:rPr lang="en-US" dirty="0" smtClean="0"/>
              <a:t> of a mineral is its ability to resist scratching.</a:t>
            </a:r>
          </a:p>
          <a:p>
            <a:r>
              <a:rPr lang="en-US" dirty="0" smtClean="0"/>
              <a:t>Where did the hardness scale originate?</a:t>
            </a:r>
          </a:p>
          <a:p>
            <a:pPr lvl="1"/>
            <a:r>
              <a:rPr lang="en-US" dirty="0" smtClean="0"/>
              <a:t>Friedrich </a:t>
            </a:r>
            <a:r>
              <a:rPr lang="en-US" dirty="0" err="1" smtClean="0"/>
              <a:t>Mohs</a:t>
            </a:r>
            <a:r>
              <a:rPr lang="en-US" dirty="0" smtClean="0"/>
              <a:t>, a German mineralogist, developed a hardness scale over 100 years ago. The hardest mineral known, </a:t>
            </a:r>
            <a:r>
              <a:rPr lang="en-US" b="1" dirty="0" smtClean="0"/>
              <a:t>diamond</a:t>
            </a:r>
            <a:r>
              <a:rPr lang="en-US" dirty="0" smtClean="0"/>
              <a:t>, was assigned the number 10.</a:t>
            </a:r>
          </a:p>
          <a:p>
            <a:r>
              <a:rPr lang="en-US" dirty="0" smtClean="0"/>
              <a:t>The </a:t>
            </a:r>
            <a:r>
              <a:rPr lang="en-US" b="1" u="sng" dirty="0" err="1" smtClean="0"/>
              <a:t>Mohs</a:t>
            </a:r>
            <a:r>
              <a:rPr lang="en-US" b="1" u="sng" dirty="0" smtClean="0"/>
              <a:t> Hardness Scale </a:t>
            </a:r>
            <a:r>
              <a:rPr lang="en-US" dirty="0" smtClean="0"/>
              <a:t>ranks the order of hardness of minerals and some common objects. For example, your fingernail can scratch the minerals talc and gypsum, with a hardness of 2 or lower. A copper penny can scratch calcite, gypsum, and talc.  </a:t>
            </a:r>
          </a:p>
          <a:p>
            <a:endParaRPr lang="en-US" dirty="0"/>
          </a:p>
        </p:txBody>
      </p:sp>
      <p:pic>
        <p:nvPicPr>
          <p:cNvPr id="28674" name="Picture 2" descr="http://www.ascension.k12.nf.ca/grassroots/1999-2000/mineralslab/mohshardnessscale.gif"/>
          <p:cNvPicPr>
            <a:picLocks noChangeAspect="1" noChangeArrowheads="1"/>
          </p:cNvPicPr>
          <p:nvPr/>
        </p:nvPicPr>
        <p:blipFill>
          <a:blip r:embed="rId2" cstate="print"/>
          <a:srcRect/>
          <a:stretch>
            <a:fillRect/>
          </a:stretch>
        </p:blipFill>
        <p:spPr bwMode="auto">
          <a:xfrm>
            <a:off x="5105400" y="1447800"/>
            <a:ext cx="3473025" cy="3733800"/>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57200" y="6019800"/>
            <a:ext cx="8305800" cy="369332"/>
          </a:xfrm>
          <a:prstGeom prst="rect">
            <a:avLst/>
          </a:prstGeom>
          <a:noFill/>
        </p:spPr>
        <p:txBody>
          <a:bodyPr wrap="square" rtlCol="0">
            <a:spAutoFit/>
          </a:bodyPr>
          <a:lstStyle/>
          <a:p>
            <a:pPr algn="ctr"/>
            <a:r>
              <a:rPr lang="en-US" b="1" u="sng" dirty="0" smtClean="0">
                <a:solidFill>
                  <a:schemeClr val="accent1">
                    <a:lumMod val="60000"/>
                    <a:lumOff val="40000"/>
                  </a:schemeClr>
                </a:solidFill>
              </a:rPr>
              <a:t>Fun Fact!</a:t>
            </a:r>
            <a:r>
              <a:rPr lang="en-US" dirty="0" smtClean="0">
                <a:solidFill>
                  <a:schemeClr val="accent1">
                    <a:lumMod val="60000"/>
                    <a:lumOff val="40000"/>
                  </a:schemeClr>
                </a:solidFill>
              </a:rPr>
              <a:t>: The hardness of a mineral is known as its “scratchability!”</a:t>
            </a:r>
            <a:endParaRPr lang="en-US"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0"/>
            <a:ext cx="8183880" cy="1051560"/>
          </a:xfrm>
          <a:effectLst>
            <a:outerShdw blurRad="50800" dist="38100" dir="13500000" algn="br" rotWithShape="0">
              <a:prstClr val="black">
                <a:alpha val="40000"/>
              </a:prstClr>
            </a:outerShdw>
          </a:effectLst>
          <a:scene3d>
            <a:camera prst="orthographicFront"/>
            <a:lightRig rig="threePt" dir="t"/>
          </a:scene3d>
          <a:sp3d>
            <a:bevelT/>
          </a:sp3d>
        </p:spPr>
        <p:txBody>
          <a:bodyPr/>
          <a:lstStyle/>
          <a:p>
            <a:r>
              <a:rPr lang="en-US" sz="4000" dirty="0" smtClean="0"/>
              <a:t>Color</a:t>
            </a:r>
            <a:r>
              <a:rPr lang="en-US" dirty="0" smtClean="0"/>
              <a:t> </a:t>
            </a:r>
            <a:endParaRPr lang="en-US" dirty="0"/>
          </a:p>
        </p:txBody>
      </p:sp>
      <p:sp>
        <p:nvSpPr>
          <p:cNvPr id="3" name="Content Placeholder 2"/>
          <p:cNvSpPr>
            <a:spLocks noGrp="1"/>
          </p:cNvSpPr>
          <p:nvPr>
            <p:ph idx="1"/>
          </p:nvPr>
        </p:nvSpPr>
        <p:spPr>
          <a:xfrm>
            <a:off x="381000" y="1298448"/>
            <a:ext cx="8305800" cy="2816352"/>
          </a:xfrm>
        </p:spPr>
        <p:txBody>
          <a:bodyPr>
            <a:normAutofit fontScale="85000" lnSpcReduction="10000"/>
          </a:bodyPr>
          <a:lstStyle/>
          <a:p>
            <a:r>
              <a:rPr lang="en-US" dirty="0" smtClean="0"/>
              <a:t>Minerals are colored because certain wavelengths of light are absorbed, and the color results from a combination of those wave lengths that reach the eye.</a:t>
            </a:r>
          </a:p>
          <a:p>
            <a:r>
              <a:rPr lang="en-US" dirty="0" smtClean="0"/>
              <a:t>The </a:t>
            </a:r>
            <a:r>
              <a:rPr lang="en-US" b="1" dirty="0" smtClean="0"/>
              <a:t>color</a:t>
            </a:r>
            <a:r>
              <a:rPr lang="en-US" dirty="0" smtClean="0"/>
              <a:t> of a mineral is the first thing most people notice. But it can also be the least useful in identifying a mineral. Most minerals occur in more than one color. Fluorite can be clear, white, yellow, blue, purple, or green. The other properties, such as hardness, cleavage, and luster, must be used instead. </a:t>
            </a:r>
          </a:p>
          <a:p>
            <a:endParaRPr lang="en-US" dirty="0" smtClean="0"/>
          </a:p>
          <a:p>
            <a:endParaRPr lang="en-US" dirty="0"/>
          </a:p>
        </p:txBody>
      </p:sp>
      <p:pic>
        <p:nvPicPr>
          <p:cNvPr id="4098" name="Picture 2" descr="http://www.minsocam.org/MSA/K12/images/fluorite2.gif"/>
          <p:cNvPicPr>
            <a:picLocks noChangeAspect="1" noChangeArrowheads="1"/>
          </p:cNvPicPr>
          <p:nvPr/>
        </p:nvPicPr>
        <p:blipFill>
          <a:blip r:embed="rId2" cstate="print"/>
          <a:srcRect/>
          <a:stretch>
            <a:fillRect/>
          </a:stretch>
        </p:blipFill>
        <p:spPr bwMode="auto">
          <a:xfrm>
            <a:off x="1676400" y="4267200"/>
            <a:ext cx="2857498" cy="1905000"/>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800600" y="4572000"/>
            <a:ext cx="2819400"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dirty="0" smtClean="0"/>
              <a:t>Both samples in the picture are the mineral fluorite, note that color is different but the crystal shape is the same.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geology.csupomona.edu/alert/mineral/cleavage2.gif"/>
          <p:cNvPicPr>
            <a:picLocks noChangeAspect="1" noChangeArrowheads="1"/>
          </p:cNvPicPr>
          <p:nvPr/>
        </p:nvPicPr>
        <p:blipFill>
          <a:blip r:embed="rId2" cstate="print"/>
          <a:srcRect/>
          <a:stretch>
            <a:fillRect/>
          </a:stretch>
        </p:blipFill>
        <p:spPr bwMode="auto">
          <a:xfrm>
            <a:off x="5486400" y="685800"/>
            <a:ext cx="2390775" cy="4981575"/>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381000" y="0"/>
            <a:ext cx="8183880" cy="1051560"/>
          </a:xfrm>
          <a:effectLst>
            <a:outerShdw blurRad="50800" dist="38100" dir="18900000" algn="bl" rotWithShape="0">
              <a:prstClr val="black">
                <a:alpha val="40000"/>
              </a:prstClr>
            </a:outerShdw>
          </a:effectLst>
          <a:scene3d>
            <a:camera prst="orthographicFront"/>
            <a:lightRig rig="threePt" dir="t"/>
          </a:scene3d>
          <a:sp3d>
            <a:bevelT/>
          </a:sp3d>
        </p:spPr>
        <p:txBody>
          <a:bodyPr>
            <a:normAutofit/>
          </a:bodyPr>
          <a:lstStyle/>
          <a:p>
            <a:r>
              <a:rPr lang="en-US" sz="4000" dirty="0" smtClean="0"/>
              <a:t>Cleavage</a:t>
            </a:r>
            <a:endParaRPr lang="en-US" sz="4000" dirty="0"/>
          </a:p>
        </p:txBody>
      </p:sp>
      <p:sp>
        <p:nvSpPr>
          <p:cNvPr id="3" name="Content Placeholder 2"/>
          <p:cNvSpPr>
            <a:spLocks noGrp="1"/>
          </p:cNvSpPr>
          <p:nvPr>
            <p:ph idx="1"/>
          </p:nvPr>
        </p:nvSpPr>
        <p:spPr>
          <a:xfrm>
            <a:off x="502920" y="1069848"/>
            <a:ext cx="4373880" cy="4797552"/>
          </a:xfrm>
        </p:spPr>
        <p:txBody>
          <a:bodyPr>
            <a:normAutofit fontScale="62500" lnSpcReduction="20000"/>
          </a:bodyPr>
          <a:lstStyle/>
          <a:p>
            <a:r>
              <a:rPr lang="en-US" b="1" dirty="0" smtClean="0"/>
              <a:t>Cleavage</a:t>
            </a:r>
            <a:r>
              <a:rPr lang="en-US" dirty="0" smtClean="0"/>
              <a:t> is the ability of a mineral to break along preferred planes. </a:t>
            </a:r>
          </a:p>
          <a:p>
            <a:r>
              <a:rPr lang="en-US" dirty="0" smtClean="0"/>
              <a:t>Planes of weakness exist in some minerals because of their atomic structure. Atomic bonds may be weaker in some directions than in others, so the mineral will tend to break, or cleave, in that direction.</a:t>
            </a:r>
          </a:p>
          <a:p>
            <a:r>
              <a:rPr lang="en-US" dirty="0" smtClean="0"/>
              <a:t>Minerals may have cleavage in only </a:t>
            </a:r>
            <a:r>
              <a:rPr lang="en-US" u="sng" dirty="0" smtClean="0"/>
              <a:t>one</a:t>
            </a:r>
            <a:r>
              <a:rPr lang="en-US" dirty="0" smtClean="0"/>
              <a:t> direction, in only </a:t>
            </a:r>
            <a:r>
              <a:rPr lang="en-US" u="sng" dirty="0" smtClean="0"/>
              <a:t>two</a:t>
            </a:r>
            <a:r>
              <a:rPr lang="en-US" dirty="0" smtClean="0"/>
              <a:t> directions, or in </a:t>
            </a:r>
            <a:r>
              <a:rPr lang="en-US" u="sng" dirty="0" smtClean="0"/>
              <a:t>three or more</a:t>
            </a:r>
            <a:r>
              <a:rPr lang="en-US" dirty="0" smtClean="0"/>
              <a:t> directions. The cleavage angles at which these planes intersect may be distinctive. </a:t>
            </a:r>
          </a:p>
          <a:p>
            <a:r>
              <a:rPr lang="en-US" dirty="0" smtClean="0"/>
              <a:t>Minerals that have "perfect" cleavage almost always break in a preferred direction. Minerals that have "good" cleavage sometimes will break in a particular direction, and other times they may not. </a:t>
            </a:r>
          </a:p>
          <a:p>
            <a:endParaRPr lang="en-US" dirty="0"/>
          </a:p>
        </p:txBody>
      </p:sp>
      <p:sp>
        <p:nvSpPr>
          <p:cNvPr id="5" name="TextBox 4"/>
          <p:cNvSpPr txBox="1"/>
          <p:nvPr/>
        </p:nvSpPr>
        <p:spPr>
          <a:xfrm>
            <a:off x="457200" y="6019800"/>
            <a:ext cx="8305800" cy="369332"/>
          </a:xfrm>
          <a:prstGeom prst="rect">
            <a:avLst/>
          </a:prstGeom>
          <a:noFill/>
        </p:spPr>
        <p:txBody>
          <a:bodyPr wrap="square" rtlCol="0">
            <a:spAutoFit/>
          </a:bodyPr>
          <a:lstStyle/>
          <a:p>
            <a:pPr algn="ctr"/>
            <a:r>
              <a:rPr lang="en-US" b="1" u="sng" dirty="0" smtClean="0">
                <a:solidFill>
                  <a:schemeClr val="accent1">
                    <a:lumMod val="60000"/>
                    <a:lumOff val="40000"/>
                  </a:schemeClr>
                </a:solidFill>
              </a:rPr>
              <a:t>Fun Fact!</a:t>
            </a:r>
            <a:r>
              <a:rPr lang="en-US" dirty="0" smtClean="0">
                <a:solidFill>
                  <a:schemeClr val="accent1">
                    <a:lumMod val="60000"/>
                    <a:lumOff val="40000"/>
                  </a:schemeClr>
                </a:solidFill>
              </a:rPr>
              <a:t>: Gemstones are “cut” along cleavage planes!</a:t>
            </a:r>
            <a:endParaRPr lang="en-US" dirty="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60960"/>
            <a:ext cx="8183880" cy="1051560"/>
          </a:xfrm>
        </p:spPr>
        <p:txBody>
          <a:bodyPr/>
          <a:lstStyle/>
          <a:p>
            <a:r>
              <a:rPr lang="en-US" dirty="0" smtClean="0"/>
              <a:t>Streak</a:t>
            </a:r>
            <a:endParaRPr lang="en-US" dirty="0"/>
          </a:p>
        </p:txBody>
      </p:sp>
      <p:sp>
        <p:nvSpPr>
          <p:cNvPr id="3" name="Content Placeholder 2"/>
          <p:cNvSpPr>
            <a:spLocks noGrp="1"/>
          </p:cNvSpPr>
          <p:nvPr>
            <p:ph idx="1"/>
          </p:nvPr>
        </p:nvSpPr>
        <p:spPr>
          <a:xfrm>
            <a:off x="457200" y="990600"/>
            <a:ext cx="7772400" cy="3581400"/>
          </a:xfrm>
        </p:spPr>
        <p:txBody>
          <a:bodyPr>
            <a:normAutofit fontScale="77500" lnSpcReduction="20000"/>
          </a:bodyPr>
          <a:lstStyle/>
          <a:p>
            <a:r>
              <a:rPr lang="en-US" dirty="0" smtClean="0"/>
              <a:t>The </a:t>
            </a:r>
            <a:r>
              <a:rPr lang="en-US" b="1" dirty="0" smtClean="0"/>
              <a:t>streak</a:t>
            </a:r>
            <a:r>
              <a:rPr lang="en-US" dirty="0" smtClean="0"/>
              <a:t> of a mineral is the color of the powder left on a </a:t>
            </a:r>
            <a:r>
              <a:rPr lang="en-US" b="1" dirty="0" smtClean="0"/>
              <a:t>streak plate</a:t>
            </a:r>
            <a:r>
              <a:rPr lang="en-US" dirty="0" smtClean="0"/>
              <a:t> (piece of unglazed porcelain) when the mineral is scraped across it. The streak plate has a hardness of glass, so minerals with a </a:t>
            </a:r>
            <a:r>
              <a:rPr lang="en-US" dirty="0" err="1" smtClean="0"/>
              <a:t>Mohs</a:t>
            </a:r>
            <a:r>
              <a:rPr lang="en-US" dirty="0" smtClean="0"/>
              <a:t> Hardness &gt;7 will scratch the streak plate and won't powder the mineral. </a:t>
            </a:r>
          </a:p>
          <a:p>
            <a:r>
              <a:rPr lang="en-US" dirty="0" smtClean="0"/>
              <a:t>Streak can be useful for identifying metallic and earthy minerals.</a:t>
            </a:r>
          </a:p>
          <a:p>
            <a:pPr lvl="1"/>
            <a:r>
              <a:rPr lang="en-US" dirty="0" smtClean="0"/>
              <a:t> Nonmetallic minerals usually give a white streak because they are very light-colored. </a:t>
            </a:r>
          </a:p>
          <a:p>
            <a:pPr lvl="1"/>
            <a:r>
              <a:rPr lang="en-US" dirty="0" smtClean="0"/>
              <a:t>Other minerals may have very distinctive streaks; hematite, for example, always gives a reddish brown streak no matter what type of luster it displays. </a:t>
            </a:r>
          </a:p>
          <a:p>
            <a:endParaRPr lang="en-US" dirty="0"/>
          </a:p>
        </p:txBody>
      </p:sp>
      <p:pic>
        <p:nvPicPr>
          <p:cNvPr id="2050" name="Picture 2" descr="http://geology.csupomona.edu/alert/mineral/streak.jpg"/>
          <p:cNvPicPr>
            <a:picLocks noChangeAspect="1" noChangeArrowheads="1"/>
          </p:cNvPicPr>
          <p:nvPr/>
        </p:nvPicPr>
        <p:blipFill>
          <a:blip r:embed="rId2" cstate="print"/>
          <a:srcRect/>
          <a:stretch>
            <a:fillRect/>
          </a:stretch>
        </p:blipFill>
        <p:spPr bwMode="auto">
          <a:xfrm>
            <a:off x="3505200" y="4114800"/>
            <a:ext cx="2228850" cy="2247901"/>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
            <a:ext cx="8183880" cy="1051560"/>
          </a:xfrm>
          <a:effectLst>
            <a:outerShdw blurRad="50800" dist="38100" dir="18900000" algn="bl" rotWithShape="0">
              <a:prstClr val="black">
                <a:alpha val="40000"/>
              </a:prstClr>
            </a:outerShdw>
          </a:effectLst>
          <a:scene3d>
            <a:camera prst="orthographicFront"/>
            <a:lightRig rig="threePt" dir="t"/>
          </a:scene3d>
          <a:sp3d>
            <a:bevelT/>
          </a:sp3d>
        </p:spPr>
        <p:txBody>
          <a:bodyPr>
            <a:normAutofit/>
          </a:bodyPr>
          <a:lstStyle/>
          <a:p>
            <a:r>
              <a:rPr lang="en-US" sz="4000" dirty="0" smtClean="0"/>
              <a:t>Test Yourself!</a:t>
            </a:r>
            <a:endParaRPr lang="en-US" sz="4000" dirty="0"/>
          </a:p>
        </p:txBody>
      </p:sp>
      <p:sp>
        <p:nvSpPr>
          <p:cNvPr id="3" name="Content Placeholder 2"/>
          <p:cNvSpPr>
            <a:spLocks noGrp="1"/>
          </p:cNvSpPr>
          <p:nvPr>
            <p:ph idx="1"/>
          </p:nvPr>
        </p:nvSpPr>
        <p:spPr>
          <a:xfrm>
            <a:off x="304800" y="1069848"/>
            <a:ext cx="8382000" cy="4645152"/>
          </a:xfrm>
        </p:spPr>
        <p:txBody>
          <a:bodyPr>
            <a:normAutofit/>
          </a:bodyPr>
          <a:lstStyle/>
          <a:p>
            <a:r>
              <a:rPr lang="en-US" dirty="0" smtClean="0"/>
              <a:t>As a class categorize the next few slides as “</a:t>
            </a:r>
            <a:r>
              <a:rPr lang="en-US" b="1" dirty="0" smtClean="0"/>
              <a:t>Minerals</a:t>
            </a:r>
            <a:r>
              <a:rPr lang="en-US" dirty="0" smtClean="0"/>
              <a:t>” or “</a:t>
            </a:r>
            <a:r>
              <a:rPr lang="en-US" b="1" dirty="0" smtClean="0"/>
              <a:t>Non-minerals</a:t>
            </a:r>
            <a:r>
              <a:rPr lang="en-US" dirty="0" smtClean="0"/>
              <a:t>”. </a:t>
            </a:r>
          </a:p>
          <a:p>
            <a:pPr lvl="1"/>
            <a:r>
              <a:rPr lang="en-US" dirty="0" smtClean="0"/>
              <a:t>Remember a </a:t>
            </a:r>
            <a:r>
              <a:rPr lang="en-US" b="1" u="sng" dirty="0" smtClean="0"/>
              <a:t>mineral</a:t>
            </a:r>
            <a:r>
              <a:rPr lang="en-US" dirty="0" smtClean="0"/>
              <a:t> is: </a:t>
            </a:r>
          </a:p>
          <a:p>
            <a:pPr lvl="2"/>
            <a:r>
              <a:rPr lang="en-US" b="1" dirty="0" smtClean="0"/>
              <a:t>S</a:t>
            </a:r>
            <a:r>
              <a:rPr lang="en-US" dirty="0" smtClean="0"/>
              <a:t>olid</a:t>
            </a:r>
          </a:p>
          <a:p>
            <a:pPr lvl="2"/>
            <a:r>
              <a:rPr lang="en-US" b="1" dirty="0" smtClean="0"/>
              <a:t>N</a:t>
            </a:r>
            <a:r>
              <a:rPr lang="en-US" dirty="0" smtClean="0"/>
              <a:t>aturally Occurring  </a:t>
            </a:r>
          </a:p>
          <a:p>
            <a:pPr lvl="2"/>
            <a:r>
              <a:rPr lang="en-US" b="1" dirty="0" smtClean="0"/>
              <a:t>I</a:t>
            </a:r>
            <a:r>
              <a:rPr lang="en-US" dirty="0" smtClean="0"/>
              <a:t>norganic</a:t>
            </a:r>
          </a:p>
          <a:p>
            <a:pPr lvl="2"/>
            <a:r>
              <a:rPr lang="en-US" b="1" dirty="0" smtClean="0"/>
              <a:t>F</a:t>
            </a:r>
            <a:r>
              <a:rPr lang="en-US" dirty="0" smtClean="0"/>
              <a:t>ixed Composition</a:t>
            </a:r>
          </a:p>
          <a:p>
            <a:pPr lvl="2"/>
            <a:r>
              <a:rPr lang="en-US" b="1" dirty="0" smtClean="0"/>
              <a:t>C</a:t>
            </a:r>
            <a:r>
              <a:rPr lang="en-US" dirty="0" smtClean="0"/>
              <a:t>rystal Form</a:t>
            </a:r>
          </a:p>
        </p:txBody>
      </p:sp>
      <p:pic>
        <p:nvPicPr>
          <p:cNvPr id="1026" name="Picture 2" descr="http://www.itworldcanada.info/quiz/images/quiz.gif"/>
          <p:cNvPicPr>
            <a:picLocks noChangeAspect="1" noChangeArrowheads="1"/>
          </p:cNvPicPr>
          <p:nvPr/>
        </p:nvPicPr>
        <p:blipFill>
          <a:blip r:embed="rId2" cstate="print"/>
          <a:srcRect/>
          <a:stretch>
            <a:fillRect/>
          </a:stretch>
        </p:blipFill>
        <p:spPr bwMode="auto">
          <a:xfrm>
            <a:off x="4648200" y="2286000"/>
            <a:ext cx="3333750" cy="2857500"/>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english.cri.cn/mmsource/images/2008/07/24/46860724dinosaur.jpg"/>
          <p:cNvPicPr>
            <a:picLocks noChangeAspect="1" noChangeArrowheads="1"/>
          </p:cNvPicPr>
          <p:nvPr/>
        </p:nvPicPr>
        <p:blipFill>
          <a:blip r:embed="rId2" cstate="print"/>
          <a:srcRect/>
          <a:stretch>
            <a:fillRect/>
          </a:stretch>
        </p:blipFill>
        <p:spPr bwMode="auto">
          <a:xfrm>
            <a:off x="1447800" y="1471505"/>
            <a:ext cx="6096000" cy="4091095"/>
          </a:xfrm>
          <a:prstGeom prst="rect">
            <a:avLst/>
          </a:prstGeom>
          <a:solidFill>
            <a:srgbClr val="FFFFFF">
              <a:shade val="85000"/>
            </a:srgbClr>
          </a:solidFill>
          <a:ln w="190500" cap="rnd">
            <a:solidFill>
              <a:schemeClr val="accent1">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2438400" y="304800"/>
            <a:ext cx="3905436" cy="11079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Fossil</a:t>
            </a:r>
            <a:endPar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3.bp.blogspot.com/_5m_vW6S5Mqk/Sa60CGx-ACI/AAAAAAAAANk/eaeQgf-eUVQ/s400/070266_gold.jpg"/>
          <p:cNvPicPr>
            <a:picLocks noChangeAspect="1" noChangeArrowheads="1"/>
          </p:cNvPicPr>
          <p:nvPr/>
        </p:nvPicPr>
        <p:blipFill>
          <a:blip r:embed="rId2" cstate="print"/>
          <a:srcRect/>
          <a:stretch>
            <a:fillRect/>
          </a:stretch>
        </p:blipFill>
        <p:spPr bwMode="auto">
          <a:xfrm>
            <a:off x="2971800" y="990600"/>
            <a:ext cx="4419600" cy="4419600"/>
          </a:xfrm>
          <a:prstGeom prst="rect">
            <a:avLst/>
          </a:prstGeom>
          <a:solidFill>
            <a:srgbClr val="FFFFFF">
              <a:shade val="85000"/>
            </a:srgbClr>
          </a:solidFill>
          <a:ln w="190500" cap="rnd">
            <a:solidFill>
              <a:schemeClr val="accent1">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1219200" y="762000"/>
            <a:ext cx="1389996" cy="4876800"/>
          </a:xfrm>
          <a:prstGeom prst="rect">
            <a:avLst/>
          </a:prstGeom>
          <a:noFill/>
        </p:spPr>
        <p:style>
          <a:lnRef idx="2">
            <a:schemeClr val="accent1"/>
          </a:lnRef>
          <a:fillRef idx="1">
            <a:schemeClr val="lt1"/>
          </a:fillRef>
          <a:effectRef idx="0">
            <a:schemeClr val="accent1"/>
          </a:effectRef>
          <a:fontRef idx="minor">
            <a:schemeClr val="dk1"/>
          </a:fontRef>
        </p:style>
        <p:txBody>
          <a:bodyPr vert="wordArtVert" wrap="square" lIns="91440" tIns="45720" rIns="91440" bIns="45720">
            <a:spAutoFit/>
          </a:bodyPr>
          <a:lstStyle/>
          <a:p>
            <a:pPr algn="ctr"/>
            <a:r>
              <a:rPr lang="en-US" sz="6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GOLD</a:t>
            </a:r>
            <a:endParaRPr lang="en-US" sz="66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2514600"/>
            <a:ext cx="2176751"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WOOD</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4578" name="Picture 2" descr="http://upload.wikimedia.org/wikipedia/commons/thumb/0/0b/Taxus_wood.jpg/300px-Taxus_wood.jpg"/>
          <p:cNvPicPr>
            <a:picLocks noChangeAspect="1" noChangeArrowheads="1"/>
          </p:cNvPicPr>
          <p:nvPr/>
        </p:nvPicPr>
        <p:blipFill>
          <a:blip r:embed="rId2" cstate="print"/>
          <a:srcRect/>
          <a:stretch>
            <a:fillRect/>
          </a:stretch>
        </p:blipFill>
        <p:spPr bwMode="auto">
          <a:xfrm>
            <a:off x="3810000" y="914400"/>
            <a:ext cx="4361446" cy="4419600"/>
          </a:xfrm>
          <a:prstGeom prst="rect">
            <a:avLst/>
          </a:prstGeom>
          <a:solidFill>
            <a:srgbClr val="FFFFFF">
              <a:shade val="85000"/>
            </a:srgbClr>
          </a:solidFill>
          <a:ln w="190500" cap="rnd">
            <a:solidFill>
              <a:schemeClr val="bg2">
                <a:lumMod val="9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diamondvues.com/84%20Carat%20Diamond.jpg"/>
          <p:cNvPicPr>
            <a:picLocks noChangeAspect="1" noChangeArrowheads="1"/>
          </p:cNvPicPr>
          <p:nvPr/>
        </p:nvPicPr>
        <p:blipFill>
          <a:blip r:embed="rId2" cstate="print"/>
          <a:srcRect/>
          <a:stretch>
            <a:fillRect/>
          </a:stretch>
        </p:blipFill>
        <p:spPr bwMode="auto">
          <a:xfrm>
            <a:off x="2023804" y="1143000"/>
            <a:ext cx="5062796" cy="4115082"/>
          </a:xfrm>
          <a:prstGeom prst="rect">
            <a:avLst/>
          </a:prstGeom>
          <a:solidFill>
            <a:srgbClr val="FFFFFF">
              <a:shade val="85000"/>
            </a:srgbClr>
          </a:solidFill>
          <a:ln w="190500" cap="rnd">
            <a:solidFill>
              <a:srgbClr val="00CC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76200" y="476071"/>
            <a:ext cx="4724400" cy="1200329"/>
          </a:xfrm>
          <a:prstGeom prst="rect">
            <a:avLst/>
          </a:prstGeom>
          <a:noFill/>
          <a:scene3d>
            <a:camera prst="perspectiveContrastingRightFacing"/>
            <a:lightRig rig="threePt" dir="t"/>
          </a:scene3d>
        </p:spPr>
        <p:txBody>
          <a:bodyPr wrap="square" lIns="91440" tIns="45720" rIns="91440" bIns="45720">
            <a:spAutoFit/>
          </a:bodyPr>
          <a:lstStyle/>
          <a:p>
            <a:pPr algn="ctr"/>
            <a:r>
              <a:rPr lang="en-US" sz="72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Diamond</a:t>
            </a:r>
            <a:endParaRPr lang="en-US" sz="7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2514600"/>
            <a:ext cx="1876411"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glow rad="63500">
                    <a:schemeClr val="accent1">
                      <a:satMod val="175000"/>
                      <a:alpha val="40000"/>
                    </a:schemeClr>
                  </a:glow>
                  <a:outerShdw blurRad="50800" dist="38100" dir="18900000" algn="bl" rotWithShape="0">
                    <a:prstClr val="black">
                      <a:alpha val="40000"/>
                    </a:prstClr>
                  </a:outerShdw>
                </a:effectLst>
              </a:rPr>
              <a:t>Pearls</a:t>
            </a:r>
            <a:endParaRPr lang="en-US" sz="5400" b="0" cap="none" spc="0" dirty="0">
              <a:ln w="18415" cmpd="sng">
                <a:solidFill>
                  <a:srgbClr val="FFFFFF"/>
                </a:solidFill>
                <a:prstDash val="solid"/>
              </a:ln>
              <a:solidFill>
                <a:srgbClr val="FFFFFF"/>
              </a:solidFill>
              <a:effectLst>
                <a:glow rad="63500">
                  <a:schemeClr val="accent1">
                    <a:satMod val="175000"/>
                    <a:alpha val="40000"/>
                  </a:schemeClr>
                </a:glow>
                <a:outerShdw blurRad="50800" dist="38100" dir="18900000" algn="bl" rotWithShape="0">
                  <a:prstClr val="black">
                    <a:alpha val="40000"/>
                  </a:prstClr>
                </a:outerShdw>
              </a:effectLst>
            </a:endParaRPr>
          </a:p>
        </p:txBody>
      </p:sp>
      <p:pic>
        <p:nvPicPr>
          <p:cNvPr id="28674" name="Picture 2" descr="http://www.jewelrypayless.com/blog/wp-content/uploads/2009/07/32.jpg"/>
          <p:cNvPicPr>
            <a:picLocks noChangeAspect="1" noChangeArrowheads="1"/>
          </p:cNvPicPr>
          <p:nvPr/>
        </p:nvPicPr>
        <p:blipFill>
          <a:blip r:embed="rId2" cstate="print"/>
          <a:srcRect/>
          <a:stretch>
            <a:fillRect/>
          </a:stretch>
        </p:blipFill>
        <p:spPr bwMode="auto">
          <a:xfrm>
            <a:off x="3429000" y="1295400"/>
            <a:ext cx="4343400" cy="377417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ncwcom.com/~jones/Geology/pictures/quartz.jpg"/>
          <p:cNvPicPr>
            <a:picLocks noChangeAspect="1" noChangeArrowheads="1"/>
          </p:cNvPicPr>
          <p:nvPr/>
        </p:nvPicPr>
        <p:blipFill>
          <a:blip r:embed="rId2" cstate="print"/>
          <a:srcRect/>
          <a:stretch>
            <a:fillRect/>
          </a:stretch>
        </p:blipFill>
        <p:spPr bwMode="auto">
          <a:xfrm>
            <a:off x="2438400" y="1028699"/>
            <a:ext cx="5753100" cy="43053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304800" y="2438400"/>
            <a:ext cx="2135521" cy="923330"/>
          </a:xfrm>
          <a:prstGeom prst="rect">
            <a:avLst/>
          </a:prstGeom>
          <a:noFill/>
        </p:spPr>
        <p:txBody>
          <a:bodyPr wrap="none" lIns="91440" tIns="45720" rIns="91440" bIns="45720">
            <a:spAutoFit/>
          </a:bodyPr>
          <a:lstStyle/>
          <a:p>
            <a:pPr algn="ctr"/>
            <a:r>
              <a:rPr lang="en-US"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Quartz</a:t>
            </a: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5633" y="2514600"/>
            <a:ext cx="2159567" cy="1200329"/>
          </a:xfrm>
          <a:prstGeom prst="rect">
            <a:avLst/>
          </a:prstGeom>
          <a:noFill/>
        </p:spPr>
        <p:txBody>
          <a:bodyPr wrap="none" lIns="91440" tIns="45720" rIns="91440" bIns="45720">
            <a:spAutoFit/>
          </a:bodyPr>
          <a:lstStyle/>
          <a:p>
            <a:pPr algn="ctr"/>
            <a:r>
              <a:rPr lang="en-US" sz="7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Bone</a:t>
            </a:r>
            <a:endParaRPr lang="en-US" sz="7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5" name="Picture 4" descr="http://1.bp.blogspot.com/_1j6kYgnkyEE/TE6dSisyfgI/AAAAAAAAAAs/aqs6gz08U7w/s400/skeleton.jpg"/>
          <p:cNvPicPr>
            <a:picLocks noChangeAspect="1" noChangeArrowheads="1"/>
          </p:cNvPicPr>
          <p:nvPr/>
        </p:nvPicPr>
        <p:blipFill>
          <a:blip r:embed="rId2" cstate="print"/>
          <a:srcRect/>
          <a:stretch>
            <a:fillRect/>
          </a:stretch>
        </p:blipFill>
        <p:spPr bwMode="auto">
          <a:xfrm>
            <a:off x="4114800" y="914400"/>
            <a:ext cx="3174274" cy="4572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2438400"/>
            <a:ext cx="2942857"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Amethyst</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30726" name="Picture 6" descr="http://crystal-cure.com/pics/cluster-amethyst01.jpg"/>
          <p:cNvPicPr>
            <a:picLocks noChangeAspect="1" noChangeArrowheads="1"/>
          </p:cNvPicPr>
          <p:nvPr/>
        </p:nvPicPr>
        <p:blipFill>
          <a:blip r:embed="rId2" cstate="print"/>
          <a:srcRect/>
          <a:stretch>
            <a:fillRect/>
          </a:stretch>
        </p:blipFill>
        <p:spPr bwMode="auto">
          <a:xfrm>
            <a:off x="3962400" y="1143000"/>
            <a:ext cx="4000500" cy="4000500"/>
          </a:xfrm>
          <a:prstGeom prst="rect">
            <a:avLst/>
          </a:prstGeom>
          <a:solidFill>
            <a:srgbClr val="FFFFFF">
              <a:shade val="85000"/>
            </a:srgbClr>
          </a:solidFill>
          <a:ln w="190500" cap="rnd">
            <a:solidFill>
              <a:schemeClr val="accent6">
                <a:lumMod val="40000"/>
                <a:lumOff val="6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
            <a:ext cx="8183880" cy="1051560"/>
          </a:xfrm>
          <a:effectLst>
            <a:outerShdw blurRad="50800" dist="38100" dir="18900000" algn="bl" rotWithShape="0">
              <a:prstClr val="black">
                <a:alpha val="40000"/>
              </a:prstClr>
            </a:outerShdw>
          </a:effectLst>
          <a:scene3d>
            <a:camera prst="orthographicFront"/>
            <a:lightRig rig="threePt" dir="t"/>
          </a:scene3d>
          <a:sp3d>
            <a:bevelT/>
          </a:sp3d>
        </p:spPr>
        <p:txBody>
          <a:bodyPr>
            <a:normAutofit/>
          </a:bodyPr>
          <a:lstStyle/>
          <a:p>
            <a:r>
              <a:rPr lang="en-US" sz="5400" dirty="0" smtClean="0"/>
              <a:t>Results - </a:t>
            </a:r>
            <a:endParaRPr lang="en-US" sz="5400" dirty="0"/>
          </a:p>
        </p:txBody>
      </p:sp>
      <p:sp>
        <p:nvSpPr>
          <p:cNvPr id="3" name="Content Placeholder 2"/>
          <p:cNvSpPr>
            <a:spLocks noGrp="1"/>
          </p:cNvSpPr>
          <p:nvPr>
            <p:ph idx="1"/>
          </p:nvPr>
        </p:nvSpPr>
        <p:spPr>
          <a:xfrm>
            <a:off x="381000" y="1298448"/>
            <a:ext cx="8183880" cy="4187952"/>
          </a:xfrm>
        </p:spPr>
        <p:txBody>
          <a:bodyPr>
            <a:normAutofit lnSpcReduction="10000"/>
          </a:bodyPr>
          <a:lstStyle/>
          <a:p>
            <a:r>
              <a:rPr lang="en-US" b="1" dirty="0" smtClean="0"/>
              <a:t>Minerals</a:t>
            </a:r>
          </a:p>
          <a:p>
            <a:pPr lvl="1"/>
            <a:r>
              <a:rPr lang="en-US" dirty="0" smtClean="0"/>
              <a:t>Gold</a:t>
            </a:r>
          </a:p>
          <a:p>
            <a:pPr lvl="1"/>
            <a:r>
              <a:rPr lang="en-US" dirty="0" smtClean="0"/>
              <a:t>Diamond	</a:t>
            </a:r>
          </a:p>
          <a:p>
            <a:pPr lvl="1"/>
            <a:r>
              <a:rPr lang="en-US" dirty="0" smtClean="0"/>
              <a:t>Quartz</a:t>
            </a:r>
          </a:p>
          <a:p>
            <a:pPr lvl="1"/>
            <a:r>
              <a:rPr lang="en-US" dirty="0" smtClean="0"/>
              <a:t>Amethyst</a:t>
            </a:r>
          </a:p>
          <a:p>
            <a:r>
              <a:rPr lang="en-US" b="1" dirty="0" smtClean="0"/>
              <a:t>Non-minerals</a:t>
            </a:r>
          </a:p>
          <a:p>
            <a:pPr lvl="1"/>
            <a:r>
              <a:rPr lang="en-US" dirty="0" smtClean="0"/>
              <a:t>Fossil</a:t>
            </a:r>
          </a:p>
          <a:p>
            <a:pPr lvl="1"/>
            <a:r>
              <a:rPr lang="en-US" dirty="0" smtClean="0"/>
              <a:t>Wood</a:t>
            </a:r>
          </a:p>
          <a:p>
            <a:pPr lvl="1"/>
            <a:r>
              <a:rPr lang="en-US" dirty="0" smtClean="0"/>
              <a:t>Pearls</a:t>
            </a:r>
          </a:p>
          <a:p>
            <a:pPr lvl="1"/>
            <a:r>
              <a:rPr lang="en-US" dirty="0" smtClean="0"/>
              <a:t>Bone</a:t>
            </a:r>
          </a:p>
          <a:p>
            <a:pPr lvl="1"/>
            <a:endParaRPr lang="en-US" dirty="0"/>
          </a:p>
        </p:txBody>
      </p:sp>
      <p:pic>
        <p:nvPicPr>
          <p:cNvPr id="32770" name="Picture 2" descr="http://www.awholelottastuff.ca/minerals.jpg"/>
          <p:cNvPicPr>
            <a:picLocks noChangeAspect="1" noChangeArrowheads="1"/>
          </p:cNvPicPr>
          <p:nvPr/>
        </p:nvPicPr>
        <p:blipFill>
          <a:blip r:embed="rId2" cstate="print"/>
          <a:srcRect/>
          <a:stretch>
            <a:fillRect/>
          </a:stretch>
        </p:blipFill>
        <p:spPr bwMode="auto">
          <a:xfrm>
            <a:off x="3352799" y="1219200"/>
            <a:ext cx="4967313" cy="4114800"/>
          </a:xfrm>
          <a:prstGeom prst="rect">
            <a:avLst/>
          </a:prstGeom>
          <a:solidFill>
            <a:srgbClr val="FFFFFF">
              <a:shade val="85000"/>
            </a:srgbClr>
          </a:solidFill>
          <a:ln w="190500" cap="rnd">
            <a:solidFill>
              <a:schemeClr val="accent1">
                <a:lumMod val="40000"/>
                <a:lumOff val="6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369</TotalTime>
  <Words>802</Words>
  <Application>Microsoft Office PowerPoint</Application>
  <PresentationFormat>On-screen Show (4:3)</PresentationFormat>
  <Paragraphs>85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Aspect</vt:lpstr>
      <vt:lpstr>Minerals 101</vt:lpstr>
      <vt:lpstr>Background Information!</vt:lpstr>
      <vt:lpstr>What is a mineral?</vt:lpstr>
      <vt:lpstr>Properties</vt:lpstr>
      <vt:lpstr>Identification</vt:lpstr>
      <vt:lpstr>Luster</vt:lpstr>
      <vt:lpstr>Hardness</vt:lpstr>
      <vt:lpstr>Color </vt:lpstr>
      <vt:lpstr>Cleavage</vt:lpstr>
      <vt:lpstr>Streak</vt:lpstr>
      <vt:lpstr>Test Yourself!</vt:lpstr>
      <vt:lpstr>Slide 12</vt:lpstr>
      <vt:lpstr>Slide 13</vt:lpstr>
      <vt:lpstr>Slide 14</vt:lpstr>
      <vt:lpstr>Slide 15</vt:lpstr>
      <vt:lpstr>Slide 16</vt:lpstr>
      <vt:lpstr>Slide 17</vt:lpstr>
      <vt:lpstr>Slide 18</vt:lpstr>
      <vt:lpstr>Slide 19</vt:lpstr>
      <vt:lpstr>Results - </vt:lpstr>
    </vt:vector>
  </TitlesOfParts>
  <Company>Texas A&amp;M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Minerals 101</dc:title>
  <dc:creator>LJLab</dc:creator>
  <cp:lastModifiedBy>LJLab</cp:lastModifiedBy>
  <cp:revision>31</cp:revision>
  <dcterms:created xsi:type="dcterms:W3CDTF">2011-05-20T15:52:49Z</dcterms:created>
  <dcterms:modified xsi:type="dcterms:W3CDTF">2011-05-24T15:13:14Z</dcterms:modified>
</cp:coreProperties>
</file>