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84" r:id="rId3"/>
    <p:sldId id="262" r:id="rId4"/>
    <p:sldId id="257" r:id="rId5"/>
    <p:sldId id="258" r:id="rId6"/>
    <p:sldId id="260" r:id="rId7"/>
    <p:sldId id="285" r:id="rId8"/>
    <p:sldId id="261" r:id="rId9"/>
    <p:sldId id="264" r:id="rId10"/>
    <p:sldId id="265" r:id="rId11"/>
    <p:sldId id="266" r:id="rId12"/>
    <p:sldId id="267" r:id="rId13"/>
    <p:sldId id="268" r:id="rId14"/>
    <p:sldId id="269" r:id="rId15"/>
    <p:sldId id="270" r:id="rId16"/>
    <p:sldId id="272" r:id="rId17"/>
    <p:sldId id="274" r:id="rId18"/>
    <p:sldId id="273" r:id="rId19"/>
    <p:sldId id="275" r:id="rId20"/>
    <p:sldId id="276" r:id="rId21"/>
    <p:sldId id="277" r:id="rId22"/>
    <p:sldId id="278" r:id="rId23"/>
    <p:sldId id="279" r:id="rId24"/>
    <p:sldId id="280" r:id="rId25"/>
    <p:sldId id="281" r:id="rId26"/>
    <p:sldId id="282" r:id="rId27"/>
    <p:sldId id="283"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80" autoAdjust="0"/>
  </p:normalViewPr>
  <p:slideViewPr>
    <p:cSldViewPr>
      <p:cViewPr>
        <p:scale>
          <a:sx n="70" d="100"/>
          <a:sy n="70" d="100"/>
        </p:scale>
        <p:origin x="-2094"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ACCE6-B80D-4A60-A316-77B2549471E3}" type="datetimeFigureOut">
              <a:rPr lang="en-US" smtClean="0"/>
              <a:t>11/30/2011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E0056-FD41-4AA6-ACA8-09322CA69CFE}" type="slidenum">
              <a:rPr lang="en-US" smtClean="0"/>
              <a:t>‹#›</a:t>
            </a:fld>
            <a:endParaRPr lang="en-US"/>
          </a:p>
        </p:txBody>
      </p:sp>
    </p:spTree>
    <p:extLst>
      <p:ext uri="{BB962C8B-B14F-4D97-AF65-F5344CB8AC3E}">
        <p14:creationId xmlns:p14="http://schemas.microsoft.com/office/powerpoint/2010/main" val="377432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Dihybrid</a:t>
            </a:r>
            <a:r>
              <a:rPr lang="en-US" baseline="0" dirty="0" smtClean="0"/>
              <a:t> = crossing two different traits (skin and eye color, hair color and height, attached ear lobes and cleft chin, </a:t>
            </a:r>
            <a:r>
              <a:rPr lang="en-US" baseline="0" dirty="0" err="1" smtClean="0"/>
              <a:t>etc</a:t>
            </a:r>
            <a:r>
              <a:rPr lang="en-US" baseline="0" dirty="0" smtClean="0"/>
              <a:t>) to see if their inheritance is independent of </a:t>
            </a:r>
            <a:r>
              <a:rPr lang="en-US" baseline="0" dirty="0" err="1" smtClean="0"/>
              <a:t>eachother</a:t>
            </a:r>
            <a:endParaRPr lang="en-US" dirty="0" smtClean="0"/>
          </a:p>
          <a:p>
            <a:r>
              <a:rPr lang="en-US" dirty="0" smtClean="0"/>
              <a:t>Heterozygous</a:t>
            </a:r>
            <a:r>
              <a:rPr lang="en-US" baseline="0" dirty="0" smtClean="0"/>
              <a:t> = having both a dominant and a recessive allele</a:t>
            </a:r>
          </a:p>
          <a:p>
            <a:r>
              <a:rPr lang="en-US" baseline="0" dirty="0" smtClean="0"/>
              <a:t>Homozygous = have both alleles be either both dominant, or both recessive</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t>4</a:t>
            </a:fld>
            <a:endParaRPr lang="en-US"/>
          </a:p>
        </p:txBody>
      </p:sp>
    </p:spTree>
    <p:extLst>
      <p:ext uri="{BB962C8B-B14F-4D97-AF65-F5344CB8AC3E}">
        <p14:creationId xmlns:p14="http://schemas.microsoft.com/office/powerpoint/2010/main" val="3579415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t>16</a:t>
            </a:fld>
            <a:endParaRPr lang="en-US"/>
          </a:p>
        </p:txBody>
      </p:sp>
    </p:spTree>
    <p:extLst>
      <p:ext uri="{BB962C8B-B14F-4D97-AF65-F5344CB8AC3E}">
        <p14:creationId xmlns:p14="http://schemas.microsoft.com/office/powerpoint/2010/main" val="384219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84219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t>18</a:t>
            </a:fld>
            <a:endParaRPr lang="en-US"/>
          </a:p>
        </p:txBody>
      </p:sp>
    </p:spTree>
    <p:extLst>
      <p:ext uri="{BB962C8B-B14F-4D97-AF65-F5344CB8AC3E}">
        <p14:creationId xmlns:p14="http://schemas.microsoft.com/office/powerpoint/2010/main" val="3842199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4219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 move onto sorting the combinations</a:t>
            </a:r>
            <a:r>
              <a:rPr lang="en-US" baseline="0" dirty="0" smtClean="0"/>
              <a:t> of t</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42199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4219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84219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a:t>
            </a:r>
            <a:r>
              <a:rPr lang="en-US" baseline="0" dirty="0" smtClean="0"/>
              <a:t> once this step has been completed, repeat the process for the second parent plant. Results on following table</a:t>
            </a:r>
          </a:p>
          <a:p>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4219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t>24</a:t>
            </a:fld>
            <a:endParaRPr lang="en-US"/>
          </a:p>
        </p:txBody>
      </p:sp>
    </p:spTree>
    <p:extLst>
      <p:ext uri="{BB962C8B-B14F-4D97-AF65-F5344CB8AC3E}">
        <p14:creationId xmlns:p14="http://schemas.microsoft.com/office/powerpoint/2010/main" val="3915322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91532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a:t>
            </a:r>
            <a:r>
              <a:rPr lang="en-US" baseline="0" dirty="0" smtClean="0"/>
              <a:t> = in our example we have </a:t>
            </a:r>
            <a:r>
              <a:rPr lang="en-US" baseline="0" dirty="0" err="1" smtClean="0"/>
              <a:t>TtYy</a:t>
            </a:r>
            <a:r>
              <a:rPr lang="en-US" baseline="0" dirty="0" smtClean="0"/>
              <a:t> and </a:t>
            </a:r>
            <a:r>
              <a:rPr lang="en-US" baseline="0" dirty="0" err="1" smtClean="0"/>
              <a:t>ttYy</a:t>
            </a:r>
            <a:r>
              <a:rPr lang="en-US" baseline="0" dirty="0" smtClean="0"/>
              <a:t>, these are our genotypes, the code that determines phenotype</a:t>
            </a:r>
          </a:p>
          <a:p>
            <a:r>
              <a:rPr lang="en-US" baseline="0" dirty="0" smtClean="0"/>
              <a:t>Gametes = eggs and sperm in animals, pollen in plants</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t>5</a:t>
            </a:fld>
            <a:endParaRPr lang="en-US"/>
          </a:p>
        </p:txBody>
      </p:sp>
    </p:spTree>
    <p:extLst>
      <p:ext uri="{BB962C8B-B14F-4D97-AF65-F5344CB8AC3E}">
        <p14:creationId xmlns:p14="http://schemas.microsoft.com/office/powerpoint/2010/main" val="779662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a:t>
            </a:r>
            <a:r>
              <a:rPr lang="en-US" baseline="0" dirty="0" smtClean="0"/>
              <a:t> practice on the overhead projector or a white-erase board. Each selected student can fill in the information for an entire row or the </a:t>
            </a:r>
            <a:r>
              <a:rPr lang="en-US" baseline="0" smtClean="0"/>
              <a:t>entire column.</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915322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15322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t>28</a:t>
            </a:fld>
            <a:endParaRPr lang="en-US"/>
          </a:p>
        </p:txBody>
      </p:sp>
    </p:spTree>
    <p:extLst>
      <p:ext uri="{BB962C8B-B14F-4D97-AF65-F5344CB8AC3E}">
        <p14:creationId xmlns:p14="http://schemas.microsoft.com/office/powerpoint/2010/main" val="505664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 speech bubble</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50566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a:t>
            </a:r>
            <a:r>
              <a:rPr lang="en-US" baseline="0" dirty="0" smtClean="0"/>
              <a:t> = in our example we have </a:t>
            </a:r>
            <a:r>
              <a:rPr lang="en-US" baseline="0" dirty="0" err="1" smtClean="0"/>
              <a:t>TtYy</a:t>
            </a:r>
            <a:r>
              <a:rPr lang="en-US" baseline="0" dirty="0" smtClean="0"/>
              <a:t> and </a:t>
            </a:r>
            <a:r>
              <a:rPr lang="en-US" baseline="0" dirty="0" err="1" smtClean="0"/>
              <a:t>ttYy</a:t>
            </a:r>
            <a:r>
              <a:rPr lang="en-US" baseline="0" dirty="0" smtClean="0"/>
              <a:t>, these are our genotypes, the code that determines phenotype</a:t>
            </a:r>
          </a:p>
          <a:p>
            <a:r>
              <a:rPr lang="en-US" baseline="0" dirty="0" smtClean="0"/>
              <a:t>Gametes = eggs and sperm in animals, pollen in plants</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t>6</a:t>
            </a:fld>
            <a:endParaRPr lang="en-US"/>
          </a:p>
        </p:txBody>
      </p:sp>
    </p:spTree>
    <p:extLst>
      <p:ext uri="{BB962C8B-B14F-4D97-AF65-F5344CB8AC3E}">
        <p14:creationId xmlns:p14="http://schemas.microsoft.com/office/powerpoint/2010/main" val="77966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745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t>8</a:t>
            </a:fld>
            <a:endParaRPr lang="en-US"/>
          </a:p>
        </p:txBody>
      </p:sp>
    </p:spTree>
    <p:extLst>
      <p:ext uri="{BB962C8B-B14F-4D97-AF65-F5344CB8AC3E}">
        <p14:creationId xmlns:p14="http://schemas.microsoft.com/office/powerpoint/2010/main" val="19745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step : fill in all the t’s across the columns</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745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FF0000"/>
                </a:solidFill>
              </a:rPr>
              <a:t>When you pair up the gametes from the two plants, always put like letters together and within the like letters, put the capital letter in front of the lowercase letter to show dominance</a:t>
            </a:r>
            <a:endParaRPr lang="en-US" b="0" dirty="0"/>
          </a:p>
        </p:txBody>
      </p:sp>
      <p:sp>
        <p:nvSpPr>
          <p:cNvPr id="4" name="Slide Number Placeholder 3"/>
          <p:cNvSpPr>
            <a:spLocks noGrp="1"/>
          </p:cNvSpPr>
          <p:nvPr>
            <p:ph type="sldNum" sz="quarter" idx="10"/>
          </p:nvPr>
        </p:nvSpPr>
        <p:spPr/>
        <p:txBody>
          <a:bodyPr/>
          <a:lstStyle/>
          <a:p>
            <a:fld id="{353E0056-FD41-4AA6-ACA8-09322CA69CFE}"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745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Fourth</a:t>
            </a:r>
            <a:r>
              <a:rPr lang="en-US" baseline="0" dirty="0" smtClean="0"/>
              <a:t> step : fill in all the Y/y’s across the columns</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745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we tell from these ratios?</a:t>
            </a:r>
          </a:p>
          <a:p>
            <a:pPr marL="171450" indent="-171450">
              <a:buFontTx/>
              <a:buChar char="-"/>
            </a:pPr>
            <a:r>
              <a:rPr lang="en-US" dirty="0" smtClean="0"/>
              <a:t>Number of genotypes produced</a:t>
            </a:r>
            <a:r>
              <a:rPr lang="en-US" baseline="0" dirty="0" smtClean="0"/>
              <a:t> -&gt; amount of genotypic variation within a cross</a:t>
            </a:r>
          </a:p>
          <a:p>
            <a:pPr marL="171450" indent="-171450">
              <a:buFontTx/>
              <a:buChar char="-"/>
            </a:pPr>
            <a:r>
              <a:rPr lang="en-US" baseline="0" dirty="0" smtClean="0"/>
              <a:t>Number of phenotypes produced -&gt; all the different ways a plant can look based off of one cross</a:t>
            </a:r>
            <a:endParaRPr lang="en-US" dirty="0"/>
          </a:p>
        </p:txBody>
      </p:sp>
      <p:sp>
        <p:nvSpPr>
          <p:cNvPr id="4" name="Slide Number Placeholder 3"/>
          <p:cNvSpPr>
            <a:spLocks noGrp="1"/>
          </p:cNvSpPr>
          <p:nvPr>
            <p:ph type="sldNum" sz="quarter" idx="10"/>
          </p:nvPr>
        </p:nvSpPr>
        <p:spPr/>
        <p:txBody>
          <a:bodyPr/>
          <a:lstStyle/>
          <a:p>
            <a:fld id="{353E0056-FD41-4AA6-ACA8-09322CA69CFE}" type="slidenum">
              <a:rPr lang="en-US" smtClean="0"/>
              <a:t>12</a:t>
            </a:fld>
            <a:endParaRPr lang="en-US"/>
          </a:p>
        </p:txBody>
      </p:sp>
    </p:spTree>
    <p:extLst>
      <p:ext uri="{BB962C8B-B14F-4D97-AF65-F5344CB8AC3E}">
        <p14:creationId xmlns:p14="http://schemas.microsoft.com/office/powerpoint/2010/main" val="196973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F618CF-2D2A-4816-BC69-1A29CCB558AF}" type="datetimeFigureOut">
              <a:rPr lang="en-US" smtClean="0"/>
              <a:t>11/30/2011</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EF1EAE3A-6ACB-4698-8EB2-386BDAABDEA7}"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618CF-2D2A-4816-BC69-1A29CCB558AF}" type="datetimeFigureOut">
              <a:rPr lang="en-US" smtClean="0"/>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EAE3A-6ACB-4698-8EB2-386BDAABDE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618CF-2D2A-4816-BC69-1A29CCB558AF}" type="datetimeFigureOut">
              <a:rPr lang="en-US" smtClean="0"/>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EF1EAE3A-6ACB-4698-8EB2-386BDAABDEA7}"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F618CF-2D2A-4816-BC69-1A29CCB558AF}" type="datetimeFigureOut">
              <a:rPr lang="en-US" smtClean="0"/>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EAE3A-6ACB-4698-8EB2-386BDAABDE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618CF-2D2A-4816-BC69-1A29CCB558AF}" type="datetimeFigureOut">
              <a:rPr lang="en-US" smtClean="0"/>
              <a:t>11/30/2011</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EF1EAE3A-6ACB-4698-8EB2-386BDAABDEA7}"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F618CF-2D2A-4816-BC69-1A29CCB558AF}" type="datetimeFigureOut">
              <a:rPr lang="en-US" smtClean="0"/>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EAE3A-6ACB-4698-8EB2-386BDAABDEA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F618CF-2D2A-4816-BC69-1A29CCB558AF}" type="datetimeFigureOut">
              <a:rPr lang="en-US" smtClean="0"/>
              <a:t>11/30/2011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EAE3A-6ACB-4698-8EB2-386BDAABDE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F618CF-2D2A-4816-BC69-1A29CCB558AF}" type="datetimeFigureOut">
              <a:rPr lang="en-US" smtClean="0"/>
              <a:t>11/30/2011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EAE3A-6ACB-4698-8EB2-386BDAABDE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18CF-2D2A-4816-BC69-1A29CCB558AF}" type="datetimeFigureOut">
              <a:rPr lang="en-US" smtClean="0"/>
              <a:t>11/30/2011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EAE3A-6ACB-4698-8EB2-386BDAABDE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F618CF-2D2A-4816-BC69-1A29CCB558AF}" type="datetimeFigureOut">
              <a:rPr lang="en-US" smtClean="0"/>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EAE3A-6ACB-4698-8EB2-386BDAABDEA7}"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1F618CF-2D2A-4816-BC69-1A29CCB558AF}" type="datetimeFigureOut">
              <a:rPr lang="en-US" smtClean="0"/>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EAE3A-6ACB-4698-8EB2-386BDAABDEA7}"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1F618CF-2D2A-4816-BC69-1A29CCB558AF}" type="datetimeFigureOut">
              <a:rPr lang="en-US" smtClean="0"/>
              <a:t>11/30/2011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F1EAE3A-6ACB-4698-8EB2-386BDAABDEA7}"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Genetics &amp; </a:t>
            </a:r>
            <a:r>
              <a:rPr lang="en-US" dirty="0" err="1" smtClean="0"/>
              <a:t>Punnett</a:t>
            </a:r>
            <a:r>
              <a:rPr lang="en-US" dirty="0" smtClean="0"/>
              <a:t> Squares</a:t>
            </a:r>
            <a:endParaRPr lang="en-US" dirty="0"/>
          </a:p>
        </p:txBody>
      </p:sp>
      <p:sp>
        <p:nvSpPr>
          <p:cNvPr id="3" name="Subtitle 2"/>
          <p:cNvSpPr>
            <a:spLocks noGrp="1"/>
          </p:cNvSpPr>
          <p:nvPr>
            <p:ph type="subTitle" idx="1"/>
          </p:nvPr>
        </p:nvSpPr>
        <p:spPr/>
        <p:txBody>
          <a:bodyPr/>
          <a:lstStyle/>
          <a:p>
            <a:r>
              <a:rPr lang="en-US" dirty="0" smtClean="0"/>
              <a:t>Multiple Traits</a:t>
            </a:r>
            <a:endParaRPr lang="en-US" dirty="0"/>
          </a:p>
        </p:txBody>
      </p:sp>
    </p:spTree>
    <p:extLst>
      <p:ext uri="{BB962C8B-B14F-4D97-AF65-F5344CB8AC3E}">
        <p14:creationId xmlns:p14="http://schemas.microsoft.com/office/powerpoint/2010/main" val="1122322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Dihybrid</a:t>
            </a:r>
            <a:r>
              <a:rPr lang="en-US" dirty="0" smtClean="0"/>
              <a:t> </a:t>
            </a:r>
            <a:r>
              <a:rPr lang="en-US" dirty="0" err="1" smtClean="0"/>
              <a:t>Punnett</a:t>
            </a:r>
            <a:r>
              <a:rPr lang="en-US" dirty="0" smtClean="0"/>
              <a:t> Square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7990100"/>
              </p:ext>
            </p:extLst>
          </p:nvPr>
        </p:nvGraphicFramePr>
        <p:xfrm>
          <a:off x="304800" y="1676400"/>
          <a:ext cx="8458200" cy="3810000"/>
        </p:xfrm>
        <a:graphic>
          <a:graphicData uri="http://schemas.openxmlformats.org/drawingml/2006/table">
            <a:tbl>
              <a:tblPr firstRow="1" firstCol="1" bandRow="1">
                <a:tableStyleId>{21E4AEA4-8DFA-4A89-87EB-49C32662AFE0}</a:tableStyleId>
              </a:tblPr>
              <a:tblGrid>
                <a:gridCol w="1691640"/>
                <a:gridCol w="1691640"/>
                <a:gridCol w="1691640"/>
                <a:gridCol w="1691640"/>
                <a:gridCol w="1691640"/>
              </a:tblGrid>
              <a:tr h="736600">
                <a:tc>
                  <a:txBody>
                    <a:bodyPr/>
                    <a:lstStyle/>
                    <a:p>
                      <a:endParaRPr lang="en-US" sz="2800" dirty="0"/>
                    </a:p>
                  </a:txBody>
                  <a:tcPr anchor="ctr" anchorCtr="1"/>
                </a:tc>
                <a:tc>
                  <a:txBody>
                    <a:bodyPr/>
                    <a:lstStyle/>
                    <a:p>
                      <a:r>
                        <a:rPr lang="en-US" sz="2800" dirty="0" smtClean="0"/>
                        <a:t>TY</a:t>
                      </a:r>
                      <a:endParaRPr lang="en-US" sz="2800" dirty="0"/>
                    </a:p>
                  </a:txBody>
                  <a:tcPr anchor="ctr" anchorCtr="1"/>
                </a:tc>
                <a:tc>
                  <a:txBody>
                    <a:bodyPr/>
                    <a:lstStyle/>
                    <a:p>
                      <a:r>
                        <a:rPr lang="en-US" sz="2800" dirty="0" smtClean="0"/>
                        <a:t>Ty</a:t>
                      </a:r>
                      <a:endParaRPr lang="en-US" sz="2800" dirty="0"/>
                    </a:p>
                  </a:txBody>
                  <a:tcPr anchor="ctr" anchorCtr="1"/>
                </a:tc>
                <a:tc>
                  <a:txBody>
                    <a:bodyPr/>
                    <a:lstStyle/>
                    <a:p>
                      <a:r>
                        <a:rPr lang="en-US" sz="2800" dirty="0" err="1" smtClean="0"/>
                        <a:t>tY</a:t>
                      </a:r>
                      <a:endParaRPr lang="en-US" sz="2800" dirty="0"/>
                    </a:p>
                  </a:txBody>
                  <a:tcPr anchor="ctr" anchorCtr="1"/>
                </a:tc>
                <a:tc>
                  <a:txBody>
                    <a:bodyPr/>
                    <a:lstStyle/>
                    <a:p>
                      <a:r>
                        <a:rPr lang="en-US" sz="2800" dirty="0" err="1" smtClean="0"/>
                        <a:t>tY</a:t>
                      </a:r>
                      <a:endParaRPr lang="en-US" sz="2800" dirty="0"/>
                    </a:p>
                  </a:txBody>
                  <a:tcPr anchor="ctr" anchorCtr="1"/>
                </a:tc>
              </a:tr>
              <a:tr h="863600">
                <a:tc>
                  <a:txBody>
                    <a:bodyPr/>
                    <a:lstStyle/>
                    <a:p>
                      <a:r>
                        <a:rPr lang="en-US" sz="2800" dirty="0" err="1" smtClean="0"/>
                        <a:t>tY</a:t>
                      </a:r>
                      <a:endParaRPr lang="en-US" sz="2800" dirty="0"/>
                    </a:p>
                  </a:txBody>
                  <a:tcPr anchor="ctr" anchorCtr="1"/>
                </a:tc>
                <a:tc>
                  <a:txBody>
                    <a:bodyPr/>
                    <a:lstStyle/>
                    <a:p>
                      <a:pPr algn="l"/>
                      <a:r>
                        <a:rPr lang="en-US" sz="2800" dirty="0" smtClean="0">
                          <a:solidFill>
                            <a:schemeClr val="bg2">
                              <a:lumMod val="50000"/>
                            </a:schemeClr>
                          </a:solidFill>
                        </a:rPr>
                        <a:t>     </a:t>
                      </a:r>
                      <a:r>
                        <a:rPr lang="en-US" sz="2800" dirty="0" err="1" smtClean="0">
                          <a:solidFill>
                            <a:schemeClr val="bg2">
                              <a:lumMod val="50000"/>
                            </a:schemeClr>
                          </a:solidFill>
                        </a:rPr>
                        <a:t>TtY</a:t>
                      </a:r>
                      <a:r>
                        <a:rPr lang="en-US" sz="2800" dirty="0" smtClean="0">
                          <a:solidFill>
                            <a:schemeClr val="bg2">
                              <a:lumMod val="50000"/>
                            </a:schemeClr>
                          </a:solidFill>
                        </a:rPr>
                        <a:t>    </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smtClean="0"/>
                    </a:p>
                  </a:txBody>
                  <a:tcPr anchor="ctr" anchorCtr="1"/>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smtClean="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a:p>
                  </a:txBody>
                  <a:tcPr anchor="ctr" anchorCtr="1"/>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a:p>
                  </a:txBody>
                  <a:tcPr anchor="ctr" anchorCtr="1"/>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a:t>
                      </a:r>
                      <a:endParaRPr lang="en-US" sz="2800" dirty="0">
                        <a:solidFill>
                          <a:schemeClr val="bg2">
                            <a:lumMod val="50000"/>
                          </a:schemeClr>
                        </a:solidFill>
                      </a:endParaRPr>
                    </a:p>
                  </a:txBody>
                  <a:tcPr anchor="ctr"/>
                </a:tc>
              </a:tr>
            </a:tbl>
          </a:graphicData>
        </a:graphic>
      </p:graphicFrame>
      <p:grpSp>
        <p:nvGrpSpPr>
          <p:cNvPr id="3" name="Group 2"/>
          <p:cNvGrpSpPr/>
          <p:nvPr/>
        </p:nvGrpSpPr>
        <p:grpSpPr>
          <a:xfrm>
            <a:off x="3127829" y="2133600"/>
            <a:ext cx="5029200" cy="3074020"/>
            <a:chOff x="3124200" y="2590800"/>
            <a:chExt cx="5029200" cy="3074020"/>
          </a:xfrm>
        </p:grpSpPr>
        <p:cxnSp>
          <p:nvCxnSpPr>
            <p:cNvPr id="5" name="Straight Arrow Connector 4"/>
            <p:cNvCxnSpPr/>
            <p:nvPr/>
          </p:nvCxnSpPr>
          <p:spPr>
            <a:xfrm>
              <a:off x="3124200" y="2590800"/>
              <a:ext cx="0" cy="30480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00600" y="2590800"/>
              <a:ext cx="0" cy="30480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324600" y="2616820"/>
              <a:ext cx="0" cy="30480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53400" y="2616820"/>
              <a:ext cx="0" cy="304800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362200" y="5834743"/>
            <a:ext cx="4938486" cy="707886"/>
          </a:xfrm>
          <a:prstGeom prst="rect">
            <a:avLst/>
          </a:prstGeom>
          <a:solidFill>
            <a:schemeClr val="accent5">
              <a:lumMod val="60000"/>
              <a:lumOff val="40000"/>
            </a:schemeClr>
          </a:solidFill>
          <a:ln w="38100">
            <a:solidFill>
              <a:schemeClr val="accent5">
                <a:lumMod val="75000"/>
              </a:schemeClr>
            </a:solidFill>
          </a:ln>
        </p:spPr>
        <p:txBody>
          <a:bodyPr wrap="square" rtlCol="0">
            <a:spAutoFit/>
          </a:bodyPr>
          <a:lstStyle/>
          <a:p>
            <a:pPr algn="ctr"/>
            <a:r>
              <a:rPr lang="en-US" sz="2000" dirty="0" smtClean="0"/>
              <a:t>Next,  fill in the rows for the second trait of the parent </a:t>
            </a:r>
            <a:r>
              <a:rPr lang="en-US" sz="2000" dirty="0" smtClean="0"/>
              <a:t>generation.</a:t>
            </a:r>
            <a:endParaRPr lang="en-US" sz="2000" dirty="0"/>
          </a:p>
        </p:txBody>
      </p:sp>
    </p:spTree>
    <p:extLst>
      <p:ext uri="{BB962C8B-B14F-4D97-AF65-F5344CB8AC3E}">
        <p14:creationId xmlns:p14="http://schemas.microsoft.com/office/powerpoint/2010/main" val="277740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Dihybrid</a:t>
            </a:r>
            <a:r>
              <a:rPr lang="en-US" dirty="0" smtClean="0"/>
              <a:t> </a:t>
            </a:r>
            <a:r>
              <a:rPr lang="en-US" dirty="0" err="1" smtClean="0"/>
              <a:t>Punnett</a:t>
            </a:r>
            <a:r>
              <a:rPr lang="en-US" dirty="0" smtClean="0"/>
              <a:t> Square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3346646"/>
              </p:ext>
            </p:extLst>
          </p:nvPr>
        </p:nvGraphicFramePr>
        <p:xfrm>
          <a:off x="304800" y="1782763"/>
          <a:ext cx="8458200" cy="3810000"/>
        </p:xfrm>
        <a:graphic>
          <a:graphicData uri="http://schemas.openxmlformats.org/drawingml/2006/table">
            <a:tbl>
              <a:tblPr firstRow="1" firstCol="1" bandRow="1">
                <a:tableStyleId>{21E4AEA4-8DFA-4A89-87EB-49C32662AFE0}</a:tableStyleId>
              </a:tblPr>
              <a:tblGrid>
                <a:gridCol w="1691640"/>
                <a:gridCol w="1691640"/>
                <a:gridCol w="1691640"/>
                <a:gridCol w="1691640"/>
                <a:gridCol w="1691640"/>
              </a:tblGrid>
              <a:tr h="736600">
                <a:tc>
                  <a:txBody>
                    <a:bodyPr/>
                    <a:lstStyle/>
                    <a:p>
                      <a:endParaRPr lang="en-US" sz="2800" dirty="0"/>
                    </a:p>
                  </a:txBody>
                  <a:tcPr anchor="ctr" anchorCtr="1"/>
                </a:tc>
                <a:tc>
                  <a:txBody>
                    <a:bodyPr/>
                    <a:lstStyle/>
                    <a:p>
                      <a:r>
                        <a:rPr lang="en-US" sz="2800" dirty="0" smtClean="0"/>
                        <a:t>TY</a:t>
                      </a:r>
                      <a:endParaRPr lang="en-US" sz="2800" dirty="0"/>
                    </a:p>
                  </a:txBody>
                  <a:tcPr anchor="ctr" anchorCtr="1"/>
                </a:tc>
                <a:tc>
                  <a:txBody>
                    <a:bodyPr/>
                    <a:lstStyle/>
                    <a:p>
                      <a:r>
                        <a:rPr lang="en-US" sz="2800" dirty="0" smtClean="0"/>
                        <a:t>Ty</a:t>
                      </a:r>
                      <a:endParaRPr lang="en-US" sz="2800" dirty="0"/>
                    </a:p>
                  </a:txBody>
                  <a:tcPr anchor="ctr" anchorCtr="1"/>
                </a:tc>
                <a:tc>
                  <a:txBody>
                    <a:bodyPr/>
                    <a:lstStyle/>
                    <a:p>
                      <a:r>
                        <a:rPr lang="en-US" sz="2800" dirty="0" err="1" smtClean="0"/>
                        <a:t>tY</a:t>
                      </a:r>
                      <a:endParaRPr lang="en-US" sz="2800" dirty="0"/>
                    </a:p>
                  </a:txBody>
                  <a:tcPr anchor="ctr" anchorCtr="1"/>
                </a:tc>
                <a:tc>
                  <a:txBody>
                    <a:bodyPr/>
                    <a:lstStyle/>
                    <a:p>
                      <a:r>
                        <a:rPr lang="en-US" sz="2800" dirty="0" err="1" smtClean="0"/>
                        <a:t>tY</a:t>
                      </a:r>
                      <a:endParaRPr lang="en-US" sz="2800" dirty="0"/>
                    </a:p>
                  </a:txBody>
                  <a:tcPr anchor="ctr" anchorCtr="1"/>
                </a:tc>
              </a:tr>
              <a:tr h="863600">
                <a:tc>
                  <a:txBody>
                    <a:bodyPr/>
                    <a:lstStyle/>
                    <a:p>
                      <a:r>
                        <a:rPr lang="en-US" sz="2800" dirty="0" err="1" smtClean="0"/>
                        <a:t>tY</a:t>
                      </a:r>
                      <a:endParaRPr lang="en-US" sz="2800" dirty="0"/>
                    </a:p>
                  </a:txBody>
                  <a:tcPr anchor="ctr" anchorCtr="1"/>
                </a:tc>
                <a:tc>
                  <a:txBody>
                    <a:bodyPr/>
                    <a:lstStyle/>
                    <a:p>
                      <a:pPr algn="l"/>
                      <a:r>
                        <a:rPr lang="en-US" sz="2800" dirty="0" smtClean="0">
                          <a:solidFill>
                            <a:schemeClr val="bg2">
                              <a:lumMod val="50000"/>
                            </a:schemeClr>
                          </a:solidFill>
                        </a:rPr>
                        <a:t>     </a:t>
                      </a:r>
                      <a:r>
                        <a:rPr lang="en-US" sz="2800" dirty="0" err="1" smtClean="0">
                          <a:solidFill>
                            <a:schemeClr val="bg2">
                              <a:lumMod val="50000"/>
                            </a:schemeClr>
                          </a:solidFill>
                        </a:rPr>
                        <a:t>TtYY</a:t>
                      </a:r>
                      <a:r>
                        <a:rPr lang="en-US" sz="2800" dirty="0" smtClean="0">
                          <a:solidFill>
                            <a:schemeClr val="bg2">
                              <a:lumMod val="50000"/>
                            </a:schemeClr>
                          </a:solidFill>
                        </a:rPr>
                        <a:t>    </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smtClean="0"/>
                    </a:p>
                  </a:txBody>
                  <a:tcPr anchor="ctr" anchorCtr="1"/>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smtClean="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a:p>
                  </a:txBody>
                  <a:tcPr anchor="ctr" anchorCtr="1"/>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a:p>
                  </a:txBody>
                  <a:tcPr anchor="ctr" anchorCtr="1"/>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ttyy</a:t>
                      </a:r>
                      <a:endParaRPr lang="en-US" sz="2800" dirty="0">
                        <a:solidFill>
                          <a:schemeClr val="bg2">
                            <a:lumMod val="50000"/>
                          </a:schemeClr>
                        </a:solidFill>
                      </a:endParaRPr>
                    </a:p>
                  </a:txBody>
                  <a:tcPr anchor="ctr"/>
                </a:tc>
              </a:tr>
            </a:tbl>
          </a:graphicData>
        </a:graphic>
      </p:graphicFrame>
      <p:cxnSp>
        <p:nvCxnSpPr>
          <p:cNvPr id="6" name="Straight Arrow Connector 5"/>
          <p:cNvCxnSpPr/>
          <p:nvPr/>
        </p:nvCxnSpPr>
        <p:spPr>
          <a:xfrm>
            <a:off x="1854201" y="3194277"/>
            <a:ext cx="6400800"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1" y="3834040"/>
            <a:ext cx="6542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4519840"/>
            <a:ext cx="6542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1" y="5281840"/>
            <a:ext cx="6542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0" y="5867400"/>
            <a:ext cx="6858000" cy="707886"/>
          </a:xfrm>
          <a:prstGeom prst="rect">
            <a:avLst/>
          </a:prstGeom>
          <a:solidFill>
            <a:schemeClr val="accent5">
              <a:lumMod val="60000"/>
              <a:lumOff val="40000"/>
            </a:schemeClr>
          </a:solidFill>
          <a:ln w="38100">
            <a:solidFill>
              <a:schemeClr val="accent5">
                <a:lumMod val="75000"/>
              </a:schemeClr>
            </a:solidFill>
          </a:ln>
        </p:spPr>
        <p:txBody>
          <a:bodyPr wrap="square" rtlCol="0">
            <a:spAutoFit/>
          </a:bodyPr>
          <a:lstStyle/>
          <a:p>
            <a:pPr algn="ctr"/>
            <a:r>
              <a:rPr lang="en-US" sz="2000" dirty="0" smtClean="0"/>
              <a:t>Finally, the second parent trait is filled in across the columns.</a:t>
            </a:r>
          </a:p>
          <a:p>
            <a:pPr algn="ctr"/>
            <a:r>
              <a:rPr lang="en-US" sz="2000" dirty="0" smtClean="0"/>
              <a:t>The </a:t>
            </a:r>
            <a:r>
              <a:rPr lang="en-US" sz="2000" dirty="0" err="1" smtClean="0"/>
              <a:t>Punnett</a:t>
            </a:r>
            <a:r>
              <a:rPr lang="en-US" sz="2000" dirty="0" smtClean="0"/>
              <a:t> Square is now completed.</a:t>
            </a:r>
            <a:endParaRPr lang="en-US" sz="2000" dirty="0"/>
          </a:p>
        </p:txBody>
      </p:sp>
    </p:spTree>
    <p:extLst>
      <p:ext uri="{BB962C8B-B14F-4D97-AF65-F5344CB8AC3E}">
        <p14:creationId xmlns:p14="http://schemas.microsoft.com/office/powerpoint/2010/main" val="71419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Genotype and Phenotype Ratio</a:t>
            </a:r>
            <a:endParaRPr lang="en-US" dirty="0"/>
          </a:p>
        </p:txBody>
      </p:sp>
      <p:sp>
        <p:nvSpPr>
          <p:cNvPr id="4" name="Text Placeholder 3"/>
          <p:cNvSpPr>
            <a:spLocks noGrp="1"/>
          </p:cNvSpPr>
          <p:nvPr>
            <p:ph type="body" idx="1"/>
          </p:nvPr>
        </p:nvSpPr>
        <p:spPr>
          <a:xfrm>
            <a:off x="457200" y="1885950"/>
            <a:ext cx="4040188" cy="639762"/>
          </a:xfrm>
        </p:spPr>
        <p:txBody>
          <a:bodyPr/>
          <a:lstStyle/>
          <a:p>
            <a:pPr algn="l"/>
            <a:r>
              <a:rPr lang="en-US" dirty="0" smtClean="0"/>
              <a:t>Genotype</a:t>
            </a:r>
            <a:endParaRPr lang="en-US" dirty="0"/>
          </a:p>
        </p:txBody>
      </p:sp>
      <p:sp>
        <p:nvSpPr>
          <p:cNvPr id="5" name="Content Placeholder 4"/>
          <p:cNvSpPr>
            <a:spLocks noGrp="1"/>
          </p:cNvSpPr>
          <p:nvPr>
            <p:ph sz="half" idx="2"/>
          </p:nvPr>
        </p:nvSpPr>
        <p:spPr>
          <a:xfrm>
            <a:off x="457200" y="2525712"/>
            <a:ext cx="1371600" cy="3951288"/>
          </a:xfrm>
        </p:spPr>
        <p:txBody>
          <a:bodyPr>
            <a:normAutofit/>
          </a:bodyPr>
          <a:lstStyle/>
          <a:p>
            <a:r>
              <a:rPr lang="en-US" dirty="0" err="1" smtClean="0"/>
              <a:t>TtYY</a:t>
            </a:r>
            <a:r>
              <a:rPr lang="en-US" dirty="0" smtClean="0"/>
              <a:t> –</a:t>
            </a:r>
          </a:p>
          <a:p>
            <a:r>
              <a:rPr lang="en-US" dirty="0" err="1" smtClean="0"/>
              <a:t>TtYy</a:t>
            </a:r>
            <a:r>
              <a:rPr lang="en-US" dirty="0" smtClean="0"/>
              <a:t> –</a:t>
            </a:r>
          </a:p>
          <a:p>
            <a:r>
              <a:rPr lang="en-US" dirty="0" err="1" smtClean="0"/>
              <a:t>Ttyy</a:t>
            </a:r>
            <a:r>
              <a:rPr lang="en-US" dirty="0" smtClean="0"/>
              <a:t> –</a:t>
            </a:r>
          </a:p>
          <a:p>
            <a:r>
              <a:rPr lang="en-US" dirty="0" smtClean="0"/>
              <a:t> </a:t>
            </a:r>
            <a:r>
              <a:rPr lang="en-US" dirty="0" err="1" smtClean="0"/>
              <a:t>ttYY</a:t>
            </a:r>
            <a:r>
              <a:rPr lang="en-US" dirty="0" smtClean="0"/>
              <a:t> –</a:t>
            </a:r>
          </a:p>
          <a:p>
            <a:r>
              <a:rPr lang="en-US" dirty="0" smtClean="0"/>
              <a:t> </a:t>
            </a:r>
            <a:r>
              <a:rPr lang="en-US" dirty="0" err="1" smtClean="0"/>
              <a:t>ttYy</a:t>
            </a:r>
            <a:r>
              <a:rPr lang="en-US" dirty="0" smtClean="0"/>
              <a:t> –</a:t>
            </a:r>
          </a:p>
          <a:p>
            <a:r>
              <a:rPr lang="en-US" dirty="0" smtClean="0"/>
              <a:t> </a:t>
            </a:r>
            <a:r>
              <a:rPr lang="en-US" dirty="0" err="1" smtClean="0"/>
              <a:t>ttyy</a:t>
            </a:r>
            <a:r>
              <a:rPr lang="en-US" dirty="0" smtClean="0"/>
              <a:t> – </a:t>
            </a:r>
            <a:endParaRPr lang="en-US" dirty="0"/>
          </a:p>
        </p:txBody>
      </p:sp>
      <p:sp>
        <p:nvSpPr>
          <p:cNvPr id="6" name="Text Placeholder 5"/>
          <p:cNvSpPr>
            <a:spLocks noGrp="1"/>
          </p:cNvSpPr>
          <p:nvPr>
            <p:ph type="body" sz="quarter" idx="3"/>
          </p:nvPr>
        </p:nvSpPr>
        <p:spPr>
          <a:xfrm>
            <a:off x="4645025" y="1885950"/>
            <a:ext cx="4041775" cy="639762"/>
          </a:xfrm>
        </p:spPr>
        <p:txBody>
          <a:bodyPr/>
          <a:lstStyle/>
          <a:p>
            <a:pPr algn="l"/>
            <a:r>
              <a:rPr lang="en-US" dirty="0" smtClean="0"/>
              <a:t>Phenotype</a:t>
            </a:r>
            <a:endParaRPr lang="en-US" dirty="0"/>
          </a:p>
        </p:txBody>
      </p:sp>
      <p:sp>
        <p:nvSpPr>
          <p:cNvPr id="7" name="Content Placeholder 6"/>
          <p:cNvSpPr>
            <a:spLocks noGrp="1"/>
          </p:cNvSpPr>
          <p:nvPr>
            <p:ph sz="quarter" idx="4"/>
          </p:nvPr>
        </p:nvSpPr>
        <p:spPr>
          <a:xfrm>
            <a:off x="4645025" y="2525712"/>
            <a:ext cx="2974975" cy="3951288"/>
          </a:xfrm>
        </p:spPr>
        <p:txBody>
          <a:bodyPr/>
          <a:lstStyle/>
          <a:p>
            <a:r>
              <a:rPr lang="en-US" dirty="0" smtClean="0"/>
              <a:t>Tall and yellow – </a:t>
            </a:r>
          </a:p>
          <a:p>
            <a:r>
              <a:rPr lang="en-US" dirty="0" smtClean="0"/>
              <a:t>Tall and green – </a:t>
            </a:r>
          </a:p>
          <a:p>
            <a:r>
              <a:rPr lang="en-US" dirty="0" smtClean="0"/>
              <a:t>Short and yellow – </a:t>
            </a:r>
          </a:p>
          <a:p>
            <a:r>
              <a:rPr lang="en-US" dirty="0" smtClean="0"/>
              <a:t>Short and green –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591504"/>
            <a:ext cx="1716087"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29" y="5286829"/>
            <a:ext cx="19526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600" y="5515726"/>
            <a:ext cx="4343400" cy="1077218"/>
          </a:xfrm>
          <a:prstGeom prst="rect">
            <a:avLst/>
          </a:prstGeom>
          <a:noFill/>
        </p:spPr>
        <p:txBody>
          <a:bodyPr wrap="square" rtlCol="0">
            <a:spAutoFit/>
          </a:bodyPr>
          <a:lstStyle/>
          <a:p>
            <a:pPr algn="ctr"/>
            <a:r>
              <a:rPr lang="en-US" sz="2000" dirty="0" smtClean="0">
                <a:solidFill>
                  <a:schemeClr val="tx1">
                    <a:lumMod val="75000"/>
                    <a:lumOff val="25000"/>
                  </a:schemeClr>
                </a:solidFill>
              </a:rPr>
              <a:t>Genotype Ratio = 2:4:2:4:3:1</a:t>
            </a:r>
          </a:p>
          <a:p>
            <a:pPr algn="ctr"/>
            <a:endParaRPr lang="en-US" sz="2400" dirty="0">
              <a:solidFill>
                <a:schemeClr val="tx1">
                  <a:lumMod val="75000"/>
                  <a:lumOff val="25000"/>
                </a:schemeClr>
              </a:solidFill>
            </a:endParaRPr>
          </a:p>
          <a:p>
            <a:pPr algn="ctr"/>
            <a:r>
              <a:rPr lang="en-US" sz="2000" dirty="0" smtClean="0">
                <a:solidFill>
                  <a:schemeClr val="tx1">
                    <a:lumMod val="75000"/>
                    <a:lumOff val="25000"/>
                  </a:schemeClr>
                </a:solidFill>
              </a:rPr>
              <a:t>Phenotype Ratio = 6:2:7:1</a:t>
            </a:r>
            <a:endParaRPr lang="en-US" sz="2000" dirty="0">
              <a:solidFill>
                <a:schemeClr val="tx1">
                  <a:lumMod val="75000"/>
                  <a:lumOff val="25000"/>
                </a:schemeClr>
              </a:solidFill>
            </a:endParaRPr>
          </a:p>
        </p:txBody>
      </p:sp>
      <p:sp>
        <p:nvSpPr>
          <p:cNvPr id="12" name="TextBox 11"/>
          <p:cNvSpPr txBox="1"/>
          <p:nvPr/>
        </p:nvSpPr>
        <p:spPr>
          <a:xfrm>
            <a:off x="1676400" y="2514600"/>
            <a:ext cx="3124200" cy="3841052"/>
          </a:xfrm>
          <a:prstGeom prst="rect">
            <a:avLst/>
          </a:prstGeom>
          <a:noFill/>
        </p:spPr>
        <p:txBody>
          <a:bodyPr wrap="square" rtlCol="0">
            <a:spAutoFit/>
          </a:bodyPr>
          <a:lstStyle/>
          <a:p>
            <a:pPr lvl="0">
              <a:spcBef>
                <a:spcPct val="20000"/>
              </a:spcBef>
              <a:buClr>
                <a:srgbClr val="72A376"/>
              </a:buClr>
              <a:buSzPct val="75000"/>
            </a:pPr>
            <a:r>
              <a:rPr lang="en-US" sz="2400" dirty="0">
                <a:solidFill>
                  <a:srgbClr val="676A55"/>
                </a:solidFill>
              </a:rPr>
              <a:t>2/16 -&gt; 12.5</a:t>
            </a:r>
            <a:r>
              <a:rPr lang="en-US" sz="2400" dirty="0" smtClean="0">
                <a:solidFill>
                  <a:srgbClr val="676A55"/>
                </a:solidFill>
              </a:rPr>
              <a:t>%</a:t>
            </a:r>
          </a:p>
          <a:p>
            <a:pPr lvl="0">
              <a:spcBef>
                <a:spcPct val="20000"/>
              </a:spcBef>
              <a:buClr>
                <a:srgbClr val="72A376"/>
              </a:buClr>
              <a:buSzPct val="75000"/>
            </a:pPr>
            <a:r>
              <a:rPr lang="en-US" sz="2400" dirty="0">
                <a:solidFill>
                  <a:srgbClr val="676A55"/>
                </a:solidFill>
              </a:rPr>
              <a:t>4/16 -&gt; 25</a:t>
            </a:r>
            <a:r>
              <a:rPr lang="en-US" sz="2400" dirty="0" smtClean="0">
                <a:solidFill>
                  <a:srgbClr val="676A55"/>
                </a:solidFill>
              </a:rPr>
              <a:t>%</a:t>
            </a:r>
          </a:p>
          <a:p>
            <a:pPr lvl="0">
              <a:spcBef>
                <a:spcPct val="20000"/>
              </a:spcBef>
              <a:buClr>
                <a:srgbClr val="72A376"/>
              </a:buClr>
              <a:buSzPct val="75000"/>
            </a:pPr>
            <a:r>
              <a:rPr lang="en-US" sz="2400" dirty="0">
                <a:solidFill>
                  <a:srgbClr val="676A55"/>
                </a:solidFill>
              </a:rPr>
              <a:t>2/16 -&gt; 12.5%</a:t>
            </a:r>
          </a:p>
          <a:p>
            <a:pPr lvl="0">
              <a:spcBef>
                <a:spcPct val="20000"/>
              </a:spcBef>
              <a:buClr>
                <a:srgbClr val="72A376"/>
              </a:buClr>
              <a:buSzPct val="75000"/>
            </a:pPr>
            <a:r>
              <a:rPr lang="en-US" sz="2400" dirty="0">
                <a:solidFill>
                  <a:srgbClr val="676A55"/>
                </a:solidFill>
              </a:rPr>
              <a:t>4/16 -&gt; 25%</a:t>
            </a:r>
          </a:p>
          <a:p>
            <a:pPr lvl="0">
              <a:spcBef>
                <a:spcPct val="20000"/>
              </a:spcBef>
              <a:buClr>
                <a:srgbClr val="72A376"/>
              </a:buClr>
              <a:buSzPct val="75000"/>
            </a:pPr>
            <a:r>
              <a:rPr lang="en-US" sz="2400" dirty="0">
                <a:solidFill>
                  <a:srgbClr val="676A55"/>
                </a:solidFill>
              </a:rPr>
              <a:t>3/16 -&gt; 18.75%</a:t>
            </a:r>
          </a:p>
          <a:p>
            <a:pPr lvl="0">
              <a:spcBef>
                <a:spcPct val="20000"/>
              </a:spcBef>
              <a:buClr>
                <a:srgbClr val="72A376"/>
              </a:buClr>
              <a:buSzPct val="75000"/>
            </a:pPr>
            <a:r>
              <a:rPr lang="en-US" sz="2400" dirty="0">
                <a:solidFill>
                  <a:srgbClr val="676A55"/>
                </a:solidFill>
              </a:rPr>
              <a:t>1/16 -&gt; 6.25%</a:t>
            </a:r>
          </a:p>
          <a:p>
            <a:pPr lvl="0">
              <a:spcBef>
                <a:spcPct val="20000"/>
              </a:spcBef>
              <a:buClr>
                <a:srgbClr val="72A376"/>
              </a:buClr>
              <a:buSzPct val="75000"/>
            </a:pPr>
            <a:endParaRPr lang="en-US" sz="2400" dirty="0" smtClean="0">
              <a:solidFill>
                <a:srgbClr val="676A55"/>
              </a:solidFill>
            </a:endParaRPr>
          </a:p>
          <a:p>
            <a:pPr lvl="0">
              <a:spcBef>
                <a:spcPct val="20000"/>
              </a:spcBef>
              <a:buClr>
                <a:srgbClr val="72A376"/>
              </a:buClr>
              <a:buSzPct val="75000"/>
            </a:pPr>
            <a:endParaRPr lang="en-US" sz="2400" dirty="0" smtClean="0">
              <a:solidFill>
                <a:srgbClr val="676A55"/>
              </a:solidFill>
            </a:endParaRPr>
          </a:p>
          <a:p>
            <a:endParaRPr lang="en-US" dirty="0"/>
          </a:p>
        </p:txBody>
      </p:sp>
      <p:sp>
        <p:nvSpPr>
          <p:cNvPr id="10" name="TextBox 9"/>
          <p:cNvSpPr txBox="1"/>
          <p:nvPr/>
        </p:nvSpPr>
        <p:spPr>
          <a:xfrm>
            <a:off x="7391400" y="2514600"/>
            <a:ext cx="1447800" cy="1791260"/>
          </a:xfrm>
          <a:prstGeom prst="rect">
            <a:avLst/>
          </a:prstGeom>
          <a:noFill/>
        </p:spPr>
        <p:txBody>
          <a:bodyPr wrap="square" rtlCol="0">
            <a:spAutoFit/>
          </a:bodyPr>
          <a:lstStyle/>
          <a:p>
            <a:pPr lvl="0">
              <a:spcBef>
                <a:spcPct val="20000"/>
              </a:spcBef>
              <a:buClr>
                <a:srgbClr val="72A376"/>
              </a:buClr>
              <a:buSzPct val="75000"/>
            </a:pPr>
            <a:r>
              <a:rPr lang="en-US" sz="2400" dirty="0">
                <a:solidFill>
                  <a:srgbClr val="676A55"/>
                </a:solidFill>
              </a:rPr>
              <a:t>6/16</a:t>
            </a:r>
          </a:p>
          <a:p>
            <a:pPr lvl="0">
              <a:spcBef>
                <a:spcPct val="20000"/>
              </a:spcBef>
              <a:buClr>
                <a:srgbClr val="72A376"/>
              </a:buClr>
              <a:buSzPct val="75000"/>
            </a:pPr>
            <a:r>
              <a:rPr lang="en-US" sz="2400" dirty="0">
                <a:solidFill>
                  <a:srgbClr val="676A55"/>
                </a:solidFill>
              </a:rPr>
              <a:t>2/16</a:t>
            </a:r>
          </a:p>
          <a:p>
            <a:pPr lvl="0">
              <a:spcBef>
                <a:spcPct val="20000"/>
              </a:spcBef>
              <a:buClr>
                <a:srgbClr val="72A376"/>
              </a:buClr>
              <a:buSzPct val="75000"/>
            </a:pPr>
            <a:r>
              <a:rPr lang="en-US" sz="2400" dirty="0">
                <a:solidFill>
                  <a:srgbClr val="676A55"/>
                </a:solidFill>
              </a:rPr>
              <a:t>7/16</a:t>
            </a:r>
          </a:p>
          <a:p>
            <a:pPr lvl="0">
              <a:spcBef>
                <a:spcPct val="20000"/>
              </a:spcBef>
              <a:buClr>
                <a:srgbClr val="72A376"/>
              </a:buClr>
              <a:buSzPct val="75000"/>
            </a:pPr>
            <a:r>
              <a:rPr lang="en-US" sz="2400" dirty="0">
                <a:solidFill>
                  <a:srgbClr val="676A55"/>
                </a:solidFill>
              </a:rPr>
              <a:t>1/16</a:t>
            </a:r>
          </a:p>
        </p:txBody>
      </p:sp>
    </p:spTree>
    <p:extLst>
      <p:ext uri="{BB962C8B-B14F-4D97-AF65-F5344CB8AC3E}">
        <p14:creationId xmlns:p14="http://schemas.microsoft.com/office/powerpoint/2010/main" val="261275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 calcmode="lin" valueType="num">
                                      <p:cBhvr>
                                        <p:cTn id="33"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1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p:cTn id="4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 calcmode="lin" valueType="num">
                                      <p:cBhvr>
                                        <p:cTn id="4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49" dur="500"/>
                                        <p:tgtEl>
                                          <p:spTgt spid="1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 calcmode="lin" valueType="num">
                                      <p:cBhvr>
                                        <p:cTn id="5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56" dur="500"/>
                                        <p:tgtEl>
                                          <p:spTgt spid="5">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 calcmode="lin" valueType="num">
                                      <p:cBhvr>
                                        <p:cTn id="61"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62"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63" dur="500"/>
                                        <p:tgtEl>
                                          <p:spTgt spid="12">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 calcmode="lin" valueType="num">
                                      <p:cBhvr>
                                        <p:cTn id="6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6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70" dur="500"/>
                                        <p:tgtEl>
                                          <p:spTgt spid="5">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2">
                                            <p:txEl>
                                              <p:pRg st="4" end="4"/>
                                            </p:txEl>
                                          </p:spTgt>
                                        </p:tgtEl>
                                        <p:attrNameLst>
                                          <p:attrName>style.visibility</p:attrName>
                                        </p:attrNameLst>
                                      </p:cBhvr>
                                      <p:to>
                                        <p:strVal val="visible"/>
                                      </p:to>
                                    </p:set>
                                    <p:anim calcmode="lin" valueType="num">
                                      <p:cBhvr>
                                        <p:cTn id="75"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76"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77" dur="500"/>
                                        <p:tgtEl>
                                          <p:spTgt spid="12">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5">
                                            <p:txEl>
                                              <p:pRg st="5" end="5"/>
                                            </p:txEl>
                                          </p:spTgt>
                                        </p:tgtEl>
                                        <p:attrNameLst>
                                          <p:attrName>style.visibility</p:attrName>
                                        </p:attrNameLst>
                                      </p:cBhvr>
                                      <p:to>
                                        <p:strVal val="visible"/>
                                      </p:to>
                                    </p:set>
                                    <p:anim calcmode="lin" valueType="num">
                                      <p:cBhvr>
                                        <p:cTn id="8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84" dur="500"/>
                                        <p:tgtEl>
                                          <p:spTgt spid="5">
                                            <p:txEl>
                                              <p:pRg st="5" end="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2">
                                            <p:txEl>
                                              <p:pRg st="5" end="5"/>
                                            </p:txEl>
                                          </p:spTgt>
                                        </p:tgtEl>
                                        <p:attrNameLst>
                                          <p:attrName>style.visibility</p:attrName>
                                        </p:attrNameLst>
                                      </p:cBhvr>
                                      <p:to>
                                        <p:strVal val="visible"/>
                                      </p:to>
                                    </p:set>
                                    <p:anim calcmode="lin" valueType="num">
                                      <p:cBhvr>
                                        <p:cTn id="89"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90" dur="500" fill="hold"/>
                                        <p:tgtEl>
                                          <p:spTgt spid="12">
                                            <p:txEl>
                                              <p:pRg st="5" end="5"/>
                                            </p:txEl>
                                          </p:spTgt>
                                        </p:tgtEl>
                                        <p:attrNameLst>
                                          <p:attrName>ppt_h</p:attrName>
                                        </p:attrNameLst>
                                      </p:cBhvr>
                                      <p:tavLst>
                                        <p:tav tm="0">
                                          <p:val>
                                            <p:fltVal val="0"/>
                                          </p:val>
                                        </p:tav>
                                        <p:tav tm="100000">
                                          <p:val>
                                            <p:strVal val="#ppt_h"/>
                                          </p:val>
                                        </p:tav>
                                      </p:tavLst>
                                    </p:anim>
                                    <p:animEffect transition="in" filter="fade">
                                      <p:cBhvr>
                                        <p:cTn id="91" dur="500"/>
                                        <p:tgtEl>
                                          <p:spTgt spid="12">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45" presetClass="entr" presetSubtype="0" fill="hold" nodeType="clickEffect">
                                  <p:stCondLst>
                                    <p:cond delay="0"/>
                                  </p:stCondLst>
                                  <p:childTnLst>
                                    <p:set>
                                      <p:cBhvr>
                                        <p:cTn id="95" dur="1" fill="hold">
                                          <p:stCondLst>
                                            <p:cond delay="0"/>
                                          </p:stCondLst>
                                        </p:cTn>
                                        <p:tgtEl>
                                          <p:spTgt spid="3">
                                            <p:txEl>
                                              <p:pRg st="0" end="0"/>
                                            </p:txEl>
                                          </p:spTgt>
                                        </p:tgtEl>
                                        <p:attrNameLst>
                                          <p:attrName>style.visibility</p:attrName>
                                        </p:attrNameLst>
                                      </p:cBhvr>
                                      <p:to>
                                        <p:strVal val="visible"/>
                                      </p:to>
                                    </p:set>
                                    <p:animEffect transition="in" filter="fade">
                                      <p:cBhvr>
                                        <p:cTn id="96" dur="2000"/>
                                        <p:tgtEl>
                                          <p:spTgt spid="3">
                                            <p:txEl>
                                              <p:pRg st="0" end="0"/>
                                            </p:txEl>
                                          </p:spTgt>
                                        </p:tgtEl>
                                      </p:cBhvr>
                                    </p:animEffect>
                                    <p:anim calcmode="lin" valueType="num">
                                      <p:cBhvr>
                                        <p:cTn id="97"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8"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6">
                                            <p:txEl>
                                              <p:pRg st="0" end="0"/>
                                            </p:txEl>
                                          </p:spTgt>
                                        </p:tgtEl>
                                        <p:attrNameLst>
                                          <p:attrName>style.visibility</p:attrName>
                                        </p:attrNameLst>
                                      </p:cBhvr>
                                      <p:to>
                                        <p:strVal val="visible"/>
                                      </p:to>
                                    </p:set>
                                    <p:anim calcmode="lin" valueType="num">
                                      <p:cBhvr>
                                        <p:cTn id="10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6">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7">
                                            <p:txEl>
                                              <p:pRg st="0" end="0"/>
                                            </p:txEl>
                                          </p:spTgt>
                                        </p:tgtEl>
                                        <p:attrNameLst>
                                          <p:attrName>style.visibility</p:attrName>
                                        </p:attrNameLst>
                                      </p:cBhvr>
                                      <p:to>
                                        <p:strVal val="visible"/>
                                      </p:to>
                                    </p:set>
                                    <p:anim calcmode="lin" valueType="num">
                                      <p:cBhvr>
                                        <p:cTn id="11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1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12" dur="500"/>
                                        <p:tgtEl>
                                          <p:spTgt spid="7">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nodeType="clickEffect">
                                  <p:stCondLst>
                                    <p:cond delay="0"/>
                                  </p:stCondLst>
                                  <p:childTnLst>
                                    <p:set>
                                      <p:cBhvr>
                                        <p:cTn id="116" dur="1" fill="hold">
                                          <p:stCondLst>
                                            <p:cond delay="0"/>
                                          </p:stCondLst>
                                        </p:cTn>
                                        <p:tgtEl>
                                          <p:spTgt spid="10">
                                            <p:txEl>
                                              <p:pRg st="0" end="0"/>
                                            </p:txEl>
                                          </p:spTgt>
                                        </p:tgtEl>
                                        <p:attrNameLst>
                                          <p:attrName>style.visibility</p:attrName>
                                        </p:attrNameLst>
                                      </p:cBhvr>
                                      <p:to>
                                        <p:strVal val="visible"/>
                                      </p:to>
                                    </p:set>
                                    <p:anim calcmode="lin" valueType="num">
                                      <p:cBhvr>
                                        <p:cTn id="11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1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19" dur="500"/>
                                        <p:tgtEl>
                                          <p:spTgt spid="10">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7">
                                            <p:txEl>
                                              <p:pRg st="1" end="1"/>
                                            </p:txEl>
                                          </p:spTgt>
                                        </p:tgtEl>
                                        <p:attrNameLst>
                                          <p:attrName>style.visibility</p:attrName>
                                        </p:attrNameLst>
                                      </p:cBhvr>
                                      <p:to>
                                        <p:strVal val="visible"/>
                                      </p:to>
                                    </p:set>
                                    <p:anim calcmode="lin" valueType="num">
                                      <p:cBhvr>
                                        <p:cTn id="12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26" dur="500"/>
                                        <p:tgtEl>
                                          <p:spTgt spid="7">
                                            <p:txEl>
                                              <p:pRg st="1" end="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nodeType="clickEffect">
                                  <p:stCondLst>
                                    <p:cond delay="0"/>
                                  </p:stCondLst>
                                  <p:childTnLst>
                                    <p:set>
                                      <p:cBhvr>
                                        <p:cTn id="130" dur="1" fill="hold">
                                          <p:stCondLst>
                                            <p:cond delay="0"/>
                                          </p:stCondLst>
                                        </p:cTn>
                                        <p:tgtEl>
                                          <p:spTgt spid="10">
                                            <p:txEl>
                                              <p:pRg st="1" end="1"/>
                                            </p:txEl>
                                          </p:spTgt>
                                        </p:tgtEl>
                                        <p:attrNameLst>
                                          <p:attrName>style.visibility</p:attrName>
                                        </p:attrNameLst>
                                      </p:cBhvr>
                                      <p:to>
                                        <p:strVal val="visible"/>
                                      </p:to>
                                    </p:set>
                                    <p:anim calcmode="lin" valueType="num">
                                      <p:cBhvr>
                                        <p:cTn id="13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33" dur="500"/>
                                        <p:tgtEl>
                                          <p:spTgt spid="10">
                                            <p:txEl>
                                              <p:pRg st="1" end="1"/>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nodeType="clickEffect">
                                  <p:stCondLst>
                                    <p:cond delay="0"/>
                                  </p:stCondLst>
                                  <p:childTnLst>
                                    <p:set>
                                      <p:cBhvr>
                                        <p:cTn id="137" dur="1" fill="hold">
                                          <p:stCondLst>
                                            <p:cond delay="0"/>
                                          </p:stCondLst>
                                        </p:cTn>
                                        <p:tgtEl>
                                          <p:spTgt spid="7">
                                            <p:txEl>
                                              <p:pRg st="2" end="2"/>
                                            </p:txEl>
                                          </p:spTgt>
                                        </p:tgtEl>
                                        <p:attrNameLst>
                                          <p:attrName>style.visibility</p:attrName>
                                        </p:attrNameLst>
                                      </p:cBhvr>
                                      <p:to>
                                        <p:strVal val="visible"/>
                                      </p:to>
                                    </p:set>
                                    <p:anim calcmode="lin" valueType="num">
                                      <p:cBhvr>
                                        <p:cTn id="138"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9"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40" dur="500"/>
                                        <p:tgtEl>
                                          <p:spTgt spid="7">
                                            <p:txEl>
                                              <p:pRg st="2" end="2"/>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nodeType="clickEffect">
                                  <p:stCondLst>
                                    <p:cond delay="0"/>
                                  </p:stCondLst>
                                  <p:childTnLst>
                                    <p:set>
                                      <p:cBhvr>
                                        <p:cTn id="144" dur="1" fill="hold">
                                          <p:stCondLst>
                                            <p:cond delay="0"/>
                                          </p:stCondLst>
                                        </p:cTn>
                                        <p:tgtEl>
                                          <p:spTgt spid="10">
                                            <p:txEl>
                                              <p:pRg st="2" end="2"/>
                                            </p:txEl>
                                          </p:spTgt>
                                        </p:tgtEl>
                                        <p:attrNameLst>
                                          <p:attrName>style.visibility</p:attrName>
                                        </p:attrNameLst>
                                      </p:cBhvr>
                                      <p:to>
                                        <p:strVal val="visible"/>
                                      </p:to>
                                    </p:set>
                                    <p:anim calcmode="lin" valueType="num">
                                      <p:cBhvr>
                                        <p:cTn id="145"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46"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47" dur="500"/>
                                        <p:tgtEl>
                                          <p:spTgt spid="10">
                                            <p:txEl>
                                              <p:pRg st="2" end="2"/>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nodeType="clickEffect">
                                  <p:stCondLst>
                                    <p:cond delay="0"/>
                                  </p:stCondLst>
                                  <p:childTnLst>
                                    <p:set>
                                      <p:cBhvr>
                                        <p:cTn id="151" dur="1" fill="hold">
                                          <p:stCondLst>
                                            <p:cond delay="0"/>
                                          </p:stCondLst>
                                        </p:cTn>
                                        <p:tgtEl>
                                          <p:spTgt spid="7">
                                            <p:txEl>
                                              <p:pRg st="3" end="3"/>
                                            </p:txEl>
                                          </p:spTgt>
                                        </p:tgtEl>
                                        <p:attrNameLst>
                                          <p:attrName>style.visibility</p:attrName>
                                        </p:attrNameLst>
                                      </p:cBhvr>
                                      <p:to>
                                        <p:strVal val="visible"/>
                                      </p:to>
                                    </p:set>
                                    <p:anim calcmode="lin" valueType="num">
                                      <p:cBhvr>
                                        <p:cTn id="15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54" dur="500"/>
                                        <p:tgtEl>
                                          <p:spTgt spid="7">
                                            <p:txEl>
                                              <p:pRg st="3" end="3"/>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nodeType="clickEffect">
                                  <p:stCondLst>
                                    <p:cond delay="0"/>
                                  </p:stCondLst>
                                  <p:childTnLst>
                                    <p:set>
                                      <p:cBhvr>
                                        <p:cTn id="158" dur="1" fill="hold">
                                          <p:stCondLst>
                                            <p:cond delay="0"/>
                                          </p:stCondLst>
                                        </p:cTn>
                                        <p:tgtEl>
                                          <p:spTgt spid="10">
                                            <p:txEl>
                                              <p:pRg st="3" end="3"/>
                                            </p:txEl>
                                          </p:spTgt>
                                        </p:tgtEl>
                                        <p:attrNameLst>
                                          <p:attrName>style.visibility</p:attrName>
                                        </p:attrNameLst>
                                      </p:cBhvr>
                                      <p:to>
                                        <p:strVal val="visible"/>
                                      </p:to>
                                    </p:set>
                                    <p:anim calcmode="lin" valueType="num">
                                      <p:cBhvr>
                                        <p:cTn id="159"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160"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161" dur="500"/>
                                        <p:tgtEl>
                                          <p:spTgt spid="10">
                                            <p:txEl>
                                              <p:pRg st="3" end="3"/>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45" presetClass="entr" presetSubtype="0" fill="hold" nodeType="clickEffect">
                                  <p:stCondLst>
                                    <p:cond delay="0"/>
                                  </p:stCondLst>
                                  <p:childTnLst>
                                    <p:set>
                                      <p:cBhvr>
                                        <p:cTn id="165" dur="1" fill="hold">
                                          <p:stCondLst>
                                            <p:cond delay="0"/>
                                          </p:stCondLst>
                                        </p:cTn>
                                        <p:tgtEl>
                                          <p:spTgt spid="3">
                                            <p:txEl>
                                              <p:pRg st="2" end="2"/>
                                            </p:txEl>
                                          </p:spTgt>
                                        </p:tgtEl>
                                        <p:attrNameLst>
                                          <p:attrName>style.visibility</p:attrName>
                                        </p:attrNameLst>
                                      </p:cBhvr>
                                      <p:to>
                                        <p:strVal val="visible"/>
                                      </p:to>
                                    </p:set>
                                    <p:animEffect transition="in" filter="fade">
                                      <p:cBhvr>
                                        <p:cTn id="166" dur="2000"/>
                                        <p:tgtEl>
                                          <p:spTgt spid="3">
                                            <p:txEl>
                                              <p:pRg st="2" end="2"/>
                                            </p:txEl>
                                          </p:spTgt>
                                        </p:tgtEl>
                                      </p:cBhvr>
                                    </p:animEffect>
                                    <p:anim calcmode="lin" valueType="num">
                                      <p:cBhvr>
                                        <p:cTn id="16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Trihybrid</a:t>
            </a:r>
            <a:r>
              <a:rPr lang="en-US" dirty="0" smtClean="0"/>
              <a:t> Crosses</a:t>
            </a:r>
            <a:endParaRPr lang="en-US" dirty="0"/>
          </a:p>
        </p:txBody>
      </p:sp>
      <p:sp>
        <p:nvSpPr>
          <p:cNvPr id="3" name="Text Placeholder 2"/>
          <p:cNvSpPr>
            <a:spLocks noGrp="1"/>
          </p:cNvSpPr>
          <p:nvPr>
            <p:ph type="body" idx="1"/>
          </p:nvPr>
        </p:nvSpPr>
        <p:spPr/>
        <p:txBody>
          <a:bodyPr/>
          <a:lstStyle/>
          <a:p>
            <a:r>
              <a:rPr lang="en-US" dirty="0" smtClean="0"/>
              <a:t>A How-to</a:t>
            </a:r>
            <a:endParaRPr lang="en-US" dirty="0"/>
          </a:p>
        </p:txBody>
      </p:sp>
    </p:spTree>
    <p:extLst>
      <p:ext uri="{BB962C8B-B14F-4D97-AF65-F5344CB8AC3E}">
        <p14:creationId xmlns:p14="http://schemas.microsoft.com/office/powerpoint/2010/main" val="1973384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Trihybrid</a:t>
            </a:r>
            <a:r>
              <a:rPr lang="en-US" dirty="0" smtClean="0"/>
              <a:t> Crosses</a:t>
            </a:r>
            <a:endParaRPr lang="en-US" dirty="0"/>
          </a:p>
        </p:txBody>
      </p:sp>
      <p:sp>
        <p:nvSpPr>
          <p:cNvPr id="3" name="Content Placeholder 2"/>
          <p:cNvSpPr>
            <a:spLocks noGrp="1"/>
          </p:cNvSpPr>
          <p:nvPr>
            <p:ph idx="1"/>
          </p:nvPr>
        </p:nvSpPr>
        <p:spPr>
          <a:xfrm>
            <a:off x="457200" y="2133600"/>
            <a:ext cx="8229600" cy="4267200"/>
          </a:xfrm>
          <a:solidFill>
            <a:schemeClr val="accent1">
              <a:lumMod val="20000"/>
              <a:lumOff val="80000"/>
              <a:alpha val="68000"/>
            </a:schemeClr>
          </a:solidFill>
          <a:ln w="38100">
            <a:solidFill>
              <a:schemeClr val="accent2">
                <a:lumMod val="75000"/>
              </a:schemeClr>
            </a:solidFill>
          </a:ln>
        </p:spPr>
        <p:txBody>
          <a:bodyPr>
            <a:normAutofit/>
          </a:bodyPr>
          <a:lstStyle/>
          <a:p>
            <a:r>
              <a:rPr lang="en-US" sz="2000" dirty="0" smtClean="0">
                <a:solidFill>
                  <a:schemeClr val="tx1">
                    <a:lumMod val="75000"/>
                    <a:lumOff val="25000"/>
                  </a:schemeClr>
                </a:solidFill>
              </a:rPr>
              <a:t>A </a:t>
            </a:r>
            <a:r>
              <a:rPr lang="en-US" sz="2000" dirty="0" err="1" smtClean="0">
                <a:solidFill>
                  <a:schemeClr val="tx1">
                    <a:lumMod val="75000"/>
                    <a:lumOff val="25000"/>
                  </a:schemeClr>
                </a:solidFill>
              </a:rPr>
              <a:t>trihybrid</a:t>
            </a:r>
            <a:r>
              <a:rPr lang="en-US" sz="2000" dirty="0" smtClean="0">
                <a:solidFill>
                  <a:schemeClr val="tx1">
                    <a:lumMod val="75000"/>
                    <a:lumOff val="25000"/>
                  </a:schemeClr>
                </a:solidFill>
              </a:rPr>
              <a:t> cross involves the same steps as a </a:t>
            </a:r>
            <a:r>
              <a:rPr lang="en-US" sz="2000" dirty="0" err="1" smtClean="0">
                <a:solidFill>
                  <a:schemeClr val="tx1">
                    <a:lumMod val="75000"/>
                    <a:lumOff val="25000"/>
                  </a:schemeClr>
                </a:solidFill>
              </a:rPr>
              <a:t>dihybrid</a:t>
            </a:r>
            <a:r>
              <a:rPr lang="en-US" sz="2000" dirty="0" smtClean="0">
                <a:solidFill>
                  <a:schemeClr val="tx1">
                    <a:lumMod val="75000"/>
                    <a:lumOff val="25000"/>
                  </a:schemeClr>
                </a:solidFill>
              </a:rPr>
              <a:t> cross, but instead of looking at the inheritance pattern of two specific traits, it is possible to look at three different traits and the probability of their combination showing up in the genotype.</a:t>
            </a:r>
          </a:p>
          <a:p>
            <a:endParaRPr lang="en-US" sz="2000" dirty="0" smtClean="0">
              <a:solidFill>
                <a:schemeClr val="tx1">
                  <a:lumMod val="75000"/>
                  <a:lumOff val="25000"/>
                </a:schemeClr>
              </a:solidFill>
            </a:endParaRPr>
          </a:p>
          <a:p>
            <a:endParaRPr lang="en-US" sz="2000" dirty="0" smtClean="0">
              <a:solidFill>
                <a:schemeClr val="tx1">
                  <a:lumMod val="75000"/>
                  <a:lumOff val="25000"/>
                </a:schemeClr>
              </a:solidFill>
            </a:endParaRPr>
          </a:p>
          <a:p>
            <a:endParaRPr lang="en-US" sz="2000" dirty="0">
              <a:solidFill>
                <a:schemeClr val="tx1">
                  <a:lumMod val="75000"/>
                  <a:lumOff val="25000"/>
                </a:schemeClr>
              </a:solidFill>
            </a:endParaRPr>
          </a:p>
          <a:p>
            <a:endParaRPr lang="en-US" sz="2000" dirty="0">
              <a:solidFill>
                <a:schemeClr val="tx1">
                  <a:lumMod val="75000"/>
                  <a:lumOff val="25000"/>
                </a:schemeClr>
              </a:solidFill>
            </a:endParaRPr>
          </a:p>
          <a:p>
            <a:endParaRPr lang="en-US" sz="2000" dirty="0">
              <a:solidFill>
                <a:schemeClr val="tx1">
                  <a:lumMod val="75000"/>
                  <a:lumOff val="25000"/>
                </a:schemeClr>
              </a:solidFill>
            </a:endParaRPr>
          </a:p>
          <a:p>
            <a:r>
              <a:rPr lang="en-US" sz="2000" dirty="0" smtClean="0">
                <a:solidFill>
                  <a:schemeClr val="tx1">
                    <a:lumMod val="75000"/>
                    <a:lumOff val="25000"/>
                  </a:schemeClr>
                </a:solidFill>
              </a:rPr>
              <a:t>In the case of the pea plants, we could also look at the inheritance pattern of the color of the pod, the height of the plants, and color of their flowers (white or purple</a:t>
            </a:r>
            <a:r>
              <a:rPr lang="en-US" sz="2000" dirty="0" smtClean="0">
                <a:solidFill>
                  <a:schemeClr val="tx1">
                    <a:lumMod val="75000"/>
                    <a:lumOff val="25000"/>
                  </a:schemeClr>
                </a:solidFill>
              </a:rPr>
              <a:t>).</a:t>
            </a:r>
            <a:endParaRPr lang="en-US" sz="2000" dirty="0" smtClean="0">
              <a:solidFill>
                <a:schemeClr val="tx1">
                  <a:lumMod val="75000"/>
                  <a:lumOff val="25000"/>
                </a:schemeClr>
              </a:solidFill>
            </a:endParaRPr>
          </a:p>
          <a:p>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092" y="3487292"/>
            <a:ext cx="3085816" cy="16847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8142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5"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Generation Genotype</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Flower color in the pea plants is purple dominant (PP) or (</a:t>
            </a:r>
            <a:r>
              <a:rPr lang="en-US" dirty="0" err="1" smtClean="0"/>
              <a:t>Pp</a:t>
            </a:r>
            <a:r>
              <a:rPr lang="en-US" dirty="0"/>
              <a:t>)</a:t>
            </a:r>
            <a:r>
              <a:rPr lang="en-US" dirty="0" smtClean="0"/>
              <a:t> while white flowers are recessive (</a:t>
            </a:r>
            <a:r>
              <a:rPr lang="en-US" dirty="0" err="1" smtClean="0"/>
              <a:t>pp</a:t>
            </a:r>
            <a:r>
              <a:rPr lang="en-US" dirty="0" smtClean="0"/>
              <a:t>).</a:t>
            </a:r>
          </a:p>
          <a:p>
            <a:r>
              <a:rPr lang="en-US" dirty="0" smtClean="0"/>
              <a:t>In the original parent plant generation, one plant was heterozygous for height and for pod color, and is homozygous dominant for flower color (PP</a:t>
            </a:r>
            <a:r>
              <a:rPr lang="en-US" dirty="0" smtClean="0"/>
              <a:t>).</a:t>
            </a:r>
            <a:endParaRPr lang="en-US" dirty="0" smtClean="0"/>
          </a:p>
          <a:p>
            <a:pPr lvl="1"/>
            <a:r>
              <a:rPr lang="en-US" dirty="0" smtClean="0"/>
              <a:t>What is the genotype for this parent plant?</a:t>
            </a:r>
          </a:p>
          <a:p>
            <a:pPr lvl="2"/>
            <a:r>
              <a:rPr lang="en-US" dirty="0" err="1" smtClean="0"/>
              <a:t>TtYyPp</a:t>
            </a:r>
            <a:endParaRPr lang="en-US" dirty="0" smtClean="0"/>
          </a:p>
          <a:p>
            <a:pPr lvl="1"/>
            <a:endParaRPr lang="en-US" dirty="0" smtClean="0"/>
          </a:p>
          <a:p>
            <a:r>
              <a:rPr lang="en-US" dirty="0" smtClean="0"/>
              <a:t>The second plant in the original parent plant generation was homozygous recessive for height, and heterozygous for pod color, and now we know that it is recessive for flower color (</a:t>
            </a:r>
            <a:r>
              <a:rPr lang="en-US" dirty="0" err="1" smtClean="0"/>
              <a:t>pp</a:t>
            </a:r>
            <a:r>
              <a:rPr lang="en-US" dirty="0" smtClean="0"/>
              <a:t>).</a:t>
            </a:r>
            <a:endParaRPr lang="en-US" dirty="0" smtClean="0"/>
          </a:p>
          <a:p>
            <a:pPr lvl="1"/>
            <a:r>
              <a:rPr lang="en-US" dirty="0" smtClean="0"/>
              <a:t>What is the genotype for this parent plant?</a:t>
            </a:r>
          </a:p>
          <a:p>
            <a:pPr lvl="2"/>
            <a:r>
              <a:rPr lang="en-US" dirty="0" err="1" smtClean="0"/>
              <a:t>ttYypp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300" y="2057400"/>
            <a:ext cx="11557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195416"/>
            <a:ext cx="396875"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98" y="3619278"/>
            <a:ext cx="6445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2275" y="5322887"/>
            <a:ext cx="1101725"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744077"/>
            <a:ext cx="3968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8520" y="6154155"/>
            <a:ext cx="6175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65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80">
                                          <p:stCondLst>
                                            <p:cond delay="0"/>
                                          </p:stCondLst>
                                        </p:cTn>
                                        <p:tgtEl>
                                          <p:spTgt spid="1026"/>
                                        </p:tgtEl>
                                      </p:cBhvr>
                                    </p:animEffect>
                                    <p:anim calcmode="lin" valueType="num">
                                      <p:cBhvr>
                                        <p:cTn id="1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6"/>
                                        </p:tgtEl>
                                      </p:cBhvr>
                                      <p:to x="100000" y="60000"/>
                                    </p:animScale>
                                    <p:animScale>
                                      <p:cBhvr>
                                        <p:cTn id="24" dur="166" decel="50000">
                                          <p:stCondLst>
                                            <p:cond delay="676"/>
                                          </p:stCondLst>
                                        </p:cTn>
                                        <p:tgtEl>
                                          <p:spTgt spid="1026"/>
                                        </p:tgtEl>
                                      </p:cBhvr>
                                      <p:to x="100000" y="100000"/>
                                    </p:animScale>
                                    <p:animScale>
                                      <p:cBhvr>
                                        <p:cTn id="25" dur="26">
                                          <p:stCondLst>
                                            <p:cond delay="1312"/>
                                          </p:stCondLst>
                                        </p:cTn>
                                        <p:tgtEl>
                                          <p:spTgt spid="1026"/>
                                        </p:tgtEl>
                                      </p:cBhvr>
                                      <p:to x="100000" y="80000"/>
                                    </p:animScale>
                                    <p:animScale>
                                      <p:cBhvr>
                                        <p:cTn id="26" dur="166" decel="50000">
                                          <p:stCondLst>
                                            <p:cond delay="1338"/>
                                          </p:stCondLst>
                                        </p:cTn>
                                        <p:tgtEl>
                                          <p:spTgt spid="1026"/>
                                        </p:tgtEl>
                                      </p:cBhvr>
                                      <p:to x="100000" y="100000"/>
                                    </p:animScale>
                                    <p:animScale>
                                      <p:cBhvr>
                                        <p:cTn id="27" dur="26">
                                          <p:stCondLst>
                                            <p:cond delay="1642"/>
                                          </p:stCondLst>
                                        </p:cTn>
                                        <p:tgtEl>
                                          <p:spTgt spid="1026"/>
                                        </p:tgtEl>
                                      </p:cBhvr>
                                      <p:to x="100000" y="90000"/>
                                    </p:animScale>
                                    <p:animScale>
                                      <p:cBhvr>
                                        <p:cTn id="28" dur="166" decel="50000">
                                          <p:stCondLst>
                                            <p:cond delay="1668"/>
                                          </p:stCondLst>
                                        </p:cTn>
                                        <p:tgtEl>
                                          <p:spTgt spid="1026"/>
                                        </p:tgtEl>
                                      </p:cBhvr>
                                      <p:to x="100000" y="100000"/>
                                    </p:animScale>
                                    <p:animScale>
                                      <p:cBhvr>
                                        <p:cTn id="29" dur="26">
                                          <p:stCondLst>
                                            <p:cond delay="1808"/>
                                          </p:stCondLst>
                                        </p:cTn>
                                        <p:tgtEl>
                                          <p:spTgt spid="1026"/>
                                        </p:tgtEl>
                                      </p:cBhvr>
                                      <p:to x="100000" y="95000"/>
                                    </p:animScale>
                                    <p:animScale>
                                      <p:cBhvr>
                                        <p:cTn id="30" dur="166" decel="50000">
                                          <p:stCondLst>
                                            <p:cond delay="1834"/>
                                          </p:stCondLst>
                                        </p:cTn>
                                        <p:tgtEl>
                                          <p:spTgt spid="1026"/>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wipe(down)">
                                      <p:cBhvr>
                                        <p:cTn id="33" dur="580">
                                          <p:stCondLst>
                                            <p:cond delay="0"/>
                                          </p:stCondLst>
                                        </p:cTn>
                                        <p:tgtEl>
                                          <p:spTgt spid="1027"/>
                                        </p:tgtEl>
                                      </p:cBhvr>
                                    </p:animEffect>
                                    <p:anim calcmode="lin" valueType="num">
                                      <p:cBhvr>
                                        <p:cTn id="34"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9" dur="26">
                                          <p:stCondLst>
                                            <p:cond delay="650"/>
                                          </p:stCondLst>
                                        </p:cTn>
                                        <p:tgtEl>
                                          <p:spTgt spid="1027"/>
                                        </p:tgtEl>
                                      </p:cBhvr>
                                      <p:to x="100000" y="60000"/>
                                    </p:animScale>
                                    <p:animScale>
                                      <p:cBhvr>
                                        <p:cTn id="40" dur="166" decel="50000">
                                          <p:stCondLst>
                                            <p:cond delay="676"/>
                                          </p:stCondLst>
                                        </p:cTn>
                                        <p:tgtEl>
                                          <p:spTgt spid="1027"/>
                                        </p:tgtEl>
                                      </p:cBhvr>
                                      <p:to x="100000" y="100000"/>
                                    </p:animScale>
                                    <p:animScale>
                                      <p:cBhvr>
                                        <p:cTn id="41" dur="26">
                                          <p:stCondLst>
                                            <p:cond delay="1312"/>
                                          </p:stCondLst>
                                        </p:cTn>
                                        <p:tgtEl>
                                          <p:spTgt spid="1027"/>
                                        </p:tgtEl>
                                      </p:cBhvr>
                                      <p:to x="100000" y="80000"/>
                                    </p:animScale>
                                    <p:animScale>
                                      <p:cBhvr>
                                        <p:cTn id="42" dur="166" decel="50000">
                                          <p:stCondLst>
                                            <p:cond delay="1338"/>
                                          </p:stCondLst>
                                        </p:cTn>
                                        <p:tgtEl>
                                          <p:spTgt spid="1027"/>
                                        </p:tgtEl>
                                      </p:cBhvr>
                                      <p:to x="100000" y="100000"/>
                                    </p:animScale>
                                    <p:animScale>
                                      <p:cBhvr>
                                        <p:cTn id="43" dur="26">
                                          <p:stCondLst>
                                            <p:cond delay="1642"/>
                                          </p:stCondLst>
                                        </p:cTn>
                                        <p:tgtEl>
                                          <p:spTgt spid="1027"/>
                                        </p:tgtEl>
                                      </p:cBhvr>
                                      <p:to x="100000" y="90000"/>
                                    </p:animScale>
                                    <p:animScale>
                                      <p:cBhvr>
                                        <p:cTn id="44" dur="166" decel="50000">
                                          <p:stCondLst>
                                            <p:cond delay="1668"/>
                                          </p:stCondLst>
                                        </p:cTn>
                                        <p:tgtEl>
                                          <p:spTgt spid="1027"/>
                                        </p:tgtEl>
                                      </p:cBhvr>
                                      <p:to x="100000" y="100000"/>
                                    </p:animScale>
                                    <p:animScale>
                                      <p:cBhvr>
                                        <p:cTn id="45" dur="26">
                                          <p:stCondLst>
                                            <p:cond delay="1808"/>
                                          </p:stCondLst>
                                        </p:cTn>
                                        <p:tgtEl>
                                          <p:spTgt spid="1027"/>
                                        </p:tgtEl>
                                      </p:cBhvr>
                                      <p:to x="100000" y="95000"/>
                                    </p:animScale>
                                    <p:animScale>
                                      <p:cBhvr>
                                        <p:cTn id="46" dur="166" decel="50000">
                                          <p:stCondLst>
                                            <p:cond delay="1834"/>
                                          </p:stCondLst>
                                        </p:cTn>
                                        <p:tgtEl>
                                          <p:spTgt spid="1027"/>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wipe(down)">
                                      <p:cBhvr>
                                        <p:cTn id="49" dur="580">
                                          <p:stCondLst>
                                            <p:cond delay="0"/>
                                          </p:stCondLst>
                                        </p:cTn>
                                        <p:tgtEl>
                                          <p:spTgt spid="1028"/>
                                        </p:tgtEl>
                                      </p:cBhvr>
                                    </p:animEffect>
                                    <p:anim calcmode="lin" valueType="num">
                                      <p:cBhvr>
                                        <p:cTn id="5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55" dur="26">
                                          <p:stCondLst>
                                            <p:cond delay="650"/>
                                          </p:stCondLst>
                                        </p:cTn>
                                        <p:tgtEl>
                                          <p:spTgt spid="1028"/>
                                        </p:tgtEl>
                                      </p:cBhvr>
                                      <p:to x="100000" y="60000"/>
                                    </p:animScale>
                                    <p:animScale>
                                      <p:cBhvr>
                                        <p:cTn id="56" dur="166" decel="50000">
                                          <p:stCondLst>
                                            <p:cond delay="676"/>
                                          </p:stCondLst>
                                        </p:cTn>
                                        <p:tgtEl>
                                          <p:spTgt spid="1028"/>
                                        </p:tgtEl>
                                      </p:cBhvr>
                                      <p:to x="100000" y="100000"/>
                                    </p:animScale>
                                    <p:animScale>
                                      <p:cBhvr>
                                        <p:cTn id="57" dur="26">
                                          <p:stCondLst>
                                            <p:cond delay="1312"/>
                                          </p:stCondLst>
                                        </p:cTn>
                                        <p:tgtEl>
                                          <p:spTgt spid="1028"/>
                                        </p:tgtEl>
                                      </p:cBhvr>
                                      <p:to x="100000" y="80000"/>
                                    </p:animScale>
                                    <p:animScale>
                                      <p:cBhvr>
                                        <p:cTn id="58" dur="166" decel="50000">
                                          <p:stCondLst>
                                            <p:cond delay="1338"/>
                                          </p:stCondLst>
                                        </p:cTn>
                                        <p:tgtEl>
                                          <p:spTgt spid="1028"/>
                                        </p:tgtEl>
                                      </p:cBhvr>
                                      <p:to x="100000" y="100000"/>
                                    </p:animScale>
                                    <p:animScale>
                                      <p:cBhvr>
                                        <p:cTn id="59" dur="26">
                                          <p:stCondLst>
                                            <p:cond delay="1642"/>
                                          </p:stCondLst>
                                        </p:cTn>
                                        <p:tgtEl>
                                          <p:spTgt spid="1028"/>
                                        </p:tgtEl>
                                      </p:cBhvr>
                                      <p:to x="100000" y="90000"/>
                                    </p:animScale>
                                    <p:animScale>
                                      <p:cBhvr>
                                        <p:cTn id="60" dur="166" decel="50000">
                                          <p:stCondLst>
                                            <p:cond delay="1668"/>
                                          </p:stCondLst>
                                        </p:cTn>
                                        <p:tgtEl>
                                          <p:spTgt spid="1028"/>
                                        </p:tgtEl>
                                      </p:cBhvr>
                                      <p:to x="100000" y="100000"/>
                                    </p:animScale>
                                    <p:animScale>
                                      <p:cBhvr>
                                        <p:cTn id="61" dur="26">
                                          <p:stCondLst>
                                            <p:cond delay="1808"/>
                                          </p:stCondLst>
                                        </p:cTn>
                                        <p:tgtEl>
                                          <p:spTgt spid="1028"/>
                                        </p:tgtEl>
                                      </p:cBhvr>
                                      <p:to x="100000" y="95000"/>
                                    </p:animScale>
                                    <p:animScale>
                                      <p:cBhvr>
                                        <p:cTn id="62" dur="166" decel="50000">
                                          <p:stCondLst>
                                            <p:cond delay="1834"/>
                                          </p:stCondLst>
                                        </p:cTn>
                                        <p:tgtEl>
                                          <p:spTgt spid="1028"/>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Effect transition="in" filter="wipe(up)">
                                      <p:cBhvr>
                                        <p:cTn id="67" dur="500"/>
                                        <p:tgtEl>
                                          <p:spTgt spid="3">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3">
                                            <p:txEl>
                                              <p:pRg st="3" end="3"/>
                                            </p:txEl>
                                          </p:spTgt>
                                        </p:tgtEl>
                                        <p:attrNameLst>
                                          <p:attrName>style.visibility</p:attrName>
                                        </p:attrNameLst>
                                      </p:cBhvr>
                                      <p:to>
                                        <p:strVal val="visible"/>
                                      </p:to>
                                    </p:set>
                                    <p:animEffect transition="in" filter="wipe(up)">
                                      <p:cBhvr>
                                        <p:cTn id="72" dur="500"/>
                                        <p:tgtEl>
                                          <p:spTgt spid="3">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029"/>
                                        </p:tgtEl>
                                        <p:attrNameLst>
                                          <p:attrName>style.visibility</p:attrName>
                                        </p:attrNameLst>
                                      </p:cBhvr>
                                      <p:to>
                                        <p:strVal val="visible"/>
                                      </p:to>
                                    </p:set>
                                    <p:animEffect transition="in" filter="wipe(down)">
                                      <p:cBhvr>
                                        <p:cTn id="77" dur="580">
                                          <p:stCondLst>
                                            <p:cond delay="0"/>
                                          </p:stCondLst>
                                        </p:cTn>
                                        <p:tgtEl>
                                          <p:spTgt spid="1029"/>
                                        </p:tgtEl>
                                      </p:cBhvr>
                                    </p:animEffect>
                                    <p:anim calcmode="lin" valueType="num">
                                      <p:cBhvr>
                                        <p:cTn id="78"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83" dur="26">
                                          <p:stCondLst>
                                            <p:cond delay="650"/>
                                          </p:stCondLst>
                                        </p:cTn>
                                        <p:tgtEl>
                                          <p:spTgt spid="1029"/>
                                        </p:tgtEl>
                                      </p:cBhvr>
                                      <p:to x="100000" y="60000"/>
                                    </p:animScale>
                                    <p:animScale>
                                      <p:cBhvr>
                                        <p:cTn id="84" dur="166" decel="50000">
                                          <p:stCondLst>
                                            <p:cond delay="676"/>
                                          </p:stCondLst>
                                        </p:cTn>
                                        <p:tgtEl>
                                          <p:spTgt spid="1029"/>
                                        </p:tgtEl>
                                      </p:cBhvr>
                                      <p:to x="100000" y="100000"/>
                                    </p:animScale>
                                    <p:animScale>
                                      <p:cBhvr>
                                        <p:cTn id="85" dur="26">
                                          <p:stCondLst>
                                            <p:cond delay="1312"/>
                                          </p:stCondLst>
                                        </p:cTn>
                                        <p:tgtEl>
                                          <p:spTgt spid="1029"/>
                                        </p:tgtEl>
                                      </p:cBhvr>
                                      <p:to x="100000" y="80000"/>
                                    </p:animScale>
                                    <p:animScale>
                                      <p:cBhvr>
                                        <p:cTn id="86" dur="166" decel="50000">
                                          <p:stCondLst>
                                            <p:cond delay="1338"/>
                                          </p:stCondLst>
                                        </p:cTn>
                                        <p:tgtEl>
                                          <p:spTgt spid="1029"/>
                                        </p:tgtEl>
                                      </p:cBhvr>
                                      <p:to x="100000" y="100000"/>
                                    </p:animScale>
                                    <p:animScale>
                                      <p:cBhvr>
                                        <p:cTn id="87" dur="26">
                                          <p:stCondLst>
                                            <p:cond delay="1642"/>
                                          </p:stCondLst>
                                        </p:cTn>
                                        <p:tgtEl>
                                          <p:spTgt spid="1029"/>
                                        </p:tgtEl>
                                      </p:cBhvr>
                                      <p:to x="100000" y="90000"/>
                                    </p:animScale>
                                    <p:animScale>
                                      <p:cBhvr>
                                        <p:cTn id="88" dur="166" decel="50000">
                                          <p:stCondLst>
                                            <p:cond delay="1668"/>
                                          </p:stCondLst>
                                        </p:cTn>
                                        <p:tgtEl>
                                          <p:spTgt spid="1029"/>
                                        </p:tgtEl>
                                      </p:cBhvr>
                                      <p:to x="100000" y="100000"/>
                                    </p:animScale>
                                    <p:animScale>
                                      <p:cBhvr>
                                        <p:cTn id="89" dur="26">
                                          <p:stCondLst>
                                            <p:cond delay="1808"/>
                                          </p:stCondLst>
                                        </p:cTn>
                                        <p:tgtEl>
                                          <p:spTgt spid="1029"/>
                                        </p:tgtEl>
                                      </p:cBhvr>
                                      <p:to x="100000" y="95000"/>
                                    </p:animScale>
                                    <p:animScale>
                                      <p:cBhvr>
                                        <p:cTn id="90" dur="166" decel="50000">
                                          <p:stCondLst>
                                            <p:cond delay="1834"/>
                                          </p:stCondLst>
                                        </p:cTn>
                                        <p:tgtEl>
                                          <p:spTgt spid="1029"/>
                                        </p:tgtEl>
                                      </p:cBhvr>
                                      <p:to x="100000" y="100000"/>
                                    </p:animScale>
                                  </p:childTnLst>
                                </p:cTn>
                              </p:par>
                              <p:par>
                                <p:cTn id="91" presetID="26" presetClass="entr" presetSubtype="0" fill="hold" nodeType="with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wipe(down)">
                                      <p:cBhvr>
                                        <p:cTn id="93" dur="580">
                                          <p:stCondLst>
                                            <p:cond delay="0"/>
                                          </p:stCondLst>
                                        </p:cTn>
                                        <p:tgtEl>
                                          <p:spTgt spid="1030"/>
                                        </p:tgtEl>
                                      </p:cBhvr>
                                    </p:animEffect>
                                    <p:anim calcmode="lin" valueType="num">
                                      <p:cBhvr>
                                        <p:cTn id="94"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99" dur="26">
                                          <p:stCondLst>
                                            <p:cond delay="650"/>
                                          </p:stCondLst>
                                        </p:cTn>
                                        <p:tgtEl>
                                          <p:spTgt spid="1030"/>
                                        </p:tgtEl>
                                      </p:cBhvr>
                                      <p:to x="100000" y="60000"/>
                                    </p:animScale>
                                    <p:animScale>
                                      <p:cBhvr>
                                        <p:cTn id="100" dur="166" decel="50000">
                                          <p:stCondLst>
                                            <p:cond delay="676"/>
                                          </p:stCondLst>
                                        </p:cTn>
                                        <p:tgtEl>
                                          <p:spTgt spid="1030"/>
                                        </p:tgtEl>
                                      </p:cBhvr>
                                      <p:to x="100000" y="100000"/>
                                    </p:animScale>
                                    <p:animScale>
                                      <p:cBhvr>
                                        <p:cTn id="101" dur="26">
                                          <p:stCondLst>
                                            <p:cond delay="1312"/>
                                          </p:stCondLst>
                                        </p:cTn>
                                        <p:tgtEl>
                                          <p:spTgt spid="1030"/>
                                        </p:tgtEl>
                                      </p:cBhvr>
                                      <p:to x="100000" y="80000"/>
                                    </p:animScale>
                                    <p:animScale>
                                      <p:cBhvr>
                                        <p:cTn id="102" dur="166" decel="50000">
                                          <p:stCondLst>
                                            <p:cond delay="1338"/>
                                          </p:stCondLst>
                                        </p:cTn>
                                        <p:tgtEl>
                                          <p:spTgt spid="1030"/>
                                        </p:tgtEl>
                                      </p:cBhvr>
                                      <p:to x="100000" y="100000"/>
                                    </p:animScale>
                                    <p:animScale>
                                      <p:cBhvr>
                                        <p:cTn id="103" dur="26">
                                          <p:stCondLst>
                                            <p:cond delay="1642"/>
                                          </p:stCondLst>
                                        </p:cTn>
                                        <p:tgtEl>
                                          <p:spTgt spid="1030"/>
                                        </p:tgtEl>
                                      </p:cBhvr>
                                      <p:to x="100000" y="90000"/>
                                    </p:animScale>
                                    <p:animScale>
                                      <p:cBhvr>
                                        <p:cTn id="104" dur="166" decel="50000">
                                          <p:stCondLst>
                                            <p:cond delay="1668"/>
                                          </p:stCondLst>
                                        </p:cTn>
                                        <p:tgtEl>
                                          <p:spTgt spid="1030"/>
                                        </p:tgtEl>
                                      </p:cBhvr>
                                      <p:to x="100000" y="100000"/>
                                    </p:animScale>
                                    <p:animScale>
                                      <p:cBhvr>
                                        <p:cTn id="105" dur="26">
                                          <p:stCondLst>
                                            <p:cond delay="1808"/>
                                          </p:stCondLst>
                                        </p:cTn>
                                        <p:tgtEl>
                                          <p:spTgt spid="1030"/>
                                        </p:tgtEl>
                                      </p:cBhvr>
                                      <p:to x="100000" y="95000"/>
                                    </p:animScale>
                                    <p:animScale>
                                      <p:cBhvr>
                                        <p:cTn id="106" dur="166" decel="50000">
                                          <p:stCondLst>
                                            <p:cond delay="1834"/>
                                          </p:stCondLst>
                                        </p:cTn>
                                        <p:tgtEl>
                                          <p:spTgt spid="1030"/>
                                        </p:tgtEl>
                                      </p:cBhvr>
                                      <p:to x="100000" y="100000"/>
                                    </p:animScale>
                                  </p:childTnLst>
                                </p:cTn>
                              </p:par>
                              <p:par>
                                <p:cTn id="107" presetID="26" presetClass="entr" presetSubtype="0" fill="hold" nodeType="withEffect">
                                  <p:stCondLst>
                                    <p:cond delay="0"/>
                                  </p:stCondLst>
                                  <p:childTnLst>
                                    <p:set>
                                      <p:cBhvr>
                                        <p:cTn id="108" dur="1" fill="hold">
                                          <p:stCondLst>
                                            <p:cond delay="0"/>
                                          </p:stCondLst>
                                        </p:cTn>
                                        <p:tgtEl>
                                          <p:spTgt spid="1031"/>
                                        </p:tgtEl>
                                        <p:attrNameLst>
                                          <p:attrName>style.visibility</p:attrName>
                                        </p:attrNameLst>
                                      </p:cBhvr>
                                      <p:to>
                                        <p:strVal val="visible"/>
                                      </p:to>
                                    </p:set>
                                    <p:animEffect transition="in" filter="wipe(down)">
                                      <p:cBhvr>
                                        <p:cTn id="109" dur="580">
                                          <p:stCondLst>
                                            <p:cond delay="0"/>
                                          </p:stCondLst>
                                        </p:cTn>
                                        <p:tgtEl>
                                          <p:spTgt spid="1031"/>
                                        </p:tgtEl>
                                      </p:cBhvr>
                                    </p:animEffect>
                                    <p:anim calcmode="lin" valueType="num">
                                      <p:cBhvr>
                                        <p:cTn id="110" dur="1822" tmFilter="0,0; 0.14,0.36; 0.43,0.73; 0.71,0.91; 1.0,1.0">
                                          <p:stCondLst>
                                            <p:cond delay="0"/>
                                          </p:stCondLst>
                                        </p:cTn>
                                        <p:tgtEl>
                                          <p:spTgt spid="103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03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03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03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031"/>
                                        </p:tgtEl>
                                        <p:attrNameLst>
                                          <p:attrName>ppt_y</p:attrName>
                                        </p:attrNameLst>
                                      </p:cBhvr>
                                      <p:tavLst>
                                        <p:tav tm="0" fmla="#ppt_y-sin(pi*$)/81">
                                          <p:val>
                                            <p:fltVal val="0"/>
                                          </p:val>
                                        </p:tav>
                                        <p:tav tm="100000">
                                          <p:val>
                                            <p:fltVal val="1"/>
                                          </p:val>
                                        </p:tav>
                                      </p:tavLst>
                                    </p:anim>
                                    <p:animScale>
                                      <p:cBhvr>
                                        <p:cTn id="115" dur="26">
                                          <p:stCondLst>
                                            <p:cond delay="650"/>
                                          </p:stCondLst>
                                        </p:cTn>
                                        <p:tgtEl>
                                          <p:spTgt spid="1031"/>
                                        </p:tgtEl>
                                      </p:cBhvr>
                                      <p:to x="100000" y="60000"/>
                                    </p:animScale>
                                    <p:animScale>
                                      <p:cBhvr>
                                        <p:cTn id="116" dur="166" decel="50000">
                                          <p:stCondLst>
                                            <p:cond delay="676"/>
                                          </p:stCondLst>
                                        </p:cTn>
                                        <p:tgtEl>
                                          <p:spTgt spid="1031"/>
                                        </p:tgtEl>
                                      </p:cBhvr>
                                      <p:to x="100000" y="100000"/>
                                    </p:animScale>
                                    <p:animScale>
                                      <p:cBhvr>
                                        <p:cTn id="117" dur="26">
                                          <p:stCondLst>
                                            <p:cond delay="1312"/>
                                          </p:stCondLst>
                                        </p:cTn>
                                        <p:tgtEl>
                                          <p:spTgt spid="1031"/>
                                        </p:tgtEl>
                                      </p:cBhvr>
                                      <p:to x="100000" y="80000"/>
                                    </p:animScale>
                                    <p:animScale>
                                      <p:cBhvr>
                                        <p:cTn id="118" dur="166" decel="50000">
                                          <p:stCondLst>
                                            <p:cond delay="1338"/>
                                          </p:stCondLst>
                                        </p:cTn>
                                        <p:tgtEl>
                                          <p:spTgt spid="1031"/>
                                        </p:tgtEl>
                                      </p:cBhvr>
                                      <p:to x="100000" y="100000"/>
                                    </p:animScale>
                                    <p:animScale>
                                      <p:cBhvr>
                                        <p:cTn id="119" dur="26">
                                          <p:stCondLst>
                                            <p:cond delay="1642"/>
                                          </p:stCondLst>
                                        </p:cTn>
                                        <p:tgtEl>
                                          <p:spTgt spid="1031"/>
                                        </p:tgtEl>
                                      </p:cBhvr>
                                      <p:to x="100000" y="90000"/>
                                    </p:animScale>
                                    <p:animScale>
                                      <p:cBhvr>
                                        <p:cTn id="120" dur="166" decel="50000">
                                          <p:stCondLst>
                                            <p:cond delay="1668"/>
                                          </p:stCondLst>
                                        </p:cTn>
                                        <p:tgtEl>
                                          <p:spTgt spid="1031"/>
                                        </p:tgtEl>
                                      </p:cBhvr>
                                      <p:to x="100000" y="100000"/>
                                    </p:animScale>
                                    <p:animScale>
                                      <p:cBhvr>
                                        <p:cTn id="121" dur="26">
                                          <p:stCondLst>
                                            <p:cond delay="1808"/>
                                          </p:stCondLst>
                                        </p:cTn>
                                        <p:tgtEl>
                                          <p:spTgt spid="1031"/>
                                        </p:tgtEl>
                                      </p:cBhvr>
                                      <p:to x="100000" y="95000"/>
                                    </p:animScale>
                                    <p:animScale>
                                      <p:cBhvr>
                                        <p:cTn id="122" dur="166" decel="50000">
                                          <p:stCondLst>
                                            <p:cond delay="1834"/>
                                          </p:stCondLst>
                                        </p:cTn>
                                        <p:tgtEl>
                                          <p:spTgt spid="1031"/>
                                        </p:tgtEl>
                                      </p:cBhvr>
                                      <p:to x="100000" y="100000"/>
                                    </p:animScale>
                                  </p:childTnLst>
                                </p:cTn>
                              </p:par>
                              <p:par>
                                <p:cTn id="123" presetID="22" presetClass="entr" presetSubtype="1" fill="hold" nodeType="withEffect">
                                  <p:stCondLst>
                                    <p:cond delay="0"/>
                                  </p:stCondLst>
                                  <p:childTnLst>
                                    <p:set>
                                      <p:cBhvr>
                                        <p:cTn id="124" dur="1" fill="hold">
                                          <p:stCondLst>
                                            <p:cond delay="0"/>
                                          </p:stCondLst>
                                        </p:cTn>
                                        <p:tgtEl>
                                          <p:spTgt spid="3">
                                            <p:txEl>
                                              <p:pRg st="5" end="5"/>
                                            </p:txEl>
                                          </p:spTgt>
                                        </p:tgtEl>
                                        <p:attrNameLst>
                                          <p:attrName>style.visibility</p:attrName>
                                        </p:attrNameLst>
                                      </p:cBhvr>
                                      <p:to>
                                        <p:strVal val="visible"/>
                                      </p:to>
                                    </p:set>
                                    <p:animEffect transition="in" filter="wipe(up)">
                                      <p:cBhvr>
                                        <p:cTn id="125" dur="500"/>
                                        <p:tgtEl>
                                          <p:spTgt spid="3">
                                            <p:txEl>
                                              <p:pRg st="5" end="5"/>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nodeType="clickEffect">
                                  <p:stCondLst>
                                    <p:cond delay="0"/>
                                  </p:stCondLst>
                                  <p:childTnLst>
                                    <p:set>
                                      <p:cBhvr>
                                        <p:cTn id="129" dur="1" fill="hold">
                                          <p:stCondLst>
                                            <p:cond delay="0"/>
                                          </p:stCondLst>
                                        </p:cTn>
                                        <p:tgtEl>
                                          <p:spTgt spid="3">
                                            <p:txEl>
                                              <p:pRg st="6" end="6"/>
                                            </p:txEl>
                                          </p:spTgt>
                                        </p:tgtEl>
                                        <p:attrNameLst>
                                          <p:attrName>style.visibility</p:attrName>
                                        </p:attrNameLst>
                                      </p:cBhvr>
                                      <p:to>
                                        <p:strVal val="visible"/>
                                      </p:to>
                                    </p:set>
                                    <p:animEffect transition="in" filter="wipe(up)">
                                      <p:cBhvr>
                                        <p:cTn id="130" dur="500"/>
                                        <p:tgtEl>
                                          <p:spTgt spid="3">
                                            <p:txEl>
                                              <p:pRg st="6" end="6"/>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nodeType="clickEffect">
                                  <p:stCondLst>
                                    <p:cond delay="0"/>
                                  </p:stCondLst>
                                  <p:childTnLst>
                                    <p:set>
                                      <p:cBhvr>
                                        <p:cTn id="134" dur="1" fill="hold">
                                          <p:stCondLst>
                                            <p:cond delay="0"/>
                                          </p:stCondLst>
                                        </p:cTn>
                                        <p:tgtEl>
                                          <p:spTgt spid="3">
                                            <p:txEl>
                                              <p:pRg st="7" end="7"/>
                                            </p:txEl>
                                          </p:spTgt>
                                        </p:tgtEl>
                                        <p:attrNameLst>
                                          <p:attrName>style.visibility</p:attrName>
                                        </p:attrNameLst>
                                      </p:cBhvr>
                                      <p:to>
                                        <p:strVal val="visible"/>
                                      </p:to>
                                    </p:set>
                                    <p:animEffect transition="in" filter="wipe(up)">
                                      <p:cBhvr>
                                        <p:cTn id="1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In a similar fashion as sorting the alleles for a </a:t>
            </a:r>
            <a:r>
              <a:rPr lang="en-US" dirty="0" err="1" smtClean="0"/>
              <a:t>dihybrid</a:t>
            </a:r>
            <a:r>
              <a:rPr lang="en-US" dirty="0" smtClean="0"/>
              <a:t> cross, we must form the gametes for each parent. To do this we create all possible combinations of each allele.</a:t>
            </a:r>
            <a:endParaRPr lang="en-US" dirty="0"/>
          </a:p>
        </p:txBody>
      </p:sp>
      <p:sp>
        <p:nvSpPr>
          <p:cNvPr id="4" name="Rectangle 3"/>
          <p:cNvSpPr/>
          <p:nvPr/>
        </p:nvSpPr>
        <p:spPr>
          <a:xfrm>
            <a:off x="3036165" y="2967335"/>
            <a:ext cx="30716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Oval 4"/>
          <p:cNvSpPr/>
          <p:nvPr/>
        </p:nvSpPr>
        <p:spPr>
          <a:xfrm>
            <a:off x="3036165" y="2967335"/>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63819" y="2967335"/>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2967335"/>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5" idx="3"/>
          </p:cNvCxnSpPr>
          <p:nvPr/>
        </p:nvCxnSpPr>
        <p:spPr>
          <a:xfrm flipH="1">
            <a:off x="1371601" y="3755446"/>
            <a:ext cx="1744412" cy="968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p:cNvCxnSpPr>
          <p:nvPr/>
        </p:nvCxnSpPr>
        <p:spPr>
          <a:xfrm flipH="1">
            <a:off x="1676400" y="3755446"/>
            <a:ext cx="2367267" cy="968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p:cNvCxnSpPr>
          <p:nvPr/>
        </p:nvCxnSpPr>
        <p:spPr>
          <a:xfrm flipH="1">
            <a:off x="1905000" y="3755446"/>
            <a:ext cx="3127848" cy="968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99377"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38308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In a similar fashion as sorting the alleles for a </a:t>
            </a:r>
            <a:r>
              <a:rPr lang="en-US" dirty="0" err="1" smtClean="0"/>
              <a:t>dihybrid</a:t>
            </a:r>
            <a:r>
              <a:rPr lang="en-US" dirty="0" smtClean="0"/>
              <a:t> cross, we must form the gametes for each parent. To do this we create all possible combinations of each allele.</a:t>
            </a:r>
            <a:endParaRPr lang="en-US" dirty="0"/>
          </a:p>
        </p:txBody>
      </p:sp>
      <p:sp>
        <p:nvSpPr>
          <p:cNvPr id="4" name="Rectangle 3"/>
          <p:cNvSpPr/>
          <p:nvPr/>
        </p:nvSpPr>
        <p:spPr>
          <a:xfrm>
            <a:off x="3036165" y="2967335"/>
            <a:ext cx="30716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Y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y</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P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5" name="Oval 4"/>
          <p:cNvSpPr/>
          <p:nvPr/>
        </p:nvSpPr>
        <p:spPr>
          <a:xfrm>
            <a:off x="3036165" y="2967335"/>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3978844" y="296287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562605" y="297180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a:stCxn id="5" idx="3"/>
          </p:cNvCxnSpPr>
          <p:nvPr/>
        </p:nvCxnSpPr>
        <p:spPr>
          <a:xfrm flipH="1">
            <a:off x="2743200" y="3755446"/>
            <a:ext cx="372813" cy="968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p:cNvCxnSpPr>
          <p:nvPr/>
        </p:nvCxnSpPr>
        <p:spPr>
          <a:xfrm flipH="1">
            <a:off x="3116013" y="3750981"/>
            <a:ext cx="942679" cy="897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p:cNvCxnSpPr>
          <p:nvPr/>
        </p:nvCxnSpPr>
        <p:spPr>
          <a:xfrm flipH="1">
            <a:off x="3587352" y="3759911"/>
            <a:ext cx="2055101" cy="1069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99377"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438400"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35356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In a similar fashion as sorting the alleles for a </a:t>
            </a:r>
            <a:r>
              <a:rPr lang="en-US" dirty="0" err="1" smtClean="0"/>
              <a:t>dihybrid</a:t>
            </a:r>
            <a:r>
              <a:rPr lang="en-US" dirty="0" smtClean="0"/>
              <a:t> cross, we must form the gametes for each parent. To do this we create all possible combinations of each allele.</a:t>
            </a:r>
            <a:endParaRPr lang="en-US" dirty="0"/>
          </a:p>
        </p:txBody>
      </p:sp>
      <p:sp>
        <p:nvSpPr>
          <p:cNvPr id="4" name="Rectangle 3"/>
          <p:cNvSpPr/>
          <p:nvPr/>
        </p:nvSpPr>
        <p:spPr>
          <a:xfrm>
            <a:off x="3036165" y="2967335"/>
            <a:ext cx="30716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Oval 4"/>
          <p:cNvSpPr/>
          <p:nvPr/>
        </p:nvSpPr>
        <p:spPr>
          <a:xfrm>
            <a:off x="3036165" y="2967335"/>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36990" y="303907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303907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5" idx="5"/>
          </p:cNvCxnSpPr>
          <p:nvPr/>
        </p:nvCxnSpPr>
        <p:spPr>
          <a:xfrm>
            <a:off x="3501552" y="3755446"/>
            <a:ext cx="613248" cy="968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p:cNvCxnSpPr>
          <p:nvPr/>
        </p:nvCxnSpPr>
        <p:spPr>
          <a:xfrm flipH="1">
            <a:off x="4516837" y="3827181"/>
            <a:ext cx="1" cy="897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p:cNvCxnSpPr>
          <p:nvPr/>
        </p:nvCxnSpPr>
        <p:spPr>
          <a:xfrm flipH="1">
            <a:off x="4953000" y="3827181"/>
            <a:ext cx="79848" cy="917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99377"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438400"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930491" y="4589289"/>
            <a:ext cx="11726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5967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In a similar fashion as sorting the alleles for a </a:t>
            </a:r>
            <a:r>
              <a:rPr lang="en-US" dirty="0" err="1" smtClean="0"/>
              <a:t>dihybrid</a:t>
            </a:r>
            <a:r>
              <a:rPr lang="en-US" dirty="0" smtClean="0"/>
              <a:t> cross, we must form the gametes for each parent. To do this we create all possible combinations of each allele.</a:t>
            </a:r>
            <a:endParaRPr lang="en-US" dirty="0"/>
          </a:p>
        </p:txBody>
      </p:sp>
      <p:sp>
        <p:nvSpPr>
          <p:cNvPr id="4" name="Rectangle 3"/>
          <p:cNvSpPr/>
          <p:nvPr/>
        </p:nvSpPr>
        <p:spPr>
          <a:xfrm>
            <a:off x="3036165" y="2967335"/>
            <a:ext cx="30716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Y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y</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P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5" name="Oval 4"/>
          <p:cNvSpPr/>
          <p:nvPr/>
        </p:nvSpPr>
        <p:spPr>
          <a:xfrm>
            <a:off x="3036165" y="2967335"/>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4448629" y="303907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525629" y="312420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a:stCxn id="5" idx="5"/>
          </p:cNvCxnSpPr>
          <p:nvPr/>
        </p:nvCxnSpPr>
        <p:spPr>
          <a:xfrm>
            <a:off x="3501552" y="3755446"/>
            <a:ext cx="1762848" cy="1073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5"/>
          </p:cNvCxnSpPr>
          <p:nvPr/>
        </p:nvCxnSpPr>
        <p:spPr>
          <a:xfrm>
            <a:off x="4914016" y="3827181"/>
            <a:ext cx="884230" cy="100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4"/>
          </p:cNvCxnSpPr>
          <p:nvPr/>
        </p:nvCxnSpPr>
        <p:spPr>
          <a:xfrm>
            <a:off x="5798247" y="4047530"/>
            <a:ext cx="272617" cy="781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99377"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438400"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930491" y="4589289"/>
            <a:ext cx="11726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5264400" y="4609167"/>
            <a:ext cx="11550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17035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Study Heredity?</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8948" y="1571466"/>
            <a:ext cx="4695452" cy="3991134"/>
          </a:xfrm>
        </p:spPr>
      </p:pic>
      <p:sp>
        <p:nvSpPr>
          <p:cNvPr id="5" name="Content Placeholder 4"/>
          <p:cNvSpPr>
            <a:spLocks noGrp="1"/>
          </p:cNvSpPr>
          <p:nvPr>
            <p:ph sz="half" idx="2"/>
          </p:nvPr>
        </p:nvSpPr>
        <p:spPr/>
        <p:txBody>
          <a:bodyPr/>
          <a:lstStyle/>
          <a:p>
            <a:r>
              <a:rPr lang="en-US" dirty="0" smtClean="0"/>
              <a:t>To determine inheritance patterns</a:t>
            </a:r>
          </a:p>
          <a:p>
            <a:r>
              <a:rPr lang="en-US" dirty="0" smtClean="0"/>
              <a:t>Trace lineage of traits or diseases</a:t>
            </a:r>
          </a:p>
          <a:p>
            <a:r>
              <a:rPr lang="en-US" dirty="0" smtClean="0"/>
              <a:t>Selective breeding</a:t>
            </a:r>
          </a:p>
          <a:p>
            <a:r>
              <a:rPr lang="en-US" dirty="0" smtClean="0"/>
              <a:t>Genetically modified   foods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648200"/>
            <a:ext cx="2770632" cy="2057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900" y="5410200"/>
            <a:ext cx="2857500" cy="1885950"/>
          </a:xfrm>
          <a:prstGeom prst="rect">
            <a:avLst/>
          </a:prstGeom>
        </p:spPr>
      </p:pic>
    </p:spTree>
    <p:extLst>
      <p:ext uri="{BB962C8B-B14F-4D97-AF65-F5344CB8AC3E}">
        <p14:creationId xmlns:p14="http://schemas.microsoft.com/office/powerpoint/2010/main" val="16491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In a similar fashion as sorting the alleles for a </a:t>
            </a:r>
            <a:r>
              <a:rPr lang="en-US" dirty="0" err="1" smtClean="0"/>
              <a:t>dihybrid</a:t>
            </a:r>
            <a:r>
              <a:rPr lang="en-US" dirty="0" smtClean="0"/>
              <a:t> cross, we must form the gametes for each parent. To do this we create all possible combinations of each allele.</a:t>
            </a:r>
            <a:endParaRPr lang="en-US" dirty="0"/>
          </a:p>
        </p:txBody>
      </p:sp>
      <p:sp>
        <p:nvSpPr>
          <p:cNvPr id="4" name="Rectangle 3"/>
          <p:cNvSpPr/>
          <p:nvPr/>
        </p:nvSpPr>
        <p:spPr>
          <a:xfrm>
            <a:off x="3036165" y="2967335"/>
            <a:ext cx="30716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Y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y</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P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5" name="Oval 4"/>
          <p:cNvSpPr/>
          <p:nvPr/>
        </p:nvSpPr>
        <p:spPr>
          <a:xfrm>
            <a:off x="3476205" y="303907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3930491" y="303907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4960936" y="3062261"/>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a:stCxn id="5" idx="3"/>
          </p:cNvCxnSpPr>
          <p:nvPr/>
        </p:nvCxnSpPr>
        <p:spPr>
          <a:xfrm flipH="1">
            <a:off x="1371600" y="3827181"/>
            <a:ext cx="2184453" cy="1964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4"/>
          </p:cNvCxnSpPr>
          <p:nvPr/>
        </p:nvCxnSpPr>
        <p:spPr>
          <a:xfrm flipH="1">
            <a:off x="1676400" y="3962400"/>
            <a:ext cx="2526709"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p:cNvCxnSpPr>
          <p:nvPr/>
        </p:nvCxnSpPr>
        <p:spPr>
          <a:xfrm flipH="1">
            <a:off x="1981200" y="3850372"/>
            <a:ext cx="3059584" cy="1940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99377"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438400"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930491" y="4589289"/>
            <a:ext cx="11726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5264400" y="4609167"/>
            <a:ext cx="11550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20" name="Rectangle 19"/>
          <p:cNvSpPr/>
          <p:nvPr/>
        </p:nvSpPr>
        <p:spPr>
          <a:xfrm>
            <a:off x="990600" y="5562600"/>
            <a:ext cx="115929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68434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In a similar fashion as sorting the alleles for a </a:t>
            </a:r>
            <a:r>
              <a:rPr lang="en-US" dirty="0" err="1" smtClean="0"/>
              <a:t>dihybrid</a:t>
            </a:r>
            <a:r>
              <a:rPr lang="en-US" dirty="0" smtClean="0"/>
              <a:t> cross, we must form the gametes for each parent. To do this we create all possible combinations of each allele.</a:t>
            </a:r>
            <a:endParaRPr lang="en-US" dirty="0"/>
          </a:p>
        </p:txBody>
      </p:sp>
      <p:sp>
        <p:nvSpPr>
          <p:cNvPr id="4" name="Rectangle 3"/>
          <p:cNvSpPr/>
          <p:nvPr/>
        </p:nvSpPr>
        <p:spPr>
          <a:xfrm>
            <a:off x="3036165" y="2967335"/>
            <a:ext cx="30716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Y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y</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P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5" name="Oval 4"/>
          <p:cNvSpPr/>
          <p:nvPr/>
        </p:nvSpPr>
        <p:spPr>
          <a:xfrm>
            <a:off x="3476205" y="303907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4485665" y="3062261"/>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4953000" y="304983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a:stCxn id="5" idx="3"/>
          </p:cNvCxnSpPr>
          <p:nvPr/>
        </p:nvCxnSpPr>
        <p:spPr>
          <a:xfrm flipH="1">
            <a:off x="2656597" y="3827181"/>
            <a:ext cx="899456" cy="1964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2"/>
          </p:cNvCxnSpPr>
          <p:nvPr/>
        </p:nvCxnSpPr>
        <p:spPr>
          <a:xfrm flipH="1">
            <a:off x="2895600" y="3890665"/>
            <a:ext cx="1676403" cy="1900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4"/>
          </p:cNvCxnSpPr>
          <p:nvPr/>
        </p:nvCxnSpPr>
        <p:spPr>
          <a:xfrm flipH="1">
            <a:off x="3291158" y="3973160"/>
            <a:ext cx="1934460" cy="1805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99377"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438400"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965752" y="4572000"/>
            <a:ext cx="11726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5299661" y="4563070"/>
            <a:ext cx="11550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20" name="Rectangle 19"/>
          <p:cNvSpPr/>
          <p:nvPr/>
        </p:nvSpPr>
        <p:spPr>
          <a:xfrm>
            <a:off x="947808" y="5562600"/>
            <a:ext cx="115929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21" name="Rectangle 20"/>
          <p:cNvSpPr/>
          <p:nvPr/>
        </p:nvSpPr>
        <p:spPr>
          <a:xfrm>
            <a:off x="2362200" y="5562600"/>
            <a:ext cx="10935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27704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In a similar fashion as sorting the alleles for a </a:t>
            </a:r>
            <a:r>
              <a:rPr lang="en-US" dirty="0" err="1" smtClean="0"/>
              <a:t>dihybrid</a:t>
            </a:r>
            <a:r>
              <a:rPr lang="en-US" dirty="0" smtClean="0"/>
              <a:t> cross, we must form the gametes for each parent. To do this we create all possible combinations of each allele.</a:t>
            </a:r>
            <a:endParaRPr lang="en-US" dirty="0"/>
          </a:p>
        </p:txBody>
      </p:sp>
      <p:sp>
        <p:nvSpPr>
          <p:cNvPr id="4" name="Rectangle 3"/>
          <p:cNvSpPr/>
          <p:nvPr/>
        </p:nvSpPr>
        <p:spPr>
          <a:xfrm>
            <a:off x="3036165" y="2967335"/>
            <a:ext cx="30716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Y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y</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P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5" name="Oval 4"/>
          <p:cNvSpPr/>
          <p:nvPr/>
        </p:nvSpPr>
        <p:spPr>
          <a:xfrm>
            <a:off x="3476205" y="297180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3987762" y="2967335"/>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562605" y="3062261"/>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a:stCxn id="5" idx="5"/>
          </p:cNvCxnSpPr>
          <p:nvPr/>
        </p:nvCxnSpPr>
        <p:spPr>
          <a:xfrm>
            <a:off x="3941592" y="3759911"/>
            <a:ext cx="0" cy="1964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140910" y="3890665"/>
            <a:ext cx="119470" cy="1900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p:cNvCxnSpPr>
          <p:nvPr/>
        </p:nvCxnSpPr>
        <p:spPr>
          <a:xfrm flipH="1">
            <a:off x="4532997" y="3850372"/>
            <a:ext cx="1109456" cy="1940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99377"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438400"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965752" y="4572000"/>
            <a:ext cx="11726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5299661" y="4563070"/>
            <a:ext cx="11550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20" name="Rectangle 19"/>
          <p:cNvSpPr/>
          <p:nvPr/>
        </p:nvSpPr>
        <p:spPr>
          <a:xfrm>
            <a:off x="947808" y="5562600"/>
            <a:ext cx="115929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21" name="Rectangle 20"/>
          <p:cNvSpPr/>
          <p:nvPr/>
        </p:nvSpPr>
        <p:spPr>
          <a:xfrm>
            <a:off x="2362200" y="5562600"/>
            <a:ext cx="10935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23" name="Rectangle 22"/>
          <p:cNvSpPr/>
          <p:nvPr/>
        </p:nvSpPr>
        <p:spPr>
          <a:xfrm>
            <a:off x="3740005" y="5579165"/>
            <a:ext cx="11112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31567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In a similar fashion as sorting the alleles for a </a:t>
            </a:r>
            <a:r>
              <a:rPr lang="en-US" dirty="0" err="1" smtClean="0"/>
              <a:t>dihybrid</a:t>
            </a:r>
            <a:r>
              <a:rPr lang="en-US" dirty="0" smtClean="0"/>
              <a:t> cross, we must form the gametes for each parent. To do this we create all possible combinations of each allele.</a:t>
            </a:r>
            <a:endParaRPr lang="en-US" dirty="0"/>
          </a:p>
        </p:txBody>
      </p:sp>
      <p:sp>
        <p:nvSpPr>
          <p:cNvPr id="4" name="Rectangle 3"/>
          <p:cNvSpPr/>
          <p:nvPr/>
        </p:nvSpPr>
        <p:spPr>
          <a:xfrm>
            <a:off x="3036165" y="2967335"/>
            <a:ext cx="30716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Y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y</a:t>
            </a: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 P </a:t>
            </a: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5" name="Oval 4"/>
          <p:cNvSpPr/>
          <p:nvPr/>
        </p:nvSpPr>
        <p:spPr>
          <a:xfrm>
            <a:off x="3476205" y="303907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4513119" y="3039070"/>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562605" y="3062261"/>
            <a:ext cx="545235" cy="923330"/>
          </a:xfrm>
          <a:prstGeom prst="ellipse">
            <a:avLst/>
          </a:prstGeom>
          <a:solidFill>
            <a:schemeClr val="accent5">
              <a:lumMod val="75000"/>
              <a:alpha val="34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a:stCxn id="5" idx="5"/>
          </p:cNvCxnSpPr>
          <p:nvPr/>
        </p:nvCxnSpPr>
        <p:spPr>
          <a:xfrm>
            <a:off x="3941592" y="3827181"/>
            <a:ext cx="1398754" cy="1964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5"/>
          </p:cNvCxnSpPr>
          <p:nvPr/>
        </p:nvCxnSpPr>
        <p:spPr>
          <a:xfrm>
            <a:off x="4978506" y="3827181"/>
            <a:ext cx="856716" cy="1964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4"/>
          </p:cNvCxnSpPr>
          <p:nvPr/>
        </p:nvCxnSpPr>
        <p:spPr>
          <a:xfrm>
            <a:off x="5835223" y="3985591"/>
            <a:ext cx="272617" cy="1805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99377"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438400" y="4563070"/>
            <a:ext cx="13104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965752" y="4572000"/>
            <a:ext cx="11726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5299661" y="4563070"/>
            <a:ext cx="11550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20" name="Rectangle 19"/>
          <p:cNvSpPr/>
          <p:nvPr/>
        </p:nvSpPr>
        <p:spPr>
          <a:xfrm>
            <a:off x="947808" y="5562600"/>
            <a:ext cx="115929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21" name="Rectangle 20"/>
          <p:cNvSpPr/>
          <p:nvPr/>
        </p:nvSpPr>
        <p:spPr>
          <a:xfrm>
            <a:off x="2362200" y="5562600"/>
            <a:ext cx="10935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23" name="Rectangle 22"/>
          <p:cNvSpPr/>
          <p:nvPr/>
        </p:nvSpPr>
        <p:spPr>
          <a:xfrm>
            <a:off x="3740005" y="5579165"/>
            <a:ext cx="11112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
        <p:nvSpPr>
          <p:cNvPr id="22" name="Rectangle 21"/>
          <p:cNvSpPr/>
          <p:nvPr/>
        </p:nvSpPr>
        <p:spPr>
          <a:xfrm>
            <a:off x="5278449" y="5562600"/>
            <a:ext cx="10759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rPr>
              <a:t>typ</a:t>
            </a:r>
            <a:endParaRPr lang="en-US" sz="5400" b="1" spc="50" dirty="0">
              <a:ln w="11430"/>
              <a:gradFill>
                <a:gsLst>
                  <a:gs pos="25000">
                    <a:srgbClr val="B0CCB0">
                      <a:satMod val="155000"/>
                    </a:srgbClr>
                  </a:gs>
                  <a:gs pos="100000">
                    <a:srgbClr val="B0CCB0">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69171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Trihybrid</a:t>
            </a:r>
            <a:r>
              <a:rPr lang="en-US" dirty="0" smtClean="0"/>
              <a:t> </a:t>
            </a:r>
            <a:r>
              <a:rPr lang="en-US" dirty="0" err="1" smtClean="0"/>
              <a:t>Punnett</a:t>
            </a:r>
            <a:r>
              <a:rPr lang="en-US" dirty="0" smtClean="0"/>
              <a:t> Square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3345982"/>
              </p:ext>
            </p:extLst>
          </p:nvPr>
        </p:nvGraphicFramePr>
        <p:xfrm>
          <a:off x="152397" y="1752597"/>
          <a:ext cx="8839206" cy="4876803"/>
        </p:xfrm>
        <a:graphic>
          <a:graphicData uri="http://schemas.openxmlformats.org/drawingml/2006/table">
            <a:tbl>
              <a:tblPr firstRow="1" firstCol="1" bandRow="1">
                <a:tableStyleId>{5C22544A-7EE6-4342-B048-85BDC9FD1C3A}</a:tableStyleId>
              </a:tblPr>
              <a:tblGrid>
                <a:gridCol w="982134"/>
                <a:gridCol w="982134"/>
                <a:gridCol w="982134"/>
                <a:gridCol w="982134"/>
                <a:gridCol w="982134"/>
                <a:gridCol w="982134"/>
                <a:gridCol w="982134"/>
                <a:gridCol w="982134"/>
                <a:gridCol w="982134"/>
              </a:tblGrid>
              <a:tr h="541867">
                <a:tc>
                  <a:txBody>
                    <a:bodyPr/>
                    <a:lstStyle/>
                    <a:p>
                      <a:pPr algn="ctr"/>
                      <a:endParaRPr lang="en-US" sz="2400" dirty="0"/>
                    </a:p>
                  </a:txBody>
                  <a:tcPr anchor="ctr"/>
                </a:tc>
                <a:tc>
                  <a:txBody>
                    <a:bodyPr/>
                    <a:lstStyle/>
                    <a:p>
                      <a:pPr algn="ctr"/>
                      <a:r>
                        <a:rPr lang="en-US" sz="2400" dirty="0"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dirty="0"/>
                    </a:p>
                  </a:txBody>
                  <a:tcPr anchor="ctr"/>
                </a:tc>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019" y="3571765"/>
            <a:ext cx="1054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62200" y="4165311"/>
            <a:ext cx="990600" cy="584775"/>
          </a:xfrm>
          <a:prstGeom prst="rect">
            <a:avLst/>
          </a:prstGeom>
          <a:solidFill>
            <a:schemeClr val="accent5">
              <a:lumMod val="60000"/>
              <a:lumOff val="40000"/>
            </a:schemeClr>
          </a:solidFill>
          <a:ln w="38100">
            <a:solidFill>
              <a:schemeClr val="accent5">
                <a:lumMod val="50000"/>
              </a:schemeClr>
            </a:solidFill>
          </a:ln>
        </p:spPr>
        <p:txBody>
          <a:bodyPr wrap="square" rtlCol="0">
            <a:spAutoFit/>
          </a:bodyPr>
          <a:lstStyle/>
          <a:p>
            <a:pPr algn="ctr"/>
            <a:r>
              <a:rPr lang="en-US" sz="1600" dirty="0" smtClean="0"/>
              <a:t>Parent 2 gametes</a:t>
            </a:r>
            <a:endParaRPr lang="en-US" sz="1600" dirty="0"/>
          </a:p>
        </p:txBody>
      </p:sp>
      <p:sp>
        <p:nvSpPr>
          <p:cNvPr id="6" name="Right Brace 5"/>
          <p:cNvSpPr/>
          <p:nvPr/>
        </p:nvSpPr>
        <p:spPr>
          <a:xfrm rot="5400000">
            <a:off x="4650722" y="-1019783"/>
            <a:ext cx="882695" cy="7646660"/>
          </a:xfrm>
          <a:prstGeom prst="rightBrac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1268739" y="2362199"/>
            <a:ext cx="819464" cy="4191001"/>
          </a:xfrm>
          <a:prstGeom prst="rightBrac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88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2000"/>
                                        <p:tgtEl>
                                          <p:spTgt spid="4098"/>
                                        </p:tgtEl>
                                      </p:cBhvr>
                                    </p:animEffect>
                                    <p:anim calcmode="lin" valueType="num">
                                      <p:cBhvr>
                                        <p:cTn id="13" dur="2000" fill="hold"/>
                                        <p:tgtEl>
                                          <p:spTgt spid="4098"/>
                                        </p:tgtEl>
                                        <p:attrNameLst>
                                          <p:attrName>ppt_w</p:attrName>
                                        </p:attrNameLst>
                                      </p:cBhvr>
                                      <p:tavLst>
                                        <p:tav tm="0" fmla="#ppt_w*sin(2.5*pi*$)">
                                          <p:val>
                                            <p:fltVal val="0"/>
                                          </p:val>
                                        </p:tav>
                                        <p:tav tm="100000">
                                          <p:val>
                                            <p:fltVal val="1"/>
                                          </p:val>
                                        </p:tav>
                                      </p:tavLst>
                                    </p:anim>
                                    <p:anim calcmode="lin" valueType="num">
                                      <p:cBhvr>
                                        <p:cTn id="14"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ppt_w</p:attrName>
                                        </p:attrNameLst>
                                      </p:cBhvr>
                                      <p:tavLst>
                                        <p:tav tm="0" fmla="#ppt_w*sin(2.5*pi*$)">
                                          <p:val>
                                            <p:fltVal val="0"/>
                                          </p:val>
                                        </p:tav>
                                        <p:tav tm="100000">
                                          <p:val>
                                            <p:fltVal val="1"/>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Trihybrid</a:t>
            </a:r>
            <a:r>
              <a:rPr lang="en-US" dirty="0" smtClean="0"/>
              <a:t> </a:t>
            </a:r>
            <a:r>
              <a:rPr lang="en-US" dirty="0" err="1" smtClean="0"/>
              <a:t>Punnett</a:t>
            </a:r>
            <a:r>
              <a:rPr lang="en-US" dirty="0" smtClean="0"/>
              <a:t> Square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7457828"/>
              </p:ext>
            </p:extLst>
          </p:nvPr>
        </p:nvGraphicFramePr>
        <p:xfrm>
          <a:off x="152397" y="1752597"/>
          <a:ext cx="8839206" cy="4876803"/>
        </p:xfrm>
        <a:graphic>
          <a:graphicData uri="http://schemas.openxmlformats.org/drawingml/2006/table">
            <a:tbl>
              <a:tblPr firstRow="1" firstCol="1" bandRow="1">
                <a:tableStyleId>{5C22544A-7EE6-4342-B048-85BDC9FD1C3A}</a:tableStyleId>
              </a:tblPr>
              <a:tblGrid>
                <a:gridCol w="982134"/>
                <a:gridCol w="982134"/>
                <a:gridCol w="982134"/>
                <a:gridCol w="982134"/>
                <a:gridCol w="982134"/>
                <a:gridCol w="982134"/>
                <a:gridCol w="982134"/>
                <a:gridCol w="982134"/>
                <a:gridCol w="982134"/>
              </a:tblGrid>
              <a:tr h="541867">
                <a:tc>
                  <a:txBody>
                    <a:bodyPr/>
                    <a:lstStyle/>
                    <a:p>
                      <a:pPr algn="ctr"/>
                      <a:endParaRPr lang="en-US" sz="2400" dirty="0"/>
                    </a:p>
                  </a:txBody>
                  <a:tcPr anchor="ctr"/>
                </a:tc>
                <a:tc>
                  <a:txBody>
                    <a:bodyPr/>
                    <a:lstStyle/>
                    <a:p>
                      <a:pPr algn="ctr"/>
                      <a:r>
                        <a:rPr lang="en-US" sz="2400" dirty="0"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r>
              <a:tr h="541867">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t>tYP</a:t>
                      </a:r>
                      <a:endParaRPr lang="en-US" sz="2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t>tYP</a:t>
                      </a:r>
                      <a:endParaRPr lang="en-US" sz="2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t>tYP</a:t>
                      </a:r>
                      <a:endParaRPr lang="en-US" sz="2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t>tYP</a:t>
                      </a:r>
                      <a:endParaRPr lang="en-US" sz="2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t>tYP</a:t>
                      </a:r>
                      <a:endParaRPr lang="en-US" sz="2400" dirty="0" smtClean="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a:p>
                  </a:txBody>
                  <a:tcPr anchor="ctr"/>
                </a:tc>
                <a:tc>
                  <a:txBody>
                    <a:bodyPr/>
                    <a:lstStyle/>
                    <a:p>
                      <a:pPr algn="ctr"/>
                      <a:endParaRPr lang="en-US" sz="2400" dirty="0"/>
                    </a:p>
                  </a:txBody>
                  <a:tcPr anchor="ctr"/>
                </a:tc>
              </a:tr>
            </a:tbl>
          </a:graphicData>
        </a:graphic>
      </p:graphicFrame>
      <p:sp>
        <p:nvSpPr>
          <p:cNvPr id="3" name="TextBox 2"/>
          <p:cNvSpPr txBox="1"/>
          <p:nvPr/>
        </p:nvSpPr>
        <p:spPr>
          <a:xfrm>
            <a:off x="4572000" y="4267200"/>
            <a:ext cx="4267200" cy="2308324"/>
          </a:xfrm>
          <a:prstGeom prst="rect">
            <a:avLst/>
          </a:prstGeom>
          <a:solidFill>
            <a:schemeClr val="accent5">
              <a:lumMod val="60000"/>
              <a:lumOff val="40000"/>
            </a:schemeClr>
          </a:solidFill>
          <a:ln w="38100">
            <a:solidFill>
              <a:schemeClr val="accent5">
                <a:lumMod val="50000"/>
              </a:schemeClr>
            </a:solidFill>
          </a:ln>
        </p:spPr>
        <p:txBody>
          <a:bodyPr wrap="square" rtlCol="0">
            <a:spAutoFit/>
          </a:bodyPr>
          <a:lstStyle/>
          <a:p>
            <a:pPr algn="ctr"/>
            <a:r>
              <a:rPr lang="en-US" sz="2400" dirty="0" smtClean="0">
                <a:solidFill>
                  <a:schemeClr val="tx1">
                    <a:lumMod val="95000"/>
                    <a:lumOff val="5000"/>
                  </a:schemeClr>
                </a:solidFill>
              </a:rPr>
              <a:t>Again, it is easier to work either row by row or column by column to avoid any mistakes.</a:t>
            </a:r>
          </a:p>
          <a:p>
            <a:pPr algn="ctr"/>
            <a:endParaRPr lang="en-US" sz="2400" dirty="0">
              <a:solidFill>
                <a:schemeClr val="tx1">
                  <a:lumMod val="95000"/>
                  <a:lumOff val="5000"/>
                </a:schemeClr>
              </a:solidFill>
            </a:endParaRPr>
          </a:p>
          <a:p>
            <a:pPr algn="ctr"/>
            <a:r>
              <a:rPr lang="en-US" sz="2400" dirty="0" smtClean="0">
                <a:solidFill>
                  <a:schemeClr val="tx1">
                    <a:lumMod val="95000"/>
                    <a:lumOff val="5000"/>
                  </a:schemeClr>
                </a:solidFill>
              </a:rPr>
              <a:t>In this example the </a:t>
            </a:r>
            <a:r>
              <a:rPr lang="en-US" sz="2400" dirty="0" err="1" smtClean="0">
                <a:solidFill>
                  <a:schemeClr val="tx1">
                    <a:lumMod val="95000"/>
                    <a:lumOff val="5000"/>
                  </a:schemeClr>
                </a:solidFill>
              </a:rPr>
              <a:t>Punnett</a:t>
            </a:r>
            <a:r>
              <a:rPr lang="en-US" sz="2400" dirty="0" smtClean="0">
                <a:solidFill>
                  <a:schemeClr val="tx1">
                    <a:lumMod val="95000"/>
                    <a:lumOff val="5000"/>
                  </a:schemeClr>
                </a:solidFill>
              </a:rPr>
              <a:t> Square is worked row by row.</a:t>
            </a:r>
          </a:p>
        </p:txBody>
      </p:sp>
      <p:cxnSp>
        <p:nvCxnSpPr>
          <p:cNvPr id="9" name="Straight Arrow Connector 8"/>
          <p:cNvCxnSpPr/>
          <p:nvPr/>
        </p:nvCxnSpPr>
        <p:spPr>
          <a:xfrm>
            <a:off x="990600" y="2743200"/>
            <a:ext cx="7696200" cy="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506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Trihybrid</a:t>
            </a:r>
            <a:r>
              <a:rPr lang="en-US" dirty="0" smtClean="0"/>
              <a:t> </a:t>
            </a:r>
            <a:r>
              <a:rPr lang="en-US" dirty="0" err="1" smtClean="0"/>
              <a:t>Punnett</a:t>
            </a:r>
            <a:r>
              <a:rPr lang="en-US" dirty="0" smtClean="0"/>
              <a:t> Square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3980465"/>
              </p:ext>
            </p:extLst>
          </p:nvPr>
        </p:nvGraphicFramePr>
        <p:xfrm>
          <a:off x="152397" y="1752597"/>
          <a:ext cx="8839206" cy="4876803"/>
        </p:xfrm>
        <a:graphic>
          <a:graphicData uri="http://schemas.openxmlformats.org/drawingml/2006/table">
            <a:tbl>
              <a:tblPr firstRow="1" firstCol="1" bandRow="1">
                <a:tableStyleId>{5C22544A-7EE6-4342-B048-85BDC9FD1C3A}</a:tableStyleId>
              </a:tblPr>
              <a:tblGrid>
                <a:gridCol w="982134"/>
                <a:gridCol w="982134"/>
                <a:gridCol w="982134"/>
                <a:gridCol w="982134"/>
                <a:gridCol w="982134"/>
                <a:gridCol w="982134"/>
                <a:gridCol w="982134"/>
                <a:gridCol w="982134"/>
                <a:gridCol w="982134"/>
              </a:tblGrid>
              <a:tr h="541867">
                <a:tc>
                  <a:txBody>
                    <a:bodyPr/>
                    <a:lstStyle/>
                    <a:p>
                      <a:pPr algn="ctr"/>
                      <a:endParaRPr lang="en-US" sz="2400" dirty="0"/>
                    </a:p>
                  </a:txBody>
                  <a:tcPr anchor="ctr"/>
                </a:tc>
                <a:tc>
                  <a:txBody>
                    <a:bodyPr/>
                    <a:lstStyle/>
                    <a:p>
                      <a:pPr algn="ctr"/>
                      <a:r>
                        <a:rPr lang="en-US" sz="2400" dirty="0"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r>
              <a:tr h="541867">
                <a:tc>
                  <a:txBody>
                    <a:bodyPr/>
                    <a:lstStyle/>
                    <a:p>
                      <a:pPr algn="ctr"/>
                      <a:r>
                        <a:rPr lang="en-US" sz="2400" dirty="0" err="1" smtClean="0"/>
                        <a:t>tYp</a:t>
                      </a:r>
                      <a:endParaRPr lang="en-US" sz="24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TtYypp</a:t>
                      </a:r>
                      <a:endParaRPr 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ttYYPp</a:t>
                      </a:r>
                      <a:endParaRPr 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ttYyPp</a:t>
                      </a:r>
                      <a:endParaRPr 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ttYYpp</a:t>
                      </a:r>
                      <a:endParaRPr 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ttYypp</a:t>
                      </a:r>
                      <a:endParaRPr lang="en-US" sz="2000" dirty="0" smtClean="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000"/>
                    </a:p>
                  </a:txBody>
                  <a:tcPr anchor="ctr"/>
                </a:tc>
                <a:tc>
                  <a:txBody>
                    <a:bodyPr/>
                    <a:lstStyle/>
                    <a:p>
                      <a:pPr algn="ctr"/>
                      <a:endParaRPr lang="en-US" sz="2000" dirty="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dirty="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dirty="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000"/>
                    </a:p>
                  </a:txBody>
                  <a:tcPr anchor="ctr"/>
                </a:tc>
                <a:tc>
                  <a:txBody>
                    <a:bodyPr/>
                    <a:lstStyle/>
                    <a:p>
                      <a:pPr algn="ct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dirty="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dirty="0"/>
                    </a:p>
                  </a:txBody>
                  <a:tcPr anchor="ctr"/>
                </a:tc>
                <a:tc>
                  <a:txBody>
                    <a:bodyPr/>
                    <a:lstStyle/>
                    <a:p>
                      <a:pPr algn="ctr"/>
                      <a:endParaRPr lang="en-US" sz="2000" dirty="0"/>
                    </a:p>
                  </a:txBody>
                  <a:tcPr anchor="ctr"/>
                </a:tc>
                <a:tc>
                  <a:txBody>
                    <a:bodyPr/>
                    <a:lstStyle/>
                    <a:p>
                      <a:pPr algn="ctr"/>
                      <a:endParaRPr lang="en-US" sz="2000"/>
                    </a:p>
                  </a:txBody>
                  <a:tcPr anchor="ctr"/>
                </a:tc>
                <a:tc>
                  <a:txBody>
                    <a:bodyPr/>
                    <a:lstStyle/>
                    <a:p>
                      <a:pPr algn="ctr"/>
                      <a:endParaRPr lang="en-US" sz="2000" dirty="0"/>
                    </a:p>
                  </a:txBody>
                  <a:tcPr anchor="ctr"/>
                </a:tc>
                <a:tc>
                  <a:txBody>
                    <a:bodyPr/>
                    <a:lstStyle/>
                    <a:p>
                      <a:pPr algn="ctr"/>
                      <a:endParaRPr lang="en-US" sz="2000" dirty="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dirty="0"/>
                    </a:p>
                  </a:txBody>
                  <a:tcPr anchor="ctr"/>
                </a:tc>
              </a:tr>
              <a:tr h="541867">
                <a:tc>
                  <a:txBody>
                    <a:bodyPr/>
                    <a:lstStyle/>
                    <a:p>
                      <a:pPr algn="ctr"/>
                      <a:r>
                        <a:rPr lang="en-US" sz="2400" dirty="0" err="1" smtClean="0"/>
                        <a:t>typ</a:t>
                      </a:r>
                      <a:endParaRPr lang="en-US" sz="2400" dirty="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a:p>
                  </a:txBody>
                  <a:tcPr anchor="ctr"/>
                </a:tc>
                <a:tc>
                  <a:txBody>
                    <a:bodyPr/>
                    <a:lstStyle/>
                    <a:p>
                      <a:pPr algn="ctr"/>
                      <a:endParaRPr lang="en-US" sz="2000" dirty="0"/>
                    </a:p>
                  </a:txBody>
                  <a:tcPr anchor="ctr"/>
                </a:tc>
              </a:tr>
            </a:tbl>
          </a:graphicData>
        </a:graphic>
      </p:graphicFrame>
      <p:cxnSp>
        <p:nvCxnSpPr>
          <p:cNvPr id="9" name="Straight Arrow Connector 8"/>
          <p:cNvCxnSpPr/>
          <p:nvPr/>
        </p:nvCxnSpPr>
        <p:spPr>
          <a:xfrm>
            <a:off x="990600" y="2743200"/>
            <a:ext cx="7696200" cy="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05000" y="2057400"/>
            <a:ext cx="0" cy="4572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1800" y="2057400"/>
            <a:ext cx="0" cy="4572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839200" y="2115457"/>
            <a:ext cx="0" cy="4572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48600" y="2039257"/>
            <a:ext cx="0" cy="4572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858000" y="2024743"/>
            <a:ext cx="0" cy="4572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67400" y="2068286"/>
            <a:ext cx="0" cy="4572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35071" y="2115457"/>
            <a:ext cx="0" cy="4572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86200" y="2086429"/>
            <a:ext cx="0" cy="4572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46728" y="3276600"/>
            <a:ext cx="6206672" cy="3046988"/>
          </a:xfrm>
          <a:prstGeom prst="rect">
            <a:avLst/>
          </a:prstGeom>
          <a:solidFill>
            <a:schemeClr val="accent5">
              <a:lumMod val="60000"/>
              <a:lumOff val="40000"/>
            </a:schemeClr>
          </a:solidFill>
          <a:ln w="38100">
            <a:solidFill>
              <a:schemeClr val="accent5">
                <a:lumMod val="50000"/>
              </a:schemeClr>
            </a:solidFill>
          </a:ln>
        </p:spPr>
        <p:txBody>
          <a:bodyPr wrap="square" rtlCol="0">
            <a:spAutoFit/>
          </a:bodyPr>
          <a:lstStyle/>
          <a:p>
            <a:pPr algn="ctr"/>
            <a:r>
              <a:rPr lang="en-US" sz="2400" dirty="0" smtClean="0"/>
              <a:t>Here the gametes for the columns were added to gametes from the </a:t>
            </a:r>
            <a:r>
              <a:rPr lang="en-US" sz="2400" dirty="0" smtClean="0"/>
              <a:t>rows.</a:t>
            </a:r>
            <a:endParaRPr lang="en-US" sz="2400" dirty="0" smtClean="0"/>
          </a:p>
          <a:p>
            <a:pPr algn="ctr"/>
            <a:endParaRPr lang="en-US" sz="2400" dirty="0"/>
          </a:p>
          <a:p>
            <a:pPr algn="ctr"/>
            <a:r>
              <a:rPr lang="en-US" sz="2400" dirty="0" smtClean="0"/>
              <a:t>Now it is your turn to solve the rest of the </a:t>
            </a:r>
            <a:r>
              <a:rPr lang="en-US" sz="2400" dirty="0" err="1" smtClean="0"/>
              <a:t>Punnett</a:t>
            </a:r>
            <a:r>
              <a:rPr lang="en-US" sz="2400" dirty="0" smtClean="0"/>
              <a:t> Square!</a:t>
            </a:r>
          </a:p>
          <a:p>
            <a:pPr algn="ctr"/>
            <a:endParaRPr lang="en-US" sz="2400" dirty="0"/>
          </a:p>
          <a:p>
            <a:pPr algn="ctr"/>
            <a:r>
              <a:rPr lang="en-US" sz="2400" dirty="0" smtClean="0"/>
              <a:t>Make sure to combine like letters with the dominant trait listed first!</a:t>
            </a:r>
            <a:endParaRPr lang="en-US" sz="2400" dirty="0"/>
          </a:p>
        </p:txBody>
      </p:sp>
    </p:spTree>
    <p:extLst>
      <p:ext uri="{BB962C8B-B14F-4D97-AF65-F5344CB8AC3E}">
        <p14:creationId xmlns:p14="http://schemas.microsoft.com/office/powerpoint/2010/main" val="3840953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Trihybrid</a:t>
            </a:r>
            <a:r>
              <a:rPr lang="en-US" dirty="0" smtClean="0"/>
              <a:t> </a:t>
            </a:r>
            <a:r>
              <a:rPr lang="en-US" dirty="0" err="1" smtClean="0"/>
              <a:t>Punnett</a:t>
            </a:r>
            <a:r>
              <a:rPr lang="en-US" dirty="0" smtClean="0"/>
              <a:t> Square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3414243"/>
              </p:ext>
            </p:extLst>
          </p:nvPr>
        </p:nvGraphicFramePr>
        <p:xfrm>
          <a:off x="152397" y="1752597"/>
          <a:ext cx="8839206" cy="4876803"/>
        </p:xfrm>
        <a:graphic>
          <a:graphicData uri="http://schemas.openxmlformats.org/drawingml/2006/table">
            <a:tbl>
              <a:tblPr firstRow="1" firstCol="1" bandRow="1">
                <a:tableStyleId>{5C22544A-7EE6-4342-B048-85BDC9FD1C3A}</a:tableStyleId>
              </a:tblPr>
              <a:tblGrid>
                <a:gridCol w="982134"/>
                <a:gridCol w="982134"/>
                <a:gridCol w="982134"/>
                <a:gridCol w="982134"/>
                <a:gridCol w="982134"/>
                <a:gridCol w="982134"/>
                <a:gridCol w="982134"/>
                <a:gridCol w="982134"/>
                <a:gridCol w="982134"/>
              </a:tblGrid>
              <a:tr h="541867">
                <a:tc>
                  <a:txBody>
                    <a:bodyPr/>
                    <a:lstStyle/>
                    <a:p>
                      <a:pPr algn="ctr"/>
                      <a:endParaRPr lang="en-US" sz="2400" dirty="0"/>
                    </a:p>
                  </a:txBody>
                  <a:tcPr anchor="ctr"/>
                </a:tc>
                <a:tc>
                  <a:txBody>
                    <a:bodyPr/>
                    <a:lstStyle/>
                    <a:p>
                      <a:pPr algn="ctr"/>
                      <a:r>
                        <a:rPr lang="en-US" sz="2400" dirty="0"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c>
                  <a:txBody>
                    <a:bodyPr/>
                    <a:lstStyle/>
                    <a:p>
                      <a:pPr algn="ctr"/>
                      <a:r>
                        <a:rPr lang="en-US" sz="2400" dirty="0" err="1" smtClean="0"/>
                        <a:t>typ</a:t>
                      </a:r>
                      <a:endParaRPr lang="en-US" sz="2400" dirty="0"/>
                    </a:p>
                  </a:txBody>
                  <a:tcPr anchor="ctr"/>
                </a:tc>
              </a:tr>
              <a:tr h="541867">
                <a:tc>
                  <a:txBody>
                    <a:bodyPr/>
                    <a:lstStyle/>
                    <a:p>
                      <a:pPr algn="ctr"/>
                      <a:r>
                        <a:rPr lang="en-US" sz="2400" dirty="0" err="1" smtClean="0"/>
                        <a:t>tYp</a:t>
                      </a:r>
                      <a:endParaRPr lang="en-US" sz="24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TtYypp</a:t>
                      </a:r>
                      <a:endParaRPr 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ttYYPp</a:t>
                      </a:r>
                      <a:endParaRPr 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ttYyPp</a:t>
                      </a:r>
                      <a:endParaRPr 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ttYYpp</a:t>
                      </a:r>
                      <a:endParaRPr 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ttYypp</a:t>
                      </a:r>
                      <a:endParaRPr lang="en-US" sz="2000" dirty="0" smtClean="0"/>
                    </a:p>
                  </a:txBody>
                  <a:tcPr anchor="ctr"/>
                </a:tc>
              </a:tr>
              <a:tr h="541867">
                <a:tc>
                  <a:txBody>
                    <a:bodyPr/>
                    <a:lstStyle/>
                    <a:p>
                      <a:pPr algn="ctr"/>
                      <a:r>
                        <a:rPr lang="en-US" sz="2400" dirty="0" err="1" smtClean="0"/>
                        <a:t>typ</a:t>
                      </a:r>
                      <a:endParaRPr lang="en-US" sz="24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r>
              <a:tr h="541867">
                <a:tc>
                  <a:txBody>
                    <a:bodyPr/>
                    <a:lstStyle/>
                    <a:p>
                      <a:pPr algn="ctr"/>
                      <a:r>
                        <a:rPr lang="en-US" sz="2400" dirty="0" err="1" smtClean="0"/>
                        <a:t>typ</a:t>
                      </a:r>
                      <a:endParaRPr lang="en-US" sz="24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r>
              <a:tr h="541867">
                <a:tc>
                  <a:txBody>
                    <a:bodyPr/>
                    <a:lstStyle/>
                    <a:p>
                      <a:pPr algn="ctr"/>
                      <a:r>
                        <a:rPr lang="en-US" sz="2400" dirty="0" err="1" smtClean="0"/>
                        <a:t>typ</a:t>
                      </a:r>
                      <a:endParaRPr lang="en-US" sz="24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r>
              <a:tr h="541867">
                <a:tc>
                  <a:txBody>
                    <a:bodyPr/>
                    <a:lstStyle/>
                    <a:p>
                      <a:pPr algn="ctr"/>
                      <a:r>
                        <a:rPr lang="en-US" sz="2400" dirty="0" err="1" smtClean="0"/>
                        <a:t>tYp</a:t>
                      </a:r>
                      <a:endParaRPr lang="en-US" sz="24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r>
              <a:tr h="541867">
                <a:tc>
                  <a:txBody>
                    <a:bodyPr/>
                    <a:lstStyle/>
                    <a:p>
                      <a:pPr algn="ctr"/>
                      <a:r>
                        <a:rPr lang="en-US" sz="2400" dirty="0" err="1" smtClean="0"/>
                        <a:t>tYp</a:t>
                      </a:r>
                      <a:endParaRPr lang="en-US" sz="24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r>
              <a:tr h="541867">
                <a:tc>
                  <a:txBody>
                    <a:bodyPr/>
                    <a:lstStyle/>
                    <a:p>
                      <a:pPr algn="ctr"/>
                      <a:r>
                        <a:rPr lang="en-US" sz="2400" dirty="0" err="1" smtClean="0"/>
                        <a:t>typ</a:t>
                      </a:r>
                      <a:endParaRPr lang="en-US" sz="24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r>
              <a:tr h="541867">
                <a:tc>
                  <a:txBody>
                    <a:bodyPr/>
                    <a:lstStyle/>
                    <a:p>
                      <a:pPr algn="ctr"/>
                      <a:r>
                        <a:rPr lang="en-US" sz="2400" dirty="0" err="1" smtClean="0"/>
                        <a:t>typ</a:t>
                      </a:r>
                      <a:endParaRPr lang="en-US" sz="24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a:p>
                  </a:txBody>
                  <a:tcPr anchor="ctr"/>
                </a:tc>
                <a:tc>
                  <a:txBody>
                    <a:bodyPr/>
                    <a:lstStyle/>
                    <a:p>
                      <a:pPr algn="ctr"/>
                      <a:r>
                        <a:rPr lang="en-US" sz="2000" dirty="0" err="1" smtClean="0"/>
                        <a:t>ttyypp</a:t>
                      </a:r>
                      <a:endParaRPr lang="en-US" sz="2000" dirty="0" smtClean="0"/>
                    </a:p>
                  </a:txBody>
                  <a:tcPr anchor="ctr"/>
                </a:tc>
              </a:tr>
            </a:tbl>
          </a:graphicData>
        </a:graphic>
      </p:graphicFrame>
    </p:spTree>
    <p:extLst>
      <p:ext uri="{BB962C8B-B14F-4D97-AF65-F5344CB8AC3E}">
        <p14:creationId xmlns:p14="http://schemas.microsoft.com/office/powerpoint/2010/main" val="516491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285908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Genotype and Phenotype Ratio</a:t>
            </a:r>
            <a:endParaRPr lang="en-US" dirty="0"/>
          </a:p>
        </p:txBody>
      </p:sp>
      <p:sp>
        <p:nvSpPr>
          <p:cNvPr id="3" name="Content Placeholder 2"/>
          <p:cNvSpPr>
            <a:spLocks noGrp="1"/>
          </p:cNvSpPr>
          <p:nvPr>
            <p:ph idx="1"/>
          </p:nvPr>
        </p:nvSpPr>
        <p:spPr>
          <a:xfrm>
            <a:off x="457200" y="1600201"/>
            <a:ext cx="8229600" cy="1676400"/>
          </a:xfrm>
        </p:spPr>
        <p:txBody>
          <a:bodyPr>
            <a:normAutofit/>
          </a:bodyPr>
          <a:lstStyle/>
          <a:p>
            <a:r>
              <a:rPr lang="en-US" dirty="0" smtClean="0"/>
              <a:t>For our purposes, completing a genotypic ratio is unnecessary, due to the number of different genotypes.</a:t>
            </a:r>
          </a:p>
          <a:p>
            <a:r>
              <a:rPr lang="en-US" dirty="0" smtClean="0"/>
              <a:t>We are mainly looking for the phenotypic results form a </a:t>
            </a:r>
            <a:r>
              <a:rPr lang="en-US" dirty="0" err="1" smtClean="0"/>
              <a:t>trihybrid</a:t>
            </a:r>
            <a:r>
              <a:rPr lang="en-US" dirty="0" smtClean="0"/>
              <a:t> cross.</a:t>
            </a:r>
          </a:p>
        </p:txBody>
      </p:sp>
      <p:graphicFrame>
        <p:nvGraphicFramePr>
          <p:cNvPr id="4" name="Table 3"/>
          <p:cNvGraphicFramePr>
            <a:graphicFrameLocks noGrp="1"/>
          </p:cNvGraphicFramePr>
          <p:nvPr>
            <p:extLst>
              <p:ext uri="{D42A27DB-BD31-4B8C-83A1-F6EECF244321}">
                <p14:modId xmlns:p14="http://schemas.microsoft.com/office/powerpoint/2010/main" val="1119847873"/>
              </p:ext>
            </p:extLst>
          </p:nvPr>
        </p:nvGraphicFramePr>
        <p:xfrm>
          <a:off x="2714498" y="3334226"/>
          <a:ext cx="6429502" cy="3332480"/>
        </p:xfrm>
        <a:graphic>
          <a:graphicData uri="http://schemas.openxmlformats.org/drawingml/2006/table">
            <a:tbl>
              <a:tblPr firstRow="1" bandRow="1">
                <a:tableStyleId>{7DF18680-E054-41AD-8BC1-D1AEF772440D}</a:tableStyleId>
              </a:tblPr>
              <a:tblGrid>
                <a:gridCol w="1524000"/>
                <a:gridCol w="1524000"/>
                <a:gridCol w="1524000"/>
                <a:gridCol w="1857502"/>
              </a:tblGrid>
              <a:tr h="218440">
                <a:tc>
                  <a:txBody>
                    <a:bodyPr/>
                    <a:lstStyle/>
                    <a:p>
                      <a:r>
                        <a:rPr lang="en-US" dirty="0" smtClean="0"/>
                        <a:t>Height </a:t>
                      </a:r>
                      <a:endParaRPr lang="en-US" dirty="0"/>
                    </a:p>
                  </a:txBody>
                  <a:tcPr>
                    <a:solidFill>
                      <a:schemeClr val="accent5"/>
                    </a:solidFill>
                  </a:tcPr>
                </a:tc>
                <a:tc>
                  <a:txBody>
                    <a:bodyPr/>
                    <a:lstStyle/>
                    <a:p>
                      <a:r>
                        <a:rPr lang="en-US" dirty="0" smtClean="0"/>
                        <a:t>Pod Color</a:t>
                      </a:r>
                      <a:endParaRPr lang="en-US" dirty="0"/>
                    </a:p>
                  </a:txBody>
                  <a:tcPr/>
                </a:tc>
                <a:tc>
                  <a:txBody>
                    <a:bodyPr/>
                    <a:lstStyle/>
                    <a:p>
                      <a:r>
                        <a:rPr lang="en-US" dirty="0" smtClean="0"/>
                        <a:t>Flower Color</a:t>
                      </a:r>
                      <a:endParaRPr lang="en-US" dirty="0"/>
                    </a:p>
                  </a:txBody>
                  <a:tcPr/>
                </a:tc>
                <a:tc>
                  <a:txBody>
                    <a:bodyPr/>
                    <a:lstStyle/>
                    <a:p>
                      <a:r>
                        <a:rPr lang="en-US" dirty="0" smtClean="0"/>
                        <a:t>Phenotypic Ratio</a:t>
                      </a:r>
                      <a:endParaRPr lang="en-US" dirty="0"/>
                    </a:p>
                  </a:txBody>
                  <a:tcPr/>
                </a:tc>
              </a:tr>
              <a:tr h="370840">
                <a:tc>
                  <a:txBody>
                    <a:bodyPr/>
                    <a:lstStyle/>
                    <a:p>
                      <a:r>
                        <a:rPr lang="en-US" dirty="0" smtClean="0"/>
                        <a:t>Tall</a:t>
                      </a:r>
                      <a:endParaRPr lang="en-US" dirty="0"/>
                    </a:p>
                  </a:txBody>
                  <a:tcPr/>
                </a:tc>
                <a:tc>
                  <a:txBody>
                    <a:bodyPr/>
                    <a:lstStyle/>
                    <a:p>
                      <a:r>
                        <a:rPr lang="en-US" dirty="0" smtClean="0"/>
                        <a:t>Green</a:t>
                      </a:r>
                      <a:endParaRPr lang="en-US" dirty="0"/>
                    </a:p>
                  </a:txBody>
                  <a:tcPr/>
                </a:tc>
                <a:tc>
                  <a:txBody>
                    <a:bodyPr/>
                    <a:lstStyle/>
                    <a:p>
                      <a:r>
                        <a:rPr lang="en-US" dirty="0" smtClean="0"/>
                        <a:t>Purple</a:t>
                      </a:r>
                      <a:endParaRPr lang="en-US" dirty="0"/>
                    </a:p>
                  </a:txBody>
                  <a:tcPr/>
                </a:tc>
                <a:tc>
                  <a:txBody>
                    <a:bodyPr/>
                    <a:lstStyle/>
                    <a:p>
                      <a:r>
                        <a:rPr lang="en-US" dirty="0" smtClean="0"/>
                        <a:t>5/64</a:t>
                      </a:r>
                      <a:endParaRPr lang="en-US" dirty="0"/>
                    </a:p>
                  </a:txBody>
                  <a:tcPr/>
                </a:tc>
              </a:tr>
              <a:tr h="370840">
                <a:tc>
                  <a:txBody>
                    <a:bodyPr/>
                    <a:lstStyle/>
                    <a:p>
                      <a:r>
                        <a:rPr lang="en-US" dirty="0" smtClean="0"/>
                        <a:t>Tall</a:t>
                      </a:r>
                      <a:endParaRPr lang="en-US" dirty="0"/>
                    </a:p>
                  </a:txBody>
                  <a:tcPr/>
                </a:tc>
                <a:tc>
                  <a:txBody>
                    <a:bodyPr/>
                    <a:lstStyle/>
                    <a:p>
                      <a:r>
                        <a:rPr lang="en-US" dirty="0" smtClean="0"/>
                        <a:t>Green</a:t>
                      </a:r>
                      <a:endParaRPr lang="en-US" dirty="0"/>
                    </a:p>
                  </a:txBody>
                  <a:tcPr/>
                </a:tc>
                <a:tc>
                  <a:txBody>
                    <a:bodyPr/>
                    <a:lstStyle/>
                    <a:p>
                      <a:r>
                        <a:rPr lang="en-US" dirty="0" smtClean="0"/>
                        <a:t>White</a:t>
                      </a:r>
                      <a:endParaRPr lang="en-US" dirty="0"/>
                    </a:p>
                  </a:txBody>
                  <a:tcPr/>
                </a:tc>
                <a:tc>
                  <a:txBody>
                    <a:bodyPr/>
                    <a:lstStyle/>
                    <a:p>
                      <a:r>
                        <a:rPr lang="en-US" dirty="0" smtClean="0"/>
                        <a:t>13/64</a:t>
                      </a:r>
                      <a:endParaRPr lang="en-US" dirty="0"/>
                    </a:p>
                  </a:txBody>
                  <a:tcPr/>
                </a:tc>
              </a:tr>
              <a:tr h="370840">
                <a:tc>
                  <a:txBody>
                    <a:bodyPr/>
                    <a:lstStyle/>
                    <a:p>
                      <a:r>
                        <a:rPr lang="en-US" dirty="0" smtClean="0"/>
                        <a:t>Tall</a:t>
                      </a:r>
                      <a:endParaRPr lang="en-US" dirty="0"/>
                    </a:p>
                  </a:txBody>
                  <a:tcPr/>
                </a:tc>
                <a:tc>
                  <a:txBody>
                    <a:bodyPr/>
                    <a:lstStyle/>
                    <a:p>
                      <a:r>
                        <a:rPr lang="en-US" dirty="0" smtClean="0"/>
                        <a:t>Yellow</a:t>
                      </a:r>
                      <a:endParaRPr lang="en-US" dirty="0"/>
                    </a:p>
                  </a:txBody>
                  <a:tcPr/>
                </a:tc>
                <a:tc>
                  <a:txBody>
                    <a:bodyPr/>
                    <a:lstStyle/>
                    <a:p>
                      <a:r>
                        <a:rPr lang="en-US" dirty="0" smtClean="0"/>
                        <a:t>Purple</a:t>
                      </a:r>
                      <a:endParaRPr lang="en-US" dirty="0"/>
                    </a:p>
                  </a:txBody>
                  <a:tcPr/>
                </a:tc>
                <a:tc>
                  <a:txBody>
                    <a:bodyPr/>
                    <a:lstStyle/>
                    <a:p>
                      <a:r>
                        <a:rPr lang="en-US" dirty="0" smtClean="0"/>
                        <a:t>11/64</a:t>
                      </a:r>
                      <a:endParaRPr lang="en-US" dirty="0"/>
                    </a:p>
                  </a:txBody>
                  <a:tcPr/>
                </a:tc>
              </a:tr>
              <a:tr h="370840">
                <a:tc>
                  <a:txBody>
                    <a:bodyPr/>
                    <a:lstStyle/>
                    <a:p>
                      <a:r>
                        <a:rPr lang="en-US" dirty="0" smtClean="0"/>
                        <a:t>Tall</a:t>
                      </a:r>
                      <a:endParaRPr lang="en-US" dirty="0"/>
                    </a:p>
                  </a:txBody>
                  <a:tcPr/>
                </a:tc>
                <a:tc>
                  <a:txBody>
                    <a:bodyPr/>
                    <a:lstStyle/>
                    <a:p>
                      <a:r>
                        <a:rPr lang="en-US" dirty="0" smtClean="0"/>
                        <a:t>Yellow</a:t>
                      </a:r>
                      <a:endParaRPr lang="en-US" dirty="0"/>
                    </a:p>
                  </a:txBody>
                  <a:tcPr/>
                </a:tc>
                <a:tc>
                  <a:txBody>
                    <a:bodyPr/>
                    <a:lstStyle/>
                    <a:p>
                      <a:r>
                        <a:rPr lang="en-US" dirty="0" smtClean="0"/>
                        <a:t>White</a:t>
                      </a:r>
                    </a:p>
                  </a:txBody>
                  <a:tcPr/>
                </a:tc>
                <a:tc>
                  <a:txBody>
                    <a:bodyPr/>
                    <a:lstStyle/>
                    <a:p>
                      <a:r>
                        <a:rPr lang="en-US" dirty="0" smtClean="0"/>
                        <a:t>3/64</a:t>
                      </a:r>
                    </a:p>
                  </a:txBody>
                  <a:tcPr/>
                </a:tc>
              </a:tr>
              <a:tr h="370840">
                <a:tc>
                  <a:txBody>
                    <a:bodyPr/>
                    <a:lstStyle/>
                    <a:p>
                      <a:r>
                        <a:rPr lang="en-US" dirty="0" smtClean="0"/>
                        <a:t>Short</a:t>
                      </a:r>
                      <a:endParaRPr lang="en-US" dirty="0"/>
                    </a:p>
                  </a:txBody>
                  <a:tcPr/>
                </a:tc>
                <a:tc>
                  <a:txBody>
                    <a:bodyPr/>
                    <a:lstStyle/>
                    <a:p>
                      <a:r>
                        <a:rPr lang="en-US" dirty="0" smtClean="0"/>
                        <a:t>Green</a:t>
                      </a:r>
                      <a:endParaRPr lang="en-US" dirty="0"/>
                    </a:p>
                  </a:txBody>
                  <a:tcPr/>
                </a:tc>
                <a:tc>
                  <a:txBody>
                    <a:bodyPr/>
                    <a:lstStyle/>
                    <a:p>
                      <a:r>
                        <a:rPr lang="en-US" dirty="0" smtClean="0"/>
                        <a:t>Purple</a:t>
                      </a:r>
                      <a:endParaRPr lang="en-US" dirty="0"/>
                    </a:p>
                  </a:txBody>
                  <a:tcPr/>
                </a:tc>
                <a:tc>
                  <a:txBody>
                    <a:bodyPr/>
                    <a:lstStyle/>
                    <a:p>
                      <a:r>
                        <a:rPr lang="en-US" dirty="0" smtClean="0"/>
                        <a:t>5/64</a:t>
                      </a:r>
                      <a:endParaRPr lang="en-US" dirty="0"/>
                    </a:p>
                  </a:txBody>
                  <a:tcPr/>
                </a:tc>
              </a:tr>
              <a:tr h="370840">
                <a:tc>
                  <a:txBody>
                    <a:bodyPr/>
                    <a:lstStyle/>
                    <a:p>
                      <a:r>
                        <a:rPr lang="en-US" dirty="0" smtClean="0"/>
                        <a:t>Short</a:t>
                      </a:r>
                      <a:endParaRPr lang="en-US" dirty="0"/>
                    </a:p>
                  </a:txBody>
                  <a:tcPr/>
                </a:tc>
                <a:tc>
                  <a:txBody>
                    <a:bodyPr/>
                    <a:lstStyle/>
                    <a:p>
                      <a:r>
                        <a:rPr lang="en-US" dirty="0" smtClean="0"/>
                        <a:t>Green</a:t>
                      </a:r>
                      <a:endParaRPr lang="en-US" dirty="0"/>
                    </a:p>
                  </a:txBody>
                  <a:tcPr/>
                </a:tc>
                <a:tc>
                  <a:txBody>
                    <a:bodyPr/>
                    <a:lstStyle/>
                    <a:p>
                      <a:r>
                        <a:rPr lang="en-US" dirty="0" smtClean="0"/>
                        <a:t>White</a:t>
                      </a:r>
                      <a:endParaRPr lang="en-US" dirty="0"/>
                    </a:p>
                  </a:txBody>
                  <a:tcPr/>
                </a:tc>
                <a:tc>
                  <a:txBody>
                    <a:bodyPr/>
                    <a:lstStyle/>
                    <a:p>
                      <a:r>
                        <a:rPr lang="en-US" dirty="0" smtClean="0"/>
                        <a:t>6/64</a:t>
                      </a:r>
                      <a:endParaRPr lang="en-US" dirty="0"/>
                    </a:p>
                  </a:txBody>
                  <a:tcPr/>
                </a:tc>
              </a:tr>
              <a:tr h="370840">
                <a:tc>
                  <a:txBody>
                    <a:bodyPr/>
                    <a:lstStyle/>
                    <a:p>
                      <a:r>
                        <a:rPr lang="en-US" dirty="0" smtClean="0"/>
                        <a:t>Short</a:t>
                      </a:r>
                      <a:endParaRPr lang="en-US" dirty="0"/>
                    </a:p>
                  </a:txBody>
                  <a:tcPr/>
                </a:tc>
                <a:tc>
                  <a:txBody>
                    <a:bodyPr/>
                    <a:lstStyle/>
                    <a:p>
                      <a:r>
                        <a:rPr lang="en-US" dirty="0" smtClean="0"/>
                        <a:t>Yellow</a:t>
                      </a:r>
                      <a:endParaRPr lang="en-US" dirty="0"/>
                    </a:p>
                  </a:txBody>
                  <a:tcPr/>
                </a:tc>
                <a:tc>
                  <a:txBody>
                    <a:bodyPr/>
                    <a:lstStyle/>
                    <a:p>
                      <a:r>
                        <a:rPr lang="en-US" dirty="0" smtClean="0"/>
                        <a:t>Purple</a:t>
                      </a:r>
                      <a:endParaRPr lang="en-US" dirty="0"/>
                    </a:p>
                  </a:txBody>
                  <a:tcPr/>
                </a:tc>
                <a:tc>
                  <a:txBody>
                    <a:bodyPr/>
                    <a:lstStyle/>
                    <a:p>
                      <a:r>
                        <a:rPr lang="en-US" dirty="0" smtClean="0"/>
                        <a:t>12/64</a:t>
                      </a:r>
                      <a:endParaRPr lang="en-US" dirty="0"/>
                    </a:p>
                  </a:txBody>
                  <a:tcPr/>
                </a:tc>
              </a:tr>
              <a:tr h="370840">
                <a:tc>
                  <a:txBody>
                    <a:bodyPr/>
                    <a:lstStyle/>
                    <a:p>
                      <a:r>
                        <a:rPr lang="en-US" dirty="0" smtClean="0"/>
                        <a:t>Short</a:t>
                      </a:r>
                      <a:endParaRPr lang="en-US" dirty="0"/>
                    </a:p>
                  </a:txBody>
                  <a:tcPr/>
                </a:tc>
                <a:tc>
                  <a:txBody>
                    <a:bodyPr/>
                    <a:lstStyle/>
                    <a:p>
                      <a:r>
                        <a:rPr lang="en-US" dirty="0" smtClean="0"/>
                        <a:t>Yellow</a:t>
                      </a:r>
                      <a:endParaRPr lang="en-US" dirty="0"/>
                    </a:p>
                  </a:txBody>
                  <a:tcPr/>
                </a:tc>
                <a:tc>
                  <a:txBody>
                    <a:bodyPr/>
                    <a:lstStyle/>
                    <a:p>
                      <a:r>
                        <a:rPr lang="en-US" dirty="0" smtClean="0"/>
                        <a:t>White</a:t>
                      </a:r>
                    </a:p>
                  </a:txBody>
                  <a:tcPr/>
                </a:tc>
                <a:tc>
                  <a:txBody>
                    <a:bodyPr/>
                    <a:lstStyle/>
                    <a:p>
                      <a:r>
                        <a:rPr lang="en-US" dirty="0" smtClean="0"/>
                        <a:t>9/64</a:t>
                      </a:r>
                    </a:p>
                  </a:txBody>
                  <a:tcPr/>
                </a:tc>
              </a:tr>
            </a:tbl>
          </a:graphicData>
        </a:graphic>
      </p:graphicFrame>
    </p:spTree>
    <p:extLst>
      <p:ext uri="{BB962C8B-B14F-4D97-AF65-F5344CB8AC3E}">
        <p14:creationId xmlns:p14="http://schemas.microsoft.com/office/powerpoint/2010/main" val="9476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p:cTn id="35" dur="1000" fill="hold"/>
                                        <p:tgtEl>
                                          <p:spTgt spid="2050"/>
                                        </p:tgtEl>
                                        <p:attrNameLst>
                                          <p:attrName>ppt_w</p:attrName>
                                        </p:attrNameLst>
                                      </p:cBhvr>
                                      <p:tavLst>
                                        <p:tav tm="0">
                                          <p:val>
                                            <p:fltVal val="0"/>
                                          </p:val>
                                        </p:tav>
                                        <p:tav tm="100000">
                                          <p:val>
                                            <p:strVal val="#ppt_w"/>
                                          </p:val>
                                        </p:tav>
                                      </p:tavLst>
                                    </p:anim>
                                    <p:anim calcmode="lin" valueType="num">
                                      <p:cBhvr>
                                        <p:cTn id="36" dur="1000" fill="hold"/>
                                        <p:tgtEl>
                                          <p:spTgt spid="2050"/>
                                        </p:tgtEl>
                                        <p:attrNameLst>
                                          <p:attrName>ppt_h</p:attrName>
                                        </p:attrNameLst>
                                      </p:cBhvr>
                                      <p:tavLst>
                                        <p:tav tm="0">
                                          <p:val>
                                            <p:fltVal val="0"/>
                                          </p:val>
                                        </p:tav>
                                        <p:tav tm="100000">
                                          <p:val>
                                            <p:strVal val="#ppt_h"/>
                                          </p:val>
                                        </p:tav>
                                      </p:tavLst>
                                    </p:anim>
                                    <p:anim calcmode="lin" valueType="num">
                                      <p:cBhvr>
                                        <p:cTn id="37" dur="1000" fill="hold"/>
                                        <p:tgtEl>
                                          <p:spTgt spid="2050"/>
                                        </p:tgtEl>
                                        <p:attrNameLst>
                                          <p:attrName>style.rotation</p:attrName>
                                        </p:attrNameLst>
                                      </p:cBhvr>
                                      <p:tavLst>
                                        <p:tav tm="0">
                                          <p:val>
                                            <p:fltVal val="90"/>
                                          </p:val>
                                        </p:tav>
                                        <p:tav tm="100000">
                                          <p:val>
                                            <p:fltVal val="0"/>
                                          </p:val>
                                        </p:tav>
                                      </p:tavLst>
                                    </p:anim>
                                    <p:animEffect transition="in" filter="fade">
                                      <p:cBhvr>
                                        <p:cTn id="3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285908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Genotype and Phenotype Ratio</a:t>
            </a:r>
            <a:endParaRPr lang="en-US" dirty="0"/>
          </a:p>
        </p:txBody>
      </p:sp>
      <p:sp>
        <p:nvSpPr>
          <p:cNvPr id="3" name="Content Placeholder 2"/>
          <p:cNvSpPr>
            <a:spLocks noGrp="1"/>
          </p:cNvSpPr>
          <p:nvPr>
            <p:ph idx="1"/>
          </p:nvPr>
        </p:nvSpPr>
        <p:spPr>
          <a:xfrm>
            <a:off x="457200" y="1600201"/>
            <a:ext cx="8229600" cy="1676400"/>
          </a:xfrm>
        </p:spPr>
        <p:txBody>
          <a:bodyPr>
            <a:normAutofit/>
          </a:bodyPr>
          <a:lstStyle/>
          <a:p>
            <a:r>
              <a:rPr lang="en-US" dirty="0" smtClean="0"/>
              <a:t>For our purposes, completing a genotypic ratio is unnecessary, due to the number of different genotypes.</a:t>
            </a:r>
          </a:p>
          <a:p>
            <a:r>
              <a:rPr lang="en-US" dirty="0" smtClean="0"/>
              <a:t>We are mainly looking for the phenotypic results form a </a:t>
            </a:r>
            <a:r>
              <a:rPr lang="en-US" dirty="0" err="1" smtClean="0"/>
              <a:t>trihybrid</a:t>
            </a:r>
            <a:r>
              <a:rPr lang="en-US" dirty="0" smtClean="0"/>
              <a:t> cross.</a:t>
            </a:r>
          </a:p>
        </p:txBody>
      </p:sp>
      <p:graphicFrame>
        <p:nvGraphicFramePr>
          <p:cNvPr id="4" name="Table 3"/>
          <p:cNvGraphicFramePr>
            <a:graphicFrameLocks noGrp="1"/>
          </p:cNvGraphicFramePr>
          <p:nvPr>
            <p:extLst>
              <p:ext uri="{D42A27DB-BD31-4B8C-83A1-F6EECF244321}">
                <p14:modId xmlns:p14="http://schemas.microsoft.com/office/powerpoint/2010/main" val="3430187883"/>
              </p:ext>
            </p:extLst>
          </p:nvPr>
        </p:nvGraphicFramePr>
        <p:xfrm>
          <a:off x="2714498" y="3334226"/>
          <a:ext cx="6429502" cy="3332480"/>
        </p:xfrm>
        <a:graphic>
          <a:graphicData uri="http://schemas.openxmlformats.org/drawingml/2006/table">
            <a:tbl>
              <a:tblPr firstRow="1" bandRow="1">
                <a:tableStyleId>{7DF18680-E054-41AD-8BC1-D1AEF772440D}</a:tableStyleId>
              </a:tblPr>
              <a:tblGrid>
                <a:gridCol w="1524000"/>
                <a:gridCol w="1524000"/>
                <a:gridCol w="1524000"/>
                <a:gridCol w="1857502"/>
              </a:tblGrid>
              <a:tr h="218440">
                <a:tc>
                  <a:txBody>
                    <a:bodyPr/>
                    <a:lstStyle/>
                    <a:p>
                      <a:r>
                        <a:rPr lang="en-US" dirty="0" smtClean="0"/>
                        <a:t>Height </a:t>
                      </a:r>
                      <a:endParaRPr lang="en-US" dirty="0"/>
                    </a:p>
                  </a:txBody>
                  <a:tcPr>
                    <a:solidFill>
                      <a:schemeClr val="accent5"/>
                    </a:solidFill>
                  </a:tcPr>
                </a:tc>
                <a:tc>
                  <a:txBody>
                    <a:bodyPr/>
                    <a:lstStyle/>
                    <a:p>
                      <a:r>
                        <a:rPr lang="en-US" dirty="0" smtClean="0"/>
                        <a:t>Pod Color</a:t>
                      </a:r>
                      <a:endParaRPr lang="en-US" dirty="0"/>
                    </a:p>
                  </a:txBody>
                  <a:tcPr/>
                </a:tc>
                <a:tc>
                  <a:txBody>
                    <a:bodyPr/>
                    <a:lstStyle/>
                    <a:p>
                      <a:r>
                        <a:rPr lang="en-US" dirty="0" smtClean="0"/>
                        <a:t>Flower Color</a:t>
                      </a:r>
                      <a:endParaRPr lang="en-US" dirty="0"/>
                    </a:p>
                  </a:txBody>
                  <a:tcPr/>
                </a:tc>
                <a:tc>
                  <a:txBody>
                    <a:bodyPr/>
                    <a:lstStyle/>
                    <a:p>
                      <a:r>
                        <a:rPr lang="en-US" dirty="0" smtClean="0"/>
                        <a:t>Phenotypic Ratio</a:t>
                      </a:r>
                      <a:endParaRPr lang="en-US" dirty="0"/>
                    </a:p>
                  </a:txBody>
                  <a:tcPr/>
                </a:tc>
              </a:tr>
              <a:tr h="370840">
                <a:tc>
                  <a:txBody>
                    <a:bodyPr/>
                    <a:lstStyle/>
                    <a:p>
                      <a:r>
                        <a:rPr lang="en-US" dirty="0" smtClean="0"/>
                        <a:t>Tall</a:t>
                      </a:r>
                      <a:endParaRPr lang="en-US" dirty="0"/>
                    </a:p>
                  </a:txBody>
                  <a:tcPr/>
                </a:tc>
                <a:tc>
                  <a:txBody>
                    <a:bodyPr/>
                    <a:lstStyle/>
                    <a:p>
                      <a:r>
                        <a:rPr lang="en-US" dirty="0" smtClean="0"/>
                        <a:t>Green</a:t>
                      </a:r>
                      <a:endParaRPr lang="en-US" dirty="0"/>
                    </a:p>
                  </a:txBody>
                  <a:tcPr/>
                </a:tc>
                <a:tc>
                  <a:txBody>
                    <a:bodyPr/>
                    <a:lstStyle/>
                    <a:p>
                      <a:r>
                        <a:rPr lang="en-US" dirty="0" smtClean="0"/>
                        <a:t>Purple</a:t>
                      </a:r>
                      <a:endParaRPr lang="en-US" dirty="0"/>
                    </a:p>
                  </a:txBody>
                  <a:tcPr/>
                </a:tc>
                <a:tc>
                  <a:txBody>
                    <a:bodyPr/>
                    <a:lstStyle/>
                    <a:p>
                      <a:r>
                        <a:rPr lang="en-US" dirty="0" smtClean="0"/>
                        <a:t>5/64</a:t>
                      </a:r>
                      <a:endParaRPr lang="en-US" dirty="0"/>
                    </a:p>
                  </a:txBody>
                  <a:tcPr/>
                </a:tc>
              </a:tr>
              <a:tr h="370840">
                <a:tc>
                  <a:txBody>
                    <a:bodyPr/>
                    <a:lstStyle/>
                    <a:p>
                      <a:r>
                        <a:rPr lang="en-US" dirty="0" smtClean="0"/>
                        <a:t>Tall</a:t>
                      </a:r>
                      <a:endParaRPr lang="en-US" dirty="0"/>
                    </a:p>
                  </a:txBody>
                  <a:tcPr/>
                </a:tc>
                <a:tc>
                  <a:txBody>
                    <a:bodyPr/>
                    <a:lstStyle/>
                    <a:p>
                      <a:r>
                        <a:rPr lang="en-US" dirty="0" smtClean="0"/>
                        <a:t>Green</a:t>
                      </a:r>
                      <a:endParaRPr lang="en-US" dirty="0"/>
                    </a:p>
                  </a:txBody>
                  <a:tcPr/>
                </a:tc>
                <a:tc>
                  <a:txBody>
                    <a:bodyPr/>
                    <a:lstStyle/>
                    <a:p>
                      <a:r>
                        <a:rPr lang="en-US" dirty="0" smtClean="0"/>
                        <a:t>White</a:t>
                      </a:r>
                      <a:endParaRPr lang="en-US" dirty="0"/>
                    </a:p>
                  </a:txBody>
                  <a:tcPr/>
                </a:tc>
                <a:tc>
                  <a:txBody>
                    <a:bodyPr/>
                    <a:lstStyle/>
                    <a:p>
                      <a:r>
                        <a:rPr lang="en-US" dirty="0" smtClean="0"/>
                        <a:t>13/64</a:t>
                      </a:r>
                      <a:endParaRPr lang="en-US" dirty="0"/>
                    </a:p>
                  </a:txBody>
                  <a:tcPr/>
                </a:tc>
              </a:tr>
              <a:tr h="370840">
                <a:tc>
                  <a:txBody>
                    <a:bodyPr/>
                    <a:lstStyle/>
                    <a:p>
                      <a:r>
                        <a:rPr lang="en-US" dirty="0" smtClean="0"/>
                        <a:t>Tall</a:t>
                      </a:r>
                      <a:endParaRPr lang="en-US" dirty="0"/>
                    </a:p>
                  </a:txBody>
                  <a:tcPr/>
                </a:tc>
                <a:tc>
                  <a:txBody>
                    <a:bodyPr/>
                    <a:lstStyle/>
                    <a:p>
                      <a:r>
                        <a:rPr lang="en-US" dirty="0" smtClean="0"/>
                        <a:t>Yellow</a:t>
                      </a:r>
                      <a:endParaRPr lang="en-US" dirty="0"/>
                    </a:p>
                  </a:txBody>
                  <a:tcPr/>
                </a:tc>
                <a:tc>
                  <a:txBody>
                    <a:bodyPr/>
                    <a:lstStyle/>
                    <a:p>
                      <a:r>
                        <a:rPr lang="en-US" dirty="0" smtClean="0"/>
                        <a:t>Purple</a:t>
                      </a:r>
                      <a:endParaRPr lang="en-US" dirty="0"/>
                    </a:p>
                  </a:txBody>
                  <a:tcPr/>
                </a:tc>
                <a:tc>
                  <a:txBody>
                    <a:bodyPr/>
                    <a:lstStyle/>
                    <a:p>
                      <a:r>
                        <a:rPr lang="en-US" dirty="0" smtClean="0"/>
                        <a:t>11/64</a:t>
                      </a:r>
                      <a:endParaRPr lang="en-US" dirty="0"/>
                    </a:p>
                  </a:txBody>
                  <a:tcPr/>
                </a:tc>
              </a:tr>
              <a:tr h="370840">
                <a:tc>
                  <a:txBody>
                    <a:bodyPr/>
                    <a:lstStyle/>
                    <a:p>
                      <a:r>
                        <a:rPr lang="en-US" dirty="0" smtClean="0"/>
                        <a:t>Tall</a:t>
                      </a:r>
                      <a:endParaRPr lang="en-US" dirty="0"/>
                    </a:p>
                  </a:txBody>
                  <a:tcPr/>
                </a:tc>
                <a:tc>
                  <a:txBody>
                    <a:bodyPr/>
                    <a:lstStyle/>
                    <a:p>
                      <a:r>
                        <a:rPr lang="en-US" dirty="0" smtClean="0"/>
                        <a:t>Yellow</a:t>
                      </a:r>
                      <a:endParaRPr lang="en-US" dirty="0"/>
                    </a:p>
                  </a:txBody>
                  <a:tcPr/>
                </a:tc>
                <a:tc>
                  <a:txBody>
                    <a:bodyPr/>
                    <a:lstStyle/>
                    <a:p>
                      <a:r>
                        <a:rPr lang="en-US" dirty="0" smtClean="0"/>
                        <a:t>White</a:t>
                      </a:r>
                    </a:p>
                  </a:txBody>
                  <a:tcPr/>
                </a:tc>
                <a:tc>
                  <a:txBody>
                    <a:bodyPr/>
                    <a:lstStyle/>
                    <a:p>
                      <a:r>
                        <a:rPr lang="en-US" dirty="0" smtClean="0"/>
                        <a:t>3/64</a:t>
                      </a:r>
                    </a:p>
                  </a:txBody>
                  <a:tcPr/>
                </a:tc>
              </a:tr>
              <a:tr h="370840">
                <a:tc>
                  <a:txBody>
                    <a:bodyPr/>
                    <a:lstStyle/>
                    <a:p>
                      <a:r>
                        <a:rPr lang="en-US" dirty="0" smtClean="0"/>
                        <a:t>Short</a:t>
                      </a:r>
                      <a:endParaRPr lang="en-US" dirty="0"/>
                    </a:p>
                  </a:txBody>
                  <a:tcPr/>
                </a:tc>
                <a:tc>
                  <a:txBody>
                    <a:bodyPr/>
                    <a:lstStyle/>
                    <a:p>
                      <a:r>
                        <a:rPr lang="en-US" dirty="0" smtClean="0"/>
                        <a:t>Green</a:t>
                      </a:r>
                      <a:endParaRPr lang="en-US" dirty="0"/>
                    </a:p>
                  </a:txBody>
                  <a:tcPr/>
                </a:tc>
                <a:tc>
                  <a:txBody>
                    <a:bodyPr/>
                    <a:lstStyle/>
                    <a:p>
                      <a:r>
                        <a:rPr lang="en-US" dirty="0" smtClean="0"/>
                        <a:t>Purple</a:t>
                      </a:r>
                      <a:endParaRPr lang="en-US" dirty="0"/>
                    </a:p>
                  </a:txBody>
                  <a:tcPr/>
                </a:tc>
                <a:tc>
                  <a:txBody>
                    <a:bodyPr/>
                    <a:lstStyle/>
                    <a:p>
                      <a:r>
                        <a:rPr lang="en-US" dirty="0" smtClean="0"/>
                        <a:t>5/64</a:t>
                      </a:r>
                      <a:endParaRPr lang="en-US" dirty="0"/>
                    </a:p>
                  </a:txBody>
                  <a:tcPr/>
                </a:tc>
              </a:tr>
              <a:tr h="370840">
                <a:tc>
                  <a:txBody>
                    <a:bodyPr/>
                    <a:lstStyle/>
                    <a:p>
                      <a:r>
                        <a:rPr lang="en-US" dirty="0" smtClean="0"/>
                        <a:t>Short</a:t>
                      </a:r>
                      <a:endParaRPr lang="en-US" dirty="0"/>
                    </a:p>
                  </a:txBody>
                  <a:tcPr/>
                </a:tc>
                <a:tc>
                  <a:txBody>
                    <a:bodyPr/>
                    <a:lstStyle/>
                    <a:p>
                      <a:r>
                        <a:rPr lang="en-US" dirty="0" smtClean="0"/>
                        <a:t>Green</a:t>
                      </a:r>
                      <a:endParaRPr lang="en-US" dirty="0"/>
                    </a:p>
                  </a:txBody>
                  <a:tcPr/>
                </a:tc>
                <a:tc>
                  <a:txBody>
                    <a:bodyPr/>
                    <a:lstStyle/>
                    <a:p>
                      <a:r>
                        <a:rPr lang="en-US" dirty="0" smtClean="0"/>
                        <a:t>White</a:t>
                      </a:r>
                      <a:endParaRPr lang="en-US" dirty="0"/>
                    </a:p>
                  </a:txBody>
                  <a:tcPr/>
                </a:tc>
                <a:tc>
                  <a:txBody>
                    <a:bodyPr/>
                    <a:lstStyle/>
                    <a:p>
                      <a:r>
                        <a:rPr lang="en-US" dirty="0" smtClean="0"/>
                        <a:t>6/64</a:t>
                      </a:r>
                      <a:endParaRPr lang="en-US" dirty="0"/>
                    </a:p>
                  </a:txBody>
                  <a:tcPr/>
                </a:tc>
              </a:tr>
              <a:tr h="370840">
                <a:tc>
                  <a:txBody>
                    <a:bodyPr/>
                    <a:lstStyle/>
                    <a:p>
                      <a:r>
                        <a:rPr lang="en-US" dirty="0" smtClean="0"/>
                        <a:t>Short</a:t>
                      </a:r>
                      <a:endParaRPr lang="en-US" dirty="0"/>
                    </a:p>
                  </a:txBody>
                  <a:tcPr/>
                </a:tc>
                <a:tc>
                  <a:txBody>
                    <a:bodyPr/>
                    <a:lstStyle/>
                    <a:p>
                      <a:r>
                        <a:rPr lang="en-US" dirty="0" smtClean="0"/>
                        <a:t>Yellow</a:t>
                      </a:r>
                      <a:endParaRPr lang="en-US" dirty="0"/>
                    </a:p>
                  </a:txBody>
                  <a:tcPr/>
                </a:tc>
                <a:tc>
                  <a:txBody>
                    <a:bodyPr/>
                    <a:lstStyle/>
                    <a:p>
                      <a:r>
                        <a:rPr lang="en-US" dirty="0" smtClean="0"/>
                        <a:t>Purple</a:t>
                      </a:r>
                      <a:endParaRPr lang="en-US" dirty="0"/>
                    </a:p>
                  </a:txBody>
                  <a:tcPr/>
                </a:tc>
                <a:tc>
                  <a:txBody>
                    <a:bodyPr/>
                    <a:lstStyle/>
                    <a:p>
                      <a:r>
                        <a:rPr lang="en-US" dirty="0" smtClean="0"/>
                        <a:t>12/64</a:t>
                      </a:r>
                      <a:endParaRPr lang="en-US" dirty="0"/>
                    </a:p>
                  </a:txBody>
                  <a:tcPr/>
                </a:tc>
              </a:tr>
              <a:tr h="370840">
                <a:tc>
                  <a:txBody>
                    <a:bodyPr/>
                    <a:lstStyle/>
                    <a:p>
                      <a:r>
                        <a:rPr lang="en-US" dirty="0" smtClean="0"/>
                        <a:t>Short</a:t>
                      </a:r>
                      <a:endParaRPr lang="en-US" dirty="0"/>
                    </a:p>
                  </a:txBody>
                  <a:tcPr/>
                </a:tc>
                <a:tc>
                  <a:txBody>
                    <a:bodyPr/>
                    <a:lstStyle/>
                    <a:p>
                      <a:r>
                        <a:rPr lang="en-US" dirty="0" smtClean="0"/>
                        <a:t>Yellow</a:t>
                      </a:r>
                      <a:endParaRPr lang="en-US" dirty="0"/>
                    </a:p>
                  </a:txBody>
                  <a:tcPr/>
                </a:tc>
                <a:tc>
                  <a:txBody>
                    <a:bodyPr/>
                    <a:lstStyle/>
                    <a:p>
                      <a:r>
                        <a:rPr lang="en-US" dirty="0" smtClean="0"/>
                        <a:t>White</a:t>
                      </a:r>
                    </a:p>
                  </a:txBody>
                  <a:tcPr/>
                </a:tc>
                <a:tc>
                  <a:txBody>
                    <a:bodyPr/>
                    <a:lstStyle/>
                    <a:p>
                      <a:r>
                        <a:rPr lang="en-US" dirty="0" smtClean="0"/>
                        <a:t>9/64</a:t>
                      </a:r>
                    </a:p>
                  </a:txBody>
                  <a:tcPr/>
                </a:tc>
              </a:tr>
            </a:tbl>
          </a:graphicData>
        </a:graphic>
      </p:graphicFrame>
      <p:sp>
        <p:nvSpPr>
          <p:cNvPr id="6" name="Cloud Callout 5"/>
          <p:cNvSpPr/>
          <p:nvPr/>
        </p:nvSpPr>
        <p:spPr>
          <a:xfrm>
            <a:off x="1066800" y="2133600"/>
            <a:ext cx="1905000" cy="2248853"/>
          </a:xfrm>
          <a:prstGeom prst="cloudCallout">
            <a:avLst/>
          </a:prstGeom>
          <a:solidFill>
            <a:schemeClr val="accent2">
              <a:lumMod val="60000"/>
              <a:lumOff val="40000"/>
            </a:schemeClr>
          </a:solidFill>
          <a:ln>
            <a:solidFill>
              <a:schemeClr val="accent5">
                <a:lumMod val="75000"/>
              </a:schemeClr>
            </a:solidFill>
          </a:ln>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can we conclude </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about this cross?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9817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Dihybrid</a:t>
            </a:r>
            <a:r>
              <a:rPr lang="en-US" dirty="0" smtClean="0"/>
              <a:t> Crosses</a:t>
            </a:r>
            <a:endParaRPr lang="en-US" dirty="0"/>
          </a:p>
        </p:txBody>
      </p:sp>
      <p:sp>
        <p:nvSpPr>
          <p:cNvPr id="5" name="Text Placeholder 4"/>
          <p:cNvSpPr>
            <a:spLocks noGrp="1"/>
          </p:cNvSpPr>
          <p:nvPr>
            <p:ph type="body" idx="1"/>
          </p:nvPr>
        </p:nvSpPr>
        <p:spPr/>
        <p:txBody>
          <a:bodyPr/>
          <a:lstStyle/>
          <a:p>
            <a:r>
              <a:rPr lang="en-US" dirty="0" smtClean="0"/>
              <a:t>A How-to</a:t>
            </a:r>
            <a:endParaRPr lang="en-US" dirty="0"/>
          </a:p>
        </p:txBody>
      </p:sp>
    </p:spTree>
    <p:extLst>
      <p:ext uri="{BB962C8B-B14F-4D97-AF65-F5344CB8AC3E}">
        <p14:creationId xmlns:p14="http://schemas.microsoft.com/office/powerpoint/2010/main" val="4030500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Ljlab\AppData\Local\Microsoft\Windows\Temporary Internet Files\Content.IE5\LLR6J5SN\MP9102210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929304"/>
            <a:ext cx="2895600" cy="19286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071" y="3962400"/>
            <a:ext cx="28575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Dihybrid</a:t>
            </a:r>
            <a:r>
              <a:rPr lang="en-US" dirty="0" smtClean="0"/>
              <a:t> Crosses</a:t>
            </a:r>
            <a:endParaRPr lang="en-US" dirty="0"/>
          </a:p>
        </p:txBody>
      </p:sp>
      <p:sp>
        <p:nvSpPr>
          <p:cNvPr id="3" name="Content Placeholder 2"/>
          <p:cNvSpPr>
            <a:spLocks noGrp="1"/>
          </p:cNvSpPr>
          <p:nvPr>
            <p:ph idx="1"/>
          </p:nvPr>
        </p:nvSpPr>
        <p:spPr>
          <a:xfrm>
            <a:off x="304800" y="1600201"/>
            <a:ext cx="8458200" cy="2057400"/>
          </a:xfrm>
        </p:spPr>
        <p:txBody>
          <a:bodyPr/>
          <a:lstStyle/>
          <a:p>
            <a:r>
              <a:rPr lang="en-US" dirty="0" smtClean="0"/>
              <a:t>When you want to see the inheritance pattern for two different traits it is known as a </a:t>
            </a:r>
            <a:r>
              <a:rPr lang="en-US" dirty="0" err="1" smtClean="0"/>
              <a:t>dihybrid</a:t>
            </a:r>
            <a:r>
              <a:rPr lang="en-US" dirty="0" smtClean="0"/>
              <a:t> cross.</a:t>
            </a:r>
          </a:p>
          <a:p>
            <a:pPr lvl="1"/>
            <a:r>
              <a:rPr lang="en-US" dirty="0" err="1" smtClean="0"/>
              <a:t>Gregor</a:t>
            </a:r>
            <a:r>
              <a:rPr lang="en-US" dirty="0" smtClean="0"/>
              <a:t> Mendel created this cross to find out if traits were inherited independently of one another or to determine if they were dependent on another </a:t>
            </a:r>
            <a:r>
              <a:rPr lang="en-US" dirty="0" smtClean="0"/>
              <a:t>trait.</a:t>
            </a:r>
            <a:endParaRPr lang="en-US" dirty="0" smtClean="0"/>
          </a:p>
          <a:p>
            <a:pPr lvl="1"/>
            <a:endParaRPr lang="en-US" dirty="0"/>
          </a:p>
        </p:txBody>
      </p:sp>
      <p:sp>
        <p:nvSpPr>
          <p:cNvPr id="4" name="TextBox 3"/>
          <p:cNvSpPr txBox="1"/>
          <p:nvPr/>
        </p:nvSpPr>
        <p:spPr>
          <a:xfrm>
            <a:off x="304800" y="3657600"/>
            <a:ext cx="6553200" cy="1569660"/>
          </a:xfrm>
          <a:prstGeom prst="rect">
            <a:avLst/>
          </a:prstGeom>
          <a:noFill/>
        </p:spPr>
        <p:txBody>
          <a:bodyPr wrap="square" rtlCol="0">
            <a:spAutoFit/>
          </a:bodyPr>
          <a:lstStyle/>
          <a:p>
            <a:pPr marL="342900" lvl="0" indent="-342900">
              <a:spcBef>
                <a:spcPct val="20000"/>
              </a:spcBef>
              <a:buClr>
                <a:srgbClr val="72A376"/>
              </a:buClr>
              <a:buSzPct val="75000"/>
              <a:buFont typeface="Wingdings" pitchFamily="2" charset="2"/>
              <a:buChar char=""/>
            </a:pPr>
            <a:r>
              <a:rPr lang="en-US" sz="2400" dirty="0" smtClean="0">
                <a:solidFill>
                  <a:srgbClr val="676A55"/>
                </a:solidFill>
              </a:rPr>
              <a:t>Using </a:t>
            </a:r>
            <a:r>
              <a:rPr lang="en-US" sz="2400" dirty="0" err="1" smtClean="0">
                <a:solidFill>
                  <a:srgbClr val="676A55"/>
                </a:solidFill>
              </a:rPr>
              <a:t>Mendels</a:t>
            </a:r>
            <a:r>
              <a:rPr lang="en-US" sz="2400" dirty="0">
                <a:solidFill>
                  <a:srgbClr val="676A55"/>
                </a:solidFill>
              </a:rPr>
              <a:t>’ famous pea plants, lets cross a heterozygous tall (</a:t>
            </a:r>
            <a:r>
              <a:rPr lang="en-US" sz="2400" dirty="0" err="1">
                <a:solidFill>
                  <a:srgbClr val="676A55"/>
                </a:solidFill>
              </a:rPr>
              <a:t>Tt</a:t>
            </a:r>
            <a:r>
              <a:rPr lang="en-US" sz="2400" dirty="0">
                <a:solidFill>
                  <a:srgbClr val="676A55"/>
                </a:solidFill>
              </a:rPr>
              <a:t>), homozygous yellow seed (YY) with a short (</a:t>
            </a:r>
            <a:r>
              <a:rPr lang="en-US" sz="2400" dirty="0" err="1">
                <a:solidFill>
                  <a:srgbClr val="676A55"/>
                </a:solidFill>
              </a:rPr>
              <a:t>tt</a:t>
            </a:r>
            <a:r>
              <a:rPr lang="en-US" sz="2400" dirty="0">
                <a:solidFill>
                  <a:srgbClr val="676A55"/>
                </a:solidFill>
              </a:rPr>
              <a:t>) heterozygous yellow seed plant (</a:t>
            </a:r>
            <a:r>
              <a:rPr lang="en-US" sz="2400" dirty="0" err="1">
                <a:solidFill>
                  <a:srgbClr val="676A55"/>
                </a:solidFill>
              </a:rPr>
              <a:t>Yy</a:t>
            </a:r>
            <a:r>
              <a:rPr lang="en-US" sz="2400" dirty="0">
                <a:solidFill>
                  <a:srgbClr val="676A55"/>
                </a:solidFill>
              </a:rPr>
              <a:t>).</a:t>
            </a:r>
          </a:p>
        </p:txBody>
      </p:sp>
    </p:spTree>
    <p:extLst>
      <p:ext uri="{BB962C8B-B14F-4D97-AF65-F5344CB8AC3E}">
        <p14:creationId xmlns:p14="http://schemas.microsoft.com/office/powerpoint/2010/main" val="284870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8" presetClass="emph" presetSubtype="0" fill="hold" nodeType="withEffect">
                                  <p:stCondLst>
                                    <p:cond delay="0"/>
                                  </p:stCondLst>
                                  <p:childTnLst>
                                    <p:animRot by="43200000">
                                      <p:cBhvr>
                                        <p:cTn id="14" dur="2000" fill="hold"/>
                                        <p:tgtEl>
                                          <p:spTgt spid="205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right)">
                                      <p:cBhvr>
                                        <p:cTn id="19" dur="500"/>
                                        <p:tgtEl>
                                          <p:spTgt spid="4">
                                            <p:txEl>
                                              <p:pRg st="0" end="0"/>
                                            </p:txEl>
                                          </p:spTgt>
                                        </p:tgtEl>
                                      </p:cBhvr>
                                    </p:animEffect>
                                  </p:childTnLst>
                                </p:cTn>
                              </p:par>
                              <p:par>
                                <p:cTn id="20" presetID="32" presetClass="emph" presetSubtype="0" fill="hold" nodeType="withEffect">
                                  <p:stCondLst>
                                    <p:cond delay="0"/>
                                  </p:stCondLst>
                                  <p:childTnLst>
                                    <p:animRot by="120000">
                                      <p:cBhvr>
                                        <p:cTn id="21" dur="100" fill="hold">
                                          <p:stCondLst>
                                            <p:cond delay="0"/>
                                          </p:stCondLst>
                                        </p:cTn>
                                        <p:tgtEl>
                                          <p:spTgt spid="2052"/>
                                        </p:tgtEl>
                                        <p:attrNameLst>
                                          <p:attrName>r</p:attrName>
                                        </p:attrNameLst>
                                      </p:cBhvr>
                                    </p:animRot>
                                    <p:animRot by="-240000">
                                      <p:cBhvr>
                                        <p:cTn id="22" dur="200" fill="hold">
                                          <p:stCondLst>
                                            <p:cond delay="200"/>
                                          </p:stCondLst>
                                        </p:cTn>
                                        <p:tgtEl>
                                          <p:spTgt spid="2052"/>
                                        </p:tgtEl>
                                        <p:attrNameLst>
                                          <p:attrName>r</p:attrName>
                                        </p:attrNameLst>
                                      </p:cBhvr>
                                    </p:animRot>
                                    <p:animRot by="240000">
                                      <p:cBhvr>
                                        <p:cTn id="23" dur="200" fill="hold">
                                          <p:stCondLst>
                                            <p:cond delay="400"/>
                                          </p:stCondLst>
                                        </p:cTn>
                                        <p:tgtEl>
                                          <p:spTgt spid="2052"/>
                                        </p:tgtEl>
                                        <p:attrNameLst>
                                          <p:attrName>r</p:attrName>
                                        </p:attrNameLst>
                                      </p:cBhvr>
                                    </p:animRot>
                                    <p:animRot by="-240000">
                                      <p:cBhvr>
                                        <p:cTn id="24" dur="200" fill="hold">
                                          <p:stCondLst>
                                            <p:cond delay="600"/>
                                          </p:stCondLst>
                                        </p:cTn>
                                        <p:tgtEl>
                                          <p:spTgt spid="2052"/>
                                        </p:tgtEl>
                                        <p:attrNameLst>
                                          <p:attrName>r</p:attrName>
                                        </p:attrNameLst>
                                      </p:cBhvr>
                                    </p:animRot>
                                    <p:animRot by="120000">
                                      <p:cBhvr>
                                        <p:cTn id="25" dur="200" fill="hold">
                                          <p:stCondLst>
                                            <p:cond delay="8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p:txBody>
          <a:bodyPr/>
          <a:lstStyle/>
          <a:p>
            <a:r>
              <a:rPr lang="en-US" dirty="0" smtClean="0"/>
              <a:t>Independent Assortment = genes segregate independently during the formation of </a:t>
            </a:r>
            <a:r>
              <a:rPr lang="en-US" dirty="0" smtClean="0"/>
              <a:t>gametes.</a:t>
            </a:r>
            <a:endParaRPr lang="en-US" dirty="0" smtClean="0"/>
          </a:p>
          <a:p>
            <a:pPr lvl="1"/>
            <a:r>
              <a:rPr lang="en-US" dirty="0" smtClean="0"/>
              <a:t>This is similar to the process of a monohybrid cross, we are determining all the possible outcomes of just one parent at a </a:t>
            </a:r>
            <a:r>
              <a:rPr lang="en-US" dirty="0" smtClean="0"/>
              <a:t>time.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26486690"/>
              </p:ext>
            </p:extLst>
          </p:nvPr>
        </p:nvGraphicFramePr>
        <p:xfrm>
          <a:off x="1088173" y="4038600"/>
          <a:ext cx="2133600" cy="1752600"/>
        </p:xfrm>
        <a:graphic>
          <a:graphicData uri="http://schemas.openxmlformats.org/drawingml/2006/table">
            <a:tbl>
              <a:tblPr firstRow="1" firstCol="1">
                <a:tableStyleId>{21E4AEA4-8DFA-4A89-87EB-49C32662AFE0}</a:tableStyleId>
              </a:tblPr>
              <a:tblGrid>
                <a:gridCol w="605635"/>
                <a:gridCol w="806689"/>
                <a:gridCol w="721276"/>
              </a:tblGrid>
              <a:tr h="584200">
                <a:tc>
                  <a:txBody>
                    <a:bodyPr/>
                    <a:lstStyle/>
                    <a:p>
                      <a:endParaRPr lang="en-US" sz="2400" dirty="0"/>
                    </a:p>
                  </a:txBody>
                  <a:tcPr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smtClean="0"/>
                        <a:t>T</a:t>
                      </a:r>
                      <a:endParaRPr lang="en-US" sz="2400" dirty="0"/>
                    </a:p>
                  </a:txBody>
                  <a:tcPr anchor="ctr" anchorCtr="1">
                    <a:lnT w="12700" cap="flat" cmpd="sng" algn="ctr">
                      <a:solidFill>
                        <a:schemeClr val="tx1"/>
                      </a:solidFill>
                      <a:prstDash val="solid"/>
                      <a:round/>
                      <a:headEnd type="none" w="med" len="med"/>
                      <a:tailEnd type="none" w="med" len="med"/>
                    </a:lnT>
                  </a:tcPr>
                </a:tc>
                <a:tc>
                  <a:txBody>
                    <a:bodyPr/>
                    <a:lstStyle/>
                    <a:p>
                      <a:r>
                        <a:rPr lang="en-US" sz="2400" dirty="0" smtClean="0"/>
                        <a:t>t</a:t>
                      </a:r>
                      <a:endParaRPr lang="en-US" sz="2400" dirty="0"/>
                    </a:p>
                  </a:txBody>
                  <a:tcPr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84200">
                <a:tc>
                  <a:txBody>
                    <a:bodyPr/>
                    <a:lstStyle/>
                    <a:p>
                      <a:r>
                        <a:rPr lang="en-US" sz="2400" dirty="0" smtClean="0"/>
                        <a:t>Y</a:t>
                      </a:r>
                      <a:endParaRPr lang="en-US" sz="2400" dirty="0"/>
                    </a:p>
                  </a:txBody>
                  <a:tcPr anchor="ctr" anchorCtr="1">
                    <a:lnL w="12700" cap="flat" cmpd="sng" algn="ctr">
                      <a:solidFill>
                        <a:schemeClr val="tx1"/>
                      </a:solidFill>
                      <a:prstDash val="solid"/>
                      <a:round/>
                      <a:headEnd type="none" w="med" len="med"/>
                      <a:tailEnd type="none" w="med" len="med"/>
                    </a:lnL>
                  </a:tcPr>
                </a:tc>
                <a:tc>
                  <a:txBody>
                    <a:bodyPr/>
                    <a:lstStyle/>
                    <a:p>
                      <a:r>
                        <a:rPr lang="en-US" sz="2400" dirty="0" smtClean="0">
                          <a:solidFill>
                            <a:schemeClr val="accent1">
                              <a:lumMod val="75000"/>
                            </a:schemeClr>
                          </a:solidFill>
                        </a:rPr>
                        <a:t>TY</a:t>
                      </a:r>
                      <a:endParaRPr lang="en-US" sz="2400" dirty="0">
                        <a:solidFill>
                          <a:schemeClr val="accent1">
                            <a:lumMod val="75000"/>
                          </a:schemeClr>
                        </a:solidFill>
                      </a:endParaRPr>
                    </a:p>
                  </a:txBody>
                  <a:tcPr anchor="ctr" anchorCtr="1"/>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lnR w="12700" cap="flat" cmpd="sng" algn="ctr">
                      <a:solidFill>
                        <a:schemeClr val="tx1"/>
                      </a:solidFill>
                      <a:prstDash val="solid"/>
                      <a:round/>
                      <a:headEnd type="none" w="med" len="med"/>
                      <a:tailEnd type="none" w="med" len="med"/>
                    </a:lnR>
                  </a:tcPr>
                </a:tc>
              </a:tr>
              <a:tr h="584200">
                <a:tc>
                  <a:txBody>
                    <a:bodyPr/>
                    <a:lstStyle/>
                    <a:p>
                      <a:r>
                        <a:rPr lang="en-US" sz="2400" dirty="0" smtClean="0"/>
                        <a:t>y</a:t>
                      </a:r>
                      <a:endParaRPr lang="en-US" sz="2400" dirty="0"/>
                    </a:p>
                  </a:txBody>
                  <a:tcPr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smtClean="0">
                          <a:solidFill>
                            <a:schemeClr val="accent1">
                              <a:lumMod val="75000"/>
                            </a:schemeClr>
                          </a:solidFill>
                        </a:rPr>
                        <a:t>Ty</a:t>
                      </a:r>
                      <a:endParaRPr lang="en-US" sz="2400" dirty="0">
                        <a:solidFill>
                          <a:schemeClr val="accent1">
                            <a:lumMod val="75000"/>
                          </a:schemeClr>
                        </a:solidFill>
                      </a:endParaRPr>
                    </a:p>
                  </a:txBody>
                  <a:tcPr anchor="ctr" anchorCtr="1">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669073" y="3470559"/>
            <a:ext cx="2971800" cy="369332"/>
          </a:xfrm>
          <a:prstGeom prst="rect">
            <a:avLst/>
          </a:prstGeom>
          <a:noFill/>
        </p:spPr>
        <p:txBody>
          <a:bodyPr wrap="square" rtlCol="0">
            <a:spAutoFit/>
          </a:bodyPr>
          <a:lstStyle/>
          <a:p>
            <a:pPr algn="ctr"/>
            <a:r>
              <a:rPr lang="en-US" b="1" dirty="0" smtClean="0">
                <a:solidFill>
                  <a:schemeClr val="accent1">
                    <a:lumMod val="75000"/>
                  </a:schemeClr>
                </a:solidFill>
              </a:rPr>
              <a:t>Parent Plant : </a:t>
            </a:r>
            <a:r>
              <a:rPr lang="en-US" b="1" dirty="0" err="1" smtClean="0">
                <a:solidFill>
                  <a:schemeClr val="accent1">
                    <a:lumMod val="75000"/>
                  </a:schemeClr>
                </a:solidFill>
              </a:rPr>
              <a:t>TtYy</a:t>
            </a:r>
            <a:endParaRPr lang="en-US" b="1" dirty="0">
              <a:solidFill>
                <a:schemeClr val="accent1">
                  <a:lumMod val="75000"/>
                </a:schemeClr>
              </a:solidFill>
            </a:endParaRPr>
          </a:p>
        </p:txBody>
      </p:sp>
      <p:sp>
        <p:nvSpPr>
          <p:cNvPr id="7" name="TextBox 6"/>
          <p:cNvSpPr txBox="1"/>
          <p:nvPr/>
        </p:nvSpPr>
        <p:spPr>
          <a:xfrm>
            <a:off x="4741127" y="3502825"/>
            <a:ext cx="2971800" cy="369332"/>
          </a:xfrm>
          <a:prstGeom prst="rect">
            <a:avLst/>
          </a:prstGeom>
          <a:noFill/>
        </p:spPr>
        <p:txBody>
          <a:bodyPr wrap="square" rtlCol="0">
            <a:spAutoFit/>
          </a:bodyPr>
          <a:lstStyle/>
          <a:p>
            <a:pPr algn="ctr"/>
            <a:r>
              <a:rPr lang="en-US" b="1" dirty="0" smtClean="0">
                <a:solidFill>
                  <a:schemeClr val="accent1">
                    <a:lumMod val="75000"/>
                  </a:schemeClr>
                </a:solidFill>
              </a:rPr>
              <a:t>Parent Plant : </a:t>
            </a:r>
            <a:r>
              <a:rPr lang="en-US" b="1" dirty="0" err="1" smtClean="0">
                <a:solidFill>
                  <a:schemeClr val="accent1">
                    <a:lumMod val="75000"/>
                  </a:schemeClr>
                </a:solidFill>
              </a:rPr>
              <a:t>ttYy</a:t>
            </a:r>
            <a:endParaRPr lang="en-US" b="1" dirty="0">
              <a:solidFill>
                <a:schemeClr val="accent1">
                  <a:lumMod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00306858"/>
              </p:ext>
            </p:extLst>
          </p:nvPr>
        </p:nvGraphicFramePr>
        <p:xfrm>
          <a:off x="5160227" y="4038600"/>
          <a:ext cx="2133600" cy="1752600"/>
        </p:xfrm>
        <a:graphic>
          <a:graphicData uri="http://schemas.openxmlformats.org/drawingml/2006/table">
            <a:tbl>
              <a:tblPr firstRow="1" firstCol="1">
                <a:tableStyleId>{21E4AEA4-8DFA-4A89-87EB-49C32662AFE0}</a:tableStyleId>
              </a:tblPr>
              <a:tblGrid>
                <a:gridCol w="605635"/>
                <a:gridCol w="806689"/>
                <a:gridCol w="721276"/>
              </a:tblGrid>
              <a:tr h="584200">
                <a:tc>
                  <a:txBody>
                    <a:bodyPr/>
                    <a:lstStyle/>
                    <a:p>
                      <a:endParaRPr lang="en-US" sz="2400" dirty="0"/>
                    </a:p>
                  </a:txBody>
                  <a:tcPr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smtClean="0"/>
                        <a:t>t</a:t>
                      </a:r>
                      <a:endParaRPr lang="en-US" sz="2400" dirty="0"/>
                    </a:p>
                  </a:txBody>
                  <a:tcPr anchor="ctr" anchorCtr="1">
                    <a:lnT w="12700" cap="flat" cmpd="sng" algn="ctr">
                      <a:solidFill>
                        <a:schemeClr val="tx1"/>
                      </a:solidFill>
                      <a:prstDash val="solid"/>
                      <a:round/>
                      <a:headEnd type="none" w="med" len="med"/>
                      <a:tailEnd type="none" w="med" len="med"/>
                    </a:lnT>
                  </a:tcPr>
                </a:tc>
                <a:tc>
                  <a:txBody>
                    <a:bodyPr/>
                    <a:lstStyle/>
                    <a:p>
                      <a:r>
                        <a:rPr lang="en-US" sz="2400" dirty="0" smtClean="0"/>
                        <a:t>t</a:t>
                      </a:r>
                      <a:endParaRPr lang="en-US" sz="2400" dirty="0"/>
                    </a:p>
                  </a:txBody>
                  <a:tcPr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84200">
                <a:tc>
                  <a:txBody>
                    <a:bodyPr/>
                    <a:lstStyle/>
                    <a:p>
                      <a:r>
                        <a:rPr lang="en-US" sz="2400" dirty="0" smtClean="0"/>
                        <a:t>Y</a:t>
                      </a:r>
                      <a:endParaRPr lang="en-US" sz="2400" dirty="0"/>
                    </a:p>
                  </a:txBody>
                  <a:tcPr anchor="ctr" anchorCtr="1">
                    <a:lnL w="12700" cap="flat" cmpd="sng" algn="ctr">
                      <a:solidFill>
                        <a:schemeClr val="tx1"/>
                      </a:solidFill>
                      <a:prstDash val="solid"/>
                      <a:round/>
                      <a:headEnd type="none" w="med" len="med"/>
                      <a:tailEnd type="none" w="med" len="med"/>
                    </a:lnL>
                  </a:tcPr>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lnR w="12700" cap="flat" cmpd="sng" algn="ctr">
                      <a:solidFill>
                        <a:schemeClr val="tx1"/>
                      </a:solidFill>
                      <a:prstDash val="solid"/>
                      <a:round/>
                      <a:headEnd type="none" w="med" len="med"/>
                      <a:tailEnd type="none" w="med" len="med"/>
                    </a:lnR>
                  </a:tcPr>
                </a:tc>
              </a:tr>
              <a:tr h="584200">
                <a:tc>
                  <a:txBody>
                    <a:bodyPr/>
                    <a:lstStyle/>
                    <a:p>
                      <a:r>
                        <a:rPr lang="en-US" sz="2400" dirty="0" smtClean="0"/>
                        <a:t>y</a:t>
                      </a:r>
                      <a:endParaRPr lang="en-US" sz="2400" dirty="0"/>
                    </a:p>
                  </a:txBody>
                  <a:tcPr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 y="4830646"/>
            <a:ext cx="94297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025">
            <a:off x="906947" y="5915838"/>
            <a:ext cx="357187"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370345"/>
            <a:ext cx="1071563" cy="139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73" y="5905449"/>
            <a:ext cx="4079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5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par>
                                <p:cTn id="21" presetID="3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3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1000" fill="hold"/>
                                        <p:tgtEl>
                                          <p:spTgt spid="1026"/>
                                        </p:tgtEl>
                                        <p:attrNameLst>
                                          <p:attrName>ppt_w</p:attrName>
                                        </p:attrNameLst>
                                      </p:cBhvr>
                                      <p:tavLst>
                                        <p:tav tm="0">
                                          <p:val>
                                            <p:fltVal val="0"/>
                                          </p:val>
                                        </p:tav>
                                        <p:tav tm="100000">
                                          <p:val>
                                            <p:strVal val="#ppt_w"/>
                                          </p:val>
                                        </p:tav>
                                      </p:tavLst>
                                    </p:anim>
                                    <p:anim calcmode="lin" valueType="num">
                                      <p:cBhvr>
                                        <p:cTn id="30" dur="1000" fill="hold"/>
                                        <p:tgtEl>
                                          <p:spTgt spid="1026"/>
                                        </p:tgtEl>
                                        <p:attrNameLst>
                                          <p:attrName>ppt_h</p:attrName>
                                        </p:attrNameLst>
                                      </p:cBhvr>
                                      <p:tavLst>
                                        <p:tav tm="0">
                                          <p:val>
                                            <p:fltVal val="0"/>
                                          </p:val>
                                        </p:tav>
                                        <p:tav tm="100000">
                                          <p:val>
                                            <p:strVal val="#ppt_h"/>
                                          </p:val>
                                        </p:tav>
                                      </p:tavLst>
                                    </p:anim>
                                    <p:anim calcmode="lin" valueType="num">
                                      <p:cBhvr>
                                        <p:cTn id="31" dur="1000" fill="hold"/>
                                        <p:tgtEl>
                                          <p:spTgt spid="1026"/>
                                        </p:tgtEl>
                                        <p:attrNameLst>
                                          <p:attrName>style.rotation</p:attrName>
                                        </p:attrNameLst>
                                      </p:cBhvr>
                                      <p:tavLst>
                                        <p:tav tm="0">
                                          <p:val>
                                            <p:fltVal val="90"/>
                                          </p:val>
                                        </p:tav>
                                        <p:tav tm="100000">
                                          <p:val>
                                            <p:fltVal val="0"/>
                                          </p:val>
                                        </p:tav>
                                      </p:tavLst>
                                    </p:anim>
                                    <p:animEffect transition="in" filter="fade">
                                      <p:cBhvr>
                                        <p:cTn id="32" dur="1000"/>
                                        <p:tgtEl>
                                          <p:spTgt spid="1026"/>
                                        </p:tgtEl>
                                      </p:cBhvr>
                                    </p:animEffect>
                                  </p:childTnLst>
                                </p:cTn>
                              </p:par>
                              <p:par>
                                <p:cTn id="33" presetID="31" presetClass="entr" presetSubtype="0"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anim calcmode="lin" valueType="num">
                                      <p:cBhvr>
                                        <p:cTn id="35" dur="1000" fill="hold"/>
                                        <p:tgtEl>
                                          <p:spTgt spid="1027"/>
                                        </p:tgtEl>
                                        <p:attrNameLst>
                                          <p:attrName>ppt_w</p:attrName>
                                        </p:attrNameLst>
                                      </p:cBhvr>
                                      <p:tavLst>
                                        <p:tav tm="0">
                                          <p:val>
                                            <p:fltVal val="0"/>
                                          </p:val>
                                        </p:tav>
                                        <p:tav tm="100000">
                                          <p:val>
                                            <p:strVal val="#ppt_w"/>
                                          </p:val>
                                        </p:tav>
                                      </p:tavLst>
                                    </p:anim>
                                    <p:anim calcmode="lin" valueType="num">
                                      <p:cBhvr>
                                        <p:cTn id="36" dur="1000" fill="hold"/>
                                        <p:tgtEl>
                                          <p:spTgt spid="1027"/>
                                        </p:tgtEl>
                                        <p:attrNameLst>
                                          <p:attrName>ppt_h</p:attrName>
                                        </p:attrNameLst>
                                      </p:cBhvr>
                                      <p:tavLst>
                                        <p:tav tm="0">
                                          <p:val>
                                            <p:fltVal val="0"/>
                                          </p:val>
                                        </p:tav>
                                        <p:tav tm="100000">
                                          <p:val>
                                            <p:strVal val="#ppt_h"/>
                                          </p:val>
                                        </p:tav>
                                      </p:tavLst>
                                    </p:anim>
                                    <p:anim calcmode="lin" valueType="num">
                                      <p:cBhvr>
                                        <p:cTn id="37" dur="1000" fill="hold"/>
                                        <p:tgtEl>
                                          <p:spTgt spid="1027"/>
                                        </p:tgtEl>
                                        <p:attrNameLst>
                                          <p:attrName>style.rotation</p:attrName>
                                        </p:attrNameLst>
                                      </p:cBhvr>
                                      <p:tavLst>
                                        <p:tav tm="0">
                                          <p:val>
                                            <p:fltVal val="90"/>
                                          </p:val>
                                        </p:tav>
                                        <p:tav tm="100000">
                                          <p:val>
                                            <p:fltVal val="0"/>
                                          </p:val>
                                        </p:tav>
                                      </p:tavLst>
                                    </p:anim>
                                    <p:animEffect transition="in" filter="fade">
                                      <p:cBhvr>
                                        <p:cTn id="38" dur="10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par>
                                <p:cTn id="47" presetID="3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par>
                                <p:cTn id="53" presetID="31" presetClass="entr" presetSubtype="0" fill="hold" nodeType="withEffect">
                                  <p:stCondLst>
                                    <p:cond delay="0"/>
                                  </p:stCondLst>
                                  <p:childTnLst>
                                    <p:set>
                                      <p:cBhvr>
                                        <p:cTn id="54" dur="1" fill="hold">
                                          <p:stCondLst>
                                            <p:cond delay="0"/>
                                          </p:stCondLst>
                                        </p:cTn>
                                        <p:tgtEl>
                                          <p:spTgt spid="1029"/>
                                        </p:tgtEl>
                                        <p:attrNameLst>
                                          <p:attrName>style.visibility</p:attrName>
                                        </p:attrNameLst>
                                      </p:cBhvr>
                                      <p:to>
                                        <p:strVal val="visible"/>
                                      </p:to>
                                    </p:set>
                                    <p:anim calcmode="lin" valueType="num">
                                      <p:cBhvr>
                                        <p:cTn id="55" dur="1000" fill="hold"/>
                                        <p:tgtEl>
                                          <p:spTgt spid="1029"/>
                                        </p:tgtEl>
                                        <p:attrNameLst>
                                          <p:attrName>ppt_w</p:attrName>
                                        </p:attrNameLst>
                                      </p:cBhvr>
                                      <p:tavLst>
                                        <p:tav tm="0">
                                          <p:val>
                                            <p:fltVal val="0"/>
                                          </p:val>
                                        </p:tav>
                                        <p:tav tm="100000">
                                          <p:val>
                                            <p:strVal val="#ppt_w"/>
                                          </p:val>
                                        </p:tav>
                                      </p:tavLst>
                                    </p:anim>
                                    <p:anim calcmode="lin" valueType="num">
                                      <p:cBhvr>
                                        <p:cTn id="56" dur="1000" fill="hold"/>
                                        <p:tgtEl>
                                          <p:spTgt spid="1029"/>
                                        </p:tgtEl>
                                        <p:attrNameLst>
                                          <p:attrName>ppt_h</p:attrName>
                                        </p:attrNameLst>
                                      </p:cBhvr>
                                      <p:tavLst>
                                        <p:tav tm="0">
                                          <p:val>
                                            <p:fltVal val="0"/>
                                          </p:val>
                                        </p:tav>
                                        <p:tav tm="100000">
                                          <p:val>
                                            <p:strVal val="#ppt_h"/>
                                          </p:val>
                                        </p:tav>
                                      </p:tavLst>
                                    </p:anim>
                                    <p:anim calcmode="lin" valueType="num">
                                      <p:cBhvr>
                                        <p:cTn id="57" dur="1000" fill="hold"/>
                                        <p:tgtEl>
                                          <p:spTgt spid="1029"/>
                                        </p:tgtEl>
                                        <p:attrNameLst>
                                          <p:attrName>style.rotation</p:attrName>
                                        </p:attrNameLst>
                                      </p:cBhvr>
                                      <p:tavLst>
                                        <p:tav tm="0">
                                          <p:val>
                                            <p:fltVal val="90"/>
                                          </p:val>
                                        </p:tav>
                                        <p:tav tm="100000">
                                          <p:val>
                                            <p:fltVal val="0"/>
                                          </p:val>
                                        </p:tav>
                                      </p:tavLst>
                                    </p:anim>
                                    <p:animEffect transition="in" filter="fade">
                                      <p:cBhvr>
                                        <p:cTn id="58" dur="1000"/>
                                        <p:tgtEl>
                                          <p:spTgt spid="1029"/>
                                        </p:tgtEl>
                                      </p:cBhvr>
                                    </p:animEffect>
                                  </p:childTnLst>
                                </p:cTn>
                              </p:par>
                              <p:par>
                                <p:cTn id="59" presetID="31" presetClass="entr" presetSubtype="0" fill="hold" nodeType="withEffect">
                                  <p:stCondLst>
                                    <p:cond delay="0"/>
                                  </p:stCondLst>
                                  <p:childTnLst>
                                    <p:set>
                                      <p:cBhvr>
                                        <p:cTn id="60" dur="1" fill="hold">
                                          <p:stCondLst>
                                            <p:cond delay="0"/>
                                          </p:stCondLst>
                                        </p:cTn>
                                        <p:tgtEl>
                                          <p:spTgt spid="1028"/>
                                        </p:tgtEl>
                                        <p:attrNameLst>
                                          <p:attrName>style.visibility</p:attrName>
                                        </p:attrNameLst>
                                      </p:cBhvr>
                                      <p:to>
                                        <p:strVal val="visible"/>
                                      </p:to>
                                    </p:set>
                                    <p:anim calcmode="lin" valueType="num">
                                      <p:cBhvr>
                                        <p:cTn id="61" dur="1000" fill="hold"/>
                                        <p:tgtEl>
                                          <p:spTgt spid="1028"/>
                                        </p:tgtEl>
                                        <p:attrNameLst>
                                          <p:attrName>ppt_w</p:attrName>
                                        </p:attrNameLst>
                                      </p:cBhvr>
                                      <p:tavLst>
                                        <p:tav tm="0">
                                          <p:val>
                                            <p:fltVal val="0"/>
                                          </p:val>
                                        </p:tav>
                                        <p:tav tm="100000">
                                          <p:val>
                                            <p:strVal val="#ppt_w"/>
                                          </p:val>
                                        </p:tav>
                                      </p:tavLst>
                                    </p:anim>
                                    <p:anim calcmode="lin" valueType="num">
                                      <p:cBhvr>
                                        <p:cTn id="62" dur="1000" fill="hold"/>
                                        <p:tgtEl>
                                          <p:spTgt spid="1028"/>
                                        </p:tgtEl>
                                        <p:attrNameLst>
                                          <p:attrName>ppt_h</p:attrName>
                                        </p:attrNameLst>
                                      </p:cBhvr>
                                      <p:tavLst>
                                        <p:tav tm="0">
                                          <p:val>
                                            <p:fltVal val="0"/>
                                          </p:val>
                                        </p:tav>
                                        <p:tav tm="100000">
                                          <p:val>
                                            <p:strVal val="#ppt_h"/>
                                          </p:val>
                                        </p:tav>
                                      </p:tavLst>
                                    </p:anim>
                                    <p:anim calcmode="lin" valueType="num">
                                      <p:cBhvr>
                                        <p:cTn id="63" dur="1000" fill="hold"/>
                                        <p:tgtEl>
                                          <p:spTgt spid="1028"/>
                                        </p:tgtEl>
                                        <p:attrNameLst>
                                          <p:attrName>style.rotation</p:attrName>
                                        </p:attrNameLst>
                                      </p:cBhvr>
                                      <p:tavLst>
                                        <p:tav tm="0">
                                          <p:val>
                                            <p:fltVal val="90"/>
                                          </p:val>
                                        </p:tav>
                                        <p:tav tm="100000">
                                          <p:val>
                                            <p:fltVal val="0"/>
                                          </p:val>
                                        </p:tav>
                                      </p:tavLst>
                                    </p:anim>
                                    <p:animEffect transition="in" filter="fade">
                                      <p:cBhvr>
                                        <p:cTn id="6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Assortment</a:t>
            </a:r>
            <a:endParaRPr lang="en-US" dirty="0"/>
          </a:p>
        </p:txBody>
      </p:sp>
      <p:sp>
        <p:nvSpPr>
          <p:cNvPr id="3" name="Content Placeholder 2"/>
          <p:cNvSpPr>
            <a:spLocks noGrp="1"/>
          </p:cNvSpPr>
          <p:nvPr>
            <p:ph idx="1"/>
          </p:nvPr>
        </p:nvSpPr>
        <p:spPr/>
        <p:txBody>
          <a:bodyPr/>
          <a:lstStyle/>
          <a:p>
            <a:r>
              <a:rPr lang="en-US" dirty="0" smtClean="0"/>
              <a:t>Independent Assortment = genes segregate independently during the formation of gametes</a:t>
            </a:r>
          </a:p>
          <a:p>
            <a:pPr lvl="1"/>
            <a:r>
              <a:rPr lang="en-US" dirty="0" smtClean="0"/>
              <a:t>This is similar to the process of a monohybrid cross, we are determining all the possible outcomes of just one parent at a time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68770663"/>
              </p:ext>
            </p:extLst>
          </p:nvPr>
        </p:nvGraphicFramePr>
        <p:xfrm>
          <a:off x="1088173" y="4038600"/>
          <a:ext cx="2133600" cy="1752600"/>
        </p:xfrm>
        <a:graphic>
          <a:graphicData uri="http://schemas.openxmlformats.org/drawingml/2006/table">
            <a:tbl>
              <a:tblPr firstRow="1" firstCol="1">
                <a:tableStyleId>{21E4AEA4-8DFA-4A89-87EB-49C32662AFE0}</a:tableStyleId>
              </a:tblPr>
              <a:tblGrid>
                <a:gridCol w="605635"/>
                <a:gridCol w="806689"/>
                <a:gridCol w="721276"/>
              </a:tblGrid>
              <a:tr h="584200">
                <a:tc>
                  <a:txBody>
                    <a:bodyPr/>
                    <a:lstStyle/>
                    <a:p>
                      <a:endParaRPr lang="en-US" sz="2400" dirty="0"/>
                    </a:p>
                  </a:txBody>
                  <a:tcPr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smtClean="0"/>
                        <a:t>T</a:t>
                      </a:r>
                      <a:endParaRPr lang="en-US" sz="2400" dirty="0"/>
                    </a:p>
                  </a:txBody>
                  <a:tcPr anchor="ctr" anchorCtr="1">
                    <a:lnT w="12700" cap="flat" cmpd="sng" algn="ctr">
                      <a:solidFill>
                        <a:schemeClr val="tx1"/>
                      </a:solidFill>
                      <a:prstDash val="solid"/>
                      <a:round/>
                      <a:headEnd type="none" w="med" len="med"/>
                      <a:tailEnd type="none" w="med" len="med"/>
                    </a:lnT>
                  </a:tcPr>
                </a:tc>
                <a:tc>
                  <a:txBody>
                    <a:bodyPr/>
                    <a:lstStyle/>
                    <a:p>
                      <a:r>
                        <a:rPr lang="en-US" sz="2400" dirty="0" smtClean="0"/>
                        <a:t>t</a:t>
                      </a:r>
                      <a:endParaRPr lang="en-US" sz="2400" dirty="0"/>
                    </a:p>
                  </a:txBody>
                  <a:tcPr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84200">
                <a:tc>
                  <a:txBody>
                    <a:bodyPr/>
                    <a:lstStyle/>
                    <a:p>
                      <a:r>
                        <a:rPr lang="en-US" sz="2400" dirty="0" smtClean="0"/>
                        <a:t>Y</a:t>
                      </a:r>
                      <a:endParaRPr lang="en-US" sz="2400" dirty="0"/>
                    </a:p>
                  </a:txBody>
                  <a:tcPr anchor="ctr" anchorCtr="1">
                    <a:lnL w="12700" cap="flat" cmpd="sng" algn="ctr">
                      <a:solidFill>
                        <a:schemeClr val="tx1"/>
                      </a:solidFill>
                      <a:prstDash val="solid"/>
                      <a:round/>
                      <a:headEnd type="none" w="med" len="med"/>
                      <a:tailEnd type="none" w="med" len="med"/>
                    </a:lnL>
                  </a:tcPr>
                </a:tc>
                <a:tc>
                  <a:txBody>
                    <a:bodyPr/>
                    <a:lstStyle/>
                    <a:p>
                      <a:r>
                        <a:rPr lang="en-US" sz="2400" dirty="0" smtClean="0">
                          <a:solidFill>
                            <a:schemeClr val="accent1">
                              <a:lumMod val="75000"/>
                            </a:schemeClr>
                          </a:solidFill>
                        </a:rPr>
                        <a:t>TY</a:t>
                      </a:r>
                      <a:endParaRPr lang="en-US" sz="2400" dirty="0">
                        <a:solidFill>
                          <a:schemeClr val="accent1">
                            <a:lumMod val="75000"/>
                          </a:schemeClr>
                        </a:solidFill>
                      </a:endParaRPr>
                    </a:p>
                  </a:txBody>
                  <a:tcPr anchor="ctr" anchorCtr="1"/>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lnR w="12700" cap="flat" cmpd="sng" algn="ctr">
                      <a:solidFill>
                        <a:schemeClr val="tx1"/>
                      </a:solidFill>
                      <a:prstDash val="solid"/>
                      <a:round/>
                      <a:headEnd type="none" w="med" len="med"/>
                      <a:tailEnd type="none" w="med" len="med"/>
                    </a:lnR>
                  </a:tcPr>
                </a:tc>
              </a:tr>
              <a:tr h="584200">
                <a:tc>
                  <a:txBody>
                    <a:bodyPr/>
                    <a:lstStyle/>
                    <a:p>
                      <a:r>
                        <a:rPr lang="en-US" sz="2400" dirty="0" smtClean="0"/>
                        <a:t>y</a:t>
                      </a:r>
                      <a:endParaRPr lang="en-US" sz="2400" dirty="0"/>
                    </a:p>
                  </a:txBody>
                  <a:tcPr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smtClean="0">
                          <a:solidFill>
                            <a:schemeClr val="accent1">
                              <a:lumMod val="75000"/>
                            </a:schemeClr>
                          </a:solidFill>
                        </a:rPr>
                        <a:t>Ty</a:t>
                      </a:r>
                      <a:endParaRPr lang="en-US" sz="2400" dirty="0">
                        <a:solidFill>
                          <a:schemeClr val="accent1">
                            <a:lumMod val="75000"/>
                          </a:schemeClr>
                        </a:solidFill>
                      </a:endParaRPr>
                    </a:p>
                  </a:txBody>
                  <a:tcPr anchor="ctr" anchorCtr="1">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669073" y="3470559"/>
            <a:ext cx="2971800" cy="369332"/>
          </a:xfrm>
          <a:prstGeom prst="rect">
            <a:avLst/>
          </a:prstGeom>
          <a:noFill/>
        </p:spPr>
        <p:txBody>
          <a:bodyPr wrap="square" rtlCol="0">
            <a:spAutoFit/>
          </a:bodyPr>
          <a:lstStyle/>
          <a:p>
            <a:pPr algn="ctr"/>
            <a:r>
              <a:rPr lang="en-US" b="1" dirty="0" smtClean="0">
                <a:solidFill>
                  <a:schemeClr val="accent1">
                    <a:lumMod val="75000"/>
                  </a:schemeClr>
                </a:solidFill>
              </a:rPr>
              <a:t>Parent Plant : </a:t>
            </a:r>
            <a:r>
              <a:rPr lang="en-US" b="1" dirty="0" err="1" smtClean="0">
                <a:solidFill>
                  <a:schemeClr val="accent1">
                    <a:lumMod val="75000"/>
                  </a:schemeClr>
                </a:solidFill>
              </a:rPr>
              <a:t>TtYy</a:t>
            </a:r>
            <a:endParaRPr lang="en-US" b="1" dirty="0">
              <a:solidFill>
                <a:schemeClr val="accent1">
                  <a:lumMod val="75000"/>
                </a:schemeClr>
              </a:solidFill>
            </a:endParaRPr>
          </a:p>
        </p:txBody>
      </p:sp>
      <p:sp>
        <p:nvSpPr>
          <p:cNvPr id="7" name="TextBox 6"/>
          <p:cNvSpPr txBox="1"/>
          <p:nvPr/>
        </p:nvSpPr>
        <p:spPr>
          <a:xfrm>
            <a:off x="4741127" y="3502825"/>
            <a:ext cx="2971800" cy="369332"/>
          </a:xfrm>
          <a:prstGeom prst="rect">
            <a:avLst/>
          </a:prstGeom>
          <a:noFill/>
        </p:spPr>
        <p:txBody>
          <a:bodyPr wrap="square" rtlCol="0">
            <a:spAutoFit/>
          </a:bodyPr>
          <a:lstStyle/>
          <a:p>
            <a:pPr algn="ctr"/>
            <a:r>
              <a:rPr lang="en-US" b="1" dirty="0" smtClean="0">
                <a:solidFill>
                  <a:schemeClr val="accent1">
                    <a:lumMod val="75000"/>
                  </a:schemeClr>
                </a:solidFill>
              </a:rPr>
              <a:t>Parent Plant : </a:t>
            </a:r>
            <a:r>
              <a:rPr lang="en-US" b="1" dirty="0" err="1" smtClean="0">
                <a:solidFill>
                  <a:schemeClr val="accent1">
                    <a:lumMod val="75000"/>
                  </a:schemeClr>
                </a:solidFill>
              </a:rPr>
              <a:t>ttYy</a:t>
            </a:r>
            <a:endParaRPr lang="en-US" b="1" dirty="0">
              <a:solidFill>
                <a:schemeClr val="accent1">
                  <a:lumMod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189310899"/>
              </p:ext>
            </p:extLst>
          </p:nvPr>
        </p:nvGraphicFramePr>
        <p:xfrm>
          <a:off x="5160227" y="4038600"/>
          <a:ext cx="2133600" cy="1752600"/>
        </p:xfrm>
        <a:graphic>
          <a:graphicData uri="http://schemas.openxmlformats.org/drawingml/2006/table">
            <a:tbl>
              <a:tblPr firstRow="1" firstCol="1">
                <a:tableStyleId>{21E4AEA4-8DFA-4A89-87EB-49C32662AFE0}</a:tableStyleId>
              </a:tblPr>
              <a:tblGrid>
                <a:gridCol w="605635"/>
                <a:gridCol w="806689"/>
                <a:gridCol w="721276"/>
              </a:tblGrid>
              <a:tr h="584200">
                <a:tc>
                  <a:txBody>
                    <a:bodyPr/>
                    <a:lstStyle/>
                    <a:p>
                      <a:endParaRPr lang="en-US" sz="2400" dirty="0"/>
                    </a:p>
                  </a:txBody>
                  <a:tcPr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smtClean="0"/>
                        <a:t>t</a:t>
                      </a:r>
                      <a:endParaRPr lang="en-US" sz="2400" dirty="0"/>
                    </a:p>
                  </a:txBody>
                  <a:tcPr anchor="ctr" anchorCtr="1">
                    <a:lnT w="12700" cap="flat" cmpd="sng" algn="ctr">
                      <a:solidFill>
                        <a:schemeClr val="tx1"/>
                      </a:solidFill>
                      <a:prstDash val="solid"/>
                      <a:round/>
                      <a:headEnd type="none" w="med" len="med"/>
                      <a:tailEnd type="none" w="med" len="med"/>
                    </a:lnT>
                  </a:tcPr>
                </a:tc>
                <a:tc>
                  <a:txBody>
                    <a:bodyPr/>
                    <a:lstStyle/>
                    <a:p>
                      <a:r>
                        <a:rPr lang="en-US" sz="2400" dirty="0" smtClean="0"/>
                        <a:t>t</a:t>
                      </a:r>
                      <a:endParaRPr lang="en-US" sz="2400" dirty="0"/>
                    </a:p>
                  </a:txBody>
                  <a:tcPr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84200">
                <a:tc>
                  <a:txBody>
                    <a:bodyPr/>
                    <a:lstStyle/>
                    <a:p>
                      <a:r>
                        <a:rPr lang="en-US" sz="2400" dirty="0" smtClean="0"/>
                        <a:t>Y</a:t>
                      </a:r>
                      <a:endParaRPr lang="en-US" sz="2400" dirty="0"/>
                    </a:p>
                  </a:txBody>
                  <a:tcPr anchor="ctr" anchorCtr="1">
                    <a:lnL w="12700" cap="flat" cmpd="sng" algn="ctr">
                      <a:solidFill>
                        <a:schemeClr val="tx1"/>
                      </a:solidFill>
                      <a:prstDash val="solid"/>
                      <a:round/>
                      <a:headEnd type="none" w="med" len="med"/>
                      <a:tailEnd type="none" w="med" len="med"/>
                    </a:lnL>
                  </a:tcPr>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lnR w="12700" cap="flat" cmpd="sng" algn="ctr">
                      <a:solidFill>
                        <a:schemeClr val="tx1"/>
                      </a:solidFill>
                      <a:prstDash val="solid"/>
                      <a:round/>
                      <a:headEnd type="none" w="med" len="med"/>
                      <a:tailEnd type="none" w="med" len="med"/>
                    </a:lnR>
                  </a:tcPr>
                </a:tc>
              </a:tr>
              <a:tr h="584200">
                <a:tc>
                  <a:txBody>
                    <a:bodyPr/>
                    <a:lstStyle/>
                    <a:p>
                      <a:r>
                        <a:rPr lang="en-US" sz="2400" dirty="0" smtClean="0"/>
                        <a:t>y</a:t>
                      </a:r>
                      <a:endParaRPr lang="en-US" sz="2400" dirty="0"/>
                    </a:p>
                  </a:txBody>
                  <a:tcPr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lnB w="12700" cap="flat" cmpd="sng" algn="ctr">
                      <a:solidFill>
                        <a:schemeClr val="tx1"/>
                      </a:solidFill>
                      <a:prstDash val="solid"/>
                      <a:round/>
                      <a:headEnd type="none" w="med" len="med"/>
                      <a:tailEnd type="none" w="med" len="med"/>
                    </a:lnB>
                  </a:tcPr>
                </a:tc>
                <a:tc>
                  <a:txBody>
                    <a:bodyPr/>
                    <a:lstStyle/>
                    <a:p>
                      <a:r>
                        <a:rPr lang="en-US" sz="2400" dirty="0" err="1" smtClean="0">
                          <a:solidFill>
                            <a:schemeClr val="accent1">
                              <a:lumMod val="75000"/>
                            </a:schemeClr>
                          </a:solidFill>
                        </a:rPr>
                        <a:t>ty</a:t>
                      </a:r>
                      <a:endParaRPr lang="en-US" sz="2400" dirty="0">
                        <a:solidFill>
                          <a:schemeClr val="accent1">
                            <a:lumMod val="75000"/>
                          </a:schemeClr>
                        </a:solidFill>
                      </a:endParaRPr>
                    </a:p>
                  </a:txBody>
                  <a:tcPr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 y="4830646"/>
            <a:ext cx="94297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025">
            <a:off x="906947" y="5915838"/>
            <a:ext cx="357187"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370345"/>
            <a:ext cx="1071563" cy="139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73" y="5905449"/>
            <a:ext cx="4079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600200" y="4456023"/>
            <a:ext cx="1600200" cy="1411377"/>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8013" y="4469986"/>
            <a:ext cx="162718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3048000" y="5562600"/>
            <a:ext cx="381000" cy="503863"/>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410200" y="5594729"/>
            <a:ext cx="457200" cy="531434"/>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43200" y="6126163"/>
            <a:ext cx="3048000" cy="646331"/>
          </a:xfrm>
          <a:prstGeom prst="rect">
            <a:avLst/>
          </a:prstGeom>
          <a:noFill/>
        </p:spPr>
        <p:txBody>
          <a:bodyPr wrap="square" rtlCol="0">
            <a:spAutoFit/>
          </a:bodyPr>
          <a:lstStyle/>
          <a:p>
            <a:pPr algn="ctr"/>
            <a:r>
              <a:rPr lang="en-US" dirty="0" smtClean="0">
                <a:solidFill>
                  <a:schemeClr val="accent2">
                    <a:lumMod val="50000"/>
                  </a:schemeClr>
                </a:solidFill>
              </a:rPr>
              <a:t>These become the gametes that we will cross</a:t>
            </a:r>
            <a:endParaRPr lang="en-US" dirty="0">
              <a:solidFill>
                <a:schemeClr val="accent2">
                  <a:lumMod val="50000"/>
                </a:schemeClr>
              </a:solidFill>
            </a:endParaRPr>
          </a:p>
        </p:txBody>
      </p:sp>
    </p:spTree>
    <p:extLst>
      <p:ext uri="{BB962C8B-B14F-4D97-AF65-F5344CB8AC3E}">
        <p14:creationId xmlns:p14="http://schemas.microsoft.com/office/powerpoint/2010/main" val="28553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with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2"/>
                                        </p:tgtEl>
                                        <p:attrNameLst>
                                          <p:attrName>r</p:attrName>
                                        </p:attrNameLst>
                                      </p:cBhvr>
                                    </p:animRot>
                                    <p:animRot by="-240000">
                                      <p:cBhvr>
                                        <p:cTn id="19" dur="200" fill="hold">
                                          <p:stCondLst>
                                            <p:cond delay="200"/>
                                          </p:stCondLst>
                                        </p:cTn>
                                        <p:tgtEl>
                                          <p:spTgt spid="12"/>
                                        </p:tgtEl>
                                        <p:attrNameLst>
                                          <p:attrName>r</p:attrName>
                                        </p:attrNameLst>
                                      </p:cBhvr>
                                    </p:animRot>
                                    <p:animRot by="240000">
                                      <p:cBhvr>
                                        <p:cTn id="20" dur="200" fill="hold">
                                          <p:stCondLst>
                                            <p:cond delay="400"/>
                                          </p:stCondLst>
                                        </p:cTn>
                                        <p:tgtEl>
                                          <p:spTgt spid="12"/>
                                        </p:tgtEl>
                                        <p:attrNameLst>
                                          <p:attrName>r</p:attrName>
                                        </p:attrNameLst>
                                      </p:cBhvr>
                                    </p:animRot>
                                    <p:animRot by="-240000">
                                      <p:cBhvr>
                                        <p:cTn id="21" dur="200" fill="hold">
                                          <p:stCondLst>
                                            <p:cond delay="600"/>
                                          </p:stCondLst>
                                        </p:cTn>
                                        <p:tgtEl>
                                          <p:spTgt spid="12"/>
                                        </p:tgtEl>
                                        <p:attrNameLst>
                                          <p:attrName>r</p:attrName>
                                        </p:attrNameLst>
                                      </p:cBhvr>
                                    </p:animRot>
                                    <p:animRot by="120000">
                                      <p:cBhvr>
                                        <p:cTn id="22" dur="200" fill="hold">
                                          <p:stCondLst>
                                            <p:cond delay="800"/>
                                          </p:stCondLst>
                                        </p:cTn>
                                        <p:tgtEl>
                                          <p:spTgt spid="12"/>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050"/>
                                        </p:tgtEl>
                                        <p:attrNameLst>
                                          <p:attrName>r</p:attrName>
                                        </p:attrNameLst>
                                      </p:cBhvr>
                                    </p:animRot>
                                    <p:animRot by="-240000">
                                      <p:cBhvr>
                                        <p:cTn id="25" dur="200" fill="hold">
                                          <p:stCondLst>
                                            <p:cond delay="200"/>
                                          </p:stCondLst>
                                        </p:cTn>
                                        <p:tgtEl>
                                          <p:spTgt spid="2050"/>
                                        </p:tgtEl>
                                        <p:attrNameLst>
                                          <p:attrName>r</p:attrName>
                                        </p:attrNameLst>
                                      </p:cBhvr>
                                    </p:animRot>
                                    <p:animRot by="240000">
                                      <p:cBhvr>
                                        <p:cTn id="26" dur="200" fill="hold">
                                          <p:stCondLst>
                                            <p:cond delay="400"/>
                                          </p:stCondLst>
                                        </p:cTn>
                                        <p:tgtEl>
                                          <p:spTgt spid="2050"/>
                                        </p:tgtEl>
                                        <p:attrNameLst>
                                          <p:attrName>r</p:attrName>
                                        </p:attrNameLst>
                                      </p:cBhvr>
                                    </p:animRot>
                                    <p:animRot by="-240000">
                                      <p:cBhvr>
                                        <p:cTn id="27" dur="200" fill="hold">
                                          <p:stCondLst>
                                            <p:cond delay="600"/>
                                          </p:stCondLst>
                                        </p:cTn>
                                        <p:tgtEl>
                                          <p:spTgt spid="2050"/>
                                        </p:tgtEl>
                                        <p:attrNameLst>
                                          <p:attrName>r</p:attrName>
                                        </p:attrNameLst>
                                      </p:cBhvr>
                                    </p:animRot>
                                    <p:animRot by="120000">
                                      <p:cBhvr>
                                        <p:cTn id="28" dur="200" fill="hold">
                                          <p:stCondLst>
                                            <p:cond delay="800"/>
                                          </p:stCondLst>
                                        </p:cTn>
                                        <p:tgtEl>
                                          <p:spTgt spid="2050"/>
                                        </p:tgtEl>
                                        <p:attrNameLst>
                                          <p:attrName>r</p:attrName>
                                        </p:attrNameLst>
                                      </p:cBhvr>
                                    </p:animRot>
                                  </p:childTnLst>
                                </p:cTn>
                              </p:par>
                              <p:par>
                                <p:cTn id="29" presetID="32" presetClass="emph" presetSubtype="0" fill="hold" grpId="0" nodeType="withEffect">
                                  <p:stCondLst>
                                    <p:cond delay="0"/>
                                  </p:stCondLst>
                                  <p:childTnLst>
                                    <p:animRot by="120000">
                                      <p:cBhvr>
                                        <p:cTn id="30" dur="100" fill="hold">
                                          <p:stCondLst>
                                            <p:cond delay="0"/>
                                          </p:stCondLst>
                                        </p:cTn>
                                        <p:tgtEl>
                                          <p:spTgt spid="13"/>
                                        </p:tgtEl>
                                        <p:attrNameLst>
                                          <p:attrName>r</p:attrName>
                                        </p:attrNameLst>
                                      </p:cBhvr>
                                    </p:animRot>
                                    <p:animRot by="-240000">
                                      <p:cBhvr>
                                        <p:cTn id="31" dur="200" fill="hold">
                                          <p:stCondLst>
                                            <p:cond delay="200"/>
                                          </p:stCondLst>
                                        </p:cTn>
                                        <p:tgtEl>
                                          <p:spTgt spid="13"/>
                                        </p:tgtEl>
                                        <p:attrNameLst>
                                          <p:attrName>r</p:attrName>
                                        </p:attrNameLst>
                                      </p:cBhvr>
                                    </p:animRot>
                                    <p:animRot by="240000">
                                      <p:cBhvr>
                                        <p:cTn id="32" dur="200" fill="hold">
                                          <p:stCondLst>
                                            <p:cond delay="400"/>
                                          </p:stCondLst>
                                        </p:cTn>
                                        <p:tgtEl>
                                          <p:spTgt spid="13"/>
                                        </p:tgtEl>
                                        <p:attrNameLst>
                                          <p:attrName>r</p:attrName>
                                        </p:attrNameLst>
                                      </p:cBhvr>
                                    </p:animRot>
                                    <p:animRot by="-240000">
                                      <p:cBhvr>
                                        <p:cTn id="33" dur="200" fill="hold">
                                          <p:stCondLst>
                                            <p:cond delay="600"/>
                                          </p:stCondLst>
                                        </p:cTn>
                                        <p:tgtEl>
                                          <p:spTgt spid="13"/>
                                        </p:tgtEl>
                                        <p:attrNameLst>
                                          <p:attrName>r</p:attrName>
                                        </p:attrNameLst>
                                      </p:cBhvr>
                                    </p:animRot>
                                    <p:animRot by="120000">
                                      <p:cBhvr>
                                        <p:cTn id="3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Dihybrid</a:t>
            </a:r>
            <a:r>
              <a:rPr lang="en-US" dirty="0" smtClean="0"/>
              <a:t> </a:t>
            </a:r>
            <a:r>
              <a:rPr lang="en-US" dirty="0" err="1" smtClean="0"/>
              <a:t>Punnett</a:t>
            </a:r>
            <a:r>
              <a:rPr lang="en-US" dirty="0" smtClean="0"/>
              <a:t> Square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8451943"/>
              </p:ext>
            </p:extLst>
          </p:nvPr>
        </p:nvGraphicFramePr>
        <p:xfrm>
          <a:off x="533400" y="2286000"/>
          <a:ext cx="8458200" cy="3810000"/>
        </p:xfrm>
        <a:graphic>
          <a:graphicData uri="http://schemas.openxmlformats.org/drawingml/2006/table">
            <a:tbl>
              <a:tblPr firstRow="1" firstCol="1" bandRow="1">
                <a:tableStyleId>{21E4AEA4-8DFA-4A89-87EB-49C32662AFE0}</a:tableStyleId>
              </a:tblPr>
              <a:tblGrid>
                <a:gridCol w="1691640"/>
                <a:gridCol w="1691640"/>
                <a:gridCol w="1691640"/>
                <a:gridCol w="1691640"/>
                <a:gridCol w="1691640"/>
              </a:tblGrid>
              <a:tr h="736600">
                <a:tc>
                  <a:txBody>
                    <a:bodyPr/>
                    <a:lstStyle/>
                    <a:p>
                      <a:endParaRPr lang="en-US" sz="2800" dirty="0"/>
                    </a:p>
                  </a:txBody>
                  <a:tcPr anchor="ctr" anchorCtr="1"/>
                </a:tc>
                <a:tc>
                  <a:txBody>
                    <a:bodyPr/>
                    <a:lstStyle/>
                    <a:p>
                      <a:r>
                        <a:rPr lang="en-US" sz="2800" dirty="0" smtClean="0"/>
                        <a:t>TY</a:t>
                      </a:r>
                      <a:endParaRPr lang="en-US" sz="2800" dirty="0"/>
                    </a:p>
                  </a:txBody>
                  <a:tcPr anchor="ctr" anchorCtr="1"/>
                </a:tc>
                <a:tc>
                  <a:txBody>
                    <a:bodyPr/>
                    <a:lstStyle/>
                    <a:p>
                      <a:r>
                        <a:rPr lang="en-US" sz="2800" dirty="0" smtClean="0"/>
                        <a:t>Ty</a:t>
                      </a:r>
                      <a:endParaRPr lang="en-US" sz="2800" dirty="0"/>
                    </a:p>
                  </a:txBody>
                  <a:tcPr anchor="ctr" anchorCtr="1"/>
                </a:tc>
                <a:tc>
                  <a:txBody>
                    <a:bodyPr/>
                    <a:lstStyle/>
                    <a:p>
                      <a:r>
                        <a:rPr lang="en-US" sz="2800" dirty="0" err="1" smtClean="0"/>
                        <a:t>tY</a:t>
                      </a:r>
                      <a:endParaRPr lang="en-US" sz="2800" dirty="0"/>
                    </a:p>
                  </a:txBody>
                  <a:tcPr anchor="ctr" anchorCtr="1"/>
                </a:tc>
                <a:tc>
                  <a:txBody>
                    <a:bodyPr/>
                    <a:lstStyle/>
                    <a:p>
                      <a:r>
                        <a:rPr lang="en-US" sz="2800" dirty="0" err="1" smtClean="0"/>
                        <a:t>tY</a:t>
                      </a:r>
                      <a:endParaRPr lang="en-US" sz="2800" dirty="0"/>
                    </a:p>
                  </a:txBody>
                  <a:tcPr anchor="ctr" anchorCtr="1"/>
                </a:tc>
              </a:tr>
              <a:tr h="863600">
                <a:tc>
                  <a:txBody>
                    <a:bodyPr/>
                    <a:lstStyle/>
                    <a:p>
                      <a:r>
                        <a:rPr lang="en-US" sz="2800" dirty="0" err="1" smtClean="0"/>
                        <a:t>tY</a:t>
                      </a:r>
                      <a:endParaRPr lang="en-US" sz="2800" dirty="0"/>
                    </a:p>
                  </a:txBody>
                  <a:tcPr anchor="ctr" anchorCtr="1"/>
                </a:tc>
                <a:tc>
                  <a:txBody>
                    <a:bodyPr/>
                    <a:lstStyle/>
                    <a:p>
                      <a:pPr algn="l"/>
                      <a:endParaRPr lang="en-US" sz="2800" dirty="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smtClean="0"/>
                    </a:p>
                  </a:txBody>
                  <a:tcPr anchor="ctr" anchorCtr="1"/>
                </a:tc>
                <a:tc>
                  <a:txBody>
                    <a:bodyPr/>
                    <a:lstStyle/>
                    <a:p>
                      <a:endParaRPr lang="en-US" sz="2800" dirty="0" smtClean="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a:p>
                  </a:txBody>
                  <a:tcPr anchor="ctr" anchorCtr="1"/>
                </a:tc>
                <a:tc>
                  <a:txBody>
                    <a:bodyPr/>
                    <a:lstStyle/>
                    <a:p>
                      <a:endParaRPr lang="en-US" sz="2800" dirty="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a:p>
                  </a:txBody>
                  <a:tcPr anchor="ctr" anchorCtr="1"/>
                </a:tc>
                <a:tc>
                  <a:txBody>
                    <a:bodyPr/>
                    <a:lstStyle/>
                    <a:p>
                      <a:endParaRPr lang="en-US" sz="2800" dirty="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c>
                  <a:txBody>
                    <a:bodyPr/>
                    <a:lstStyle/>
                    <a:p>
                      <a:endParaRPr lang="en-US" sz="2800" dirty="0">
                        <a:solidFill>
                          <a:schemeClr val="bg2">
                            <a:lumMod val="50000"/>
                          </a:schemeClr>
                        </a:solidFill>
                      </a:endParaRPr>
                    </a:p>
                  </a:txBody>
                  <a:tcPr anchor="ct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3819525"/>
            <a:ext cx="10604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0" y="1609725"/>
            <a:ext cx="1054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81400" y="3526304"/>
            <a:ext cx="4038600" cy="1938992"/>
          </a:xfrm>
          <a:prstGeom prst="rect">
            <a:avLst/>
          </a:prstGeom>
          <a:solidFill>
            <a:schemeClr val="accent5">
              <a:lumMod val="60000"/>
              <a:lumOff val="40000"/>
            </a:schemeClr>
          </a:solidFill>
          <a:ln w="57150">
            <a:solidFill>
              <a:schemeClr val="accent5">
                <a:lumMod val="75000"/>
              </a:schemeClr>
            </a:solidFill>
          </a:ln>
        </p:spPr>
        <p:txBody>
          <a:bodyPr wrap="square" rtlCol="0">
            <a:spAutoFit/>
          </a:bodyPr>
          <a:lstStyle/>
          <a:p>
            <a:pPr algn="ctr"/>
            <a:r>
              <a:rPr lang="en-US" sz="2400" dirty="0" smtClean="0"/>
              <a:t>Set up the square so that the gametes from the first parent are across the top, while the gametes for the second parent are in the first column.</a:t>
            </a:r>
            <a:endParaRPr lang="en-US" sz="2400" dirty="0"/>
          </a:p>
        </p:txBody>
      </p:sp>
    </p:spTree>
    <p:extLst>
      <p:ext uri="{BB962C8B-B14F-4D97-AF65-F5344CB8AC3E}">
        <p14:creationId xmlns:p14="http://schemas.microsoft.com/office/powerpoint/2010/main" val="13065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par>
                                <p:cTn id="13" presetID="21" presetClass="entr" presetSubtype="4"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wheel(4)">
                                      <p:cBhvr>
                                        <p:cTn id="15" dur="2000"/>
                                        <p:tgtEl>
                                          <p:spTgt spid="3075"/>
                                        </p:tgtEl>
                                      </p:cBhvr>
                                    </p:animEffect>
                                  </p:childTnLst>
                                </p:cTn>
                              </p:par>
                              <p:par>
                                <p:cTn id="16" presetID="21" presetClass="entr" presetSubtype="4"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heel(4)">
                                      <p:cBhvr>
                                        <p:cTn id="18"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Dihybrid</a:t>
            </a:r>
            <a:r>
              <a:rPr lang="en-US" dirty="0" smtClean="0"/>
              <a:t> </a:t>
            </a:r>
            <a:r>
              <a:rPr lang="en-US" dirty="0" err="1" smtClean="0"/>
              <a:t>Punnett</a:t>
            </a:r>
            <a:r>
              <a:rPr lang="en-US" dirty="0" smtClean="0"/>
              <a:t> Square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8024106"/>
              </p:ext>
            </p:extLst>
          </p:nvPr>
        </p:nvGraphicFramePr>
        <p:xfrm>
          <a:off x="342900" y="1752600"/>
          <a:ext cx="8458200" cy="3810000"/>
        </p:xfrm>
        <a:graphic>
          <a:graphicData uri="http://schemas.openxmlformats.org/drawingml/2006/table">
            <a:tbl>
              <a:tblPr firstRow="1" firstCol="1" bandRow="1">
                <a:tableStyleId>{21E4AEA4-8DFA-4A89-87EB-49C32662AFE0}</a:tableStyleId>
              </a:tblPr>
              <a:tblGrid>
                <a:gridCol w="1691640"/>
                <a:gridCol w="1691640"/>
                <a:gridCol w="1691640"/>
                <a:gridCol w="1691640"/>
                <a:gridCol w="1691640"/>
              </a:tblGrid>
              <a:tr h="736600">
                <a:tc>
                  <a:txBody>
                    <a:bodyPr/>
                    <a:lstStyle/>
                    <a:p>
                      <a:endParaRPr lang="en-US" sz="2800" dirty="0"/>
                    </a:p>
                  </a:txBody>
                  <a:tcPr anchor="ctr" anchorCtr="1"/>
                </a:tc>
                <a:tc>
                  <a:txBody>
                    <a:bodyPr/>
                    <a:lstStyle/>
                    <a:p>
                      <a:r>
                        <a:rPr lang="en-US" sz="2800" dirty="0" smtClean="0"/>
                        <a:t>TY</a:t>
                      </a:r>
                      <a:endParaRPr lang="en-US" sz="2800" dirty="0"/>
                    </a:p>
                  </a:txBody>
                  <a:tcPr anchor="ctr" anchorCtr="1"/>
                </a:tc>
                <a:tc>
                  <a:txBody>
                    <a:bodyPr/>
                    <a:lstStyle/>
                    <a:p>
                      <a:r>
                        <a:rPr lang="en-US" sz="2800" dirty="0" smtClean="0"/>
                        <a:t>Ty</a:t>
                      </a:r>
                      <a:endParaRPr lang="en-US" sz="2800" dirty="0"/>
                    </a:p>
                  </a:txBody>
                  <a:tcPr anchor="ctr" anchorCtr="1"/>
                </a:tc>
                <a:tc>
                  <a:txBody>
                    <a:bodyPr/>
                    <a:lstStyle/>
                    <a:p>
                      <a:r>
                        <a:rPr lang="en-US" sz="2800" dirty="0" err="1" smtClean="0"/>
                        <a:t>tY</a:t>
                      </a:r>
                      <a:endParaRPr lang="en-US" sz="2800" dirty="0"/>
                    </a:p>
                  </a:txBody>
                  <a:tcPr anchor="ctr" anchorCtr="1"/>
                </a:tc>
                <a:tc>
                  <a:txBody>
                    <a:bodyPr/>
                    <a:lstStyle/>
                    <a:p>
                      <a:r>
                        <a:rPr lang="en-US" sz="2800" dirty="0" err="1" smtClean="0"/>
                        <a:t>tY</a:t>
                      </a:r>
                      <a:endParaRPr lang="en-US" sz="2800" dirty="0"/>
                    </a:p>
                  </a:txBody>
                  <a:tcPr anchor="ctr" anchorCtr="1"/>
                </a:tc>
              </a:tr>
              <a:tr h="863600">
                <a:tc>
                  <a:txBody>
                    <a:bodyPr/>
                    <a:lstStyle/>
                    <a:p>
                      <a:r>
                        <a:rPr lang="en-US" sz="2800" dirty="0" err="1" smtClean="0"/>
                        <a:t>tY</a:t>
                      </a:r>
                      <a:endParaRPr lang="en-US" sz="2800" dirty="0"/>
                    </a:p>
                  </a:txBody>
                  <a:tcPr anchor="ctr" anchorCtr="1"/>
                </a:tc>
                <a:tc>
                  <a:txBody>
                    <a:bodyPr/>
                    <a:lstStyle/>
                    <a:p>
                      <a:pPr algn="l"/>
                      <a:r>
                        <a:rPr lang="en-US" sz="2800" dirty="0" smtClean="0">
                          <a:solidFill>
                            <a:schemeClr val="bg2">
                              <a:lumMod val="50000"/>
                            </a:schemeClr>
                          </a:solidFill>
                        </a:rPr>
                        <a:t>     T    </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smtClean="0"/>
                    </a:p>
                  </a:txBody>
                  <a:tcPr anchor="ctr" anchorCtr="1"/>
                </a:tc>
                <a:tc>
                  <a:txBody>
                    <a:bodyPr/>
                    <a:lstStyle/>
                    <a:p>
                      <a:r>
                        <a:rPr lang="en-US" sz="2800" dirty="0" smtClean="0">
                          <a:solidFill>
                            <a:schemeClr val="bg2">
                              <a:lumMod val="50000"/>
                            </a:schemeClr>
                          </a:solidFill>
                        </a:rPr>
                        <a:t>     T</a:t>
                      </a: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a:p>
                  </a:txBody>
                  <a:tcPr anchor="ctr" anchorCtr="1"/>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a:p>
                  </a:txBody>
                  <a:tcPr anchor="ctr" anchorCtr="1"/>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t</a:t>
                      </a:r>
                      <a:endParaRPr lang="en-US" sz="2800" dirty="0">
                        <a:solidFill>
                          <a:schemeClr val="bg2">
                            <a:lumMod val="50000"/>
                          </a:schemeClr>
                        </a:solidFill>
                      </a:endParaRPr>
                    </a:p>
                  </a:txBody>
                  <a:tcPr anchor="ctr"/>
                </a:tc>
              </a:tr>
            </a:tbl>
          </a:graphicData>
        </a:graphic>
      </p:graphicFrame>
      <p:grpSp>
        <p:nvGrpSpPr>
          <p:cNvPr id="5" name="Group 4"/>
          <p:cNvGrpSpPr/>
          <p:nvPr/>
        </p:nvGrpSpPr>
        <p:grpSpPr>
          <a:xfrm>
            <a:off x="2819400" y="2514600"/>
            <a:ext cx="5105400" cy="2895600"/>
            <a:chOff x="3048000" y="2895600"/>
            <a:chExt cx="5105400" cy="2895600"/>
          </a:xfrm>
        </p:grpSpPr>
        <p:cxnSp>
          <p:nvCxnSpPr>
            <p:cNvPr id="15" name="Straight Arrow Connector 14"/>
            <p:cNvCxnSpPr/>
            <p:nvPr/>
          </p:nvCxnSpPr>
          <p:spPr>
            <a:xfrm>
              <a:off x="3048000" y="2895600"/>
              <a:ext cx="0" cy="2895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2895600"/>
              <a:ext cx="0" cy="2895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00800" y="2895600"/>
              <a:ext cx="0" cy="2895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153400" y="2895600"/>
              <a:ext cx="0" cy="2895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524000" y="5791200"/>
            <a:ext cx="6096000" cy="830997"/>
          </a:xfrm>
          <a:prstGeom prst="rect">
            <a:avLst/>
          </a:prstGeom>
          <a:solidFill>
            <a:schemeClr val="accent5">
              <a:lumMod val="60000"/>
              <a:lumOff val="40000"/>
            </a:schemeClr>
          </a:solidFill>
          <a:ln w="38100">
            <a:solidFill>
              <a:schemeClr val="accent5">
                <a:lumMod val="75000"/>
              </a:schemeClr>
            </a:solidFill>
          </a:ln>
        </p:spPr>
        <p:txBody>
          <a:bodyPr wrap="square" rtlCol="0">
            <a:spAutoFit/>
          </a:bodyPr>
          <a:lstStyle/>
          <a:p>
            <a:pPr algn="ctr"/>
            <a:r>
              <a:rPr lang="en-US" sz="2400" dirty="0" smtClean="0"/>
              <a:t>To fill in the square, work column by column, starting with the first trait listed.</a:t>
            </a:r>
            <a:endParaRPr lang="en-US" sz="2400" dirty="0"/>
          </a:p>
        </p:txBody>
      </p:sp>
    </p:spTree>
    <p:extLst>
      <p:ext uri="{BB962C8B-B14F-4D97-AF65-F5344CB8AC3E}">
        <p14:creationId xmlns:p14="http://schemas.microsoft.com/office/powerpoint/2010/main" val="332150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Dihybrid</a:t>
            </a:r>
            <a:r>
              <a:rPr lang="en-US" dirty="0" smtClean="0"/>
              <a:t> </a:t>
            </a:r>
            <a:r>
              <a:rPr lang="en-US" dirty="0" err="1" smtClean="0"/>
              <a:t>Punnett</a:t>
            </a:r>
            <a:r>
              <a:rPr lang="en-US" dirty="0" smtClean="0"/>
              <a:t> Square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0083797"/>
              </p:ext>
            </p:extLst>
          </p:nvPr>
        </p:nvGraphicFramePr>
        <p:xfrm>
          <a:off x="304800" y="1752600"/>
          <a:ext cx="8458200" cy="3810000"/>
        </p:xfrm>
        <a:graphic>
          <a:graphicData uri="http://schemas.openxmlformats.org/drawingml/2006/table">
            <a:tbl>
              <a:tblPr firstRow="1" firstCol="1" bandRow="1">
                <a:tableStyleId>{21E4AEA4-8DFA-4A89-87EB-49C32662AFE0}</a:tableStyleId>
              </a:tblPr>
              <a:tblGrid>
                <a:gridCol w="1691640"/>
                <a:gridCol w="1691640"/>
                <a:gridCol w="1691640"/>
                <a:gridCol w="1691640"/>
                <a:gridCol w="1691640"/>
              </a:tblGrid>
              <a:tr h="736600">
                <a:tc>
                  <a:txBody>
                    <a:bodyPr/>
                    <a:lstStyle/>
                    <a:p>
                      <a:endParaRPr lang="en-US" sz="2800" dirty="0"/>
                    </a:p>
                  </a:txBody>
                  <a:tcPr anchor="ctr" anchorCtr="1"/>
                </a:tc>
                <a:tc>
                  <a:txBody>
                    <a:bodyPr/>
                    <a:lstStyle/>
                    <a:p>
                      <a:r>
                        <a:rPr lang="en-US" sz="2800" dirty="0" smtClean="0"/>
                        <a:t>TY</a:t>
                      </a:r>
                      <a:endParaRPr lang="en-US" sz="2800" dirty="0"/>
                    </a:p>
                  </a:txBody>
                  <a:tcPr anchor="ctr" anchorCtr="1"/>
                </a:tc>
                <a:tc>
                  <a:txBody>
                    <a:bodyPr/>
                    <a:lstStyle/>
                    <a:p>
                      <a:r>
                        <a:rPr lang="en-US" sz="2800" dirty="0" smtClean="0"/>
                        <a:t>Ty</a:t>
                      </a:r>
                      <a:endParaRPr lang="en-US" sz="2800" dirty="0"/>
                    </a:p>
                  </a:txBody>
                  <a:tcPr anchor="ctr" anchorCtr="1"/>
                </a:tc>
                <a:tc>
                  <a:txBody>
                    <a:bodyPr/>
                    <a:lstStyle/>
                    <a:p>
                      <a:r>
                        <a:rPr lang="en-US" sz="2800" dirty="0" err="1" smtClean="0"/>
                        <a:t>tY</a:t>
                      </a:r>
                      <a:endParaRPr lang="en-US" sz="2800" dirty="0"/>
                    </a:p>
                  </a:txBody>
                  <a:tcPr anchor="ctr" anchorCtr="1"/>
                </a:tc>
                <a:tc>
                  <a:txBody>
                    <a:bodyPr/>
                    <a:lstStyle/>
                    <a:p>
                      <a:r>
                        <a:rPr lang="en-US" sz="2800" dirty="0" err="1" smtClean="0"/>
                        <a:t>tY</a:t>
                      </a:r>
                      <a:endParaRPr lang="en-US" sz="2800" dirty="0"/>
                    </a:p>
                  </a:txBody>
                  <a:tcPr anchor="ctr" anchorCtr="1"/>
                </a:tc>
              </a:tr>
              <a:tr h="863600">
                <a:tc>
                  <a:txBody>
                    <a:bodyPr/>
                    <a:lstStyle/>
                    <a:p>
                      <a:r>
                        <a:rPr lang="en-US" sz="2800" dirty="0" err="1" smtClean="0"/>
                        <a:t>tY</a:t>
                      </a:r>
                      <a:endParaRPr lang="en-US" sz="2800" dirty="0"/>
                    </a:p>
                  </a:txBody>
                  <a:tcPr anchor="ctr" anchorCtr="1"/>
                </a:tc>
                <a:tc>
                  <a:txBody>
                    <a:bodyPr/>
                    <a:lstStyle/>
                    <a:p>
                      <a:pPr algn="l"/>
                      <a:r>
                        <a:rPr lang="en-US" sz="2800" dirty="0" smtClean="0">
                          <a:solidFill>
                            <a:schemeClr val="bg2">
                              <a:lumMod val="50000"/>
                            </a:schemeClr>
                          </a:solidFill>
                        </a:rPr>
                        <a:t>     </a:t>
                      </a:r>
                      <a:r>
                        <a:rPr lang="en-US" sz="2800" dirty="0" err="1" smtClean="0">
                          <a:solidFill>
                            <a:schemeClr val="bg2">
                              <a:lumMod val="50000"/>
                            </a:schemeClr>
                          </a:solidFill>
                        </a:rPr>
                        <a:t>Tt</a:t>
                      </a:r>
                      <a:r>
                        <a:rPr lang="en-US" sz="2800" dirty="0" smtClean="0">
                          <a:solidFill>
                            <a:schemeClr val="bg2">
                              <a:lumMod val="50000"/>
                            </a:schemeClr>
                          </a:solidFill>
                        </a:rPr>
                        <a:t>    </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smtClean="0"/>
                    </a:p>
                  </a:txBody>
                  <a:tcPr anchor="ctr" anchorCtr="1"/>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smtClean="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a:p>
                  </a:txBody>
                  <a:tcPr anchor="ctr" anchorCtr="1"/>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r>
              <a:tr h="736600">
                <a:tc>
                  <a:txBody>
                    <a:bodyPr/>
                    <a:lstStyle/>
                    <a:p>
                      <a:r>
                        <a:rPr lang="en-US" sz="2800" dirty="0" err="1" smtClean="0"/>
                        <a:t>ty</a:t>
                      </a:r>
                      <a:endParaRPr lang="en-US" sz="2800" dirty="0"/>
                    </a:p>
                  </a:txBody>
                  <a:tcPr anchor="ctr" anchorCtr="1"/>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c>
                  <a:txBody>
                    <a:bodyPr/>
                    <a:lstStyle/>
                    <a:p>
                      <a:r>
                        <a:rPr lang="en-US" sz="2800" dirty="0" smtClean="0">
                          <a:solidFill>
                            <a:schemeClr val="bg2">
                              <a:lumMod val="50000"/>
                            </a:schemeClr>
                          </a:solidFill>
                        </a:rPr>
                        <a:t>     </a:t>
                      </a:r>
                      <a:r>
                        <a:rPr lang="en-US" sz="2800" dirty="0" err="1" smtClean="0">
                          <a:solidFill>
                            <a:schemeClr val="bg2">
                              <a:lumMod val="50000"/>
                            </a:schemeClr>
                          </a:solidFill>
                        </a:rPr>
                        <a:t>tt</a:t>
                      </a:r>
                      <a:endParaRPr lang="en-US" sz="2800" dirty="0">
                        <a:solidFill>
                          <a:schemeClr val="bg2">
                            <a:lumMod val="50000"/>
                          </a:schemeClr>
                        </a:solidFill>
                      </a:endParaRPr>
                    </a:p>
                  </a:txBody>
                  <a:tcPr anchor="ctr"/>
                </a:tc>
              </a:tr>
            </a:tbl>
          </a:graphicData>
        </a:graphic>
      </p:graphicFrame>
      <p:grpSp>
        <p:nvGrpSpPr>
          <p:cNvPr id="5" name="Group 4"/>
          <p:cNvGrpSpPr/>
          <p:nvPr/>
        </p:nvGrpSpPr>
        <p:grpSpPr>
          <a:xfrm>
            <a:off x="1905000" y="3200400"/>
            <a:ext cx="5943600" cy="2209800"/>
            <a:chOff x="1676400" y="3505200"/>
            <a:chExt cx="5943600" cy="2209800"/>
          </a:xfrm>
        </p:grpSpPr>
        <p:cxnSp>
          <p:nvCxnSpPr>
            <p:cNvPr id="8" name="Straight Arrow Connector 7"/>
            <p:cNvCxnSpPr/>
            <p:nvPr/>
          </p:nvCxnSpPr>
          <p:spPr>
            <a:xfrm>
              <a:off x="1676400" y="3505200"/>
              <a:ext cx="5943600" cy="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76400" y="4191000"/>
              <a:ext cx="5943600" cy="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6400" y="4953000"/>
              <a:ext cx="5943600" cy="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76400" y="5715000"/>
              <a:ext cx="5943600" cy="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23900" y="5840125"/>
            <a:ext cx="7848600" cy="707886"/>
          </a:xfrm>
          <a:prstGeom prst="rect">
            <a:avLst/>
          </a:prstGeom>
          <a:solidFill>
            <a:schemeClr val="accent5">
              <a:lumMod val="60000"/>
              <a:lumOff val="40000"/>
            </a:schemeClr>
          </a:solidFill>
          <a:ln w="38100">
            <a:solidFill>
              <a:schemeClr val="accent5">
                <a:lumMod val="75000"/>
              </a:schemeClr>
            </a:solidFill>
          </a:ln>
        </p:spPr>
        <p:txBody>
          <a:bodyPr wrap="square" rtlCol="0">
            <a:spAutoFit/>
          </a:bodyPr>
          <a:lstStyle/>
          <a:p>
            <a:pPr algn="ctr"/>
            <a:r>
              <a:rPr lang="en-US" sz="2000" dirty="0" smtClean="0"/>
              <a:t>Now we work row by row across the columns to keep like traits together. </a:t>
            </a:r>
          </a:p>
          <a:p>
            <a:pPr algn="ctr"/>
            <a:r>
              <a:rPr lang="en-US" sz="2000" dirty="0" smtClean="0"/>
              <a:t>Remember that the dominant trait must be listed first!</a:t>
            </a:r>
            <a:endParaRPr lang="en-US" sz="2000" dirty="0"/>
          </a:p>
        </p:txBody>
      </p:sp>
    </p:spTree>
    <p:extLst>
      <p:ext uri="{BB962C8B-B14F-4D97-AF65-F5344CB8AC3E}">
        <p14:creationId xmlns:p14="http://schemas.microsoft.com/office/powerpoint/2010/main" val="41991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669</TotalTime>
  <Words>1883</Words>
  <Application>Microsoft Office PowerPoint</Application>
  <PresentationFormat>On-screen Show (4:3)</PresentationFormat>
  <Paragraphs>561</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Decatur</vt:lpstr>
      <vt:lpstr>Genetics &amp; Punnett Squares</vt:lpstr>
      <vt:lpstr>Why Study Heredity?</vt:lpstr>
      <vt:lpstr>Dihybrid Crosses</vt:lpstr>
      <vt:lpstr>Dihybrid Crosses</vt:lpstr>
      <vt:lpstr>Independent Assortment</vt:lpstr>
      <vt:lpstr>Independent Assortment</vt:lpstr>
      <vt:lpstr>Dihybrid Punnett Square</vt:lpstr>
      <vt:lpstr>Dihybrid Punnett Square</vt:lpstr>
      <vt:lpstr>Dihybrid Punnett Square</vt:lpstr>
      <vt:lpstr>Dihybrid Punnett Square</vt:lpstr>
      <vt:lpstr>Dihybrid Punnett Square</vt:lpstr>
      <vt:lpstr>Genotype and Phenotype Ratio</vt:lpstr>
      <vt:lpstr>Trihybrid Crosses</vt:lpstr>
      <vt:lpstr>Trihybrid Crosses</vt:lpstr>
      <vt:lpstr>Parent Generation Genotype</vt:lpstr>
      <vt:lpstr>Independent Assortment</vt:lpstr>
      <vt:lpstr>Independent Assortment</vt:lpstr>
      <vt:lpstr>Independent Assortment</vt:lpstr>
      <vt:lpstr>Independent Assortment</vt:lpstr>
      <vt:lpstr>Independent Assortment</vt:lpstr>
      <vt:lpstr>Independent Assortment</vt:lpstr>
      <vt:lpstr>Independent Assortment</vt:lpstr>
      <vt:lpstr>Independent Assortment</vt:lpstr>
      <vt:lpstr>Trihybrid Punnett Square</vt:lpstr>
      <vt:lpstr>Trihybrid Punnett Square</vt:lpstr>
      <vt:lpstr>Trihybrid Punnett Square</vt:lpstr>
      <vt:lpstr>Trihybrid Punnett Square</vt:lpstr>
      <vt:lpstr>Genotype and Phenotype Ratio</vt:lpstr>
      <vt:lpstr>Genotype and Phenotype Ratio</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Trait Punnett Squares</dc:title>
  <dc:creator>L Johnson's Lab</dc:creator>
  <cp:lastModifiedBy>Ljlab</cp:lastModifiedBy>
  <cp:revision>80</cp:revision>
  <dcterms:created xsi:type="dcterms:W3CDTF">2011-11-08T18:07:27Z</dcterms:created>
  <dcterms:modified xsi:type="dcterms:W3CDTF">2011-11-30T22:37:32Z</dcterms:modified>
</cp:coreProperties>
</file>