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4" r:id="rId3"/>
    <p:sldId id="269" r:id="rId4"/>
    <p:sldId id="257" r:id="rId5"/>
    <p:sldId id="260" r:id="rId6"/>
    <p:sldId id="262" r:id="rId7"/>
    <p:sldId id="271" r:id="rId8"/>
    <p:sldId id="277" r:id="rId9"/>
    <p:sldId id="261" r:id="rId10"/>
    <p:sldId id="272" r:id="rId11"/>
    <p:sldId id="279" r:id="rId12"/>
    <p:sldId id="267" r:id="rId13"/>
    <p:sldId id="280" r:id="rId14"/>
    <p:sldId id="276" r:id="rId15"/>
    <p:sldId id="265" r:id="rId16"/>
    <p:sldId id="275" r:id="rId17"/>
    <p:sldId id="259" r:id="rId18"/>
    <p:sldId id="278" r:id="rId19"/>
    <p:sldId id="282" r:id="rId20"/>
    <p:sldId id="258" r:id="rId21"/>
    <p:sldId id="266" r:id="rId22"/>
    <p:sldId id="281"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B7A6"/>
    <a:srgbClr val="BEC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23" autoAdjust="0"/>
    <p:restoredTop sz="75445" autoAdjust="0"/>
  </p:normalViewPr>
  <p:slideViewPr>
    <p:cSldViewPr>
      <p:cViewPr varScale="1">
        <p:scale>
          <a:sx n="54" d="100"/>
          <a:sy n="54" d="100"/>
        </p:scale>
        <p:origin x="-102" y="-5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66B47-698B-452B-BF33-FD7231A3CFC2}" type="datetimeFigureOut">
              <a:rPr lang="en-US" smtClean="0"/>
              <a:t>3/19/2012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8DC774-F17C-47DC-AC3C-E964E7926716}" type="slidenum">
              <a:rPr lang="en-US" smtClean="0"/>
              <a:t>‹#›</a:t>
            </a:fld>
            <a:endParaRPr lang="en-US"/>
          </a:p>
        </p:txBody>
      </p:sp>
    </p:spTree>
    <p:extLst>
      <p:ext uri="{BB962C8B-B14F-4D97-AF65-F5344CB8AC3E}">
        <p14:creationId xmlns:p14="http://schemas.microsoft.com/office/powerpoint/2010/main" val="266366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By the end of</a:t>
            </a:r>
            <a:r>
              <a:rPr lang="en-US" baseline="0" dirty="0" smtClean="0"/>
              <a:t> this presentation students should be able to name these three structures: brain, neuron, spinal cord slice</a:t>
            </a:r>
            <a:endParaRPr lang="en-US" dirty="0"/>
          </a:p>
        </p:txBody>
      </p:sp>
      <p:sp>
        <p:nvSpPr>
          <p:cNvPr id="4" name="Slide Number Placeholder 3"/>
          <p:cNvSpPr>
            <a:spLocks noGrp="1"/>
          </p:cNvSpPr>
          <p:nvPr>
            <p:ph type="sldNum" sz="quarter" idx="10"/>
          </p:nvPr>
        </p:nvSpPr>
        <p:spPr/>
        <p:txBody>
          <a:bodyPr/>
          <a:lstStyle/>
          <a:p>
            <a:fld id="{8F8DC774-F17C-47DC-AC3C-E964E7926716}" type="slidenum">
              <a:rPr lang="en-US" smtClean="0"/>
              <a:t>2</a:t>
            </a:fld>
            <a:endParaRPr lang="en-US"/>
          </a:p>
        </p:txBody>
      </p:sp>
    </p:spTree>
    <p:extLst>
      <p:ext uri="{BB962C8B-B14F-4D97-AF65-F5344CB8AC3E}">
        <p14:creationId xmlns:p14="http://schemas.microsoft.com/office/powerpoint/2010/main" val="2100894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animation on the slide, click to see the direction of the flow of neuronal communication: the first, yellow axon sends an electrical message action potential down to signal the release of chemical message neurotransmitters that are received by the dendrites of the next, blue neuron who sends an action potential down it’s axon to signal the release of it’s neurotransmitters to the next, red neuron who sends an action potential down it’s axon and so on </a:t>
            </a:r>
          </a:p>
          <a:p>
            <a:r>
              <a:rPr lang="en-US" baseline="0" dirty="0" smtClean="0"/>
              <a:t>Question: 1) In this animation what are the neurotransmitters? The orange circles. 2) What are the action potentials? The black arrows. </a:t>
            </a:r>
          </a:p>
        </p:txBody>
      </p:sp>
      <p:sp>
        <p:nvSpPr>
          <p:cNvPr id="4" name="Slide Number Placeholder 3"/>
          <p:cNvSpPr>
            <a:spLocks noGrp="1"/>
          </p:cNvSpPr>
          <p:nvPr>
            <p:ph type="sldNum" sz="quarter" idx="10"/>
          </p:nvPr>
        </p:nvSpPr>
        <p:spPr/>
        <p:txBody>
          <a:bodyPr/>
          <a:lstStyle/>
          <a:p>
            <a:fld id="{8F8DC774-F17C-47DC-AC3C-E964E7926716}" type="slidenum">
              <a:rPr lang="en-US" smtClean="0"/>
              <a:t>12</a:t>
            </a:fld>
            <a:endParaRPr lang="en-US"/>
          </a:p>
        </p:txBody>
      </p:sp>
    </p:spTree>
    <p:extLst>
      <p:ext uri="{BB962C8B-B14F-4D97-AF65-F5344CB8AC3E}">
        <p14:creationId xmlns:p14="http://schemas.microsoft.com/office/powerpoint/2010/main" val="1790198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this </a:t>
            </a:r>
            <a:r>
              <a:rPr lang="en-US" baseline="0" dirty="0" err="1" smtClean="0"/>
              <a:t>Youtube</a:t>
            </a:r>
            <a:r>
              <a:rPr lang="en-US" baseline="0" dirty="0" smtClean="0"/>
              <a:t> </a:t>
            </a:r>
            <a:r>
              <a:rPr lang="en-US" baseline="0" dirty="0" smtClean="0"/>
              <a:t>clip How The Brain Works is 8:10 minutes long – you can stop at 4:30, up until then is how neurons work but after that 4:30 is a motivational pep talk. </a:t>
            </a:r>
            <a:endParaRPr lang="en-US" dirty="0"/>
          </a:p>
        </p:txBody>
      </p:sp>
      <p:sp>
        <p:nvSpPr>
          <p:cNvPr id="4" name="Slide Number Placeholder 3"/>
          <p:cNvSpPr>
            <a:spLocks noGrp="1"/>
          </p:cNvSpPr>
          <p:nvPr>
            <p:ph type="sldNum" sz="quarter" idx="10"/>
          </p:nvPr>
        </p:nvSpPr>
        <p:spPr/>
        <p:txBody>
          <a:bodyPr/>
          <a:lstStyle/>
          <a:p>
            <a:fld id="{8F8DC774-F17C-47DC-AC3C-E964E7926716}" type="slidenum">
              <a:rPr lang="en-US" smtClean="0"/>
              <a:t>13</a:t>
            </a:fld>
            <a:endParaRPr lang="en-US"/>
          </a:p>
        </p:txBody>
      </p:sp>
    </p:spTree>
    <p:extLst>
      <p:ext uri="{BB962C8B-B14F-4D97-AF65-F5344CB8AC3E}">
        <p14:creationId xmlns:p14="http://schemas.microsoft.com/office/powerpoint/2010/main" val="3604943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Try to think about making your stomach digest food faster, you can’t! Because it’s an involuntary function – one you do not have to think about to control.</a:t>
            </a:r>
          </a:p>
          <a:p>
            <a:endParaRPr lang="en-US" dirty="0"/>
          </a:p>
        </p:txBody>
      </p:sp>
      <p:sp>
        <p:nvSpPr>
          <p:cNvPr id="4" name="Slide Number Placeholder 3"/>
          <p:cNvSpPr>
            <a:spLocks noGrp="1"/>
          </p:cNvSpPr>
          <p:nvPr>
            <p:ph type="sldNum" sz="quarter" idx="10"/>
          </p:nvPr>
        </p:nvSpPr>
        <p:spPr/>
        <p:txBody>
          <a:bodyPr/>
          <a:lstStyle/>
          <a:p>
            <a:fld id="{8F8DC774-F17C-47DC-AC3C-E964E7926716}" type="slidenum">
              <a:rPr lang="en-US" smtClean="0"/>
              <a:t>14</a:t>
            </a:fld>
            <a:endParaRPr lang="en-US"/>
          </a:p>
        </p:txBody>
      </p:sp>
    </p:spTree>
    <p:extLst>
      <p:ext uri="{BB962C8B-B14F-4D97-AF65-F5344CB8AC3E}">
        <p14:creationId xmlns:p14="http://schemas.microsoft.com/office/powerpoint/2010/main" val="2316485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1) What kind of messages could the peripheral nerves be telling the brain? – Sensory information about our environment: I’m cold, it’s dark outside, something smells delicious, etc.</a:t>
            </a:r>
          </a:p>
          <a:p>
            <a:r>
              <a:rPr lang="en-US" baseline="0" dirty="0" smtClean="0"/>
              <a:t>2) What kind of messages could the brain be sending down to the body? – The brain tells our voluntary muscles to move: lift your right foot, flap your elbows, etc. </a:t>
            </a:r>
            <a:endParaRPr lang="en-US" dirty="0"/>
          </a:p>
        </p:txBody>
      </p:sp>
      <p:sp>
        <p:nvSpPr>
          <p:cNvPr id="4" name="Slide Number Placeholder 3"/>
          <p:cNvSpPr>
            <a:spLocks noGrp="1"/>
          </p:cNvSpPr>
          <p:nvPr>
            <p:ph type="sldNum" sz="quarter" idx="10"/>
          </p:nvPr>
        </p:nvSpPr>
        <p:spPr/>
        <p:txBody>
          <a:bodyPr/>
          <a:lstStyle/>
          <a:p>
            <a:fld id="{8F8DC774-F17C-47DC-AC3C-E964E7926716}" type="slidenum">
              <a:rPr lang="en-US" smtClean="0"/>
              <a:t>15</a:t>
            </a:fld>
            <a:endParaRPr lang="en-US"/>
          </a:p>
        </p:txBody>
      </p:sp>
    </p:spTree>
    <p:extLst>
      <p:ext uri="{BB962C8B-B14F-4D97-AF65-F5344CB8AC3E}">
        <p14:creationId xmlns:p14="http://schemas.microsoft.com/office/powerpoint/2010/main" val="506589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the spinal cord slice has no vertebrae, just the spinal cord and the peripheral nerves</a:t>
            </a:r>
            <a:endParaRPr lang="en-US" dirty="0"/>
          </a:p>
        </p:txBody>
      </p:sp>
      <p:sp>
        <p:nvSpPr>
          <p:cNvPr id="4" name="Slide Number Placeholder 3"/>
          <p:cNvSpPr>
            <a:spLocks noGrp="1"/>
          </p:cNvSpPr>
          <p:nvPr>
            <p:ph type="sldNum" sz="quarter" idx="10"/>
          </p:nvPr>
        </p:nvSpPr>
        <p:spPr/>
        <p:txBody>
          <a:bodyPr/>
          <a:lstStyle/>
          <a:p>
            <a:fld id="{8F8DC774-F17C-47DC-AC3C-E964E7926716}" type="slidenum">
              <a:rPr lang="en-US" smtClean="0"/>
              <a:t>16</a:t>
            </a:fld>
            <a:endParaRPr lang="en-US"/>
          </a:p>
        </p:txBody>
      </p:sp>
    </p:spTree>
    <p:extLst>
      <p:ext uri="{BB962C8B-B14F-4D97-AF65-F5344CB8AC3E}">
        <p14:creationId xmlns:p14="http://schemas.microsoft.com/office/powerpoint/2010/main" val="146692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Animation – click to make answer appear</a:t>
            </a:r>
            <a:endParaRPr lang="en-US" dirty="0"/>
          </a:p>
        </p:txBody>
      </p:sp>
      <p:sp>
        <p:nvSpPr>
          <p:cNvPr id="4" name="Slide Number Placeholder 3"/>
          <p:cNvSpPr>
            <a:spLocks noGrp="1"/>
          </p:cNvSpPr>
          <p:nvPr>
            <p:ph type="sldNum" sz="quarter" idx="10"/>
          </p:nvPr>
        </p:nvSpPr>
        <p:spPr/>
        <p:txBody>
          <a:bodyPr/>
          <a:lstStyle/>
          <a:p>
            <a:fld id="{8F8DC774-F17C-47DC-AC3C-E964E7926716}" type="slidenum">
              <a:rPr lang="en-US" smtClean="0"/>
              <a:t>17</a:t>
            </a:fld>
            <a:endParaRPr lang="en-US"/>
          </a:p>
        </p:txBody>
      </p:sp>
    </p:spTree>
    <p:extLst>
      <p:ext uri="{BB962C8B-B14F-4D97-AF65-F5344CB8AC3E}">
        <p14:creationId xmlns:p14="http://schemas.microsoft.com/office/powerpoint/2010/main" val="4080771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Animation – clip art pulses</a:t>
            </a:r>
            <a:endParaRPr lang="en-US" dirty="0"/>
          </a:p>
        </p:txBody>
      </p:sp>
      <p:sp>
        <p:nvSpPr>
          <p:cNvPr id="4" name="Slide Number Placeholder 3"/>
          <p:cNvSpPr>
            <a:spLocks noGrp="1"/>
          </p:cNvSpPr>
          <p:nvPr>
            <p:ph type="sldNum" sz="quarter" idx="10"/>
          </p:nvPr>
        </p:nvSpPr>
        <p:spPr/>
        <p:txBody>
          <a:bodyPr/>
          <a:lstStyle/>
          <a:p>
            <a:fld id="{8F8DC774-F17C-47DC-AC3C-E964E7926716}" type="slidenum">
              <a:rPr lang="en-US" smtClean="0"/>
              <a:t>18</a:t>
            </a:fld>
            <a:endParaRPr lang="en-US"/>
          </a:p>
        </p:txBody>
      </p:sp>
    </p:spTree>
    <p:extLst>
      <p:ext uri="{BB962C8B-B14F-4D97-AF65-F5344CB8AC3E}">
        <p14:creationId xmlns:p14="http://schemas.microsoft.com/office/powerpoint/2010/main" val="2726057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a:t>
            </a:r>
            <a:r>
              <a:rPr lang="en-US" dirty="0" err="1" smtClean="0"/>
              <a:t>Youtube</a:t>
            </a:r>
            <a:r>
              <a:rPr lang="en-US" baseline="0" dirty="0" smtClean="0"/>
              <a:t> clip is based mainly on stroke patients, but the Dr. McNulty does say </a:t>
            </a:r>
            <a:r>
              <a:rPr lang="en-US" baseline="0" dirty="0" smtClean="0"/>
              <a:t>this </a:t>
            </a:r>
            <a:r>
              <a:rPr lang="en-US" baseline="0" dirty="0" smtClean="0"/>
              <a:t>therapy can and has been applied to various movement disorders such as Spinal Cord injury, Parkinson’s, </a:t>
            </a:r>
            <a:r>
              <a:rPr lang="en-US" baseline="0" dirty="0" err="1" smtClean="0"/>
              <a:t>Cerebal</a:t>
            </a:r>
            <a:r>
              <a:rPr lang="en-US" baseline="0" dirty="0" smtClean="0"/>
              <a:t> Palsy, etc. </a:t>
            </a:r>
          </a:p>
          <a:p>
            <a:endParaRPr lang="en-US" baseline="0" dirty="0" smtClean="0"/>
          </a:p>
          <a:p>
            <a:r>
              <a:rPr lang="en-US" baseline="0" dirty="0" smtClean="0"/>
              <a:t>The clip is 4:06 minutes long; you can stop it at 1:58 which includes one full example of the Wii therapy if the clip is too long. </a:t>
            </a:r>
            <a:endParaRPr lang="en-US" dirty="0"/>
          </a:p>
        </p:txBody>
      </p:sp>
      <p:sp>
        <p:nvSpPr>
          <p:cNvPr id="4" name="Slide Number Placeholder 3"/>
          <p:cNvSpPr>
            <a:spLocks noGrp="1"/>
          </p:cNvSpPr>
          <p:nvPr>
            <p:ph type="sldNum" sz="quarter" idx="10"/>
          </p:nvPr>
        </p:nvSpPr>
        <p:spPr/>
        <p:txBody>
          <a:bodyPr/>
          <a:lstStyle/>
          <a:p>
            <a:fld id="{8F8DC774-F17C-47DC-AC3C-E964E7926716}" type="slidenum">
              <a:rPr lang="en-US" smtClean="0"/>
              <a:t>19</a:t>
            </a:fld>
            <a:endParaRPr lang="en-US"/>
          </a:p>
        </p:txBody>
      </p:sp>
    </p:spTree>
    <p:extLst>
      <p:ext uri="{BB962C8B-B14F-4D97-AF65-F5344CB8AC3E}">
        <p14:creationId xmlns:p14="http://schemas.microsoft.com/office/powerpoint/2010/main" val="615315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the nerves are in yellow branching off the spinal cord</a:t>
            </a:r>
          </a:p>
          <a:p>
            <a:r>
              <a:rPr lang="en-US" baseline="0" dirty="0" smtClean="0"/>
              <a:t>Question: Can you guess what each receptor feels?</a:t>
            </a:r>
          </a:p>
          <a:p>
            <a:r>
              <a:rPr lang="en-US" baseline="0" dirty="0" err="1" smtClean="0"/>
              <a:t>Thermoreceptors</a:t>
            </a:r>
            <a:r>
              <a:rPr lang="en-US" baseline="0" dirty="0" smtClean="0"/>
              <a:t> – temperature; Mechanoreceptors – pressure; photoreceptors – light; </a:t>
            </a:r>
            <a:r>
              <a:rPr lang="en-US" baseline="0" dirty="0" err="1" smtClean="0"/>
              <a:t>nociceptors</a:t>
            </a:r>
            <a:r>
              <a:rPr lang="en-US" baseline="0" dirty="0" smtClean="0"/>
              <a:t> </a:t>
            </a:r>
            <a:r>
              <a:rPr lang="en-US" baseline="0" dirty="0" smtClean="0"/>
              <a:t>– pain</a:t>
            </a:r>
          </a:p>
        </p:txBody>
      </p:sp>
      <p:sp>
        <p:nvSpPr>
          <p:cNvPr id="4" name="Slide Number Placeholder 3"/>
          <p:cNvSpPr>
            <a:spLocks noGrp="1"/>
          </p:cNvSpPr>
          <p:nvPr>
            <p:ph type="sldNum" sz="quarter" idx="10"/>
          </p:nvPr>
        </p:nvSpPr>
        <p:spPr/>
        <p:txBody>
          <a:bodyPr/>
          <a:lstStyle/>
          <a:p>
            <a:fld id="{8F8DC774-F17C-47DC-AC3C-E964E7926716}" type="slidenum">
              <a:rPr lang="en-US" smtClean="0"/>
              <a:t>20</a:t>
            </a:fld>
            <a:endParaRPr lang="en-US"/>
          </a:p>
        </p:txBody>
      </p:sp>
    </p:spTree>
    <p:extLst>
      <p:ext uri="{BB962C8B-B14F-4D97-AF65-F5344CB8AC3E}">
        <p14:creationId xmlns:p14="http://schemas.microsoft.com/office/powerpoint/2010/main" val="112423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the nerves are yellow</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Question: Which direction do the sensory nerves send their information? – Up to the brain from the body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Which direction do the movement messages go? – Down from the brain to the body</a:t>
            </a:r>
            <a:endParaRPr lang="en-US" dirty="0" smtClean="0"/>
          </a:p>
          <a:p>
            <a:endParaRPr lang="en-US" dirty="0"/>
          </a:p>
        </p:txBody>
      </p:sp>
      <p:sp>
        <p:nvSpPr>
          <p:cNvPr id="4" name="Slide Number Placeholder 3"/>
          <p:cNvSpPr>
            <a:spLocks noGrp="1"/>
          </p:cNvSpPr>
          <p:nvPr>
            <p:ph type="sldNum" sz="quarter" idx="10"/>
          </p:nvPr>
        </p:nvSpPr>
        <p:spPr/>
        <p:txBody>
          <a:bodyPr/>
          <a:lstStyle/>
          <a:p>
            <a:fld id="{8F8DC774-F17C-47DC-AC3C-E964E7926716}" type="slidenum">
              <a:rPr lang="en-US" smtClean="0"/>
              <a:t>21</a:t>
            </a:fld>
            <a:endParaRPr lang="en-US"/>
          </a:p>
        </p:txBody>
      </p:sp>
    </p:spTree>
    <p:extLst>
      <p:ext uri="{BB962C8B-B14F-4D97-AF65-F5344CB8AC3E}">
        <p14:creationId xmlns:p14="http://schemas.microsoft.com/office/powerpoint/2010/main" val="309336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a:t>
            </a:r>
            <a:r>
              <a:rPr lang="en-US" baseline="0" dirty="0" smtClean="0"/>
              <a:t> gif on the bottom left is of an MRI scanning a patient’s entire head to look at the brain, taken from </a:t>
            </a:r>
            <a:r>
              <a:rPr lang="en-US" baseline="0" dirty="0" err="1" smtClean="0"/>
              <a:t>wikipedia.com’s</a:t>
            </a:r>
            <a:r>
              <a:rPr lang="en-US" baseline="0" dirty="0" smtClean="0"/>
              <a:t> neuroscience page</a:t>
            </a:r>
          </a:p>
          <a:p>
            <a:r>
              <a:rPr lang="en-US" baseline="0" dirty="0" smtClean="0"/>
              <a:t>Question: Can anyone name any nervous system disorders/diseases? Dementia, Alzheimer’s disease, multiple sclerosis, Parkinson’s, etc. </a:t>
            </a:r>
            <a:endParaRPr lang="en-US" dirty="0"/>
          </a:p>
        </p:txBody>
      </p:sp>
      <p:sp>
        <p:nvSpPr>
          <p:cNvPr id="4" name="Slide Number Placeholder 3"/>
          <p:cNvSpPr>
            <a:spLocks noGrp="1"/>
          </p:cNvSpPr>
          <p:nvPr>
            <p:ph type="sldNum" sz="quarter" idx="10"/>
          </p:nvPr>
        </p:nvSpPr>
        <p:spPr/>
        <p:txBody>
          <a:bodyPr/>
          <a:lstStyle/>
          <a:p>
            <a:fld id="{8F8DC774-F17C-47DC-AC3C-E964E7926716}" type="slidenum">
              <a:rPr lang="en-US" smtClean="0"/>
              <a:t>3</a:t>
            </a:fld>
            <a:endParaRPr lang="en-US"/>
          </a:p>
        </p:txBody>
      </p:sp>
    </p:spTree>
    <p:extLst>
      <p:ext uri="{BB962C8B-B14F-4D97-AF65-F5344CB8AC3E}">
        <p14:creationId xmlns:p14="http://schemas.microsoft.com/office/powerpoint/2010/main" val="1001351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For Assessment/Evaluation</a:t>
            </a:r>
            <a:r>
              <a:rPr lang="en-US" baseline="0" dirty="0" smtClean="0"/>
              <a:t> of Lesson, leave this slide up as an model for students to come up with their own example of the information pathway – directions in the lesson plan. </a:t>
            </a:r>
            <a:endParaRPr lang="en-US" dirty="0"/>
          </a:p>
        </p:txBody>
      </p:sp>
      <p:sp>
        <p:nvSpPr>
          <p:cNvPr id="4" name="Slide Number Placeholder 3"/>
          <p:cNvSpPr>
            <a:spLocks noGrp="1"/>
          </p:cNvSpPr>
          <p:nvPr>
            <p:ph type="sldNum" sz="quarter" idx="10"/>
          </p:nvPr>
        </p:nvSpPr>
        <p:spPr/>
        <p:txBody>
          <a:bodyPr/>
          <a:lstStyle/>
          <a:p>
            <a:fld id="{8F8DC774-F17C-47DC-AC3C-E964E7926716}" type="slidenum">
              <a:rPr lang="en-US" smtClean="0"/>
              <a:t>22</a:t>
            </a:fld>
            <a:endParaRPr lang="en-US"/>
          </a:p>
        </p:txBody>
      </p:sp>
    </p:spTree>
    <p:extLst>
      <p:ext uri="{BB962C8B-B14F-4D97-AF65-F5344CB8AC3E}">
        <p14:creationId xmlns:p14="http://schemas.microsoft.com/office/powerpoint/2010/main" val="338361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If you use your right hand to write, which side of your brain controls that? </a:t>
            </a:r>
            <a:endParaRPr lang="en-US" dirty="0"/>
          </a:p>
        </p:txBody>
      </p:sp>
      <p:sp>
        <p:nvSpPr>
          <p:cNvPr id="4" name="Slide Number Placeholder 3"/>
          <p:cNvSpPr>
            <a:spLocks noGrp="1"/>
          </p:cNvSpPr>
          <p:nvPr>
            <p:ph type="sldNum" sz="quarter" idx="10"/>
          </p:nvPr>
        </p:nvSpPr>
        <p:spPr/>
        <p:txBody>
          <a:bodyPr/>
          <a:lstStyle/>
          <a:p>
            <a:fld id="{8F8DC774-F17C-47DC-AC3C-E964E7926716}" type="slidenum">
              <a:rPr lang="en-US" smtClean="0"/>
              <a:t>5</a:t>
            </a:fld>
            <a:endParaRPr lang="en-US"/>
          </a:p>
        </p:txBody>
      </p:sp>
    </p:spTree>
    <p:extLst>
      <p:ext uri="{BB962C8B-B14F-4D97-AF65-F5344CB8AC3E}">
        <p14:creationId xmlns:p14="http://schemas.microsoft.com/office/powerpoint/2010/main" val="57229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orient yourself:</a:t>
            </a:r>
            <a:r>
              <a:rPr lang="en-US" baseline="0" dirty="0" smtClean="0"/>
              <a:t> the f</a:t>
            </a:r>
            <a:r>
              <a:rPr lang="en-US" dirty="0" smtClean="0"/>
              <a:t>rontal lobe is</a:t>
            </a:r>
            <a:r>
              <a:rPr lang="en-US" baseline="0" dirty="0" smtClean="0"/>
              <a:t> in the front of the head above our face, the occipital lobe is in the back of the head above our spine, the temporal lobe is above our ears which is why it is involved with hearing</a:t>
            </a:r>
          </a:p>
          <a:p>
            <a:r>
              <a:rPr lang="en-US" baseline="0" dirty="0" smtClean="0"/>
              <a:t>Note: the Cerebellum is not a lobe part of the cerebrum but it does have special functions</a:t>
            </a:r>
            <a:endParaRPr lang="en-US" dirty="0"/>
          </a:p>
        </p:txBody>
      </p:sp>
      <p:sp>
        <p:nvSpPr>
          <p:cNvPr id="4" name="Slide Number Placeholder 3"/>
          <p:cNvSpPr>
            <a:spLocks noGrp="1"/>
          </p:cNvSpPr>
          <p:nvPr>
            <p:ph type="sldNum" sz="quarter" idx="10"/>
          </p:nvPr>
        </p:nvSpPr>
        <p:spPr/>
        <p:txBody>
          <a:bodyPr/>
          <a:lstStyle/>
          <a:p>
            <a:fld id="{8F8DC774-F17C-47DC-AC3C-E964E7926716}" type="slidenum">
              <a:rPr lang="en-US" smtClean="0"/>
              <a:t>6</a:t>
            </a:fld>
            <a:endParaRPr lang="en-US"/>
          </a:p>
        </p:txBody>
      </p:sp>
    </p:spTree>
    <p:extLst>
      <p:ext uri="{BB962C8B-B14F-4D97-AF65-F5344CB8AC3E}">
        <p14:creationId xmlns:p14="http://schemas.microsoft.com/office/powerpoint/2010/main" val="324441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Phineas Gage is holding the iron rod that went through his skull in the picture. He went on tours at universities and fairs to show his iron rod. </a:t>
            </a:r>
            <a:endParaRPr lang="en-US" dirty="0"/>
          </a:p>
        </p:txBody>
      </p:sp>
      <p:sp>
        <p:nvSpPr>
          <p:cNvPr id="4" name="Slide Number Placeholder 3"/>
          <p:cNvSpPr>
            <a:spLocks noGrp="1"/>
          </p:cNvSpPr>
          <p:nvPr>
            <p:ph type="sldNum" sz="quarter" idx="10"/>
          </p:nvPr>
        </p:nvSpPr>
        <p:spPr/>
        <p:txBody>
          <a:bodyPr/>
          <a:lstStyle/>
          <a:p>
            <a:fld id="{8F8DC774-F17C-47DC-AC3C-E964E7926716}" type="slidenum">
              <a:rPr lang="en-US" smtClean="0"/>
              <a:t>7</a:t>
            </a:fld>
            <a:endParaRPr lang="en-US"/>
          </a:p>
        </p:txBody>
      </p:sp>
    </p:spTree>
    <p:extLst>
      <p:ext uri="{BB962C8B-B14F-4D97-AF65-F5344CB8AC3E}">
        <p14:creationId xmlns:p14="http://schemas.microsoft.com/office/powerpoint/2010/main" val="63960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picture is of Albert Einstein’s brain</a:t>
            </a:r>
          </a:p>
          <a:p>
            <a:r>
              <a:rPr lang="en-US" dirty="0" smtClean="0"/>
              <a:t>Quick activity: Squeeze both your hands into fists and press them together – this is about the size of your brain!</a:t>
            </a:r>
          </a:p>
          <a:p>
            <a:endParaRPr lang="en-US" dirty="0"/>
          </a:p>
        </p:txBody>
      </p:sp>
      <p:sp>
        <p:nvSpPr>
          <p:cNvPr id="4" name="Slide Number Placeholder 3"/>
          <p:cNvSpPr>
            <a:spLocks noGrp="1"/>
          </p:cNvSpPr>
          <p:nvPr>
            <p:ph type="sldNum" sz="quarter" idx="10"/>
          </p:nvPr>
        </p:nvSpPr>
        <p:spPr/>
        <p:txBody>
          <a:bodyPr/>
          <a:lstStyle/>
          <a:p>
            <a:fld id="{8F8DC774-F17C-47DC-AC3C-E964E7926716}" type="slidenum">
              <a:rPr lang="en-US" smtClean="0"/>
              <a:t>8</a:t>
            </a:fld>
            <a:endParaRPr lang="en-US"/>
          </a:p>
        </p:txBody>
      </p:sp>
    </p:spTree>
    <p:extLst>
      <p:ext uri="{BB962C8B-B14F-4D97-AF65-F5344CB8AC3E}">
        <p14:creationId xmlns:p14="http://schemas.microsoft.com/office/powerpoint/2010/main" val="154340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images along the top are of neurons. To see neurons</a:t>
            </a:r>
            <a:r>
              <a:rPr lang="en-US" baseline="0" dirty="0" smtClean="0"/>
              <a:t> they are stained with immunofluorescence (hence the bright, brilliant colors) and viewed with an electron microscope because they are so small. </a:t>
            </a:r>
          </a:p>
          <a:p>
            <a:r>
              <a:rPr lang="en-US" baseline="0" dirty="0" smtClean="0"/>
              <a:t>Question: what are the implications of neurons not undergoing mitosis? – what you got is what you got! Your brain does not grow larger. As you get older you lose brain cells but do not grow new ones. </a:t>
            </a:r>
          </a:p>
        </p:txBody>
      </p:sp>
      <p:sp>
        <p:nvSpPr>
          <p:cNvPr id="4" name="Slide Number Placeholder 3"/>
          <p:cNvSpPr>
            <a:spLocks noGrp="1"/>
          </p:cNvSpPr>
          <p:nvPr>
            <p:ph type="sldNum" sz="quarter" idx="10"/>
          </p:nvPr>
        </p:nvSpPr>
        <p:spPr/>
        <p:txBody>
          <a:bodyPr/>
          <a:lstStyle/>
          <a:p>
            <a:fld id="{8F8DC774-F17C-47DC-AC3C-E964E7926716}" type="slidenum">
              <a:rPr lang="en-US" smtClean="0"/>
              <a:t>9</a:t>
            </a:fld>
            <a:endParaRPr lang="en-US"/>
          </a:p>
        </p:txBody>
      </p:sp>
    </p:spTree>
    <p:extLst>
      <p:ext uri="{BB962C8B-B14F-4D97-AF65-F5344CB8AC3E}">
        <p14:creationId xmlns:p14="http://schemas.microsoft.com/office/powerpoint/2010/main" val="192443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soma (means body) holds</a:t>
            </a:r>
            <a:r>
              <a:rPr lang="en-US" baseline="0" dirty="0" smtClean="0"/>
              <a:t> the nucleus (seen in the picture as a dark yellow circle) and all the other organelles of the cell necessary for life</a:t>
            </a:r>
            <a:endParaRPr lang="en-US" dirty="0"/>
          </a:p>
        </p:txBody>
      </p:sp>
      <p:sp>
        <p:nvSpPr>
          <p:cNvPr id="4" name="Slide Number Placeholder 3"/>
          <p:cNvSpPr>
            <a:spLocks noGrp="1"/>
          </p:cNvSpPr>
          <p:nvPr>
            <p:ph type="sldNum" sz="quarter" idx="10"/>
          </p:nvPr>
        </p:nvSpPr>
        <p:spPr/>
        <p:txBody>
          <a:bodyPr/>
          <a:lstStyle/>
          <a:p>
            <a:fld id="{8F8DC774-F17C-47DC-AC3C-E964E7926716}" type="slidenum">
              <a:rPr lang="en-US" smtClean="0"/>
              <a:t>10</a:t>
            </a:fld>
            <a:endParaRPr lang="en-US"/>
          </a:p>
        </p:txBody>
      </p:sp>
    </p:spTree>
    <p:extLst>
      <p:ext uri="{BB962C8B-B14F-4D97-AF65-F5344CB8AC3E}">
        <p14:creationId xmlns:p14="http://schemas.microsoft.com/office/powerpoint/2010/main" val="2370902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dendrite</a:t>
            </a:r>
            <a:r>
              <a:rPr lang="en-US" baseline="0" dirty="0" smtClean="0"/>
              <a:t> receptors here are portrayed as dips that fit the shape of the neurotransmitter, this is an example of receptor specificity – each receptor “fits” a specific neurotransmitter</a:t>
            </a:r>
          </a:p>
        </p:txBody>
      </p:sp>
      <p:sp>
        <p:nvSpPr>
          <p:cNvPr id="4" name="Slide Number Placeholder 3"/>
          <p:cNvSpPr>
            <a:spLocks noGrp="1"/>
          </p:cNvSpPr>
          <p:nvPr>
            <p:ph type="sldNum" sz="quarter" idx="10"/>
          </p:nvPr>
        </p:nvSpPr>
        <p:spPr/>
        <p:txBody>
          <a:bodyPr/>
          <a:lstStyle/>
          <a:p>
            <a:fld id="{8F8DC774-F17C-47DC-AC3C-E964E7926716}" type="slidenum">
              <a:rPr lang="en-US" smtClean="0"/>
              <a:t>11</a:t>
            </a:fld>
            <a:endParaRPr lang="en-US"/>
          </a:p>
        </p:txBody>
      </p:sp>
    </p:spTree>
    <p:extLst>
      <p:ext uri="{BB962C8B-B14F-4D97-AF65-F5344CB8AC3E}">
        <p14:creationId xmlns:p14="http://schemas.microsoft.com/office/powerpoint/2010/main" val="38820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660CDC-4571-45B2-B681-E19C3CC35B35}" type="datetimeFigureOut">
              <a:rPr lang="en-US" smtClean="0"/>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7880E-45BD-4A44-BD60-44D62A693D17}" type="slidenum">
              <a:rPr lang="en-US" smtClean="0"/>
              <a:t>‹#›</a:t>
            </a:fld>
            <a:endParaRPr lang="en-US"/>
          </a:p>
        </p:txBody>
      </p:sp>
    </p:spTree>
    <p:extLst>
      <p:ext uri="{BB962C8B-B14F-4D97-AF65-F5344CB8AC3E}">
        <p14:creationId xmlns:p14="http://schemas.microsoft.com/office/powerpoint/2010/main" val="227594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60CDC-4571-45B2-B681-E19C3CC35B35}" type="datetimeFigureOut">
              <a:rPr lang="en-US" smtClean="0"/>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7880E-45BD-4A44-BD60-44D62A693D17}" type="slidenum">
              <a:rPr lang="en-US" smtClean="0"/>
              <a:t>‹#›</a:t>
            </a:fld>
            <a:endParaRPr lang="en-US"/>
          </a:p>
        </p:txBody>
      </p:sp>
    </p:spTree>
    <p:extLst>
      <p:ext uri="{BB962C8B-B14F-4D97-AF65-F5344CB8AC3E}">
        <p14:creationId xmlns:p14="http://schemas.microsoft.com/office/powerpoint/2010/main" val="1948745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60CDC-4571-45B2-B681-E19C3CC35B35}" type="datetimeFigureOut">
              <a:rPr lang="en-US" smtClean="0"/>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7880E-45BD-4A44-BD60-44D62A693D17}" type="slidenum">
              <a:rPr lang="en-US" smtClean="0"/>
              <a:t>‹#›</a:t>
            </a:fld>
            <a:endParaRPr lang="en-US"/>
          </a:p>
        </p:txBody>
      </p:sp>
    </p:spTree>
    <p:extLst>
      <p:ext uri="{BB962C8B-B14F-4D97-AF65-F5344CB8AC3E}">
        <p14:creationId xmlns:p14="http://schemas.microsoft.com/office/powerpoint/2010/main" val="72338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60CDC-4571-45B2-B681-E19C3CC35B35}" type="datetimeFigureOut">
              <a:rPr lang="en-US" smtClean="0"/>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7880E-45BD-4A44-BD60-44D62A693D17}" type="slidenum">
              <a:rPr lang="en-US" smtClean="0"/>
              <a:t>‹#›</a:t>
            </a:fld>
            <a:endParaRPr lang="en-US"/>
          </a:p>
        </p:txBody>
      </p:sp>
    </p:spTree>
    <p:extLst>
      <p:ext uri="{BB962C8B-B14F-4D97-AF65-F5344CB8AC3E}">
        <p14:creationId xmlns:p14="http://schemas.microsoft.com/office/powerpoint/2010/main" val="83211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60CDC-4571-45B2-B681-E19C3CC35B35}" type="datetimeFigureOut">
              <a:rPr lang="en-US" smtClean="0"/>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7880E-45BD-4A44-BD60-44D62A693D17}" type="slidenum">
              <a:rPr lang="en-US" smtClean="0"/>
              <a:t>‹#›</a:t>
            </a:fld>
            <a:endParaRPr lang="en-US"/>
          </a:p>
        </p:txBody>
      </p:sp>
    </p:spTree>
    <p:extLst>
      <p:ext uri="{BB962C8B-B14F-4D97-AF65-F5344CB8AC3E}">
        <p14:creationId xmlns:p14="http://schemas.microsoft.com/office/powerpoint/2010/main" val="77065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660CDC-4571-45B2-B681-E19C3CC35B35}" type="datetimeFigureOut">
              <a:rPr lang="en-US" smtClean="0"/>
              <a:t>3/19/2012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7880E-45BD-4A44-BD60-44D62A693D17}" type="slidenum">
              <a:rPr lang="en-US" smtClean="0"/>
              <a:t>‹#›</a:t>
            </a:fld>
            <a:endParaRPr lang="en-US"/>
          </a:p>
        </p:txBody>
      </p:sp>
    </p:spTree>
    <p:extLst>
      <p:ext uri="{BB962C8B-B14F-4D97-AF65-F5344CB8AC3E}">
        <p14:creationId xmlns:p14="http://schemas.microsoft.com/office/powerpoint/2010/main" val="154174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660CDC-4571-45B2-B681-E19C3CC35B35}" type="datetimeFigureOut">
              <a:rPr lang="en-US" smtClean="0"/>
              <a:t>3/19/2012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7880E-45BD-4A44-BD60-44D62A693D17}" type="slidenum">
              <a:rPr lang="en-US" smtClean="0"/>
              <a:t>‹#›</a:t>
            </a:fld>
            <a:endParaRPr lang="en-US"/>
          </a:p>
        </p:txBody>
      </p:sp>
    </p:spTree>
    <p:extLst>
      <p:ext uri="{BB962C8B-B14F-4D97-AF65-F5344CB8AC3E}">
        <p14:creationId xmlns:p14="http://schemas.microsoft.com/office/powerpoint/2010/main" val="212396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660CDC-4571-45B2-B681-E19C3CC35B35}" type="datetimeFigureOut">
              <a:rPr lang="en-US" smtClean="0"/>
              <a:t>3/19/2012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47880E-45BD-4A44-BD60-44D62A693D17}" type="slidenum">
              <a:rPr lang="en-US" smtClean="0"/>
              <a:t>‹#›</a:t>
            </a:fld>
            <a:endParaRPr lang="en-US"/>
          </a:p>
        </p:txBody>
      </p:sp>
    </p:spTree>
    <p:extLst>
      <p:ext uri="{BB962C8B-B14F-4D97-AF65-F5344CB8AC3E}">
        <p14:creationId xmlns:p14="http://schemas.microsoft.com/office/powerpoint/2010/main" val="117648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60CDC-4571-45B2-B681-E19C3CC35B35}" type="datetimeFigureOut">
              <a:rPr lang="en-US" smtClean="0"/>
              <a:t>3/19/2012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7880E-45BD-4A44-BD60-44D62A693D17}" type="slidenum">
              <a:rPr lang="en-US" smtClean="0"/>
              <a:t>‹#›</a:t>
            </a:fld>
            <a:endParaRPr lang="en-US"/>
          </a:p>
        </p:txBody>
      </p:sp>
    </p:spTree>
    <p:extLst>
      <p:ext uri="{BB962C8B-B14F-4D97-AF65-F5344CB8AC3E}">
        <p14:creationId xmlns:p14="http://schemas.microsoft.com/office/powerpoint/2010/main" val="109945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60CDC-4571-45B2-B681-E19C3CC35B35}" type="datetimeFigureOut">
              <a:rPr lang="en-US" smtClean="0"/>
              <a:t>3/19/2012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7880E-45BD-4A44-BD60-44D62A693D17}" type="slidenum">
              <a:rPr lang="en-US" smtClean="0"/>
              <a:t>‹#›</a:t>
            </a:fld>
            <a:endParaRPr lang="en-US"/>
          </a:p>
        </p:txBody>
      </p:sp>
    </p:spTree>
    <p:extLst>
      <p:ext uri="{BB962C8B-B14F-4D97-AF65-F5344CB8AC3E}">
        <p14:creationId xmlns:p14="http://schemas.microsoft.com/office/powerpoint/2010/main" val="397851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60CDC-4571-45B2-B681-E19C3CC35B35}" type="datetimeFigureOut">
              <a:rPr lang="en-US" smtClean="0"/>
              <a:t>3/19/2012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7880E-45BD-4A44-BD60-44D62A693D17}" type="slidenum">
              <a:rPr lang="en-US" smtClean="0"/>
              <a:t>‹#›</a:t>
            </a:fld>
            <a:endParaRPr lang="en-US"/>
          </a:p>
        </p:txBody>
      </p:sp>
    </p:spTree>
    <p:extLst>
      <p:ext uri="{BB962C8B-B14F-4D97-AF65-F5344CB8AC3E}">
        <p14:creationId xmlns:p14="http://schemas.microsoft.com/office/powerpoint/2010/main" val="71754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60CDC-4571-45B2-B681-E19C3CC35B35}" type="datetimeFigureOut">
              <a:rPr lang="en-US" smtClean="0"/>
              <a:t>3/19/2012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7880E-45BD-4A44-BD60-44D62A693D17}" type="slidenum">
              <a:rPr lang="en-US" smtClean="0"/>
              <a:t>‹#›</a:t>
            </a:fld>
            <a:endParaRPr lang="en-US"/>
          </a:p>
        </p:txBody>
      </p:sp>
    </p:spTree>
    <p:extLst>
      <p:ext uri="{BB962C8B-B14F-4D97-AF65-F5344CB8AC3E}">
        <p14:creationId xmlns:p14="http://schemas.microsoft.com/office/powerpoint/2010/main" val="1481548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15.jpeg" Type="http://schemas.openxmlformats.org/officeDocument/2006/relationships/image"/><Relationship Id="rId7" Target="../media/image19.pn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 Id="rId6" Target="../media/image18.jpeg" Type="http://schemas.openxmlformats.org/officeDocument/2006/relationships/image"/><Relationship Id="rId5" Target="../media/image17.jpeg" Type="http://schemas.openxmlformats.org/officeDocument/2006/relationships/image"/><Relationship Id="rId4" Target="../media/image16.jpg" Type="http://schemas.openxmlformats.org/officeDocument/2006/relationships/image"/></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arget="../media/image22.jpe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 Id="rId6" Target="http://youtu.be/CrSR-55xXD8" TargetMode="External" Type="http://schemas.openxmlformats.org/officeDocument/2006/relationships/hyperlink"/><Relationship Id="rId5" Target="../media/image24.jpeg" Type="http://schemas.openxmlformats.org/officeDocument/2006/relationships/image"/><Relationship Id="rId4" Target="../media/image23.jpg" Type="http://schemas.openxmlformats.org/officeDocument/2006/relationships/image"/></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arget="../media/image27.jpeg" Type="http://schemas.openxmlformats.org/officeDocument/2006/relationships/image"/><Relationship Id="rId2" Target="../notesSlides/notesSlide14.xml" Type="http://schemas.openxmlformats.org/officeDocument/2006/relationships/notesSlide"/><Relationship Id="rId1" Target="../slideLayouts/slideLayout2.xml" Type="http://schemas.openxmlformats.org/officeDocument/2006/relationships/slideLayout"/><Relationship Id="rId4" Target="../media/image28.jpg" Type="http://schemas.openxmlformats.org/officeDocument/2006/relationships/image"/></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gif"/></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feature=player_embedded&amp;v=Sk53cBpZ_I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media/image34.jpeg" Type="http://schemas.openxmlformats.org/officeDocument/2006/relationships/image"/><Relationship Id="rId2" Target="../notesSlides/notesSlide18.xml" Type="http://schemas.openxmlformats.org/officeDocument/2006/relationships/notesSlid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arget="../media/image7.jpe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arget="../media/image10.jpeg" Type="http://schemas.openxmlformats.org/officeDocument/2006/relationships/image"/><Relationship Id="rId2" Target="../notesSlides/notesSlide6.xml" Type="http://schemas.openxmlformats.org/officeDocument/2006/relationships/notesSlid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r>
              <a:rPr lang="en-US" dirty="0" smtClean="0">
                <a:latin typeface="Garamond" pitchFamily="18" charset="0"/>
              </a:rPr>
              <a:t>Nervous System</a:t>
            </a:r>
            <a:endParaRPr lang="en-US" dirty="0">
              <a:latin typeface="Garamond" pitchFamily="18" charset="0"/>
            </a:endParaRPr>
          </a:p>
        </p:txBody>
      </p:sp>
      <p:sp>
        <p:nvSpPr>
          <p:cNvPr id="3" name="Subtitle 2"/>
          <p:cNvSpPr>
            <a:spLocks noGrp="1"/>
          </p:cNvSpPr>
          <p:nvPr>
            <p:ph type="subTitle" idx="1"/>
          </p:nvPr>
        </p:nvSpPr>
        <p:spPr>
          <a:xfrm>
            <a:off x="609600" y="3886200"/>
            <a:ext cx="8077200" cy="2438400"/>
          </a:xfrm>
        </p:spPr>
        <p:txBody>
          <a:bodyPr>
            <a:noAutofit/>
          </a:bodyPr>
          <a:lstStyle/>
          <a:p>
            <a:pPr algn="l">
              <a:spcBef>
                <a:spcPts val="1200"/>
              </a:spcBef>
            </a:pPr>
            <a:r>
              <a:rPr lang="en-US" sz="2700" dirty="0" smtClean="0">
                <a:solidFill>
                  <a:schemeClr val="tx1"/>
                </a:solidFill>
                <a:latin typeface="Garamond" pitchFamily="18" charset="0"/>
              </a:rPr>
              <a:t>How does your body talk to your brain?</a:t>
            </a:r>
          </a:p>
          <a:p>
            <a:pPr algn="r">
              <a:spcBef>
                <a:spcPts val="1200"/>
              </a:spcBef>
            </a:pPr>
            <a:r>
              <a:rPr lang="en-US" sz="2700" dirty="0" smtClean="0">
                <a:solidFill>
                  <a:schemeClr val="tx1"/>
                </a:solidFill>
                <a:latin typeface="Garamond" pitchFamily="18" charset="0"/>
              </a:rPr>
              <a:t>Hey I feel cold, go grab a sweater!</a:t>
            </a:r>
          </a:p>
          <a:p>
            <a:pPr algn="l">
              <a:spcBef>
                <a:spcPts val="1200"/>
              </a:spcBef>
            </a:pPr>
            <a:r>
              <a:rPr lang="en-US" sz="2700" dirty="0" smtClean="0">
                <a:solidFill>
                  <a:schemeClr val="tx1"/>
                </a:solidFill>
                <a:latin typeface="Garamond" pitchFamily="18" charset="0"/>
              </a:rPr>
              <a:t>How does your brain talk to your body?</a:t>
            </a:r>
          </a:p>
          <a:p>
            <a:pPr algn="r">
              <a:spcBef>
                <a:spcPts val="1200"/>
              </a:spcBef>
            </a:pPr>
            <a:r>
              <a:rPr lang="en-US" sz="2700" dirty="0" smtClean="0">
                <a:solidFill>
                  <a:schemeClr val="tx1"/>
                </a:solidFill>
                <a:latin typeface="Garamond" pitchFamily="18" charset="0"/>
              </a:rPr>
              <a:t>Move your arm to grab the sweater.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926077"/>
          </a:xfrm>
          <a:prstGeom prst="rect">
            <a:avLst/>
          </a:prstGeom>
          <a:effectLst>
            <a:outerShdw blurRad="50800" dist="50800" dir="5400000" algn="ctr" rotWithShape="0">
              <a:srgbClr val="000000">
                <a:alpha val="0"/>
              </a:srgbClr>
            </a:outerShdw>
          </a:effectLst>
        </p:spPr>
      </p:pic>
      <p:cxnSp>
        <p:nvCxnSpPr>
          <p:cNvPr id="6" name="Straight Connector 5"/>
          <p:cNvCxnSpPr/>
          <p:nvPr/>
        </p:nvCxnSpPr>
        <p:spPr>
          <a:xfrm>
            <a:off x="0" y="1926076"/>
            <a:ext cx="9144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625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8229600" cy="4525963"/>
          </a:xfrm>
        </p:spPr>
        <p:txBody>
          <a:bodyPr>
            <a:normAutofit/>
          </a:bodyPr>
          <a:lstStyle/>
          <a:p>
            <a:pPr>
              <a:spcBef>
                <a:spcPts val="0"/>
              </a:spcBef>
              <a:buSzPct val="60000"/>
            </a:pPr>
            <a:r>
              <a:rPr lang="en-US" dirty="0" smtClean="0">
                <a:latin typeface="Garamond" pitchFamily="18" charset="0"/>
              </a:rPr>
              <a:t>Neurons </a:t>
            </a:r>
            <a:r>
              <a:rPr lang="en-US" dirty="0">
                <a:latin typeface="Garamond" pitchFamily="18" charset="0"/>
              </a:rPr>
              <a:t>look like a tangled </a:t>
            </a:r>
            <a:r>
              <a:rPr lang="en-US" dirty="0" smtClean="0">
                <a:latin typeface="Garamond" pitchFamily="18" charset="0"/>
              </a:rPr>
              <a:t>web</a:t>
            </a:r>
          </a:p>
          <a:p>
            <a:pPr marL="0" indent="0">
              <a:spcBef>
                <a:spcPts val="0"/>
              </a:spcBef>
              <a:buSzPct val="60000"/>
              <a:buNone/>
            </a:pPr>
            <a:endParaRPr lang="en-US" dirty="0" smtClean="0">
              <a:latin typeface="Garamond" pitchFamily="18" charset="0"/>
            </a:endParaRPr>
          </a:p>
          <a:p>
            <a:pPr>
              <a:spcBef>
                <a:spcPts val="0"/>
              </a:spcBef>
              <a:buSzPct val="60000"/>
            </a:pPr>
            <a:r>
              <a:rPr lang="en-US" dirty="0" smtClean="0">
                <a:latin typeface="Garamond" pitchFamily="18" charset="0"/>
              </a:rPr>
              <a:t>Neurons </a:t>
            </a:r>
            <a:r>
              <a:rPr lang="en-US" dirty="0">
                <a:latin typeface="Garamond" pitchFamily="18" charset="0"/>
              </a:rPr>
              <a:t>have three </a:t>
            </a:r>
          </a:p>
          <a:p>
            <a:pPr marL="0" indent="0">
              <a:spcBef>
                <a:spcPts val="0"/>
              </a:spcBef>
              <a:spcAft>
                <a:spcPts val="1800"/>
              </a:spcAft>
              <a:buSzPct val="60000"/>
              <a:buNone/>
            </a:pPr>
            <a:r>
              <a:rPr lang="en-US" dirty="0">
                <a:latin typeface="Garamond" pitchFamily="18" charset="0"/>
              </a:rPr>
              <a:t>    parts</a:t>
            </a:r>
          </a:p>
          <a:p>
            <a:pPr marL="457200" lvl="1" indent="0">
              <a:spcBef>
                <a:spcPts val="0"/>
              </a:spcBef>
              <a:buSzPct val="50000"/>
              <a:buNone/>
            </a:pPr>
            <a:r>
              <a:rPr lang="en-US" sz="3200" dirty="0" smtClean="0">
                <a:latin typeface="Garamond" pitchFamily="18" charset="0"/>
              </a:rPr>
              <a:t>1.  </a:t>
            </a:r>
            <a:r>
              <a:rPr lang="en-US" sz="3200" dirty="0">
                <a:latin typeface="Garamond" pitchFamily="18" charset="0"/>
              </a:rPr>
              <a:t>Dendrites</a:t>
            </a:r>
          </a:p>
          <a:p>
            <a:pPr marL="457200" lvl="1" indent="0">
              <a:spcBef>
                <a:spcPts val="0"/>
              </a:spcBef>
              <a:buSzPct val="50000"/>
              <a:buNone/>
            </a:pPr>
            <a:r>
              <a:rPr lang="en-US" sz="3200" dirty="0" smtClean="0">
                <a:latin typeface="Garamond" pitchFamily="18" charset="0"/>
              </a:rPr>
              <a:t>2. </a:t>
            </a:r>
            <a:r>
              <a:rPr lang="en-US" sz="3200" dirty="0">
                <a:latin typeface="Garamond" pitchFamily="18" charset="0"/>
              </a:rPr>
              <a:t>	</a:t>
            </a:r>
            <a:r>
              <a:rPr lang="en-US" sz="3200" dirty="0" smtClean="0">
                <a:latin typeface="Garamond" pitchFamily="18" charset="0"/>
              </a:rPr>
              <a:t>Soma (cell body)</a:t>
            </a:r>
            <a:endParaRPr lang="en-US" sz="3200" dirty="0">
              <a:latin typeface="Garamond" pitchFamily="18" charset="0"/>
            </a:endParaRPr>
          </a:p>
          <a:p>
            <a:pPr marL="457200" lvl="1" indent="0">
              <a:spcBef>
                <a:spcPts val="0"/>
              </a:spcBef>
              <a:buSzPct val="50000"/>
              <a:buNone/>
            </a:pPr>
            <a:r>
              <a:rPr lang="en-US" sz="3200" dirty="0" smtClean="0">
                <a:latin typeface="Garamond" pitchFamily="18" charset="0"/>
              </a:rPr>
              <a:t>3.</a:t>
            </a:r>
            <a:r>
              <a:rPr lang="en-US" sz="3200" dirty="0">
                <a:latin typeface="Garamond" pitchFamily="18" charset="0"/>
              </a:rPr>
              <a:t>	Axon</a:t>
            </a:r>
          </a:p>
          <a:p>
            <a:pPr marL="0" indent="0">
              <a:buNone/>
            </a:pPr>
            <a:endParaRPr lang="en-US" dirty="0">
              <a:latin typeface="Garamond"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38400" cy="18897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7334" y="0"/>
            <a:ext cx="2519681" cy="1889760"/>
          </a:xfrm>
          <a:prstGeom prst="rect">
            <a:avLst/>
          </a:prstGeom>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850" y="0"/>
            <a:ext cx="3603625" cy="1889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1574" y="1"/>
            <a:ext cx="1899919" cy="1889760"/>
          </a:xfrm>
          <a:prstGeom prst="rect">
            <a:avLst/>
          </a:prstGeom>
        </p:spPr>
      </p:pic>
      <p:sp>
        <p:nvSpPr>
          <p:cNvPr id="12" name="Right Arrow 11"/>
          <p:cNvSpPr/>
          <p:nvPr/>
        </p:nvSpPr>
        <p:spPr>
          <a:xfrm>
            <a:off x="1981200" y="3733800"/>
            <a:ext cx="1800225" cy="381000"/>
          </a:xfrm>
          <a:prstGeom prst="rightArrow">
            <a:avLst>
              <a:gd name="adj1" fmla="val 50000"/>
              <a:gd name="adj2" fmla="val 15785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4338" y="3352800"/>
            <a:ext cx="4767262" cy="3041058"/>
          </a:xfrm>
          <a:prstGeom prst="rect">
            <a:avLst/>
          </a:prstGeom>
        </p:spPr>
      </p:pic>
      <p:sp>
        <p:nvSpPr>
          <p:cNvPr id="14" name="Rectangle 13"/>
          <p:cNvSpPr/>
          <p:nvPr/>
        </p:nvSpPr>
        <p:spPr>
          <a:xfrm>
            <a:off x="4114800" y="3048000"/>
            <a:ext cx="4876800" cy="3581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839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662" y="2575450"/>
            <a:ext cx="4267200" cy="4282550"/>
          </a:xfrm>
          <a:prstGeom prst="rect">
            <a:avLst/>
          </a:prstGeom>
        </p:spPr>
      </p:pic>
      <p:sp>
        <p:nvSpPr>
          <p:cNvPr id="7" name="TextBox 6"/>
          <p:cNvSpPr txBox="1"/>
          <p:nvPr/>
        </p:nvSpPr>
        <p:spPr>
          <a:xfrm>
            <a:off x="2514600" y="193431"/>
            <a:ext cx="3962400" cy="707886"/>
          </a:xfrm>
          <a:prstGeom prst="rect">
            <a:avLst/>
          </a:prstGeom>
          <a:noFill/>
        </p:spPr>
        <p:txBody>
          <a:bodyPr wrap="square" rtlCol="0">
            <a:spAutoFit/>
          </a:bodyPr>
          <a:lstStyle/>
          <a:p>
            <a:r>
              <a:rPr lang="en-US" sz="4000" dirty="0" smtClean="0">
                <a:latin typeface="Garamond" pitchFamily="18" charset="0"/>
              </a:rPr>
              <a:t>Neurotransmitters</a:t>
            </a:r>
            <a:endParaRPr lang="en-US" sz="4000" dirty="0">
              <a:latin typeface="Garamond" pitchFamily="18" charset="0"/>
            </a:endParaRPr>
          </a:p>
        </p:txBody>
      </p:sp>
      <p:sp>
        <p:nvSpPr>
          <p:cNvPr id="8" name="TextBox 7"/>
          <p:cNvSpPr txBox="1"/>
          <p:nvPr/>
        </p:nvSpPr>
        <p:spPr>
          <a:xfrm>
            <a:off x="152400" y="1066800"/>
            <a:ext cx="8686800" cy="6001643"/>
          </a:xfrm>
          <a:prstGeom prst="rect">
            <a:avLst/>
          </a:prstGeom>
          <a:noFill/>
        </p:spPr>
        <p:txBody>
          <a:bodyPr wrap="square" rtlCol="0">
            <a:spAutoFit/>
          </a:bodyPr>
          <a:lstStyle/>
          <a:p>
            <a:pPr>
              <a:buSzPct val="60000"/>
            </a:pPr>
            <a:r>
              <a:rPr lang="en-US" sz="3200" dirty="0" smtClean="0">
                <a:latin typeface="Garamond" pitchFamily="18" charset="0"/>
              </a:rPr>
              <a:t>Neurotransmitters are chemical messages made by neurons.</a:t>
            </a:r>
          </a:p>
          <a:p>
            <a:pPr marL="571500" indent="-571500">
              <a:buSzPct val="60000"/>
              <a:buFont typeface="Arial" pitchFamily="34" charset="0"/>
              <a:buChar char="•"/>
            </a:pPr>
            <a:r>
              <a:rPr lang="en-US" sz="3200" dirty="0" smtClean="0">
                <a:latin typeface="Garamond" pitchFamily="18" charset="0"/>
              </a:rPr>
              <a:t>They are stored in the axon </a:t>
            </a:r>
          </a:p>
          <a:p>
            <a:pPr marL="571500" indent="-571500">
              <a:buSzPct val="60000"/>
              <a:buFont typeface="Arial" pitchFamily="34" charset="0"/>
              <a:buChar char="•"/>
            </a:pPr>
            <a:endParaRPr lang="en-US" sz="3200" dirty="0" smtClean="0">
              <a:latin typeface="Garamond" pitchFamily="18" charset="0"/>
            </a:endParaRPr>
          </a:p>
          <a:p>
            <a:pPr marL="571500" indent="-571500">
              <a:buSzPct val="60000"/>
              <a:buFont typeface="Arial" pitchFamily="34" charset="0"/>
              <a:buChar char="•"/>
            </a:pPr>
            <a:r>
              <a:rPr lang="en-US" sz="3200" dirty="0" smtClean="0">
                <a:latin typeface="Garamond" pitchFamily="18" charset="0"/>
              </a:rPr>
              <a:t>Neurons release their </a:t>
            </a:r>
          </a:p>
          <a:p>
            <a:pPr>
              <a:buSzPct val="60000"/>
            </a:pPr>
            <a:r>
              <a:rPr lang="en-US" sz="3200" dirty="0" smtClean="0">
                <a:latin typeface="Garamond" pitchFamily="18" charset="0"/>
              </a:rPr>
              <a:t>      neurotransmitters across </a:t>
            </a:r>
          </a:p>
          <a:p>
            <a:pPr>
              <a:buSzPct val="60000"/>
            </a:pPr>
            <a:r>
              <a:rPr lang="en-US" sz="3200" dirty="0">
                <a:latin typeface="Garamond" pitchFamily="18" charset="0"/>
              </a:rPr>
              <a:t> </a:t>
            </a:r>
            <a:r>
              <a:rPr lang="en-US" sz="3200" dirty="0" smtClean="0">
                <a:latin typeface="Garamond" pitchFamily="18" charset="0"/>
              </a:rPr>
              <a:t>     the gap between neurons</a:t>
            </a:r>
          </a:p>
          <a:p>
            <a:pPr>
              <a:buSzPct val="60000"/>
            </a:pPr>
            <a:endParaRPr lang="en-US" sz="3200" dirty="0" smtClean="0">
              <a:latin typeface="Garamond" pitchFamily="18" charset="0"/>
            </a:endParaRPr>
          </a:p>
          <a:p>
            <a:pPr marL="571500" indent="-571500">
              <a:buSzPct val="60000"/>
              <a:buFont typeface="Arial" pitchFamily="34" charset="0"/>
              <a:buChar char="•"/>
            </a:pPr>
            <a:r>
              <a:rPr lang="en-US" sz="3200" dirty="0" smtClean="0">
                <a:latin typeface="Garamond" pitchFamily="18" charset="0"/>
              </a:rPr>
              <a:t>Dendrites have special </a:t>
            </a:r>
          </a:p>
          <a:p>
            <a:pPr>
              <a:buSzPct val="60000"/>
            </a:pPr>
            <a:r>
              <a:rPr lang="en-US" sz="3200" dirty="0" smtClean="0">
                <a:latin typeface="Garamond" pitchFamily="18" charset="0"/>
              </a:rPr>
              <a:t>      receptors for each </a:t>
            </a:r>
          </a:p>
          <a:p>
            <a:pPr>
              <a:buSzPct val="60000"/>
            </a:pPr>
            <a:r>
              <a:rPr lang="en-US" sz="3200" dirty="0" smtClean="0">
                <a:latin typeface="Garamond" pitchFamily="18" charset="0"/>
              </a:rPr>
              <a:t>      neurotransmitter</a:t>
            </a:r>
          </a:p>
          <a:p>
            <a:endParaRPr lang="en-US" sz="3200" dirty="0" smtClean="0">
              <a:latin typeface="Garamond" pitchFamily="18" charset="0"/>
            </a:endParaRPr>
          </a:p>
        </p:txBody>
      </p:sp>
    </p:spTree>
    <p:extLst>
      <p:ext uri="{BB962C8B-B14F-4D97-AF65-F5344CB8AC3E}">
        <p14:creationId xmlns:p14="http://schemas.microsoft.com/office/powerpoint/2010/main" val="3672278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8600"/>
            <a:ext cx="9144000" cy="2819005"/>
          </a:xfrm>
          <a:prstGeom prst="rect">
            <a:avLst/>
          </a:prstGeom>
        </p:spPr>
      </p:pic>
      <p:sp>
        <p:nvSpPr>
          <p:cNvPr id="3" name="Content Placeholder 2"/>
          <p:cNvSpPr>
            <a:spLocks noGrp="1"/>
          </p:cNvSpPr>
          <p:nvPr>
            <p:ph idx="1"/>
          </p:nvPr>
        </p:nvSpPr>
        <p:spPr>
          <a:xfrm>
            <a:off x="1104900" y="0"/>
            <a:ext cx="6934201" cy="720879"/>
          </a:xfrm>
        </p:spPr>
        <p:txBody>
          <a:bodyPr>
            <a:noAutofit/>
          </a:bodyPr>
          <a:lstStyle/>
          <a:p>
            <a:pPr marL="0" indent="0">
              <a:buNone/>
            </a:pPr>
            <a:r>
              <a:rPr lang="en-US" sz="3600" dirty="0" smtClean="0">
                <a:latin typeface="Garamond" pitchFamily="18" charset="0"/>
              </a:rPr>
              <a:t>How do neurons talk to each other ?</a:t>
            </a:r>
          </a:p>
        </p:txBody>
      </p:sp>
      <p:sp>
        <p:nvSpPr>
          <p:cNvPr id="6" name="Up Arrow 5"/>
          <p:cNvSpPr/>
          <p:nvPr/>
        </p:nvSpPr>
        <p:spPr>
          <a:xfrm rot="6282035">
            <a:off x="1883120" y="771183"/>
            <a:ext cx="272360" cy="1425342"/>
          </a:xfrm>
          <a:prstGeom prst="upArrow">
            <a:avLst>
              <a:gd name="adj1" fmla="val 50000"/>
              <a:gd name="adj2" fmla="val 823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6340581">
            <a:off x="4927731" y="1427488"/>
            <a:ext cx="228119" cy="1386724"/>
          </a:xfrm>
          <a:prstGeom prst="upArrow">
            <a:avLst>
              <a:gd name="adj1" fmla="val 50000"/>
              <a:gd name="adj2" fmla="val 823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6385407">
            <a:off x="7800233" y="2016736"/>
            <a:ext cx="263154" cy="1334015"/>
          </a:xfrm>
          <a:prstGeom prst="upArrow">
            <a:avLst>
              <a:gd name="adj1" fmla="val 50000"/>
              <a:gd name="adj2" fmla="val 823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9051" y="2637768"/>
            <a:ext cx="8229600" cy="4224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0"/>
              </a:spcBef>
              <a:buSzPct val="60000"/>
            </a:pPr>
            <a:endParaRPr lang="en-US" dirty="0" smtClean="0">
              <a:latin typeface="Garamond" pitchFamily="18" charset="0"/>
            </a:endParaRPr>
          </a:p>
          <a:p>
            <a:pPr marL="457200" indent="-457200">
              <a:spcBef>
                <a:spcPts val="0"/>
              </a:spcBef>
              <a:buSzPct val="60000"/>
            </a:pPr>
            <a:r>
              <a:rPr lang="en-US" dirty="0" smtClean="0">
                <a:latin typeface="Garamond" pitchFamily="18" charset="0"/>
              </a:rPr>
              <a:t>They send messages electrically and chemically</a:t>
            </a:r>
          </a:p>
          <a:p>
            <a:pPr marL="457200" indent="-457200">
              <a:spcBef>
                <a:spcPts val="0"/>
              </a:spcBef>
              <a:buSzPct val="60000"/>
            </a:pPr>
            <a:r>
              <a:rPr lang="en-US" dirty="0" smtClean="0">
                <a:latin typeface="Garamond" pitchFamily="18" charset="0"/>
              </a:rPr>
              <a:t>The thin dendrites are like branches </a:t>
            </a:r>
            <a:r>
              <a:rPr lang="en-US" u="sng" dirty="0" smtClean="0">
                <a:latin typeface="Garamond" pitchFamily="18" charset="0"/>
              </a:rPr>
              <a:t>receiving chemical messages</a:t>
            </a:r>
            <a:r>
              <a:rPr lang="en-US" dirty="0" smtClean="0">
                <a:latin typeface="Garamond" pitchFamily="18" charset="0"/>
              </a:rPr>
              <a:t>, called </a:t>
            </a:r>
            <a:r>
              <a:rPr lang="en-US" b="1" dirty="0" smtClean="0">
                <a:latin typeface="Garamond" pitchFamily="18" charset="0"/>
              </a:rPr>
              <a:t>neurotransmitters</a:t>
            </a:r>
            <a:r>
              <a:rPr lang="en-US" dirty="0" smtClean="0">
                <a:latin typeface="Garamond" pitchFamily="18" charset="0"/>
              </a:rPr>
              <a:t>, from neighboring neurons</a:t>
            </a:r>
          </a:p>
          <a:p>
            <a:pPr marL="457200" indent="-457200">
              <a:spcBef>
                <a:spcPts val="0"/>
              </a:spcBef>
              <a:buSzPct val="60000"/>
            </a:pPr>
            <a:r>
              <a:rPr lang="en-US" dirty="0" smtClean="0">
                <a:latin typeface="Garamond" pitchFamily="18" charset="0"/>
              </a:rPr>
              <a:t>The long axon is like a telephone wire </a:t>
            </a:r>
            <a:r>
              <a:rPr lang="en-US" u="sng" dirty="0" smtClean="0">
                <a:latin typeface="Garamond" pitchFamily="18" charset="0"/>
              </a:rPr>
              <a:t>transmitting electrical messages</a:t>
            </a:r>
            <a:r>
              <a:rPr lang="en-US" dirty="0" smtClean="0">
                <a:latin typeface="Garamond" pitchFamily="18" charset="0"/>
              </a:rPr>
              <a:t>, called </a:t>
            </a:r>
            <a:r>
              <a:rPr lang="en-US" b="1" dirty="0" smtClean="0">
                <a:latin typeface="Garamond" pitchFamily="18" charset="0"/>
              </a:rPr>
              <a:t>action potentials</a:t>
            </a:r>
            <a:r>
              <a:rPr lang="en-US" dirty="0" smtClean="0">
                <a:latin typeface="Garamond" pitchFamily="18" charset="0"/>
              </a:rPr>
              <a:t>, onwards to other neurons</a:t>
            </a:r>
          </a:p>
          <a:p>
            <a:endParaRPr lang="en-US" dirty="0"/>
          </a:p>
        </p:txBody>
      </p:sp>
      <p:sp>
        <p:nvSpPr>
          <p:cNvPr id="2" name="Oval 1"/>
          <p:cNvSpPr/>
          <p:nvPr/>
        </p:nvSpPr>
        <p:spPr>
          <a:xfrm>
            <a:off x="3048000" y="1295400"/>
            <a:ext cx="85470" cy="8766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05265" y="1638102"/>
            <a:ext cx="85470" cy="8766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197040" y="1752600"/>
            <a:ext cx="85470" cy="8766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96000" y="2146835"/>
            <a:ext cx="85470" cy="8766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0530" y="2359424"/>
            <a:ext cx="85470" cy="8766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11039" y="1925746"/>
            <a:ext cx="85470" cy="8766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54305" y="1512540"/>
            <a:ext cx="85470" cy="8766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40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1" presetClass="entr" presetSubtype="0" fill="hold" grpId="1"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0.025 0 L -3.33333E-6 0 " pathEditMode="relative" rAng="0" ptsTypes="AA">
                                      <p:cBhvr>
                                        <p:cTn id="14" dur="500" fill="hold"/>
                                        <p:tgtEl>
                                          <p:spTgt spid="2"/>
                                        </p:tgtEl>
                                        <p:attrNameLst>
                                          <p:attrName>ppt_x</p:attrName>
                                          <p:attrName>ppt_y</p:attrName>
                                        </p:attrNameLst>
                                      </p:cBhvr>
                                      <p:rCtr x="1250" y="0"/>
                                    </p:animMotion>
                                  </p:childTnLst>
                                </p:cTn>
                              </p:par>
                            </p:childTnLst>
                          </p:cTn>
                        </p:par>
                        <p:par>
                          <p:cTn id="15" fill="hold">
                            <p:stCondLst>
                              <p:cond delay="1000"/>
                            </p:stCondLst>
                            <p:childTnLst>
                              <p:par>
                                <p:cTn id="16" presetID="1" presetClass="entr" presetSubtype="0" fill="hold" grpId="1"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42" presetClass="path" presetSubtype="0" accel="50000" decel="50000" fill="hold" grpId="0" nodeType="withEffect">
                                  <p:stCondLst>
                                    <p:cond delay="0"/>
                                  </p:stCondLst>
                                  <p:childTnLst>
                                    <p:animMotion origin="layout" path="M -0.02534 -0.00648 L -3.88889E-6 -3.7037E-6 " pathEditMode="relative" rAng="0" ptsTypes="AA">
                                      <p:cBhvr>
                                        <p:cTn id="19" dur="500" fill="hold"/>
                                        <p:tgtEl>
                                          <p:spTgt spid="16"/>
                                        </p:tgtEl>
                                        <p:attrNameLst>
                                          <p:attrName>ppt_x</p:attrName>
                                          <p:attrName>ppt_y</p:attrName>
                                        </p:attrNameLst>
                                      </p:cBhvr>
                                      <p:rCtr x="1267" y="324"/>
                                    </p:animMotion>
                                  </p:childTnLst>
                                </p:cTn>
                              </p:par>
                            </p:childTnLst>
                          </p:cTn>
                        </p:par>
                        <p:par>
                          <p:cTn id="20" fill="hold">
                            <p:stCondLst>
                              <p:cond delay="1500"/>
                            </p:stCondLst>
                            <p:childTnLst>
                              <p:par>
                                <p:cTn id="21" presetID="1" presetClass="entr" presetSubtype="0" fill="hold" grpId="1"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42" presetClass="path" presetSubtype="0" accel="50000" decel="50000" fill="hold" grpId="0" nodeType="withEffect">
                                  <p:stCondLst>
                                    <p:cond delay="0"/>
                                  </p:stCondLst>
                                  <p:childTnLst>
                                    <p:animMotion origin="layout" path="M -0.03767 -0.02223 L -0.00868 -0.00625 " pathEditMode="relative" rAng="0" ptsTypes="AA">
                                      <p:cBhvr>
                                        <p:cTn id="24" dur="500" fill="hold"/>
                                        <p:tgtEl>
                                          <p:spTgt spid="10"/>
                                        </p:tgtEl>
                                        <p:attrNameLst>
                                          <p:attrName>ppt_x</p:attrName>
                                          <p:attrName>ppt_y</p:attrName>
                                        </p:attrNameLst>
                                      </p:cBhvr>
                                      <p:rCtr x="1441" y="787"/>
                                    </p:animMotion>
                                  </p:childTnLst>
                                </p:cTn>
                              </p:par>
                            </p:childTnLst>
                          </p:cTn>
                        </p:par>
                        <p:par>
                          <p:cTn id="25" fill="hold">
                            <p:stCondLst>
                              <p:cond delay="2000"/>
                            </p:stCondLst>
                            <p:childTnLst>
                              <p:par>
                                <p:cTn id="26" presetID="1" presetClass="entr" presetSubtype="0" fill="hold" grpId="1"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42" presetClass="path" presetSubtype="0" accel="50000" decel="50000" fill="hold" grpId="0" nodeType="withEffect">
                                  <p:stCondLst>
                                    <p:cond delay="0"/>
                                  </p:stCondLst>
                                  <p:childTnLst>
                                    <p:animMotion origin="layout" path="M -0.01666 0.02222 L 0.01667 0.03264 " pathEditMode="relative" rAng="0" ptsTypes="AA">
                                      <p:cBhvr>
                                        <p:cTn id="29" dur="500" fill="hold"/>
                                        <p:tgtEl>
                                          <p:spTgt spid="9"/>
                                        </p:tgtEl>
                                        <p:attrNameLst>
                                          <p:attrName>ppt_x</p:attrName>
                                          <p:attrName>ppt_y</p:attrName>
                                        </p:attrNameLst>
                                      </p:cBhvr>
                                      <p:rCtr x="1667" y="509"/>
                                    </p:animMotion>
                                  </p:childTnLst>
                                </p:cTn>
                              </p:par>
                            </p:childTnLst>
                          </p:cTn>
                        </p:par>
                        <p:par>
                          <p:cTn id="30" fill="hold">
                            <p:stCondLst>
                              <p:cond delay="2500"/>
                            </p:stCondLst>
                            <p:childTnLst>
                              <p:par>
                                <p:cTn id="31" presetID="27" presetClass="emph" presetSubtype="0" fill="remove" grpId="0" nodeType="afterEffect">
                                  <p:stCondLst>
                                    <p:cond delay="0"/>
                                  </p:stCondLst>
                                  <p:childTnLst>
                                    <p:animClr clrSpc="rgb" dir="cw">
                                      <p:cBhvr override="childStyle">
                                        <p:cTn id="32" dur="250" autoRev="1" fill="remove"/>
                                        <p:tgtEl>
                                          <p:spTgt spid="7"/>
                                        </p:tgtEl>
                                        <p:attrNameLst>
                                          <p:attrName>style.color</p:attrName>
                                        </p:attrNameLst>
                                      </p:cBhvr>
                                      <p:to>
                                        <a:schemeClr val="bg1"/>
                                      </p:to>
                                    </p:animClr>
                                    <p:animClr clrSpc="rgb" dir="cw">
                                      <p:cBhvr>
                                        <p:cTn id="33" dur="250" autoRev="1" fill="remove"/>
                                        <p:tgtEl>
                                          <p:spTgt spid="7"/>
                                        </p:tgtEl>
                                        <p:attrNameLst>
                                          <p:attrName>fillcolor</p:attrName>
                                        </p:attrNameLst>
                                      </p:cBhvr>
                                      <p:to>
                                        <a:schemeClr val="bg1"/>
                                      </p:to>
                                    </p:animClr>
                                    <p:set>
                                      <p:cBhvr>
                                        <p:cTn id="34" dur="250" autoRev="1" fill="remove"/>
                                        <p:tgtEl>
                                          <p:spTgt spid="7"/>
                                        </p:tgtEl>
                                        <p:attrNameLst>
                                          <p:attrName>fill.type</p:attrName>
                                        </p:attrNameLst>
                                      </p:cBhvr>
                                      <p:to>
                                        <p:strVal val="solid"/>
                                      </p:to>
                                    </p:set>
                                    <p:set>
                                      <p:cBhvr>
                                        <p:cTn id="35" dur="250" autoRev="1" fill="remove"/>
                                        <p:tgtEl>
                                          <p:spTgt spid="7"/>
                                        </p:tgtEl>
                                        <p:attrNameLst>
                                          <p:attrName>fill.on</p:attrName>
                                        </p:attrNameLst>
                                      </p:cBhvr>
                                      <p:to>
                                        <p:strVal val="true"/>
                                      </p:to>
                                    </p:set>
                                  </p:childTnLst>
                                </p:cTn>
                              </p:par>
                            </p:childTnLst>
                          </p:cTn>
                        </p:par>
                        <p:par>
                          <p:cTn id="36" fill="hold">
                            <p:stCondLst>
                              <p:cond delay="3000"/>
                            </p:stCondLst>
                            <p:childTnLst>
                              <p:par>
                                <p:cTn id="37" presetID="1"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42" presetClass="path" presetSubtype="0" accel="50000" decel="50000" fill="hold" grpId="1" nodeType="withEffect">
                                  <p:stCondLst>
                                    <p:cond delay="0"/>
                                  </p:stCondLst>
                                  <p:childTnLst>
                                    <p:animMotion origin="layout" path="M -0.02865 0.00185 L 0.00469 0.00185 " pathEditMode="relative" rAng="0" ptsTypes="AA">
                                      <p:cBhvr>
                                        <p:cTn id="40" dur="500" fill="hold"/>
                                        <p:tgtEl>
                                          <p:spTgt spid="14"/>
                                        </p:tgtEl>
                                        <p:attrNameLst>
                                          <p:attrName>ppt_x</p:attrName>
                                          <p:attrName>ppt_y</p:attrName>
                                        </p:attrNameLst>
                                      </p:cBhvr>
                                      <p:rCtr x="1667" y="0"/>
                                    </p:animMotion>
                                  </p:childTnLst>
                                </p:cTn>
                              </p:par>
                            </p:childTnLst>
                          </p:cTn>
                        </p:par>
                        <p:par>
                          <p:cTn id="41" fill="hold">
                            <p:stCondLst>
                              <p:cond delay="3500"/>
                            </p:stCondLst>
                            <p:childTnLst>
                              <p:par>
                                <p:cTn id="42" presetID="1" presetClass="entr" presetSubtype="0" fill="hold" grpId="1" nodeType="after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par>
                                <p:cTn id="44" presetID="42" presetClass="path" presetSubtype="0" accel="50000" decel="50000" fill="hold" grpId="0" nodeType="withEffect">
                                  <p:stCondLst>
                                    <p:cond delay="0"/>
                                  </p:stCondLst>
                                  <p:childTnLst>
                                    <p:animMotion origin="layout" path="M -0.02968 -4.44444E-6 L 0.0073 0.00278 " pathEditMode="relative" rAng="0" ptsTypes="AA">
                                      <p:cBhvr>
                                        <p:cTn id="45" dur="500" fill="hold"/>
                                        <p:tgtEl>
                                          <p:spTgt spid="12"/>
                                        </p:tgtEl>
                                        <p:attrNameLst>
                                          <p:attrName>ppt_x</p:attrName>
                                          <p:attrName>ppt_y</p:attrName>
                                        </p:attrNameLst>
                                      </p:cBhvr>
                                      <p:rCtr x="1840" y="139"/>
                                    </p:animMotion>
                                  </p:child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42" presetClass="path" presetSubtype="0" accel="50000" decel="50000" fill="hold" grpId="1" nodeType="withEffect">
                                  <p:stCondLst>
                                    <p:cond delay="0"/>
                                  </p:stCondLst>
                                  <p:childTnLst>
                                    <p:animMotion origin="layout" path="M -0.02865 -0.00579 L 0.00104 -0.00046 " pathEditMode="relative" rAng="0" ptsTypes="AA">
                                      <p:cBhvr>
                                        <p:cTn id="50" dur="500" fill="hold"/>
                                        <p:tgtEl>
                                          <p:spTgt spid="13"/>
                                        </p:tgtEl>
                                        <p:attrNameLst>
                                          <p:attrName>ppt_x</p:attrName>
                                          <p:attrName>ppt_y</p:attrName>
                                        </p:attrNameLst>
                                      </p:cBhvr>
                                      <p:rCtr x="1476" y="255"/>
                                    </p:animMotion>
                                  </p:childTnLst>
                                </p:cTn>
                              </p:par>
                            </p:childTnLst>
                          </p:cTn>
                        </p:par>
                        <p:par>
                          <p:cTn id="51" fill="hold">
                            <p:stCondLst>
                              <p:cond delay="4500"/>
                            </p:stCondLst>
                            <p:childTnLst>
                              <p:par>
                                <p:cTn id="52" presetID="27" presetClass="emph" presetSubtype="0" fill="remove" grpId="0" nodeType="afterEffect">
                                  <p:stCondLst>
                                    <p:cond delay="0"/>
                                  </p:stCondLst>
                                  <p:childTnLst>
                                    <p:animClr clrSpc="rgb" dir="cw">
                                      <p:cBhvr override="childStyle">
                                        <p:cTn id="53" dur="250" autoRev="1" fill="remove"/>
                                        <p:tgtEl>
                                          <p:spTgt spid="8"/>
                                        </p:tgtEl>
                                        <p:attrNameLst>
                                          <p:attrName>style.color</p:attrName>
                                        </p:attrNameLst>
                                      </p:cBhvr>
                                      <p:to>
                                        <a:schemeClr val="bg1"/>
                                      </p:to>
                                    </p:animClr>
                                    <p:animClr clrSpc="rgb" dir="cw">
                                      <p:cBhvr>
                                        <p:cTn id="54" dur="250" autoRev="1" fill="remove"/>
                                        <p:tgtEl>
                                          <p:spTgt spid="8"/>
                                        </p:tgtEl>
                                        <p:attrNameLst>
                                          <p:attrName>fillcolor</p:attrName>
                                        </p:attrNameLst>
                                      </p:cBhvr>
                                      <p:to>
                                        <a:schemeClr val="bg1"/>
                                      </p:to>
                                    </p:animClr>
                                    <p:set>
                                      <p:cBhvr>
                                        <p:cTn id="55" dur="250" autoRev="1" fill="remove"/>
                                        <p:tgtEl>
                                          <p:spTgt spid="8"/>
                                        </p:tgtEl>
                                        <p:attrNameLst>
                                          <p:attrName>fill.type</p:attrName>
                                        </p:attrNameLst>
                                      </p:cBhvr>
                                      <p:to>
                                        <p:strVal val="solid"/>
                                      </p:to>
                                    </p:set>
                                    <p:set>
                                      <p:cBhvr>
                                        <p:cTn id="56"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animBg="1"/>
      <p:bldP spid="2"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4079630" cy="1904999"/>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0"/>
            <a:ext cx="3143250" cy="1905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0"/>
            <a:ext cx="3124200" cy="1905000"/>
          </a:xfrm>
          <a:prstGeom prst="rect">
            <a:avLst/>
          </a:prstGeom>
        </p:spPr>
      </p:pic>
      <p:sp>
        <p:nvSpPr>
          <p:cNvPr id="11" name="TextBox 10"/>
          <p:cNvSpPr txBox="1"/>
          <p:nvPr/>
        </p:nvSpPr>
        <p:spPr>
          <a:xfrm>
            <a:off x="2819400" y="2743198"/>
            <a:ext cx="4057650" cy="584775"/>
          </a:xfrm>
          <a:prstGeom prst="rect">
            <a:avLst/>
          </a:prstGeom>
          <a:noFill/>
        </p:spPr>
        <p:txBody>
          <a:bodyPr wrap="square" rtlCol="0">
            <a:spAutoFit/>
          </a:bodyPr>
          <a:lstStyle/>
          <a:p>
            <a:r>
              <a:rPr lang="en-US" sz="3200" dirty="0" smtClean="0">
                <a:latin typeface="Garamond" pitchFamily="18" charset="0"/>
                <a:hlinkClick r:id="rId6"/>
              </a:rPr>
              <a:t>How The Brain Works</a:t>
            </a:r>
            <a:endParaRPr lang="en-US" sz="3200" dirty="0">
              <a:latin typeface="Garamond" pitchFamily="18" charset="0"/>
            </a:endParaRPr>
          </a:p>
        </p:txBody>
      </p:sp>
    </p:spTree>
    <p:extLst>
      <p:ext uri="{BB962C8B-B14F-4D97-AF65-F5344CB8AC3E}">
        <p14:creationId xmlns:p14="http://schemas.microsoft.com/office/powerpoint/2010/main" val="2870193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6400800" cy="3276600"/>
          </a:xfrm>
        </p:spPr>
        <p:txBody>
          <a:bodyPr>
            <a:normAutofit/>
          </a:bodyPr>
          <a:lstStyle/>
          <a:p>
            <a:pPr marL="0" indent="0">
              <a:buNone/>
            </a:pPr>
            <a:r>
              <a:rPr lang="en-US" dirty="0" smtClean="0">
                <a:latin typeface="Garamond" pitchFamily="18" charset="0"/>
              </a:rPr>
              <a:t>Your cerebrum and cerebellum are attached to the spinal cord at the </a:t>
            </a:r>
          </a:p>
          <a:p>
            <a:pPr marL="0" indent="0">
              <a:buNone/>
            </a:pPr>
            <a:r>
              <a:rPr lang="en-US" b="1" dirty="0" smtClean="0">
                <a:latin typeface="Garamond" pitchFamily="18" charset="0"/>
              </a:rPr>
              <a:t>brain</a:t>
            </a:r>
            <a:r>
              <a:rPr lang="en-US" dirty="0" smtClean="0">
                <a:latin typeface="Garamond" pitchFamily="18" charset="0"/>
              </a:rPr>
              <a:t> </a:t>
            </a:r>
            <a:r>
              <a:rPr lang="en-US" b="1" dirty="0" smtClean="0">
                <a:latin typeface="Garamond" pitchFamily="18" charset="0"/>
              </a:rPr>
              <a:t>stem</a:t>
            </a:r>
            <a:r>
              <a:rPr lang="en-US" dirty="0" smtClean="0">
                <a:latin typeface="Garamond" pitchFamily="18" charset="0"/>
              </a:rPr>
              <a:t>.</a:t>
            </a:r>
          </a:p>
          <a:p>
            <a:pPr marL="0" indent="0">
              <a:buNone/>
            </a:pPr>
            <a:endParaRPr lang="en-US" dirty="0" smtClean="0">
              <a:latin typeface="Garamond" pitchFamily="18" charset="0"/>
            </a:endParaRPr>
          </a:p>
          <a:p>
            <a:pPr marL="0" indent="0">
              <a:buNone/>
            </a:pPr>
            <a:endParaRPr lang="en-US" dirty="0">
              <a:latin typeface="Garamond" pitchFamily="18" charset="0"/>
            </a:endParaRPr>
          </a:p>
          <a:p>
            <a:pPr marL="0" indent="0">
              <a:buNone/>
            </a:pPr>
            <a:endParaRPr lang="en-US" dirty="0">
              <a:latin typeface="Garamond" pitchFamily="18" charset="0"/>
            </a:endParaRPr>
          </a:p>
          <a:p>
            <a:pPr marL="0" indent="0">
              <a:buNone/>
            </a:pPr>
            <a:endParaRPr lang="en-US" dirty="0">
              <a:latin typeface="Garamond"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325" y="2362200"/>
            <a:ext cx="4486275" cy="2133600"/>
          </a:xfrm>
          <a:prstGeom prst="rect">
            <a:avLst/>
          </a:prstGeom>
        </p:spPr>
      </p:pic>
      <p:sp>
        <p:nvSpPr>
          <p:cNvPr id="6" name="Title 1"/>
          <p:cNvSpPr txBox="1">
            <a:spLocks/>
          </p:cNvSpPr>
          <p:nvPr/>
        </p:nvSpPr>
        <p:spPr>
          <a:xfrm>
            <a:off x="2209800" y="0"/>
            <a:ext cx="47244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Garamond" pitchFamily="18" charset="0"/>
              </a:rPr>
              <a:t>Brain to Spinal Cord</a:t>
            </a:r>
            <a:endParaRPr lang="en-US" dirty="0">
              <a:latin typeface="Garamond" pitchFamily="18" charset="0"/>
            </a:endParaRPr>
          </a:p>
        </p:txBody>
      </p:sp>
      <p:sp>
        <p:nvSpPr>
          <p:cNvPr id="2" name="Rectangle 1"/>
          <p:cNvSpPr/>
          <p:nvPr/>
        </p:nvSpPr>
        <p:spPr>
          <a:xfrm>
            <a:off x="457200" y="4648200"/>
            <a:ext cx="7590692" cy="2062103"/>
          </a:xfrm>
          <a:prstGeom prst="rect">
            <a:avLst/>
          </a:prstGeom>
        </p:spPr>
        <p:txBody>
          <a:bodyPr wrap="square">
            <a:spAutoFit/>
          </a:bodyPr>
          <a:lstStyle/>
          <a:p>
            <a:r>
              <a:rPr lang="en-US" sz="3200" dirty="0">
                <a:latin typeface="Garamond" pitchFamily="18" charset="0"/>
              </a:rPr>
              <a:t>The brain stem controls </a:t>
            </a:r>
            <a:r>
              <a:rPr lang="en-US" sz="3200" u="sng" dirty="0">
                <a:latin typeface="Garamond" pitchFamily="18" charset="0"/>
              </a:rPr>
              <a:t>involuntary</a:t>
            </a:r>
            <a:r>
              <a:rPr lang="en-US" sz="3200" dirty="0">
                <a:latin typeface="Garamond" pitchFamily="18" charset="0"/>
              </a:rPr>
              <a:t> body functions or functions that we don’t have to think about: breathing, making your heart beat, digesting your lunch…</a:t>
            </a:r>
          </a:p>
        </p:txBody>
      </p:sp>
    </p:spTree>
    <p:extLst>
      <p:ext uri="{BB962C8B-B14F-4D97-AF65-F5344CB8AC3E}">
        <p14:creationId xmlns:p14="http://schemas.microsoft.com/office/powerpoint/2010/main" val="880279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626" y="1524000"/>
            <a:ext cx="3106574" cy="5339256"/>
          </a:xfrm>
          <a:prstGeom prst="rect">
            <a:avLst/>
          </a:prstGeom>
        </p:spPr>
      </p:pic>
      <p:sp>
        <p:nvSpPr>
          <p:cNvPr id="2" name="Title 1"/>
          <p:cNvSpPr>
            <a:spLocks noGrp="1"/>
          </p:cNvSpPr>
          <p:nvPr>
            <p:ph type="title"/>
          </p:nvPr>
        </p:nvSpPr>
        <p:spPr>
          <a:xfrm>
            <a:off x="2514600" y="0"/>
            <a:ext cx="3886200" cy="990600"/>
          </a:xfrm>
        </p:spPr>
        <p:txBody>
          <a:bodyPr/>
          <a:lstStyle/>
          <a:p>
            <a:r>
              <a:rPr lang="en-US" dirty="0" smtClean="0">
                <a:latin typeface="Garamond" pitchFamily="18" charset="0"/>
              </a:rPr>
              <a:t>Spinal Cord</a:t>
            </a:r>
            <a:endParaRPr lang="en-US" dirty="0">
              <a:latin typeface="Garamond" pitchFamily="18" charset="0"/>
            </a:endParaRPr>
          </a:p>
        </p:txBody>
      </p:sp>
      <p:sp>
        <p:nvSpPr>
          <p:cNvPr id="3" name="Content Placeholder 2"/>
          <p:cNvSpPr>
            <a:spLocks noGrp="1"/>
          </p:cNvSpPr>
          <p:nvPr>
            <p:ph idx="1"/>
          </p:nvPr>
        </p:nvSpPr>
        <p:spPr>
          <a:xfrm>
            <a:off x="1113713" y="1143000"/>
            <a:ext cx="7010400" cy="1143000"/>
          </a:xfrm>
        </p:spPr>
        <p:txBody>
          <a:bodyPr>
            <a:normAutofit/>
          </a:bodyPr>
          <a:lstStyle/>
          <a:p>
            <a:pPr marL="0" indent="0">
              <a:buSzPct val="60000"/>
              <a:buNone/>
            </a:pPr>
            <a:r>
              <a:rPr lang="en-US" sz="2800" dirty="0">
                <a:latin typeface="Garamond" pitchFamily="18" charset="0"/>
              </a:rPr>
              <a:t>The spinal cord is the main </a:t>
            </a:r>
            <a:r>
              <a:rPr lang="en-US" sz="2800" dirty="0" smtClean="0">
                <a:latin typeface="Garamond" pitchFamily="18" charset="0"/>
              </a:rPr>
              <a:t>information pathway.</a:t>
            </a:r>
            <a:endParaRPr lang="en-US" sz="2800" dirty="0">
              <a:latin typeface="Garamond" pitchFamily="18" charset="0"/>
            </a:endParaRPr>
          </a:p>
        </p:txBody>
      </p:sp>
      <p:sp>
        <p:nvSpPr>
          <p:cNvPr id="6" name="Rectangle 5"/>
          <p:cNvSpPr/>
          <p:nvPr/>
        </p:nvSpPr>
        <p:spPr>
          <a:xfrm>
            <a:off x="6010987" y="2756118"/>
            <a:ext cx="3133013" cy="1815882"/>
          </a:xfrm>
          <a:prstGeom prst="rect">
            <a:avLst/>
          </a:prstGeom>
        </p:spPr>
        <p:txBody>
          <a:bodyPr wrap="square">
            <a:spAutoFit/>
          </a:bodyPr>
          <a:lstStyle/>
          <a:p>
            <a:pPr>
              <a:buSzPct val="60000"/>
            </a:pPr>
            <a:r>
              <a:rPr lang="en-US" sz="2800" dirty="0" smtClean="0">
                <a:latin typeface="Garamond" pitchFamily="18" charset="0"/>
              </a:rPr>
              <a:t>and </a:t>
            </a:r>
            <a:r>
              <a:rPr lang="en-US" sz="2800" dirty="0">
                <a:latin typeface="Garamond" pitchFamily="18" charset="0"/>
              </a:rPr>
              <a:t>the brain sends </a:t>
            </a:r>
            <a:r>
              <a:rPr lang="en-US" sz="2800" dirty="0" smtClean="0">
                <a:latin typeface="Garamond" pitchFamily="18" charset="0"/>
              </a:rPr>
              <a:t>movement messages down the spinal cord to the body.</a:t>
            </a:r>
            <a:endParaRPr lang="en-US" sz="2800" dirty="0">
              <a:latin typeface="Garamond" pitchFamily="18" charset="0"/>
            </a:endParaRPr>
          </a:p>
        </p:txBody>
      </p:sp>
      <p:sp>
        <p:nvSpPr>
          <p:cNvPr id="7" name="Rectangle 6"/>
          <p:cNvSpPr/>
          <p:nvPr/>
        </p:nvSpPr>
        <p:spPr>
          <a:xfrm>
            <a:off x="0" y="2746594"/>
            <a:ext cx="2971800" cy="1815882"/>
          </a:xfrm>
          <a:prstGeom prst="rect">
            <a:avLst/>
          </a:prstGeom>
        </p:spPr>
        <p:txBody>
          <a:bodyPr wrap="square">
            <a:spAutoFit/>
          </a:bodyPr>
          <a:lstStyle/>
          <a:p>
            <a:pPr>
              <a:buSzPct val="60000"/>
            </a:pPr>
            <a:r>
              <a:rPr lang="en-US" sz="2800" dirty="0">
                <a:latin typeface="Garamond" pitchFamily="18" charset="0"/>
              </a:rPr>
              <a:t>Our </a:t>
            </a:r>
            <a:r>
              <a:rPr lang="en-US" sz="2800" dirty="0" smtClean="0">
                <a:latin typeface="Garamond" pitchFamily="18" charset="0"/>
              </a:rPr>
              <a:t>body sends sensory messages </a:t>
            </a:r>
            <a:r>
              <a:rPr lang="en-US" sz="2800" dirty="0">
                <a:latin typeface="Garamond" pitchFamily="18" charset="0"/>
              </a:rPr>
              <a:t>up to the brain via the spinal </a:t>
            </a:r>
            <a:r>
              <a:rPr lang="en-US" sz="2800" dirty="0" smtClean="0">
                <a:latin typeface="Garamond" pitchFamily="18" charset="0"/>
              </a:rPr>
              <a:t>cord…</a:t>
            </a:r>
            <a:endParaRPr lang="en-US" sz="2800" dirty="0">
              <a:latin typeface="Garamond" pitchFamily="18" charset="0"/>
            </a:endParaRPr>
          </a:p>
        </p:txBody>
      </p:sp>
      <p:sp>
        <p:nvSpPr>
          <p:cNvPr id="11" name="Down Arrow 10"/>
          <p:cNvSpPr/>
          <p:nvPr/>
        </p:nvSpPr>
        <p:spPr>
          <a:xfrm rot="10800000">
            <a:off x="2752013" y="2681018"/>
            <a:ext cx="676987" cy="1752600"/>
          </a:xfrm>
          <a:prstGeom prst="downArrow">
            <a:avLst>
              <a:gd name="adj1" fmla="val 50000"/>
              <a:gd name="adj2" fmla="val 6547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181600" y="2681018"/>
            <a:ext cx="676987" cy="1752600"/>
          </a:xfrm>
          <a:prstGeom prst="downArrow">
            <a:avLst>
              <a:gd name="adj1" fmla="val 50000"/>
              <a:gd name="adj2" fmla="val 6547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0"/>
            <a:ext cx="2934008" cy="1077218"/>
          </a:xfrm>
          <a:prstGeom prst="rect">
            <a:avLst/>
          </a:prstGeom>
        </p:spPr>
        <p:txBody>
          <a:bodyPr wrap="none">
            <a:spAutoFit/>
          </a:bodyPr>
          <a:lstStyle/>
          <a:p>
            <a:r>
              <a:rPr lang="en-US" sz="3200" dirty="0">
                <a:latin typeface="Garamond" pitchFamily="18" charset="0"/>
              </a:rPr>
              <a:t>Central Nervous </a:t>
            </a:r>
            <a:endParaRPr lang="en-US" sz="3200" dirty="0" smtClean="0">
              <a:latin typeface="Garamond" pitchFamily="18" charset="0"/>
            </a:endParaRPr>
          </a:p>
          <a:p>
            <a:pPr algn="ctr"/>
            <a:r>
              <a:rPr lang="en-US" sz="3200" dirty="0" smtClean="0">
                <a:latin typeface="Garamond" pitchFamily="18" charset="0"/>
              </a:rPr>
              <a:t>System</a:t>
            </a:r>
            <a:r>
              <a:rPr lang="en-US" sz="3200" dirty="0">
                <a:latin typeface="Garamond" pitchFamily="18" charset="0"/>
              </a:rPr>
              <a:t>: </a:t>
            </a:r>
          </a:p>
        </p:txBody>
      </p:sp>
      <p:cxnSp>
        <p:nvCxnSpPr>
          <p:cNvPr id="14" name="Straight Connector 13"/>
          <p:cNvCxnSpPr/>
          <p:nvPr/>
        </p:nvCxnSpPr>
        <p:spPr>
          <a:xfrm>
            <a:off x="0" y="10668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128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832737"/>
            <a:ext cx="2667000" cy="29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143001"/>
            <a:ext cx="5238751" cy="1077218"/>
          </a:xfrm>
          <a:prstGeom prst="rect">
            <a:avLst/>
          </a:prstGeom>
        </p:spPr>
        <p:txBody>
          <a:bodyPr wrap="square">
            <a:spAutoFit/>
          </a:bodyPr>
          <a:lstStyle/>
          <a:p>
            <a:pPr marL="457200" indent="-457200">
              <a:buSzPct val="60000"/>
              <a:buFont typeface="Arial" pitchFamily="34" charset="0"/>
              <a:buChar char="•"/>
            </a:pPr>
            <a:r>
              <a:rPr lang="en-US" sz="3200" dirty="0">
                <a:latin typeface="Garamond" pitchFamily="18" charset="0"/>
              </a:rPr>
              <a:t>The spinal cord is made of </a:t>
            </a:r>
            <a:r>
              <a:rPr lang="en-US" sz="3200" dirty="0" smtClean="0">
                <a:latin typeface="Garamond" pitchFamily="18" charset="0"/>
              </a:rPr>
              <a:t>long bundles </a:t>
            </a:r>
            <a:r>
              <a:rPr lang="en-US" sz="3200" dirty="0">
                <a:latin typeface="Garamond" pitchFamily="18" charset="0"/>
              </a:rPr>
              <a:t>of </a:t>
            </a:r>
            <a:r>
              <a:rPr lang="en-US" sz="3200" dirty="0" smtClean="0">
                <a:latin typeface="Garamond" pitchFamily="18" charset="0"/>
              </a:rPr>
              <a:t>axons</a:t>
            </a:r>
            <a:endParaRPr lang="en-US" sz="3200" dirty="0">
              <a:latin typeface="Garamond" pitchFamily="18" charset="0"/>
            </a:endParaRPr>
          </a:p>
        </p:txBody>
      </p:sp>
      <p:sp>
        <p:nvSpPr>
          <p:cNvPr id="6" name="Title 1"/>
          <p:cNvSpPr>
            <a:spLocks noGrp="1"/>
          </p:cNvSpPr>
          <p:nvPr>
            <p:ph type="title"/>
          </p:nvPr>
        </p:nvSpPr>
        <p:spPr>
          <a:xfrm>
            <a:off x="2514600" y="0"/>
            <a:ext cx="3886200" cy="990600"/>
          </a:xfrm>
        </p:spPr>
        <p:txBody>
          <a:bodyPr/>
          <a:lstStyle/>
          <a:p>
            <a:r>
              <a:rPr lang="en-US" dirty="0" smtClean="0">
                <a:latin typeface="Garamond" pitchFamily="18" charset="0"/>
              </a:rPr>
              <a:t>Spinal Cord</a:t>
            </a:r>
            <a:endParaRPr lang="en-US" dirty="0">
              <a:latin typeface="Garamond" pitchFamily="18" charset="0"/>
            </a:endParaRPr>
          </a:p>
        </p:txBody>
      </p:sp>
      <p:sp>
        <p:nvSpPr>
          <p:cNvPr id="5" name="Rectangle 4"/>
          <p:cNvSpPr/>
          <p:nvPr/>
        </p:nvSpPr>
        <p:spPr>
          <a:xfrm>
            <a:off x="0" y="4768839"/>
            <a:ext cx="3352800" cy="1077218"/>
          </a:xfrm>
          <a:prstGeom prst="rect">
            <a:avLst/>
          </a:prstGeom>
        </p:spPr>
        <p:txBody>
          <a:bodyPr wrap="square">
            <a:spAutoFit/>
          </a:bodyPr>
          <a:lstStyle/>
          <a:p>
            <a:pPr marL="457200" indent="-457200">
              <a:buSzPct val="60000"/>
              <a:buFont typeface="Arial" pitchFamily="34" charset="0"/>
              <a:buChar char="•"/>
            </a:pPr>
            <a:r>
              <a:rPr lang="en-US" sz="3200" dirty="0">
                <a:latin typeface="Garamond" pitchFamily="18" charset="0"/>
              </a:rPr>
              <a:t>These bones are called  vertebrae</a:t>
            </a:r>
          </a:p>
        </p:txBody>
      </p:sp>
      <p:sp>
        <p:nvSpPr>
          <p:cNvPr id="8" name="Bent Arrow 7"/>
          <p:cNvSpPr/>
          <p:nvPr/>
        </p:nvSpPr>
        <p:spPr>
          <a:xfrm rot="5400000">
            <a:off x="4487637" y="1707393"/>
            <a:ext cx="876749" cy="1317625"/>
          </a:xfrm>
          <a:prstGeom prst="bentArrow">
            <a:avLst>
              <a:gd name="adj1" fmla="val 25860"/>
              <a:gd name="adj2" fmla="val 25000"/>
              <a:gd name="adj3" fmla="val 39083"/>
              <a:gd name="adj4" fmla="val 4375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0" y="2590800"/>
            <a:ext cx="3733800" cy="2062103"/>
          </a:xfrm>
          <a:prstGeom prst="rect">
            <a:avLst/>
          </a:prstGeom>
        </p:spPr>
        <p:txBody>
          <a:bodyPr wrap="square">
            <a:spAutoFit/>
          </a:bodyPr>
          <a:lstStyle/>
          <a:p>
            <a:pPr marL="457200" indent="-457200">
              <a:buSzPct val="60000"/>
              <a:buFont typeface="Arial" pitchFamily="34" charset="0"/>
              <a:buChar char="•"/>
            </a:pPr>
            <a:r>
              <a:rPr lang="en-US" sz="3200" dirty="0" smtClean="0">
                <a:latin typeface="Garamond" pitchFamily="18" charset="0"/>
              </a:rPr>
              <a:t>The spinal cord is surrounded </a:t>
            </a:r>
            <a:r>
              <a:rPr lang="en-US" sz="3200" dirty="0">
                <a:latin typeface="Garamond" pitchFamily="18" charset="0"/>
              </a:rPr>
              <a:t>by bones for protection</a:t>
            </a:r>
          </a:p>
        </p:txBody>
      </p:sp>
      <p:sp>
        <p:nvSpPr>
          <p:cNvPr id="11" name="U-Turn Arrow 10"/>
          <p:cNvSpPr/>
          <p:nvPr/>
        </p:nvSpPr>
        <p:spPr>
          <a:xfrm rot="10800000" flipH="1">
            <a:off x="2157415" y="5787201"/>
            <a:ext cx="2730497" cy="918397"/>
          </a:xfrm>
          <a:prstGeom prst="uturnArrow">
            <a:avLst>
              <a:gd name="adj1" fmla="val 23963"/>
              <a:gd name="adj2" fmla="val 25000"/>
              <a:gd name="adj3" fmla="val 36111"/>
              <a:gd name="adj4" fmla="val 43750"/>
              <a:gd name="adj5"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492" y="2344649"/>
            <a:ext cx="2827028" cy="1797404"/>
          </a:xfrm>
          <a:prstGeom prst="rect">
            <a:avLst/>
          </a:prstGeom>
        </p:spPr>
      </p:pic>
      <p:sp>
        <p:nvSpPr>
          <p:cNvPr id="18" name="Rectangle 17"/>
          <p:cNvSpPr/>
          <p:nvPr/>
        </p:nvSpPr>
        <p:spPr>
          <a:xfrm>
            <a:off x="6248401" y="4180582"/>
            <a:ext cx="2895600" cy="1077218"/>
          </a:xfrm>
          <a:prstGeom prst="rect">
            <a:avLst/>
          </a:prstGeom>
        </p:spPr>
        <p:txBody>
          <a:bodyPr wrap="square">
            <a:spAutoFit/>
          </a:bodyPr>
          <a:lstStyle/>
          <a:p>
            <a:pPr marL="457200" indent="-457200">
              <a:buSzPct val="60000"/>
              <a:buFont typeface="Arial" pitchFamily="34" charset="0"/>
              <a:buChar char="•"/>
            </a:pPr>
            <a:r>
              <a:rPr lang="en-US" sz="3200" dirty="0" smtClean="0">
                <a:latin typeface="Garamond" pitchFamily="18" charset="0"/>
              </a:rPr>
              <a:t>Spinal cord slice</a:t>
            </a:r>
            <a:endParaRPr lang="en-US" sz="3200" dirty="0">
              <a:latin typeface="Garamond" pitchFamily="18" charset="0"/>
            </a:endParaRPr>
          </a:p>
        </p:txBody>
      </p:sp>
      <p:sp>
        <p:nvSpPr>
          <p:cNvPr id="20" name="Bent Arrow 19"/>
          <p:cNvSpPr/>
          <p:nvPr/>
        </p:nvSpPr>
        <p:spPr>
          <a:xfrm rot="16200000" flipV="1">
            <a:off x="8035065" y="4094350"/>
            <a:ext cx="876749" cy="1249680"/>
          </a:xfrm>
          <a:prstGeom prst="bentArrow">
            <a:avLst>
              <a:gd name="adj1" fmla="val 25860"/>
              <a:gd name="adj2" fmla="val 25000"/>
              <a:gd name="adj3" fmla="val 39083"/>
              <a:gd name="adj4" fmla="val 4201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4115548"/>
      </p:ext>
    </p:extLst>
  </p:cSld>
  <p:clrMapOvr>
    <a:masterClrMapping/>
  </p:clrMapOvr>
  <p:timing>
    <p:tnLst>
      <p:par>
        <p:cTn id="1" dur="indefinite" restart="never" nodeType="tmRoot"/>
      </p:par>
    </p:tnLst>
  </p:timing>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cstate="print" r:embed="rId3">
            <a:extLst>
              <a:ext uri="{28A0092B-C50C-407E-A947-70E740481C1C}">
                <a14:useLocalDpi xmlns:a14="http://schemas.microsoft.com/office/drawing/2010/main" val="0"/>
              </a:ext>
            </a:extLst>
          </a:blip>
          <a:srcRect b="52" r="19"/>
          <a:stretch/>
        </p:blipFill>
        <p:spPr>
          <a:xfrm>
            <a:off x="6089201" y="2209800"/>
            <a:ext cx="2834640" cy="2743200"/>
          </a:xfrm>
          <a:prstGeom prst="rect">
            <a:avLst/>
          </a:prstGeom>
        </p:spPr>
      </p:pic>
      <p:sp>
        <p:nvSpPr>
          <p:cNvPr id="3" name="Content Placeholder 2"/>
          <p:cNvSpPr>
            <a:spLocks noGrp="1"/>
          </p:cNvSpPr>
          <p:nvPr>
            <p:ph idx="1"/>
          </p:nvPr>
        </p:nvSpPr>
        <p:spPr>
          <a:xfrm>
            <a:off x="2438400" y="838200"/>
            <a:ext cx="6248400" cy="3048000"/>
          </a:xfrm>
        </p:spPr>
        <p:txBody>
          <a:bodyPr>
            <a:normAutofit/>
          </a:bodyPr>
          <a:lstStyle/>
          <a:p>
            <a:pPr indent="0" marL="0">
              <a:buNone/>
            </a:pPr>
            <a:r>
              <a:rPr dirty="0" lang="en-US" smtClean="0">
                <a:latin charset="0" pitchFamily="18" typeface="Garamond"/>
              </a:rPr>
              <a:t>Damage to the spinal cord can result in paralysis – where you can not move the muscles in your arms or legs.</a:t>
            </a:r>
          </a:p>
          <a:p>
            <a:pPr indent="0" marL="0">
              <a:buNone/>
            </a:pPr>
            <a:endParaRPr dirty="0" lang="en-US" smtClean="0">
              <a:latin charset="0" pitchFamily="18" typeface="Garamond"/>
            </a:endParaRPr>
          </a:p>
          <a:p>
            <a:endParaRPr dirty="0" lang="en-US" smtClean="0">
              <a:latin charset="0" pitchFamily="18" typeface="Garamond"/>
            </a:endParaRPr>
          </a:p>
        </p:txBody>
      </p:sp>
      <p:sp>
        <p:nvSpPr>
          <p:cNvPr id="4" name="TextBox 3"/>
          <p:cNvSpPr txBox="1"/>
          <p:nvPr/>
        </p:nvSpPr>
        <p:spPr>
          <a:xfrm>
            <a:off x="457200" y="4782741"/>
            <a:ext cx="8305800" cy="1846659"/>
          </a:xfrm>
          <a:prstGeom prst="rect">
            <a:avLst/>
          </a:prstGeom>
          <a:noFill/>
        </p:spPr>
        <p:txBody>
          <a:bodyPr rtlCol="0" wrap="square">
            <a:spAutoFit/>
          </a:bodyPr>
          <a:lstStyle/>
          <a:p>
            <a:r>
              <a:rPr dirty="0" lang="en-US" sz="3200">
                <a:latin charset="0" pitchFamily="18" typeface="Garamond"/>
              </a:rPr>
              <a:t>Because when the spinal cord is severed, </a:t>
            </a:r>
            <a:endParaRPr dirty="0" lang="en-US" smtClean="0" sz="3200">
              <a:latin charset="0" pitchFamily="18" typeface="Garamond"/>
            </a:endParaRPr>
          </a:p>
          <a:p>
            <a:r>
              <a:rPr dirty="0" lang="en-US" smtClean="0" sz="3200">
                <a:latin charset="0" pitchFamily="18" typeface="Garamond"/>
              </a:rPr>
              <a:t>the ‘move’ messages </a:t>
            </a:r>
            <a:r>
              <a:rPr dirty="0" lang="en-US" sz="3200">
                <a:latin charset="0" pitchFamily="18" typeface="Garamond"/>
              </a:rPr>
              <a:t>from your brain </a:t>
            </a:r>
            <a:r>
              <a:rPr dirty="0" lang="en-US" smtClean="0" sz="3200">
                <a:latin charset="0" pitchFamily="18" typeface="Garamond"/>
              </a:rPr>
              <a:t>are </a:t>
            </a:r>
            <a:r>
              <a:rPr dirty="0" lang="en-US" sz="3200">
                <a:latin charset="0" pitchFamily="18" typeface="Garamond"/>
              </a:rPr>
              <a:t>not being </a:t>
            </a:r>
            <a:r>
              <a:rPr dirty="0" lang="en-US" smtClean="0" sz="3200">
                <a:latin charset="0" pitchFamily="18" typeface="Garamond"/>
              </a:rPr>
              <a:t>sent</a:t>
            </a:r>
            <a:r>
              <a:rPr dirty="0" lang="en-US" sz="3200">
                <a:latin charset="0" pitchFamily="18" typeface="Garamond"/>
              </a:rPr>
              <a:t> </a:t>
            </a:r>
            <a:r>
              <a:rPr dirty="0" lang="en-US" smtClean="0" sz="3200">
                <a:latin charset="0" pitchFamily="18" typeface="Garamond"/>
              </a:rPr>
              <a:t>to their destination in your arms and legs.</a:t>
            </a:r>
            <a:endParaRPr dirty="0" lang="en-US" sz="3200">
              <a:latin charset="0" pitchFamily="18" typeface="Garamond"/>
            </a:endParaRPr>
          </a:p>
          <a:p>
            <a:endParaRPr dirty="0" lang="en-US"/>
          </a:p>
        </p:txBody>
      </p:sp>
      <p:sp>
        <p:nvSpPr>
          <p:cNvPr id="7" name="Title 1"/>
          <p:cNvSpPr txBox="1">
            <a:spLocks/>
          </p:cNvSpPr>
          <p:nvPr/>
        </p:nvSpPr>
        <p:spPr>
          <a:xfrm>
            <a:off x="2514600" y="0"/>
            <a:ext cx="4038600" cy="990600"/>
          </a:xfrm>
          <a:prstGeom prst="rect">
            <a:avLst/>
          </a:prstGeom>
        </p:spPr>
        <p:txBody>
          <a:bodyPr anchor="ctr" bIns="45720" lIns="91440" rIns="91440" rtlCol="0" tIns="45720" vert="horz">
            <a:normAutofit fontScale="85000" lnSpcReduction="10000"/>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dirty="0" lang="en-US" smtClean="0">
                <a:latin charset="0" pitchFamily="18" typeface="Garamond"/>
              </a:rPr>
              <a:t>Spinal Cord Damage</a:t>
            </a:r>
            <a:endParaRPr dirty="0" lang="en-US">
              <a:latin charset="0" pitchFamily="18" typeface="Garamond"/>
            </a:endParaRPr>
          </a:p>
        </p:txBody>
      </p:sp>
      <p:pic>
        <p:nvPicPr>
          <p:cNvPr id="8" name="Picture 7"/>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152400" y="381000"/>
            <a:ext cx="2190750" cy="2921000"/>
          </a:xfrm>
          <a:prstGeom prst="rect">
            <a:avLst/>
          </a:prstGeom>
        </p:spPr>
      </p:pic>
      <p:sp>
        <p:nvSpPr>
          <p:cNvPr id="9" name="Rectangle 8"/>
          <p:cNvSpPr/>
          <p:nvPr/>
        </p:nvSpPr>
        <p:spPr>
          <a:xfrm>
            <a:off x="3382341" y="3289012"/>
            <a:ext cx="1075359" cy="584775"/>
          </a:xfrm>
          <a:prstGeom prst="rect">
            <a:avLst/>
          </a:prstGeom>
        </p:spPr>
        <p:txBody>
          <a:bodyPr wrap="none">
            <a:spAutoFit/>
          </a:bodyPr>
          <a:lstStyle/>
          <a:p>
            <a:r>
              <a:rPr dirty="0" lang="en-US" sz="3200">
                <a:latin charset="0" pitchFamily="18" typeface="Garamond"/>
              </a:rPr>
              <a:t>Why?</a:t>
            </a:r>
          </a:p>
        </p:txBody>
      </p:sp>
    </p:spTree>
    <p:extLst>
      <p:ext uri="{BB962C8B-B14F-4D97-AF65-F5344CB8AC3E}">
        <p14:creationId xmlns:p14="http://schemas.microsoft.com/office/powerpoint/2010/main" val="1281055847"/>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27238" y="304800"/>
            <a:ext cx="8229600" cy="1143000"/>
          </a:xfrm>
        </p:spPr>
        <p:txBody>
          <a:bodyPr/>
          <a:lstStyle/>
          <a:p>
            <a:r>
              <a:rPr dirty="0" lang="en-US" smtClean="0">
                <a:latin charset="0" pitchFamily="18" typeface="Garamond"/>
              </a:rPr>
              <a:t>Did you know?</a:t>
            </a:r>
            <a:endParaRPr dirty="0" lang="en-US">
              <a:latin charset="0" pitchFamily="18" typeface="Garamond"/>
            </a:endParaRPr>
          </a:p>
        </p:txBody>
      </p:sp>
      <p:sp>
        <p:nvSpPr>
          <p:cNvPr id="3" name="Content Placeholder 2"/>
          <p:cNvSpPr>
            <a:spLocks noGrp="1"/>
          </p:cNvSpPr>
          <p:nvPr>
            <p:ph idx="1"/>
          </p:nvPr>
        </p:nvSpPr>
        <p:spPr>
          <a:xfrm>
            <a:off x="762000" y="2133600"/>
            <a:ext cx="8229600" cy="1524000"/>
          </a:xfrm>
        </p:spPr>
        <p:txBody>
          <a:bodyPr/>
          <a:lstStyle/>
          <a:p>
            <a:pPr indent="0" marL="0">
              <a:buNone/>
            </a:pPr>
            <a:r>
              <a:rPr dirty="0" lang="en-US" smtClean="0">
                <a:latin charset="0" pitchFamily="18" typeface="Garamond"/>
              </a:rPr>
              <a:t>During your sleep, while you are dreaming, your body undergoes temporary paralysis.</a:t>
            </a:r>
            <a:endParaRPr dirty="0" lang="en-US">
              <a:latin charset="0" pitchFamily="18" typeface="Garamond"/>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4975253" y="3459480"/>
            <a:ext cx="3101947" cy="2560320"/>
          </a:xfrm>
          <a:prstGeom prst="rect">
            <a:avLst/>
          </a:prstGeom>
        </p:spPr>
      </p:pic>
      <p:pic>
        <p:nvPicPr>
          <p:cNvPr id="7" name="Picture 6"/>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609600" y="228600"/>
            <a:ext cx="1655911" cy="16764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3460771"/>
            <a:ext cx="3552826" cy="2559029"/>
          </a:xfrm>
          <a:prstGeom prst="rect">
            <a:avLst/>
          </a:prstGeom>
        </p:spPr>
      </p:pic>
    </p:spTree>
    <p:extLst>
      <p:ext uri="{BB962C8B-B14F-4D97-AF65-F5344CB8AC3E}">
        <p14:creationId xmlns:p14="http://schemas.microsoft.com/office/powerpoint/2010/main" val="1226959193"/>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mph" presetID="26" presetSubtype="0">
                                  <p:stCondLst>
                                    <p:cond delay="0"/>
                                  </p:stCondLst>
                                  <p:childTnLst>
                                    <p:animEffect filter="fade" transition="out">
                                      <p:cBhvr>
                                        <p:cTn dur="500" id="6" tmFilter="0, 0; .2, .5; .8, .5; 1, 0"/>
                                        <p:tgtEl>
                                          <p:spTgt spid="7"/>
                                        </p:tgtEl>
                                      </p:cBhvr>
                                    </p:animEffect>
                                    <p:animScale>
                                      <p:cBhvr>
                                        <p:cTn autoRev="1" dur="250" fill="hold" id="7"/>
                                        <p:tgtEl>
                                          <p:spTgt spid="7"/>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Garamond" pitchFamily="18" charset="0"/>
              </a:rPr>
              <a:t>Spinal Cord Damage Today</a:t>
            </a:r>
            <a:endParaRPr lang="en-US" dirty="0">
              <a:latin typeface="Garamond" pitchFamily="18" charset="0"/>
            </a:endParaRPr>
          </a:p>
        </p:txBody>
      </p:sp>
      <p:sp>
        <p:nvSpPr>
          <p:cNvPr id="3" name="Content Placeholder 2"/>
          <p:cNvSpPr>
            <a:spLocks noGrp="1"/>
          </p:cNvSpPr>
          <p:nvPr>
            <p:ph idx="1"/>
          </p:nvPr>
        </p:nvSpPr>
        <p:spPr>
          <a:xfrm>
            <a:off x="457200" y="990600"/>
            <a:ext cx="8229600" cy="4495800"/>
          </a:xfrm>
        </p:spPr>
        <p:txBody>
          <a:bodyPr>
            <a:normAutofit fontScale="92500"/>
          </a:bodyPr>
          <a:lstStyle/>
          <a:p>
            <a:pPr marL="0" indent="0">
              <a:buNone/>
            </a:pPr>
            <a:r>
              <a:rPr lang="en-US" dirty="0" smtClean="0">
                <a:latin typeface="Garamond" pitchFamily="18" charset="0"/>
              </a:rPr>
              <a:t>Our neurons are special because they have the ability to </a:t>
            </a:r>
            <a:r>
              <a:rPr lang="en-US" dirty="0" smtClean="0">
                <a:latin typeface="Garamond" pitchFamily="18" charset="0"/>
              </a:rPr>
              <a:t>make new </a:t>
            </a:r>
            <a:r>
              <a:rPr lang="en-US" dirty="0" smtClean="0">
                <a:latin typeface="Garamond" pitchFamily="18" charset="0"/>
              </a:rPr>
              <a:t>connections with neighboring neurons. </a:t>
            </a:r>
          </a:p>
          <a:p>
            <a:pPr marL="0" indent="0">
              <a:buNone/>
            </a:pPr>
            <a:r>
              <a:rPr lang="en-US" dirty="0" smtClean="0">
                <a:latin typeface="Garamond" pitchFamily="18" charset="0"/>
              </a:rPr>
              <a:t>This is how we can keep learning new things, the number of connections our neurons can make is endless!</a:t>
            </a:r>
          </a:p>
          <a:p>
            <a:pPr marL="0" indent="0">
              <a:buNone/>
            </a:pPr>
            <a:r>
              <a:rPr lang="en-US" dirty="0" smtClean="0">
                <a:latin typeface="Garamond" pitchFamily="18" charset="0"/>
              </a:rPr>
              <a:t>Recent neuroscience advances in spinal cord damage are working to teach the spinal cord’s neurons to make new connections so the patients can relearn </a:t>
            </a:r>
            <a:r>
              <a:rPr lang="en-US" dirty="0" smtClean="0">
                <a:latin typeface="Garamond" pitchFamily="18" charset="0"/>
              </a:rPr>
              <a:t>movements. </a:t>
            </a:r>
            <a:endParaRPr lang="en-US" dirty="0" smtClean="0">
              <a:latin typeface="Garamond" pitchFamily="18" charset="0"/>
            </a:endParaRPr>
          </a:p>
          <a:p>
            <a:pPr marL="0" indent="0">
              <a:buNone/>
            </a:pPr>
            <a:endParaRPr lang="en-US" dirty="0">
              <a:latin typeface="Garamond" pitchFamily="18" charset="0"/>
            </a:endParaRPr>
          </a:p>
        </p:txBody>
      </p:sp>
      <p:sp>
        <p:nvSpPr>
          <p:cNvPr id="4" name="Rectangle 3"/>
          <p:cNvSpPr/>
          <p:nvPr/>
        </p:nvSpPr>
        <p:spPr>
          <a:xfrm>
            <a:off x="990600" y="5715000"/>
            <a:ext cx="7696200" cy="523220"/>
          </a:xfrm>
          <a:prstGeom prst="rect">
            <a:avLst/>
          </a:prstGeom>
        </p:spPr>
        <p:txBody>
          <a:bodyPr wrap="square">
            <a:spAutoFit/>
          </a:bodyPr>
          <a:lstStyle/>
          <a:p>
            <a:r>
              <a:rPr lang="en-US" sz="2800" dirty="0" smtClean="0">
                <a:latin typeface="Garamond" pitchFamily="18" charset="0"/>
                <a:hlinkClick r:id="rId3"/>
              </a:rPr>
              <a:t>Using the Wii to </a:t>
            </a:r>
            <a:r>
              <a:rPr lang="en-US" sz="2800" dirty="0">
                <a:latin typeface="Garamond" pitchFamily="18" charset="0"/>
                <a:hlinkClick r:id="rId3"/>
              </a:rPr>
              <a:t>H</a:t>
            </a:r>
            <a:r>
              <a:rPr lang="en-US" sz="2800" dirty="0" smtClean="0">
                <a:latin typeface="Garamond" pitchFamily="18" charset="0"/>
                <a:hlinkClick r:id="rId3"/>
              </a:rPr>
              <a:t>elp </a:t>
            </a:r>
            <a:r>
              <a:rPr lang="en-US" sz="2800" dirty="0">
                <a:latin typeface="Garamond" pitchFamily="18" charset="0"/>
                <a:hlinkClick r:id="rId3"/>
              </a:rPr>
              <a:t>N</a:t>
            </a:r>
            <a:r>
              <a:rPr lang="en-US" sz="2800" dirty="0" smtClean="0">
                <a:latin typeface="Garamond" pitchFamily="18" charset="0"/>
                <a:hlinkClick r:id="rId3"/>
              </a:rPr>
              <a:t>eurons </a:t>
            </a:r>
            <a:r>
              <a:rPr lang="en-US" sz="2800" dirty="0">
                <a:latin typeface="Garamond" pitchFamily="18" charset="0"/>
                <a:hlinkClick r:id="rId3"/>
              </a:rPr>
              <a:t>R</a:t>
            </a:r>
            <a:r>
              <a:rPr lang="en-US" sz="2800" dirty="0" smtClean="0">
                <a:latin typeface="Garamond" pitchFamily="18" charset="0"/>
                <a:hlinkClick r:id="rId3"/>
              </a:rPr>
              <a:t>elearn </a:t>
            </a:r>
            <a:r>
              <a:rPr lang="en-US" sz="2800" dirty="0">
                <a:latin typeface="Garamond" pitchFamily="18" charset="0"/>
                <a:hlinkClick r:id="rId3"/>
              </a:rPr>
              <a:t>M</a:t>
            </a:r>
            <a:r>
              <a:rPr lang="en-US" sz="2800" dirty="0" smtClean="0">
                <a:latin typeface="Garamond" pitchFamily="18" charset="0"/>
                <a:hlinkClick r:id="rId3"/>
              </a:rPr>
              <a:t>ovements </a:t>
            </a:r>
            <a:endParaRPr lang="en-US" sz="2800" dirty="0">
              <a:latin typeface="Garamond" pitchFamily="18" charset="0"/>
            </a:endParaRPr>
          </a:p>
        </p:txBody>
      </p:sp>
    </p:spTree>
    <p:extLst>
      <p:ext uri="{BB962C8B-B14F-4D97-AF65-F5344CB8AC3E}">
        <p14:creationId xmlns:p14="http://schemas.microsoft.com/office/powerpoint/2010/main" val="3940089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4743450" cy="1143000"/>
          </a:xfrm>
        </p:spPr>
        <p:txBody>
          <a:bodyPr/>
          <a:lstStyle/>
          <a:p>
            <a:r>
              <a:rPr lang="en-US" dirty="0" smtClean="0">
                <a:latin typeface="Garamond" pitchFamily="18" charset="0"/>
              </a:rPr>
              <a:t>Nervous System</a:t>
            </a:r>
            <a:endParaRPr lang="en-US" dirty="0">
              <a:latin typeface="Garamond" pitchFamily="18" charset="0"/>
            </a:endParaRPr>
          </a:p>
        </p:txBody>
      </p:sp>
      <p:sp>
        <p:nvSpPr>
          <p:cNvPr id="3" name="Content Placeholder 2"/>
          <p:cNvSpPr>
            <a:spLocks noGrp="1"/>
          </p:cNvSpPr>
          <p:nvPr>
            <p:ph idx="1"/>
          </p:nvPr>
        </p:nvSpPr>
        <p:spPr>
          <a:xfrm>
            <a:off x="76200" y="1368724"/>
            <a:ext cx="8382000" cy="3203276"/>
          </a:xfrm>
        </p:spPr>
        <p:txBody>
          <a:bodyPr>
            <a:normAutofit/>
          </a:bodyPr>
          <a:lstStyle/>
          <a:p>
            <a:pPr>
              <a:buSzPct val="60000"/>
            </a:pPr>
            <a:r>
              <a:rPr lang="en-US" sz="2600" dirty="0" smtClean="0">
                <a:latin typeface="Garamond" pitchFamily="18" charset="0"/>
              </a:rPr>
              <a:t>You accidentally step on a nail</a:t>
            </a:r>
          </a:p>
          <a:p>
            <a:pPr marL="0" indent="0">
              <a:buSzPct val="60000"/>
              <a:buNone/>
            </a:pPr>
            <a:r>
              <a:rPr lang="en-US" sz="2600" dirty="0" smtClean="0">
                <a:latin typeface="Garamond" pitchFamily="18" charset="0"/>
              </a:rPr>
              <a:t>Your skin feels the pain and sends </a:t>
            </a:r>
          </a:p>
          <a:p>
            <a:pPr marL="0" indent="0">
              <a:buSzPct val="60000"/>
              <a:buNone/>
            </a:pPr>
            <a:r>
              <a:rPr lang="en-US" sz="2600" dirty="0" smtClean="0">
                <a:latin typeface="Garamond" pitchFamily="18" charset="0"/>
              </a:rPr>
              <a:t>a message up to your brain – OUCH</a:t>
            </a:r>
          </a:p>
          <a:p>
            <a:pPr>
              <a:buSzPct val="60000"/>
            </a:pPr>
            <a:r>
              <a:rPr lang="en-US" sz="2600" dirty="0" smtClean="0">
                <a:latin typeface="Garamond" pitchFamily="18" charset="0"/>
              </a:rPr>
              <a:t>Your brain sends a message back down </a:t>
            </a:r>
          </a:p>
          <a:p>
            <a:pPr marL="0" indent="0">
              <a:buSzPct val="60000"/>
              <a:buNone/>
            </a:pPr>
            <a:r>
              <a:rPr lang="en-US" sz="2600" dirty="0" smtClean="0">
                <a:latin typeface="Garamond" pitchFamily="18" charset="0"/>
              </a:rPr>
              <a:t>to your leg muscles that says – MOVE </a:t>
            </a:r>
          </a:p>
          <a:p>
            <a:pPr marL="0" indent="0">
              <a:buSzPct val="60000"/>
              <a:buNone/>
            </a:pPr>
            <a:r>
              <a:rPr lang="en-US" sz="2600" dirty="0" smtClean="0">
                <a:latin typeface="Garamond" pitchFamily="18" charset="0"/>
              </a:rPr>
              <a:t>and your leg steps back off the nail.</a:t>
            </a:r>
          </a:p>
          <a:p>
            <a:pPr marL="0" indent="0">
              <a:buSzPct val="60000"/>
              <a:buNone/>
            </a:pPr>
            <a:endParaRPr lang="en-US" sz="2600" dirty="0">
              <a:latin typeface="Garamond"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47800"/>
            <a:ext cx="3305175" cy="2743200"/>
          </a:xfrm>
          <a:prstGeom prst="rect">
            <a:avLst/>
          </a:prstGeom>
        </p:spPr>
      </p:pic>
      <p:sp>
        <p:nvSpPr>
          <p:cNvPr id="4" name="Rectangle 3"/>
          <p:cNvSpPr/>
          <p:nvPr/>
        </p:nvSpPr>
        <p:spPr>
          <a:xfrm>
            <a:off x="485775" y="4800600"/>
            <a:ext cx="8458200" cy="954107"/>
          </a:xfrm>
          <a:prstGeom prst="rect">
            <a:avLst/>
          </a:prstGeom>
        </p:spPr>
        <p:txBody>
          <a:bodyPr wrap="square">
            <a:spAutoFit/>
          </a:bodyPr>
          <a:lstStyle/>
          <a:p>
            <a:r>
              <a:rPr lang="en-US" sz="2800" dirty="0">
                <a:latin typeface="Garamond" pitchFamily="18" charset="0"/>
              </a:rPr>
              <a:t>Your nervous system is how your body communicates with your brain and your brain communicates with your body.</a:t>
            </a:r>
          </a:p>
        </p:txBody>
      </p:sp>
    </p:spTree>
    <p:extLst>
      <p:ext uri="{BB962C8B-B14F-4D97-AF65-F5344CB8AC3E}">
        <p14:creationId xmlns:p14="http://schemas.microsoft.com/office/powerpoint/2010/main" val="880871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35306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p>
            <a:r>
              <a:rPr lang="en-US" dirty="0" smtClean="0">
                <a:latin typeface="Garamond" pitchFamily="18" charset="0"/>
              </a:rPr>
              <a:t>Peripheral Nervous System</a:t>
            </a:r>
            <a:endParaRPr lang="en-US" dirty="0">
              <a:latin typeface="Garamond" pitchFamily="18" charset="0"/>
            </a:endParaRPr>
          </a:p>
        </p:txBody>
      </p:sp>
      <p:sp>
        <p:nvSpPr>
          <p:cNvPr id="3" name="Content Placeholder 2"/>
          <p:cNvSpPr>
            <a:spLocks noGrp="1"/>
          </p:cNvSpPr>
          <p:nvPr>
            <p:ph idx="1"/>
          </p:nvPr>
        </p:nvSpPr>
        <p:spPr>
          <a:xfrm>
            <a:off x="228600" y="1295400"/>
            <a:ext cx="8534400" cy="4457699"/>
          </a:xfrm>
        </p:spPr>
        <p:txBody>
          <a:bodyPr>
            <a:normAutofit/>
          </a:bodyPr>
          <a:lstStyle/>
          <a:p>
            <a:pPr marL="0" indent="0">
              <a:buSzPct val="50000"/>
              <a:buNone/>
            </a:pPr>
            <a:r>
              <a:rPr lang="en-US" dirty="0" smtClean="0">
                <a:latin typeface="Garamond" pitchFamily="18" charset="0"/>
              </a:rPr>
              <a:t>The peripheral nervous system (PNS) is made up of </a:t>
            </a:r>
            <a:r>
              <a:rPr lang="en-US" b="1" dirty="0" smtClean="0">
                <a:latin typeface="Garamond" pitchFamily="18" charset="0"/>
              </a:rPr>
              <a:t>nerves</a:t>
            </a:r>
            <a:r>
              <a:rPr lang="en-US" dirty="0" smtClean="0">
                <a:latin typeface="Garamond" pitchFamily="18" charset="0"/>
              </a:rPr>
              <a:t> that run throughout our body.</a:t>
            </a:r>
          </a:p>
          <a:p>
            <a:pPr marL="0" indent="0">
              <a:buNone/>
            </a:pPr>
            <a:r>
              <a:rPr lang="en-US" dirty="0" smtClean="0">
                <a:latin typeface="Garamond" pitchFamily="18" charset="0"/>
              </a:rPr>
              <a:t>	</a:t>
            </a:r>
            <a:r>
              <a:rPr lang="en-US" dirty="0">
                <a:latin typeface="Garamond" pitchFamily="18" charset="0"/>
              </a:rPr>
              <a:t>	</a:t>
            </a:r>
            <a:r>
              <a:rPr lang="en-US" dirty="0" smtClean="0">
                <a:latin typeface="Garamond" pitchFamily="18" charset="0"/>
              </a:rPr>
              <a:t>	Nerves tell our brain about our 				environment </a:t>
            </a:r>
            <a:r>
              <a:rPr lang="en-US" dirty="0" smtClean="0">
                <a:latin typeface="Garamond" pitchFamily="18" charset="0"/>
              </a:rPr>
              <a:t>with</a:t>
            </a:r>
            <a:r>
              <a:rPr lang="en-US" dirty="0" smtClean="0">
                <a:latin typeface="Garamond" pitchFamily="18" charset="0"/>
              </a:rPr>
              <a:t> </a:t>
            </a:r>
            <a:r>
              <a:rPr lang="en-US" dirty="0" smtClean="0">
                <a:latin typeface="Garamond" pitchFamily="18" charset="0"/>
              </a:rPr>
              <a:t>information    				gathered from our senses.</a:t>
            </a:r>
          </a:p>
          <a:p>
            <a:pPr marL="0" indent="0">
              <a:buNone/>
            </a:pPr>
            <a:r>
              <a:rPr lang="en-US" dirty="0">
                <a:latin typeface="Garamond" pitchFamily="18" charset="0"/>
              </a:rPr>
              <a:t>	</a:t>
            </a:r>
            <a:r>
              <a:rPr lang="en-US" dirty="0" smtClean="0">
                <a:latin typeface="Garamond" pitchFamily="18" charset="0"/>
              </a:rPr>
              <a:t>			Nerves have special receptors 				for each sense: </a:t>
            </a:r>
          </a:p>
          <a:p>
            <a:pPr marL="0" indent="0">
              <a:buNone/>
            </a:pPr>
            <a:r>
              <a:rPr lang="en-US" dirty="0">
                <a:latin typeface="Garamond" pitchFamily="18" charset="0"/>
              </a:rPr>
              <a:t>	</a:t>
            </a:r>
            <a:r>
              <a:rPr lang="en-US" dirty="0" smtClean="0">
                <a:latin typeface="Garamond" pitchFamily="18" charset="0"/>
              </a:rPr>
              <a:t>				</a:t>
            </a:r>
          </a:p>
        </p:txBody>
      </p:sp>
      <p:sp>
        <p:nvSpPr>
          <p:cNvPr id="4" name="Rectangle 3"/>
          <p:cNvSpPr/>
          <p:nvPr/>
        </p:nvSpPr>
        <p:spPr>
          <a:xfrm>
            <a:off x="4495800" y="4889718"/>
            <a:ext cx="4114800" cy="1815882"/>
          </a:xfrm>
          <a:prstGeom prst="rect">
            <a:avLst/>
          </a:prstGeom>
        </p:spPr>
        <p:txBody>
          <a:bodyPr wrap="square">
            <a:spAutoFit/>
          </a:bodyPr>
          <a:lstStyle/>
          <a:p>
            <a:pPr marL="457200" indent="-457200">
              <a:buSzPct val="60000"/>
              <a:buFont typeface="Arial" pitchFamily="34" charset="0"/>
              <a:buChar char="•"/>
            </a:pPr>
            <a:r>
              <a:rPr lang="en-US" sz="2800" dirty="0" err="1" smtClean="0">
                <a:latin typeface="Garamond" pitchFamily="18" charset="0"/>
              </a:rPr>
              <a:t>Thermoreceptors</a:t>
            </a:r>
            <a:endParaRPr lang="en-US" sz="2800" dirty="0" smtClean="0">
              <a:latin typeface="Garamond" pitchFamily="18" charset="0"/>
            </a:endParaRPr>
          </a:p>
          <a:p>
            <a:pPr marL="457200" indent="-457200">
              <a:buSzPct val="60000"/>
              <a:buFont typeface="Arial" pitchFamily="34" charset="0"/>
              <a:buChar char="•"/>
            </a:pPr>
            <a:r>
              <a:rPr lang="en-US" sz="2800" dirty="0" smtClean="0">
                <a:latin typeface="Garamond" pitchFamily="18" charset="0"/>
              </a:rPr>
              <a:t>Mechanoreceptors</a:t>
            </a:r>
          </a:p>
          <a:p>
            <a:pPr marL="457200" indent="-457200">
              <a:buSzPct val="60000"/>
              <a:buFont typeface="Arial" pitchFamily="34" charset="0"/>
              <a:buChar char="•"/>
            </a:pPr>
            <a:r>
              <a:rPr lang="en-US" sz="2800" dirty="0" smtClean="0">
                <a:latin typeface="Garamond" pitchFamily="18" charset="0"/>
              </a:rPr>
              <a:t>Photoreceptors</a:t>
            </a:r>
          </a:p>
          <a:p>
            <a:pPr marL="457200" indent="-457200">
              <a:buSzPct val="60000"/>
              <a:buFont typeface="Arial" pitchFamily="34" charset="0"/>
              <a:buChar char="•"/>
            </a:pPr>
            <a:r>
              <a:rPr lang="en-US" sz="2800" dirty="0" err="1" smtClean="0">
                <a:latin typeface="Garamond" pitchFamily="18" charset="0"/>
              </a:rPr>
              <a:t>Nociceptors</a:t>
            </a:r>
            <a:r>
              <a:rPr lang="en-US" sz="2800" dirty="0" smtClean="0">
                <a:latin typeface="Garamond" pitchFamily="18" charset="0"/>
              </a:rPr>
              <a:t> &amp; more</a:t>
            </a:r>
          </a:p>
        </p:txBody>
      </p:sp>
      <p:cxnSp>
        <p:nvCxnSpPr>
          <p:cNvPr id="6" name="Straight Connector 5"/>
          <p:cNvCxnSpPr/>
          <p:nvPr/>
        </p:nvCxnSpPr>
        <p:spPr>
          <a:xfrm>
            <a:off x="0" y="10668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018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143000"/>
            <a:ext cx="7010400" cy="5695950"/>
          </a:xfrm>
          <a:prstGeom prst="rect">
            <a:avLst/>
          </a:prstGeom>
        </p:spPr>
      </p:pic>
      <p:sp>
        <p:nvSpPr>
          <p:cNvPr id="2" name="Title 1"/>
          <p:cNvSpPr>
            <a:spLocks noGrp="1"/>
          </p:cNvSpPr>
          <p:nvPr>
            <p:ph type="title"/>
          </p:nvPr>
        </p:nvSpPr>
        <p:spPr>
          <a:xfrm>
            <a:off x="2971800" y="0"/>
            <a:ext cx="3276600" cy="1143000"/>
          </a:xfrm>
        </p:spPr>
        <p:txBody>
          <a:bodyPr/>
          <a:lstStyle/>
          <a:p>
            <a:r>
              <a:rPr lang="en-US" dirty="0" smtClean="0">
                <a:latin typeface="Garamond" pitchFamily="18" charset="0"/>
              </a:rPr>
              <a:t>Nerves</a:t>
            </a:r>
            <a:endParaRPr lang="en-US" dirty="0">
              <a:latin typeface="Garamond" pitchFamily="18" charset="0"/>
            </a:endParaRPr>
          </a:p>
        </p:txBody>
      </p:sp>
      <p:sp>
        <p:nvSpPr>
          <p:cNvPr id="3" name="Content Placeholder 2"/>
          <p:cNvSpPr>
            <a:spLocks noGrp="1"/>
          </p:cNvSpPr>
          <p:nvPr>
            <p:ph idx="1"/>
          </p:nvPr>
        </p:nvSpPr>
        <p:spPr>
          <a:xfrm>
            <a:off x="152400" y="990600"/>
            <a:ext cx="5105400" cy="4429126"/>
          </a:xfrm>
        </p:spPr>
        <p:txBody>
          <a:bodyPr>
            <a:normAutofit/>
          </a:bodyPr>
          <a:lstStyle/>
          <a:p>
            <a:pPr>
              <a:buSzPct val="60000"/>
            </a:pPr>
            <a:r>
              <a:rPr lang="en-US" dirty="0" smtClean="0">
                <a:latin typeface="Garamond" pitchFamily="18" charset="0"/>
              </a:rPr>
              <a:t>Nerves are bundles of neuron </a:t>
            </a:r>
            <a:r>
              <a:rPr lang="en-US" dirty="0" smtClean="0">
                <a:latin typeface="Garamond" pitchFamily="18" charset="0"/>
              </a:rPr>
              <a:t>axons</a:t>
            </a:r>
            <a:endParaRPr lang="en-US" dirty="0" smtClean="0">
              <a:latin typeface="Garamond" pitchFamily="18" charset="0"/>
            </a:endParaRPr>
          </a:p>
          <a:p>
            <a:pPr>
              <a:buSzPct val="60000"/>
            </a:pPr>
            <a:r>
              <a:rPr lang="en-US" dirty="0">
                <a:latin typeface="Garamond" pitchFamily="18" charset="0"/>
              </a:rPr>
              <a:t>N</a:t>
            </a:r>
            <a:r>
              <a:rPr lang="en-US" dirty="0" smtClean="0">
                <a:latin typeface="Garamond" pitchFamily="18" charset="0"/>
              </a:rPr>
              <a:t>erves </a:t>
            </a:r>
            <a:r>
              <a:rPr lang="en-US" dirty="0">
                <a:latin typeface="Garamond" pitchFamily="18" charset="0"/>
              </a:rPr>
              <a:t>carry two types of </a:t>
            </a:r>
            <a:r>
              <a:rPr lang="en-US" dirty="0" smtClean="0">
                <a:latin typeface="Garamond" pitchFamily="18" charset="0"/>
              </a:rPr>
              <a:t>information</a:t>
            </a:r>
          </a:p>
          <a:p>
            <a:pPr lvl="1">
              <a:buSzPct val="30000"/>
              <a:buFont typeface="Courier New" pitchFamily="49" charset="0"/>
              <a:buChar char="o"/>
            </a:pPr>
            <a:r>
              <a:rPr lang="en-US" sz="3200" dirty="0" smtClean="0">
                <a:latin typeface="Garamond" pitchFamily="18" charset="0"/>
              </a:rPr>
              <a:t>Movement</a:t>
            </a:r>
          </a:p>
          <a:p>
            <a:pPr lvl="1">
              <a:buSzPct val="30000"/>
              <a:buFont typeface="Courier New" pitchFamily="49" charset="0"/>
              <a:buChar char="o"/>
            </a:pPr>
            <a:r>
              <a:rPr lang="en-US" sz="3200" dirty="0" smtClean="0">
                <a:latin typeface="Garamond" pitchFamily="18" charset="0"/>
              </a:rPr>
              <a:t>Sensory</a:t>
            </a:r>
            <a:endParaRPr lang="en-US" sz="3200" dirty="0">
              <a:latin typeface="Garamond" pitchFamily="18" charset="0"/>
            </a:endParaRPr>
          </a:p>
          <a:p>
            <a:endParaRPr lang="en-US" sz="2800" dirty="0">
              <a:latin typeface="Garamond" pitchFamily="18" charset="0"/>
            </a:endParaRPr>
          </a:p>
        </p:txBody>
      </p:sp>
    </p:spTree>
    <p:extLst>
      <p:ext uri="{BB962C8B-B14F-4D97-AF65-F5344CB8AC3E}">
        <p14:creationId xmlns:p14="http://schemas.microsoft.com/office/powerpoint/2010/main" val="2377081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6"/>
            <a:ext cx="8229600" cy="1143000"/>
          </a:xfrm>
        </p:spPr>
        <p:txBody>
          <a:bodyPr>
            <a:normAutofit fontScale="90000"/>
          </a:bodyPr>
          <a:lstStyle/>
          <a:p>
            <a:r>
              <a:rPr lang="en-US" dirty="0" smtClean="0">
                <a:latin typeface="Garamond" pitchFamily="18" charset="0"/>
              </a:rPr>
              <a:t>Nervous System Information Pathway</a:t>
            </a:r>
            <a:endParaRPr lang="en-US" dirty="0">
              <a:latin typeface="Garamond" pitchFamily="18" charset="0"/>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latin typeface="Garamond" pitchFamily="18" charset="0"/>
              </a:rPr>
              <a:t>Our sense receptors pick up information about our environment, </a:t>
            </a:r>
            <a:r>
              <a:rPr lang="en-US" dirty="0" smtClean="0">
                <a:latin typeface="Garamond" pitchFamily="18" charset="0"/>
              </a:rPr>
              <a:t>i.e. </a:t>
            </a:r>
            <a:r>
              <a:rPr lang="en-US" i="1" dirty="0" smtClean="0">
                <a:latin typeface="Garamond" pitchFamily="18" charset="0"/>
              </a:rPr>
              <a:t>it’s cold</a:t>
            </a:r>
          </a:p>
          <a:p>
            <a:pPr marL="514350" indent="-514350">
              <a:buFont typeface="+mj-lt"/>
              <a:buAutoNum type="arabicPeriod"/>
            </a:pPr>
            <a:r>
              <a:rPr lang="en-US" dirty="0" smtClean="0">
                <a:latin typeface="Garamond" pitchFamily="18" charset="0"/>
              </a:rPr>
              <a:t>Nerves carry that information up the spinal cord to the brain</a:t>
            </a:r>
          </a:p>
          <a:p>
            <a:pPr marL="514350" indent="-514350">
              <a:buFont typeface="+mj-lt"/>
              <a:buAutoNum type="arabicPeriod"/>
            </a:pPr>
            <a:r>
              <a:rPr lang="en-US" dirty="0" smtClean="0">
                <a:latin typeface="Garamond" pitchFamily="18" charset="0"/>
              </a:rPr>
              <a:t>Your brain’s neurons fire </a:t>
            </a:r>
            <a:r>
              <a:rPr lang="en-US" dirty="0" smtClean="0">
                <a:latin typeface="Garamond" pitchFamily="18" charset="0"/>
              </a:rPr>
              <a:t>and </a:t>
            </a:r>
            <a:r>
              <a:rPr lang="en-US" dirty="0" smtClean="0">
                <a:latin typeface="Garamond" pitchFamily="18" charset="0"/>
              </a:rPr>
              <a:t>decide to get a jacket </a:t>
            </a:r>
          </a:p>
          <a:p>
            <a:pPr marL="514350" indent="-514350">
              <a:buFont typeface="+mj-lt"/>
              <a:buAutoNum type="arabicPeriod"/>
            </a:pPr>
            <a:r>
              <a:rPr lang="en-US" dirty="0" smtClean="0">
                <a:latin typeface="Garamond" pitchFamily="18" charset="0"/>
              </a:rPr>
              <a:t>Your cerebellum plans out the movement to pick up a jacket</a:t>
            </a:r>
          </a:p>
          <a:p>
            <a:pPr marL="514350" indent="-514350">
              <a:buFont typeface="+mj-lt"/>
              <a:buAutoNum type="arabicPeriod"/>
            </a:pPr>
            <a:r>
              <a:rPr lang="en-US" dirty="0" smtClean="0">
                <a:latin typeface="Garamond" pitchFamily="18" charset="0"/>
              </a:rPr>
              <a:t>Nerves carry the movement message down the spinal cord to your arm</a:t>
            </a:r>
          </a:p>
          <a:p>
            <a:pPr marL="514350" indent="-514350">
              <a:buFont typeface="+mj-lt"/>
              <a:buAutoNum type="arabicPeriod"/>
            </a:pPr>
            <a:r>
              <a:rPr lang="en-US" dirty="0" smtClean="0">
                <a:latin typeface="Garamond" pitchFamily="18" charset="0"/>
              </a:rPr>
              <a:t>Your arm reaches down to pick up the jacket</a:t>
            </a:r>
            <a:endParaRPr lang="en-US" dirty="0">
              <a:latin typeface="Garamond" pitchFamily="18" charset="0"/>
            </a:endParaRPr>
          </a:p>
        </p:txBody>
      </p:sp>
      <p:cxnSp>
        <p:nvCxnSpPr>
          <p:cNvPr id="4" name="Straight Connector 3"/>
          <p:cNvCxnSpPr/>
          <p:nvPr/>
        </p:nvCxnSpPr>
        <p:spPr>
          <a:xfrm>
            <a:off x="0" y="10668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658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114800"/>
            <a:ext cx="4114800" cy="292273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622323"/>
          </a:xfrm>
          <a:prstGeom prst="rect">
            <a:avLst/>
          </a:prstGeom>
        </p:spPr>
      </p:pic>
      <p:sp>
        <p:nvSpPr>
          <p:cNvPr id="2" name="Title 1"/>
          <p:cNvSpPr>
            <a:spLocks noGrp="1"/>
          </p:cNvSpPr>
          <p:nvPr>
            <p:ph type="title"/>
          </p:nvPr>
        </p:nvSpPr>
        <p:spPr>
          <a:xfrm>
            <a:off x="398585" y="1283677"/>
            <a:ext cx="8229600" cy="1143000"/>
          </a:xfrm>
        </p:spPr>
        <p:txBody>
          <a:bodyPr/>
          <a:lstStyle/>
          <a:p>
            <a:r>
              <a:rPr lang="en-US" dirty="0" smtClean="0">
                <a:latin typeface="Garamond" pitchFamily="18" charset="0"/>
              </a:rPr>
              <a:t>Careers in Neuroscience</a:t>
            </a:r>
            <a:endParaRPr lang="en-US" dirty="0">
              <a:latin typeface="Garamond" pitchFamily="18" charset="0"/>
            </a:endParaRPr>
          </a:p>
        </p:txBody>
      </p:sp>
      <p:sp>
        <p:nvSpPr>
          <p:cNvPr id="3" name="Content Placeholder 2"/>
          <p:cNvSpPr>
            <a:spLocks noGrp="1"/>
          </p:cNvSpPr>
          <p:nvPr>
            <p:ph idx="1"/>
          </p:nvPr>
        </p:nvSpPr>
        <p:spPr>
          <a:xfrm>
            <a:off x="152400" y="2209800"/>
            <a:ext cx="8229600" cy="4830763"/>
          </a:xfrm>
        </p:spPr>
        <p:txBody>
          <a:bodyPr/>
          <a:lstStyle/>
          <a:p>
            <a:pPr>
              <a:buSzPct val="60000"/>
            </a:pPr>
            <a:r>
              <a:rPr lang="en-US" dirty="0" smtClean="0">
                <a:latin typeface="Garamond" pitchFamily="18" charset="0"/>
              </a:rPr>
              <a:t>Neuroscientist – study the nervous system</a:t>
            </a:r>
          </a:p>
          <a:p>
            <a:pPr>
              <a:buSzPct val="60000"/>
            </a:pPr>
            <a:r>
              <a:rPr lang="en-US" dirty="0" smtClean="0">
                <a:latin typeface="Garamond" pitchFamily="18" charset="0"/>
              </a:rPr>
              <a:t>Neurosurgeon – operate on the brain</a:t>
            </a:r>
          </a:p>
          <a:p>
            <a:pPr>
              <a:buSzPct val="60000"/>
            </a:pPr>
            <a:r>
              <a:rPr lang="en-US" dirty="0" smtClean="0">
                <a:latin typeface="Garamond" pitchFamily="18" charset="0"/>
              </a:rPr>
              <a:t>Neurophysiologist – study brain behavior</a:t>
            </a:r>
          </a:p>
          <a:p>
            <a:pPr>
              <a:buSzPct val="60000"/>
            </a:pPr>
            <a:r>
              <a:rPr lang="en-US" dirty="0" err="1" smtClean="0">
                <a:latin typeface="Garamond" pitchFamily="18" charset="0"/>
              </a:rPr>
              <a:t>Neuroradiologist</a:t>
            </a:r>
            <a:r>
              <a:rPr lang="en-US" dirty="0" smtClean="0">
                <a:latin typeface="Garamond" pitchFamily="18" charset="0"/>
              </a:rPr>
              <a:t> </a:t>
            </a:r>
            <a:r>
              <a:rPr lang="en-US" dirty="0" smtClean="0">
                <a:latin typeface="Garamond" pitchFamily="18" charset="0"/>
              </a:rPr>
              <a:t>– image </a:t>
            </a:r>
          </a:p>
          <a:p>
            <a:pPr marL="0" indent="0">
              <a:buSzPct val="60000"/>
              <a:buNone/>
            </a:pPr>
            <a:r>
              <a:rPr lang="en-US" dirty="0">
                <a:latin typeface="Garamond" pitchFamily="18" charset="0"/>
              </a:rPr>
              <a:t> </a:t>
            </a:r>
            <a:r>
              <a:rPr lang="en-US" dirty="0" smtClean="0">
                <a:latin typeface="Garamond" pitchFamily="18" charset="0"/>
              </a:rPr>
              <a:t>            </a:t>
            </a:r>
            <a:r>
              <a:rPr lang="en-US" dirty="0" smtClean="0">
                <a:latin typeface="Garamond" pitchFamily="18" charset="0"/>
              </a:rPr>
              <a:t>the </a:t>
            </a:r>
            <a:r>
              <a:rPr lang="en-US" dirty="0" smtClean="0">
                <a:latin typeface="Garamond" pitchFamily="18" charset="0"/>
              </a:rPr>
              <a:t>nervous system</a:t>
            </a:r>
          </a:p>
          <a:p>
            <a:pPr marL="0" indent="0">
              <a:buSzPct val="60000"/>
              <a:buNone/>
            </a:pPr>
            <a:endParaRPr lang="en-US" dirty="0" smtClean="0">
              <a:latin typeface="Garamond" pitchFamily="18" charset="0"/>
            </a:endParaRPr>
          </a:p>
          <a:p>
            <a:pPr marL="0" indent="0">
              <a:buSzPct val="60000"/>
              <a:buNone/>
            </a:pPr>
            <a:r>
              <a:rPr lang="en-US" dirty="0" smtClean="0">
                <a:latin typeface="Garamond" pitchFamily="18" charset="0"/>
              </a:rPr>
              <a:t>           &amp; many more!</a:t>
            </a:r>
          </a:p>
          <a:p>
            <a:pPr>
              <a:buSzPct val="60000"/>
            </a:pPr>
            <a:endParaRPr lang="en-US" dirty="0">
              <a:latin typeface="Garamond" pitchFamily="18" charset="0"/>
            </a:endParaRPr>
          </a:p>
        </p:txBody>
      </p:sp>
    </p:spTree>
    <p:extLst>
      <p:ext uri="{BB962C8B-B14F-4D97-AF65-F5344CB8AC3E}">
        <p14:creationId xmlns:p14="http://schemas.microsoft.com/office/powerpoint/2010/main" val="2296157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1981200"/>
          </a:xfrm>
        </p:spPr>
        <p:txBody>
          <a:bodyPr>
            <a:normAutofit/>
          </a:bodyPr>
          <a:lstStyle/>
          <a:p>
            <a:pPr algn="l"/>
            <a:r>
              <a:rPr lang="en-US" sz="3600" dirty="0" smtClean="0">
                <a:latin typeface="Garamond" pitchFamily="18" charset="0"/>
              </a:rPr>
              <a:t>To unlock the secretes of the brain </a:t>
            </a:r>
            <a:br>
              <a:rPr lang="en-US" sz="3600" dirty="0" smtClean="0">
                <a:latin typeface="Garamond" pitchFamily="18" charset="0"/>
              </a:rPr>
            </a:br>
            <a:r>
              <a:rPr lang="en-US" sz="3600" dirty="0" smtClean="0">
                <a:latin typeface="Garamond" pitchFamily="18" charset="0"/>
              </a:rPr>
              <a:t>there are special scientists who </a:t>
            </a:r>
            <a:br>
              <a:rPr lang="en-US" sz="3600" dirty="0" smtClean="0">
                <a:latin typeface="Garamond" pitchFamily="18" charset="0"/>
              </a:rPr>
            </a:br>
            <a:r>
              <a:rPr lang="en-US" sz="3600" dirty="0" smtClean="0">
                <a:latin typeface="Garamond" pitchFamily="18" charset="0"/>
              </a:rPr>
              <a:t>research </a:t>
            </a:r>
            <a:r>
              <a:rPr lang="en-US" sz="3600" b="1" dirty="0" smtClean="0">
                <a:latin typeface="Garamond" pitchFamily="18" charset="0"/>
              </a:rPr>
              <a:t>Neuroscience</a:t>
            </a:r>
            <a:endParaRPr lang="en-US" sz="3600" b="1" dirty="0">
              <a:latin typeface="Garamond" pitchFamily="18" charset="0"/>
            </a:endParaRPr>
          </a:p>
        </p:txBody>
      </p:sp>
      <p:sp>
        <p:nvSpPr>
          <p:cNvPr id="4" name="Title 1"/>
          <p:cNvSpPr txBox="1">
            <a:spLocks/>
          </p:cNvSpPr>
          <p:nvPr/>
        </p:nvSpPr>
        <p:spPr>
          <a:xfrm>
            <a:off x="2011642" y="2209800"/>
            <a:ext cx="713822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Garamond" pitchFamily="18" charset="0"/>
              </a:rPr>
              <a:t>- the scientific study of the nervous system</a:t>
            </a:r>
            <a:endParaRPr lang="en-US" sz="3200" dirty="0">
              <a:latin typeface="Garamond"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776816"/>
            <a:ext cx="2438400" cy="2438400"/>
          </a:xfrm>
          <a:prstGeom prst="rect">
            <a:avLst/>
          </a:prstGeom>
        </p:spPr>
      </p:pic>
      <p:sp>
        <p:nvSpPr>
          <p:cNvPr id="7" name="Title 1"/>
          <p:cNvSpPr txBox="1">
            <a:spLocks/>
          </p:cNvSpPr>
          <p:nvPr/>
        </p:nvSpPr>
        <p:spPr>
          <a:xfrm>
            <a:off x="3072581" y="3505200"/>
            <a:ext cx="5766619" cy="282800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Garamond" pitchFamily="18" charset="0"/>
              </a:rPr>
              <a:t>Neuroscientists </a:t>
            </a:r>
            <a:r>
              <a:rPr lang="en-US" sz="3200" dirty="0" smtClean="0">
                <a:latin typeface="Garamond" pitchFamily="18" charset="0"/>
              </a:rPr>
              <a:t>want to </a:t>
            </a:r>
            <a:r>
              <a:rPr lang="en-US" sz="3200" dirty="0" smtClean="0">
                <a:latin typeface="Garamond" pitchFamily="18" charset="0"/>
              </a:rPr>
              <a:t>understand how the nervous system works to develop treatments for nervous system disorders and diseases.</a:t>
            </a:r>
            <a:endParaRPr lang="en-US" sz="3200" dirty="0">
              <a:latin typeface="Garamond"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152400"/>
            <a:ext cx="2590800" cy="2255602"/>
          </a:xfrm>
          <a:prstGeom prst="rect">
            <a:avLst/>
          </a:prstGeom>
        </p:spPr>
      </p:pic>
    </p:spTree>
    <p:extLst>
      <p:ext uri="{BB962C8B-B14F-4D97-AF65-F5344CB8AC3E}">
        <p14:creationId xmlns:p14="http://schemas.microsoft.com/office/powerpoint/2010/main" val="2322222788"/>
      </p:ext>
    </p:extLst>
  </p:cSld>
  <p:clrMapOvr>
    <a:masterClrMapping/>
  </p:clrMapOvr>
  <p:timing>
    <p:tnLst>
      <p:par>
        <p:cTn id="1" dur="indefinite" restart="never" nodeType="tmRoot"/>
      </p:par>
    </p:tnLst>
  </p:timing>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9312" y="1750874"/>
            <a:ext cx="1362075" cy="3752850"/>
          </a:xfrm>
          <a:prstGeom prst="rect">
            <a:avLst/>
          </a:prstGeom>
        </p:spPr>
      </p:pic>
      <p:sp>
        <p:nvSpPr>
          <p:cNvPr id="3" name="Content Placeholder 2"/>
          <p:cNvSpPr>
            <a:spLocks noGrp="1"/>
          </p:cNvSpPr>
          <p:nvPr>
            <p:ph idx="1"/>
          </p:nvPr>
        </p:nvSpPr>
        <p:spPr>
          <a:xfrm>
            <a:off x="429387" y="433351"/>
            <a:ext cx="9248013" cy="762000"/>
          </a:xfrm>
        </p:spPr>
        <p:txBody>
          <a:bodyPr/>
          <a:lstStyle/>
          <a:p>
            <a:pPr indent="0" marL="0">
              <a:buNone/>
            </a:pPr>
            <a:r>
              <a:rPr dirty="0" lang="en-US" smtClean="0" sz="4000">
                <a:latin charset="0" pitchFamily="18" typeface="Garamond"/>
              </a:rPr>
              <a:t>The Nervous System has two parts:</a:t>
            </a:r>
          </a:p>
          <a:p>
            <a:pPr indent="0" marL="0">
              <a:buNone/>
            </a:pPr>
            <a:endParaRPr dirty="0" lang="en-US" smtClean="0">
              <a:latin charset="0" pitchFamily="18" typeface="Garamond"/>
            </a:endParaRPr>
          </a:p>
        </p:txBody>
      </p:sp>
      <p:pic>
        <p:nvPicPr>
          <p:cNvPr descr="V:\PEER2\NSF FELLOWS\Undergraduates\Graham, Jennifer\MISC\SpinalCord2.JPG" id="4" name="Picture 2"/>
          <p:cNvPicPr>
            <a:picLocks noChangeArrowheads="1" noChangeAspect="1"/>
          </p:cNvPicPr>
          <p:nvPr/>
        </p:nvPicPr>
        <p:blipFill rotWithShape="1">
          <a:blip r:embed="rId3">
            <a:extLst>
              <a:ext uri="{28A0092B-C50C-407E-A947-70E740481C1C}">
                <a14:useLocalDpi xmlns:a14="http://schemas.microsoft.com/office/drawing/2010/main" val="0"/>
              </a:ext>
            </a:extLst>
          </a:blip>
          <a:stretch/>
        </p:blipFill>
        <p:spPr bwMode="auto">
          <a:xfrm>
            <a:off x="311095" y="1720394"/>
            <a:ext cx="1304925" cy="38404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72437" y="1360730"/>
            <a:ext cx="5476875" cy="1631216"/>
          </a:xfrm>
          <a:prstGeom prst="rect">
            <a:avLst/>
          </a:prstGeom>
          <a:noFill/>
        </p:spPr>
        <p:txBody>
          <a:bodyPr rtlCol="0" wrap="square">
            <a:spAutoFit/>
          </a:bodyPr>
          <a:lstStyle/>
          <a:p>
            <a:pPr>
              <a:spcBef>
                <a:spcPts val="600"/>
              </a:spcBef>
            </a:pPr>
            <a:r>
              <a:rPr dirty="0" lang="en-US" smtClean="0" sz="3200">
                <a:latin charset="0" pitchFamily="18" typeface="Garamond"/>
              </a:rPr>
              <a:t>1.</a:t>
            </a:r>
            <a:r>
              <a:rPr b="1" dirty="0" lang="en-US" smtClean="0" sz="3200">
                <a:latin charset="0" pitchFamily="18" typeface="Garamond"/>
              </a:rPr>
              <a:t> Central</a:t>
            </a:r>
            <a:r>
              <a:rPr dirty="0" lang="en-US" smtClean="0" sz="3200">
                <a:latin charset="0" pitchFamily="18" typeface="Garamond"/>
              </a:rPr>
              <a:t> </a:t>
            </a:r>
            <a:r>
              <a:rPr b="1" dirty="0" lang="en-US" sz="3200">
                <a:latin charset="0" pitchFamily="18" typeface="Garamond"/>
              </a:rPr>
              <a:t>Nervous </a:t>
            </a:r>
            <a:r>
              <a:rPr b="1" dirty="0" lang="en-US" smtClean="0" sz="3200">
                <a:latin charset="0" pitchFamily="18" typeface="Garamond"/>
              </a:rPr>
              <a:t>System</a:t>
            </a:r>
          </a:p>
          <a:p>
            <a:pPr>
              <a:spcBef>
                <a:spcPts val="600"/>
              </a:spcBef>
            </a:pPr>
            <a:endParaRPr dirty="0" lang="en-US" sz="1200">
              <a:latin charset="0" pitchFamily="18" typeface="Garamond"/>
            </a:endParaRPr>
          </a:p>
          <a:p>
            <a:pPr indent="0" lvl="2" marL="1204912">
              <a:spcBef>
                <a:spcPts val="600"/>
              </a:spcBef>
              <a:buSzPct val="60000"/>
              <a:buNone/>
            </a:pPr>
            <a:r>
              <a:rPr dirty="0" lang="en-US" smtClean="0" sz="2800">
                <a:latin charset="0" pitchFamily="18" typeface="Garamond"/>
              </a:rPr>
              <a:t>	</a:t>
            </a:r>
            <a:endParaRPr dirty="0" lang="en-US">
              <a:latin charset="0" pitchFamily="18" typeface="Garamond"/>
            </a:endParaRPr>
          </a:p>
          <a:p>
            <a:endParaRPr dirty="0" lang="en-US"/>
          </a:p>
        </p:txBody>
      </p:sp>
      <p:cxnSp>
        <p:nvCxnSpPr>
          <p:cNvPr id="16" name="Straight Arrow Connector 15"/>
          <p:cNvCxnSpPr/>
          <p:nvPr/>
        </p:nvCxnSpPr>
        <p:spPr>
          <a:xfrm flipH="1" flipV="1">
            <a:off x="1716568" y="2372765"/>
            <a:ext cx="1947327" cy="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54595" y="5256074"/>
            <a:ext cx="5385192" cy="1754326"/>
          </a:xfrm>
          <a:prstGeom prst="rect">
            <a:avLst/>
          </a:prstGeom>
          <a:noFill/>
        </p:spPr>
        <p:txBody>
          <a:bodyPr rtlCol="0" wrap="none">
            <a:spAutoFit/>
          </a:bodyPr>
          <a:lstStyle/>
          <a:p>
            <a:r>
              <a:rPr dirty="0" lang="en-US" smtClean="0" sz="3200">
                <a:latin charset="0" pitchFamily="18" typeface="Garamond"/>
              </a:rPr>
              <a:t>2.  </a:t>
            </a:r>
            <a:r>
              <a:rPr b="1" dirty="0" lang="en-US" sz="3200">
                <a:latin charset="0" pitchFamily="18" typeface="Garamond"/>
              </a:rPr>
              <a:t>Peripheral Nervous </a:t>
            </a:r>
            <a:r>
              <a:rPr b="1" dirty="0" lang="en-US" smtClean="0" sz="3200">
                <a:latin charset="0" pitchFamily="18" typeface="Garamond"/>
              </a:rPr>
              <a:t>System</a:t>
            </a:r>
          </a:p>
          <a:p>
            <a:endParaRPr dirty="0" lang="en-US" sz="1200">
              <a:latin charset="0" pitchFamily="18" typeface="Garamond"/>
            </a:endParaRPr>
          </a:p>
          <a:p>
            <a:pPr lvl="1" marL="804862">
              <a:buSzPct val="60000"/>
            </a:pPr>
            <a:r>
              <a:rPr dirty="0" lang="en-US" smtClean="0" sz="3200">
                <a:latin charset="0" pitchFamily="18" typeface="Garamond"/>
              </a:rPr>
              <a:t>Nerves in the body</a:t>
            </a:r>
            <a:endParaRPr dirty="0" lang="en-US" sz="3200">
              <a:latin charset="0" pitchFamily="18" typeface="Garamond"/>
            </a:endParaRPr>
          </a:p>
          <a:p>
            <a:endParaRPr dirty="0" lang="en-US" sz="3200">
              <a:latin charset="0" pitchFamily="18" typeface="Garamond"/>
            </a:endParaRPr>
          </a:p>
        </p:txBody>
      </p:sp>
      <p:cxnSp>
        <p:nvCxnSpPr>
          <p:cNvPr id="26" name="Straight Arrow Connector 25"/>
          <p:cNvCxnSpPr/>
          <p:nvPr/>
        </p:nvCxnSpPr>
        <p:spPr>
          <a:xfrm>
            <a:off x="4959295" y="2372766"/>
            <a:ext cx="2686821"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835095" y="4049286"/>
            <a:ext cx="1524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169095" y="2906165"/>
            <a:ext cx="477021"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169095" y="5177416"/>
            <a:ext cx="477021"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69095" y="2906165"/>
            <a:ext cx="0" cy="227125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568895" y="4013188"/>
            <a:ext cx="1600200" cy="689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1379891" y="2906165"/>
            <a:ext cx="455204"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1306305" y="5160420"/>
            <a:ext cx="528790" cy="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835095" y="2895789"/>
            <a:ext cx="0" cy="225425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59916" y="2049599"/>
            <a:ext cx="1199379" cy="584775"/>
          </a:xfrm>
          <a:prstGeom prst="rect">
            <a:avLst/>
          </a:prstGeom>
          <a:noFill/>
        </p:spPr>
        <p:txBody>
          <a:bodyPr rtlCol="0" wrap="square">
            <a:spAutoFit/>
          </a:bodyPr>
          <a:lstStyle/>
          <a:p>
            <a:r>
              <a:rPr dirty="0" lang="en-US" smtClean="0" sz="3200">
                <a:latin charset="0" pitchFamily="18" typeface="Garamond"/>
              </a:rPr>
              <a:t>Brain</a:t>
            </a:r>
            <a:endParaRPr dirty="0" lang="en-US" sz="3200">
              <a:latin charset="0" pitchFamily="18" typeface="Garamond"/>
            </a:endParaRPr>
          </a:p>
        </p:txBody>
      </p:sp>
      <p:sp>
        <p:nvSpPr>
          <p:cNvPr id="24" name="TextBox 23"/>
          <p:cNvSpPr txBox="1"/>
          <p:nvPr/>
        </p:nvSpPr>
        <p:spPr>
          <a:xfrm>
            <a:off x="4131005" y="2845427"/>
            <a:ext cx="599690" cy="646331"/>
          </a:xfrm>
          <a:prstGeom prst="rect">
            <a:avLst/>
          </a:prstGeom>
          <a:noFill/>
        </p:spPr>
        <p:txBody>
          <a:bodyPr rtlCol="0" wrap="square">
            <a:spAutoFit/>
          </a:bodyPr>
          <a:lstStyle/>
          <a:p>
            <a:r>
              <a:rPr dirty="0" lang="en-US" smtClean="0" sz="3600">
                <a:latin charset="0" pitchFamily="18" typeface="Garamond"/>
              </a:rPr>
              <a:t>&amp;</a:t>
            </a:r>
            <a:endParaRPr dirty="0" lang="en-US" sz="3600">
              <a:latin charset="0" pitchFamily="18" typeface="Garamond"/>
            </a:endParaRPr>
          </a:p>
        </p:txBody>
      </p:sp>
      <p:sp>
        <p:nvSpPr>
          <p:cNvPr id="25" name="TextBox 24"/>
          <p:cNvSpPr txBox="1"/>
          <p:nvPr/>
        </p:nvSpPr>
        <p:spPr>
          <a:xfrm>
            <a:off x="3435295" y="3756899"/>
            <a:ext cx="2161162" cy="584775"/>
          </a:xfrm>
          <a:prstGeom prst="rect">
            <a:avLst/>
          </a:prstGeom>
          <a:noFill/>
        </p:spPr>
        <p:txBody>
          <a:bodyPr rtlCol="0" wrap="square">
            <a:spAutoFit/>
          </a:bodyPr>
          <a:lstStyle/>
          <a:p>
            <a:r>
              <a:rPr dirty="0" lang="en-US" smtClean="0" sz="3200">
                <a:latin charset="0" pitchFamily="18" typeface="Garamond"/>
              </a:rPr>
              <a:t>Spinal Cord</a:t>
            </a:r>
            <a:endParaRPr dirty="0" lang="en-US" sz="3200">
              <a:latin charset="0" pitchFamily="18" typeface="Garamond"/>
            </a:endParaRPr>
          </a:p>
        </p:txBody>
      </p:sp>
    </p:spTree>
    <p:extLst>
      <p:ext uri="{BB962C8B-B14F-4D97-AF65-F5344CB8AC3E}">
        <p14:creationId xmlns:p14="http://schemas.microsoft.com/office/powerpoint/2010/main" val="2932677444"/>
      </p:ext>
    </p:extLst>
  </p:cSld>
  <p:clrMapOvr>
    <a:masterClrMapping/>
  </p:clrMapOvr>
  <p:timing>
    <p:tnLst>
      <p:par>
        <p:cTn dur="indefinite" id="1" nodeType="tmRoot" restart="never"/>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9144"/>
            <a:ext cx="5029201" cy="1143000"/>
          </a:xfrm>
        </p:spPr>
        <p:txBody>
          <a:bodyPr/>
          <a:lstStyle/>
          <a:p>
            <a:r>
              <a:rPr lang="en-US" dirty="0" smtClean="0">
                <a:latin typeface="Garamond" pitchFamily="18" charset="0"/>
              </a:rPr>
              <a:t>The Brain</a:t>
            </a:r>
            <a:endParaRPr lang="en-US" dirty="0">
              <a:latin typeface="Garamond" pitchFamily="18" charset="0"/>
            </a:endParaRPr>
          </a:p>
        </p:txBody>
      </p:sp>
      <p:sp>
        <p:nvSpPr>
          <p:cNvPr id="3" name="Content Placeholder 2"/>
          <p:cNvSpPr>
            <a:spLocks noGrp="1"/>
          </p:cNvSpPr>
          <p:nvPr>
            <p:ph idx="1"/>
          </p:nvPr>
        </p:nvSpPr>
        <p:spPr>
          <a:xfrm>
            <a:off x="163245" y="1219200"/>
            <a:ext cx="9012935" cy="1295399"/>
          </a:xfrm>
        </p:spPr>
        <p:txBody>
          <a:bodyPr>
            <a:normAutofit fontScale="92500"/>
          </a:bodyPr>
          <a:lstStyle/>
          <a:p>
            <a:pPr marL="0" indent="0">
              <a:buNone/>
            </a:pPr>
            <a:r>
              <a:rPr lang="en-US" dirty="0" smtClean="0">
                <a:latin typeface="Garamond" pitchFamily="18" charset="0"/>
              </a:rPr>
              <a:t>Your brain is divided into two hemispheres (or halves</a:t>
            </a:r>
            <a:r>
              <a:rPr lang="en-US" dirty="0">
                <a:latin typeface="Garamond" pitchFamily="18" charset="0"/>
              </a:rPr>
              <a:t>)</a:t>
            </a:r>
            <a:endParaRPr lang="en-US" dirty="0" smtClean="0">
              <a:latin typeface="Garamond" pitchFamily="18" charset="0"/>
            </a:endParaRPr>
          </a:p>
          <a:p>
            <a:pPr marL="0" indent="0">
              <a:buNone/>
            </a:pPr>
            <a:r>
              <a:rPr lang="en-US" dirty="0" smtClean="0">
                <a:latin typeface="Garamond" pitchFamily="18" charset="0"/>
              </a:rPr>
              <a:t>that have </a:t>
            </a:r>
            <a:r>
              <a:rPr lang="en-US" b="1" dirty="0" err="1" smtClean="0">
                <a:latin typeface="Garamond" pitchFamily="18" charset="0"/>
              </a:rPr>
              <a:t>contralaterality</a:t>
            </a:r>
            <a:r>
              <a:rPr lang="en-US" i="1" dirty="0" smtClean="0">
                <a:latin typeface="Garamond" pitchFamily="18" charset="0"/>
              </a:rPr>
              <a:t> = contra</a:t>
            </a:r>
            <a:r>
              <a:rPr lang="en-US" dirty="0" smtClean="0">
                <a:latin typeface="Garamond" pitchFamily="18" charset="0"/>
              </a:rPr>
              <a:t> – opposite, </a:t>
            </a:r>
            <a:r>
              <a:rPr lang="en-US" i="1" dirty="0" smtClean="0">
                <a:latin typeface="Garamond" pitchFamily="18" charset="0"/>
              </a:rPr>
              <a:t>lateral</a:t>
            </a:r>
            <a:r>
              <a:rPr lang="en-US" dirty="0" smtClean="0">
                <a:latin typeface="Garamond" pitchFamily="18" charset="0"/>
              </a:rPr>
              <a:t> – side</a:t>
            </a:r>
          </a:p>
        </p:txBody>
      </p:sp>
      <p:pic>
        <p:nvPicPr>
          <p:cNvPr id="2050" name="Picture 2" descr="http://createsubliminalmessages.com/wp-content/uploads/2009/12/left-and-right-brain-hemispher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444" y="3276600"/>
            <a:ext cx="2647950" cy="29241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5000" y="3925431"/>
            <a:ext cx="2895600" cy="2246769"/>
          </a:xfrm>
          <a:prstGeom prst="rect">
            <a:avLst/>
          </a:prstGeom>
          <a:noFill/>
        </p:spPr>
        <p:txBody>
          <a:bodyPr wrap="square" rtlCol="0">
            <a:spAutoFit/>
          </a:bodyPr>
          <a:lstStyle/>
          <a:p>
            <a:pPr algn="r"/>
            <a:r>
              <a:rPr lang="en-US" sz="2800" dirty="0" smtClean="0">
                <a:latin typeface="Garamond" pitchFamily="18" charset="0"/>
              </a:rPr>
              <a:t>and the right half of your brain controls the left side of your body.</a:t>
            </a:r>
          </a:p>
          <a:p>
            <a:pPr algn="r"/>
            <a:endParaRPr lang="en-US" sz="2800" dirty="0">
              <a:latin typeface="Garamond" pitchFamily="18" charset="0"/>
            </a:endParaRPr>
          </a:p>
        </p:txBody>
      </p:sp>
      <p:sp>
        <p:nvSpPr>
          <p:cNvPr id="5" name="TextBox 4"/>
          <p:cNvSpPr txBox="1"/>
          <p:nvPr/>
        </p:nvSpPr>
        <p:spPr>
          <a:xfrm>
            <a:off x="228600" y="3962400"/>
            <a:ext cx="3073908" cy="2246769"/>
          </a:xfrm>
          <a:prstGeom prst="rect">
            <a:avLst/>
          </a:prstGeom>
          <a:noFill/>
        </p:spPr>
        <p:txBody>
          <a:bodyPr wrap="square" rtlCol="0">
            <a:spAutoFit/>
          </a:bodyPr>
          <a:lstStyle/>
          <a:p>
            <a:r>
              <a:rPr lang="en-US" sz="2800" dirty="0" smtClean="0">
                <a:latin typeface="Garamond" pitchFamily="18" charset="0"/>
              </a:rPr>
              <a:t>The left half of your brain controls the right side of your body…</a:t>
            </a:r>
          </a:p>
          <a:p>
            <a:endParaRPr lang="en-US" sz="2800" dirty="0">
              <a:latin typeface="Garamond" pitchFamily="18" charset="0"/>
            </a:endParaRPr>
          </a:p>
        </p:txBody>
      </p:sp>
      <p:cxnSp>
        <p:nvCxnSpPr>
          <p:cNvPr id="7" name="Straight Connector 6"/>
          <p:cNvCxnSpPr/>
          <p:nvPr/>
        </p:nvCxnSpPr>
        <p:spPr>
          <a:xfrm flipH="1" flipV="1">
            <a:off x="2790444" y="3276600"/>
            <a:ext cx="838200" cy="685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305044" y="3276600"/>
            <a:ext cx="714756" cy="685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59760" y="2783038"/>
            <a:ext cx="1761392" cy="584775"/>
          </a:xfrm>
          <a:prstGeom prst="rect">
            <a:avLst/>
          </a:prstGeom>
          <a:noFill/>
        </p:spPr>
        <p:txBody>
          <a:bodyPr wrap="square" rtlCol="0">
            <a:spAutoFit/>
          </a:bodyPr>
          <a:lstStyle/>
          <a:p>
            <a:r>
              <a:rPr lang="en-US" sz="3200" dirty="0" smtClean="0">
                <a:latin typeface="Garamond" pitchFamily="18" charset="0"/>
              </a:rPr>
              <a:t>Left half</a:t>
            </a:r>
            <a:endParaRPr lang="en-US" sz="3200" dirty="0">
              <a:latin typeface="Garamond" pitchFamily="18" charset="0"/>
            </a:endParaRPr>
          </a:p>
        </p:txBody>
      </p:sp>
      <p:sp>
        <p:nvSpPr>
          <p:cNvPr id="13" name="TextBox 12"/>
          <p:cNvSpPr txBox="1"/>
          <p:nvPr/>
        </p:nvSpPr>
        <p:spPr>
          <a:xfrm>
            <a:off x="5914644" y="2768025"/>
            <a:ext cx="1981200" cy="584775"/>
          </a:xfrm>
          <a:prstGeom prst="rect">
            <a:avLst/>
          </a:prstGeom>
          <a:noFill/>
        </p:spPr>
        <p:txBody>
          <a:bodyPr wrap="square" rtlCol="0">
            <a:spAutoFit/>
          </a:bodyPr>
          <a:lstStyle/>
          <a:p>
            <a:r>
              <a:rPr lang="en-US" sz="3200" dirty="0" smtClean="0">
                <a:latin typeface="Garamond" pitchFamily="18" charset="0"/>
              </a:rPr>
              <a:t>Right half</a:t>
            </a:r>
            <a:endParaRPr lang="en-US" sz="3200" dirty="0">
              <a:latin typeface="Garamond" pitchFamily="18" charset="0"/>
            </a:endParaRPr>
          </a:p>
        </p:txBody>
      </p:sp>
      <p:sp>
        <p:nvSpPr>
          <p:cNvPr id="12" name="Rectangle 11"/>
          <p:cNvSpPr/>
          <p:nvPr/>
        </p:nvSpPr>
        <p:spPr>
          <a:xfrm>
            <a:off x="0" y="0"/>
            <a:ext cx="2934008" cy="1077218"/>
          </a:xfrm>
          <a:prstGeom prst="rect">
            <a:avLst/>
          </a:prstGeom>
        </p:spPr>
        <p:txBody>
          <a:bodyPr wrap="none">
            <a:spAutoFit/>
          </a:bodyPr>
          <a:lstStyle/>
          <a:p>
            <a:r>
              <a:rPr lang="en-US" sz="3200" dirty="0">
                <a:latin typeface="Garamond" pitchFamily="18" charset="0"/>
              </a:rPr>
              <a:t>Central Nervous </a:t>
            </a:r>
            <a:endParaRPr lang="en-US" sz="3200" dirty="0" smtClean="0">
              <a:latin typeface="Garamond" pitchFamily="18" charset="0"/>
            </a:endParaRPr>
          </a:p>
          <a:p>
            <a:pPr algn="ctr"/>
            <a:r>
              <a:rPr lang="en-US" sz="3200" dirty="0" smtClean="0">
                <a:latin typeface="Garamond" pitchFamily="18" charset="0"/>
              </a:rPr>
              <a:t>System</a:t>
            </a:r>
            <a:r>
              <a:rPr lang="en-US" sz="3200" dirty="0">
                <a:latin typeface="Garamond" pitchFamily="18" charset="0"/>
              </a:rPr>
              <a:t>: </a:t>
            </a:r>
          </a:p>
        </p:txBody>
      </p:sp>
      <p:cxnSp>
        <p:nvCxnSpPr>
          <p:cNvPr id="8" name="Straight Connector 7"/>
          <p:cNvCxnSpPr/>
          <p:nvPr/>
        </p:nvCxnSpPr>
        <p:spPr>
          <a:xfrm>
            <a:off x="0" y="10668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287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2488" y="2265593"/>
            <a:ext cx="2590800" cy="2009775"/>
          </a:xfrm>
        </p:spPr>
      </p:pic>
      <p:cxnSp>
        <p:nvCxnSpPr>
          <p:cNvPr id="40" name="Straight Connector 39"/>
          <p:cNvCxnSpPr/>
          <p:nvPr/>
        </p:nvCxnSpPr>
        <p:spPr>
          <a:xfrm>
            <a:off x="6610350" y="4038600"/>
            <a:ext cx="2381250" cy="18990"/>
          </a:xfrm>
          <a:prstGeom prst="line">
            <a:avLst/>
          </a:prstGeom>
          <a:ln w="25400">
            <a:solidFill>
              <a:srgbClr val="4FB7A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78308" y="4546938"/>
            <a:ext cx="2479548" cy="0"/>
          </a:xfrm>
          <a:prstGeom prst="line">
            <a:avLst/>
          </a:prstGeom>
          <a:ln w="25400">
            <a:solidFill>
              <a:schemeClr val="accent2">
                <a:lumMod val="75000"/>
                <a:alpha val="78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77000" y="3619381"/>
            <a:ext cx="2819400" cy="800219"/>
          </a:xfrm>
          <a:prstGeom prst="rect">
            <a:avLst/>
          </a:prstGeom>
          <a:noFill/>
        </p:spPr>
        <p:txBody>
          <a:bodyPr wrap="square" rtlCol="0">
            <a:spAutoFit/>
          </a:bodyPr>
          <a:lstStyle/>
          <a:p>
            <a:r>
              <a:rPr lang="en-US" sz="2800" dirty="0" smtClean="0">
                <a:latin typeface="Garamond" pitchFamily="18" charset="0"/>
              </a:rPr>
              <a:t>4. Occipital Lobe</a:t>
            </a:r>
          </a:p>
          <a:p>
            <a:pPr marL="285750" indent="-285750">
              <a:buSzPct val="60000"/>
              <a:buFont typeface="Wingdings" pitchFamily="2" charset="2"/>
              <a:buChar char="§"/>
            </a:pPr>
            <a:r>
              <a:rPr lang="en-US" dirty="0" smtClean="0">
                <a:latin typeface="Garamond" pitchFamily="18" charset="0"/>
              </a:rPr>
              <a:t>Vision</a:t>
            </a:r>
          </a:p>
        </p:txBody>
      </p:sp>
      <p:sp>
        <p:nvSpPr>
          <p:cNvPr id="6" name="TextBox 5"/>
          <p:cNvSpPr txBox="1"/>
          <p:nvPr/>
        </p:nvSpPr>
        <p:spPr>
          <a:xfrm>
            <a:off x="76200" y="4132183"/>
            <a:ext cx="2700528" cy="1354217"/>
          </a:xfrm>
          <a:prstGeom prst="rect">
            <a:avLst/>
          </a:prstGeom>
          <a:noFill/>
        </p:spPr>
        <p:txBody>
          <a:bodyPr wrap="square" rtlCol="0">
            <a:spAutoFit/>
          </a:bodyPr>
          <a:lstStyle/>
          <a:p>
            <a:r>
              <a:rPr lang="en-US" sz="2800" dirty="0" smtClean="0">
                <a:latin typeface="Garamond" pitchFamily="18" charset="0"/>
              </a:rPr>
              <a:t>3. Temporal Lobe</a:t>
            </a:r>
          </a:p>
          <a:p>
            <a:pPr marL="285750" indent="-285750">
              <a:buSzPct val="60000"/>
              <a:buFont typeface="Wingdings" pitchFamily="2" charset="2"/>
              <a:buChar char="§"/>
            </a:pPr>
            <a:r>
              <a:rPr lang="en-US" dirty="0" smtClean="0">
                <a:latin typeface="Garamond" pitchFamily="18" charset="0"/>
              </a:rPr>
              <a:t>Hearing</a:t>
            </a:r>
          </a:p>
          <a:p>
            <a:pPr marL="285750" indent="-285750">
              <a:buSzPct val="60000"/>
              <a:buFont typeface="Wingdings" pitchFamily="2" charset="2"/>
              <a:buChar char="§"/>
            </a:pPr>
            <a:r>
              <a:rPr lang="en-US" dirty="0">
                <a:latin typeface="Garamond" pitchFamily="18" charset="0"/>
              </a:rPr>
              <a:t>U</a:t>
            </a:r>
            <a:r>
              <a:rPr lang="en-US" dirty="0" smtClean="0">
                <a:latin typeface="Garamond" pitchFamily="18" charset="0"/>
              </a:rPr>
              <a:t>nderstanding language</a:t>
            </a:r>
          </a:p>
          <a:p>
            <a:pPr marL="285750" indent="-285750">
              <a:buSzPct val="60000"/>
              <a:buFont typeface="Wingdings" pitchFamily="2" charset="2"/>
              <a:buChar char="§"/>
            </a:pPr>
            <a:endParaRPr lang="en-US" dirty="0">
              <a:latin typeface="Garamond" pitchFamily="18" charset="0"/>
            </a:endParaRPr>
          </a:p>
        </p:txBody>
      </p:sp>
      <p:sp>
        <p:nvSpPr>
          <p:cNvPr id="69" name="TextBox 68"/>
          <p:cNvSpPr txBox="1"/>
          <p:nvPr/>
        </p:nvSpPr>
        <p:spPr>
          <a:xfrm>
            <a:off x="6553200" y="4603268"/>
            <a:ext cx="2438400" cy="1077218"/>
          </a:xfrm>
          <a:prstGeom prst="rect">
            <a:avLst/>
          </a:prstGeom>
          <a:noFill/>
        </p:spPr>
        <p:txBody>
          <a:bodyPr wrap="square" rtlCol="0">
            <a:spAutoFit/>
          </a:bodyPr>
          <a:lstStyle/>
          <a:p>
            <a:r>
              <a:rPr lang="en-US" sz="2800" dirty="0" smtClean="0">
                <a:latin typeface="Garamond" pitchFamily="18" charset="0"/>
              </a:rPr>
              <a:t>Cerebellum</a:t>
            </a:r>
          </a:p>
          <a:p>
            <a:pPr marL="285750" indent="-285750">
              <a:buSzPct val="60000"/>
              <a:buFont typeface="Wingdings" pitchFamily="2" charset="2"/>
              <a:buChar char="§"/>
            </a:pPr>
            <a:r>
              <a:rPr lang="en-US" dirty="0" smtClean="0">
                <a:latin typeface="Garamond" pitchFamily="18" charset="0"/>
              </a:rPr>
              <a:t>Planning movements</a:t>
            </a:r>
          </a:p>
          <a:p>
            <a:pPr marL="285750" indent="-285750">
              <a:buSzPct val="60000"/>
              <a:buFont typeface="Wingdings" pitchFamily="2" charset="2"/>
              <a:buChar char="§"/>
            </a:pPr>
            <a:r>
              <a:rPr lang="en-US" dirty="0">
                <a:latin typeface="Garamond" pitchFamily="18" charset="0"/>
              </a:rPr>
              <a:t>B</a:t>
            </a:r>
            <a:r>
              <a:rPr lang="en-US" dirty="0" smtClean="0">
                <a:latin typeface="Garamond" pitchFamily="18" charset="0"/>
              </a:rPr>
              <a:t>alance</a:t>
            </a:r>
          </a:p>
        </p:txBody>
      </p:sp>
      <p:sp>
        <p:nvSpPr>
          <p:cNvPr id="5" name="TextBox 4"/>
          <p:cNvSpPr txBox="1"/>
          <p:nvPr/>
        </p:nvSpPr>
        <p:spPr>
          <a:xfrm>
            <a:off x="76200" y="1346538"/>
            <a:ext cx="2886456" cy="1631216"/>
          </a:xfrm>
          <a:prstGeom prst="rect">
            <a:avLst/>
          </a:prstGeom>
          <a:noFill/>
        </p:spPr>
        <p:txBody>
          <a:bodyPr wrap="square" rtlCol="0">
            <a:spAutoFit/>
          </a:bodyPr>
          <a:lstStyle/>
          <a:p>
            <a:r>
              <a:rPr lang="en-US" sz="2800" dirty="0" smtClean="0">
                <a:latin typeface="Garamond" pitchFamily="18" charset="0"/>
              </a:rPr>
              <a:t>1. Frontal Lobe</a:t>
            </a:r>
          </a:p>
          <a:p>
            <a:pPr marL="285750" indent="-285750">
              <a:buSzPct val="60000"/>
              <a:buFont typeface="Wingdings" pitchFamily="2" charset="2"/>
              <a:buChar char="§"/>
            </a:pPr>
            <a:r>
              <a:rPr lang="en-US" dirty="0" smtClean="0">
                <a:latin typeface="Garamond" pitchFamily="18" charset="0"/>
              </a:rPr>
              <a:t>Personality</a:t>
            </a:r>
          </a:p>
          <a:p>
            <a:pPr marL="285750" indent="-285750">
              <a:buSzPct val="60000"/>
              <a:buFont typeface="Wingdings" pitchFamily="2" charset="2"/>
              <a:buChar char="§"/>
            </a:pPr>
            <a:r>
              <a:rPr lang="en-US" dirty="0" smtClean="0">
                <a:latin typeface="Garamond" pitchFamily="18" charset="0"/>
              </a:rPr>
              <a:t>Speaking</a:t>
            </a:r>
          </a:p>
          <a:p>
            <a:pPr marL="285750" indent="-285750">
              <a:buSzPct val="60000"/>
              <a:buFont typeface="Wingdings" pitchFamily="2" charset="2"/>
              <a:buChar char="§"/>
            </a:pPr>
            <a:r>
              <a:rPr lang="en-US" dirty="0" smtClean="0">
                <a:latin typeface="Garamond" pitchFamily="18" charset="0"/>
              </a:rPr>
              <a:t>Making plans</a:t>
            </a:r>
          </a:p>
          <a:p>
            <a:pPr marL="285750" indent="-285750">
              <a:buSzPct val="60000"/>
              <a:buFont typeface="Wingdings" pitchFamily="2" charset="2"/>
              <a:buChar char="§"/>
            </a:pPr>
            <a:r>
              <a:rPr lang="en-US" dirty="0" smtClean="0">
                <a:latin typeface="Garamond" pitchFamily="18" charset="0"/>
              </a:rPr>
              <a:t>Reasoning / Logic</a:t>
            </a:r>
          </a:p>
        </p:txBody>
      </p:sp>
      <p:sp>
        <p:nvSpPr>
          <p:cNvPr id="7" name="TextBox 6"/>
          <p:cNvSpPr txBox="1"/>
          <p:nvPr/>
        </p:nvSpPr>
        <p:spPr>
          <a:xfrm>
            <a:off x="6139814" y="1357699"/>
            <a:ext cx="2699385" cy="2185214"/>
          </a:xfrm>
          <a:prstGeom prst="rect">
            <a:avLst/>
          </a:prstGeom>
          <a:noFill/>
        </p:spPr>
        <p:txBody>
          <a:bodyPr wrap="square" rtlCol="0">
            <a:spAutoFit/>
          </a:bodyPr>
          <a:lstStyle/>
          <a:p>
            <a:r>
              <a:rPr lang="en-US" sz="2800" dirty="0" smtClean="0">
                <a:latin typeface="Garamond" pitchFamily="18" charset="0"/>
              </a:rPr>
              <a:t>2. Parietal Lobe</a:t>
            </a:r>
          </a:p>
          <a:p>
            <a:pPr marL="285750" indent="-285750">
              <a:buSzPct val="60000"/>
              <a:buFont typeface="Wingdings" pitchFamily="2" charset="2"/>
              <a:buChar char="§"/>
            </a:pPr>
            <a:r>
              <a:rPr lang="en-US" dirty="0">
                <a:latin typeface="Garamond" pitchFamily="18" charset="0"/>
              </a:rPr>
              <a:t>Sense of touch</a:t>
            </a:r>
          </a:p>
          <a:p>
            <a:pPr marL="285750" indent="-285750">
              <a:buSzPct val="60000"/>
              <a:buFont typeface="Wingdings" pitchFamily="2" charset="2"/>
              <a:buChar char="§"/>
            </a:pPr>
            <a:r>
              <a:rPr lang="en-US" dirty="0" smtClean="0">
                <a:latin typeface="Garamond" pitchFamily="18" charset="0"/>
              </a:rPr>
              <a:t>Map of the body </a:t>
            </a:r>
          </a:p>
          <a:p>
            <a:pPr marL="285750" indent="-285750">
              <a:buSzPct val="60000"/>
              <a:buFont typeface="Wingdings" pitchFamily="2" charset="2"/>
              <a:buChar char="§"/>
            </a:pPr>
            <a:r>
              <a:rPr lang="en-US" dirty="0" smtClean="0">
                <a:latin typeface="Garamond" pitchFamily="18" charset="0"/>
              </a:rPr>
              <a:t>Movement</a:t>
            </a:r>
          </a:p>
          <a:p>
            <a:pPr marL="285750" indent="-285750">
              <a:buSzPct val="60000"/>
              <a:buFont typeface="Wingdings" pitchFamily="2" charset="2"/>
              <a:buChar char="§"/>
            </a:pPr>
            <a:r>
              <a:rPr lang="en-US" dirty="0" smtClean="0">
                <a:latin typeface="Garamond" pitchFamily="18" charset="0"/>
              </a:rPr>
              <a:t>Sense </a:t>
            </a:r>
            <a:r>
              <a:rPr lang="en-US" dirty="0">
                <a:latin typeface="Garamond" pitchFamily="18" charset="0"/>
              </a:rPr>
              <a:t>of where you are in your environment </a:t>
            </a:r>
          </a:p>
          <a:p>
            <a:pPr marL="285750" indent="-285750">
              <a:buSzPct val="60000"/>
              <a:buFont typeface="Wingdings" pitchFamily="2" charset="2"/>
              <a:buChar char="§"/>
            </a:pPr>
            <a:endParaRPr lang="en-US" dirty="0" smtClean="0">
              <a:latin typeface="Garamond" pitchFamily="18" charset="0"/>
            </a:endParaRPr>
          </a:p>
        </p:txBody>
      </p:sp>
      <p:sp>
        <p:nvSpPr>
          <p:cNvPr id="10" name="Title 1"/>
          <p:cNvSpPr txBox="1">
            <a:spLocks/>
          </p:cNvSpPr>
          <p:nvPr/>
        </p:nvSpPr>
        <p:spPr>
          <a:xfrm>
            <a:off x="0" y="-762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latin typeface="Garamond" pitchFamily="18" charset="0"/>
              </a:rPr>
              <a:t> </a:t>
            </a:r>
            <a:r>
              <a:rPr lang="en-US" sz="3600" dirty="0" smtClean="0">
                <a:latin typeface="Garamond" pitchFamily="18" charset="0"/>
              </a:rPr>
              <a:t>The brain is divided into </a:t>
            </a:r>
            <a:r>
              <a:rPr lang="en-US" sz="3600" u="sng" dirty="0" smtClean="0">
                <a:latin typeface="Garamond" pitchFamily="18" charset="0"/>
              </a:rPr>
              <a:t>four lobes</a:t>
            </a:r>
            <a:endParaRPr lang="en-US" sz="3600" dirty="0">
              <a:latin typeface="Garamond" pitchFamily="18" charset="0"/>
            </a:endParaRPr>
          </a:p>
        </p:txBody>
      </p:sp>
      <p:sp>
        <p:nvSpPr>
          <p:cNvPr id="11" name="Title 1"/>
          <p:cNvSpPr txBox="1">
            <a:spLocks/>
          </p:cNvSpPr>
          <p:nvPr/>
        </p:nvSpPr>
        <p:spPr>
          <a:xfrm>
            <a:off x="266699" y="5629275"/>
            <a:ext cx="8610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Garamond" pitchFamily="18" charset="0"/>
              </a:rPr>
              <a:t>Together the lobes are called the </a:t>
            </a:r>
          </a:p>
          <a:p>
            <a:r>
              <a:rPr lang="en-US" sz="3600" b="1" dirty="0" smtClean="0">
                <a:latin typeface="Garamond" pitchFamily="18" charset="0"/>
              </a:rPr>
              <a:t>cerebrum</a:t>
            </a:r>
            <a:endParaRPr lang="en-US" sz="3600" b="1" dirty="0">
              <a:latin typeface="Garamond" pitchFamily="18" charset="0"/>
            </a:endParaRPr>
          </a:p>
        </p:txBody>
      </p:sp>
      <p:cxnSp>
        <p:nvCxnSpPr>
          <p:cNvPr id="18" name="Straight Connector 17"/>
          <p:cNvCxnSpPr/>
          <p:nvPr/>
        </p:nvCxnSpPr>
        <p:spPr>
          <a:xfrm flipH="1" flipV="1">
            <a:off x="2353056" y="1786092"/>
            <a:ext cx="999744" cy="880908"/>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657856" y="3733800"/>
            <a:ext cx="1152144" cy="813138"/>
          </a:xfrm>
          <a:prstGeom prst="line">
            <a:avLst/>
          </a:prstGeom>
          <a:ln w="25400">
            <a:solidFill>
              <a:schemeClr val="accent2">
                <a:lumMod val="75000"/>
                <a:alpha val="78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199888" y="1797254"/>
            <a:ext cx="1048512" cy="793549"/>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57088" y="3366296"/>
            <a:ext cx="953262" cy="672304"/>
          </a:xfrm>
          <a:prstGeom prst="line">
            <a:avLst/>
          </a:prstGeom>
          <a:ln w="25400">
            <a:solidFill>
              <a:srgbClr val="4FB7A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78308" y="1786092"/>
            <a:ext cx="2165604" cy="4252"/>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248400" y="1797254"/>
            <a:ext cx="2133601" cy="0"/>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7800" y="4095690"/>
            <a:ext cx="1295400" cy="957590"/>
          </a:xfrm>
          <a:prstGeom prst="line">
            <a:avLst/>
          </a:prstGeom>
          <a:ln w="25400">
            <a:solidFill>
              <a:schemeClr val="tx1">
                <a:alpha val="7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6553200" y="5053279"/>
            <a:ext cx="1676400" cy="1"/>
          </a:xfrm>
          <a:prstGeom prst="line">
            <a:avLst/>
          </a:prstGeom>
          <a:ln w="25400">
            <a:solidFill>
              <a:schemeClr val="tx1">
                <a:alpha val="78000"/>
              </a:schemeClr>
            </a:solidFill>
          </a:ln>
        </p:spPr>
        <p:style>
          <a:lnRef idx="1">
            <a:schemeClr val="accent1"/>
          </a:lnRef>
          <a:fillRef idx="0">
            <a:schemeClr val="accent1"/>
          </a:fillRef>
          <a:effectRef idx="0">
            <a:schemeClr val="accent1"/>
          </a:effectRef>
          <a:fontRef idx="minor">
            <a:schemeClr val="tx1"/>
          </a:fontRef>
        </p:style>
      </p:cxnSp>
      <p:sp>
        <p:nvSpPr>
          <p:cNvPr id="104" name="Title 1"/>
          <p:cNvSpPr txBox="1">
            <a:spLocks/>
          </p:cNvSpPr>
          <p:nvPr/>
        </p:nvSpPr>
        <p:spPr>
          <a:xfrm>
            <a:off x="1371600" y="419100"/>
            <a:ext cx="658161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latin typeface="Garamond" pitchFamily="18" charset="0"/>
              </a:rPr>
              <a:t>Each lobe has specific functions</a:t>
            </a:r>
            <a:endParaRPr lang="en-US" sz="3600" dirty="0">
              <a:latin typeface="Garamond" pitchFamily="18" charset="0"/>
            </a:endParaRPr>
          </a:p>
        </p:txBody>
      </p:sp>
    </p:spTree>
    <p:extLst>
      <p:ext uri="{BB962C8B-B14F-4D97-AF65-F5344CB8AC3E}">
        <p14:creationId xmlns:p14="http://schemas.microsoft.com/office/powerpoint/2010/main" val="3681195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 y="76200"/>
            <a:ext cx="8982075" cy="1143000"/>
          </a:xfrm>
        </p:spPr>
        <p:txBody>
          <a:bodyPr>
            <a:normAutofit fontScale="90000"/>
          </a:bodyPr>
          <a:lstStyle/>
          <a:p>
            <a:r>
              <a:rPr lang="en-US" dirty="0" smtClean="0">
                <a:latin typeface="Garamond" pitchFamily="18" charset="0"/>
              </a:rPr>
              <a:t>How do we know which lobe does what?</a:t>
            </a:r>
            <a:endParaRPr lang="en-US" dirty="0">
              <a:latin typeface="Garamond"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303462"/>
            <a:ext cx="2674432" cy="4525963"/>
          </a:xfrm>
        </p:spPr>
      </p:pic>
      <p:sp>
        <p:nvSpPr>
          <p:cNvPr id="5" name="Title 1"/>
          <p:cNvSpPr txBox="1">
            <a:spLocks/>
          </p:cNvSpPr>
          <p:nvPr/>
        </p:nvSpPr>
        <p:spPr>
          <a:xfrm>
            <a:off x="257175" y="1104900"/>
            <a:ext cx="8763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Garamond" pitchFamily="18" charset="0"/>
              </a:rPr>
              <a:t>When you damage a certain part of your brain, the damage can stop the functions that normally occur. </a:t>
            </a:r>
            <a:endParaRPr lang="en-US" sz="3200" dirty="0">
              <a:latin typeface="Garamond" pitchFamily="18" charset="0"/>
            </a:endParaRPr>
          </a:p>
        </p:txBody>
      </p:sp>
      <p:sp>
        <p:nvSpPr>
          <p:cNvPr id="6" name="Title 1"/>
          <p:cNvSpPr txBox="1">
            <a:spLocks/>
          </p:cNvSpPr>
          <p:nvPr/>
        </p:nvSpPr>
        <p:spPr>
          <a:xfrm>
            <a:off x="2876550" y="2209800"/>
            <a:ext cx="6115050" cy="464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latin typeface="Garamond" pitchFamily="18" charset="0"/>
              </a:rPr>
              <a:t>This man is Phineas Gage.</a:t>
            </a:r>
          </a:p>
          <a:p>
            <a:pPr algn="l"/>
            <a:r>
              <a:rPr lang="en-US" sz="3000" dirty="0" smtClean="0">
                <a:latin typeface="Garamond" pitchFamily="18" charset="0"/>
              </a:rPr>
              <a:t>While working on a railroad construction site, an explosion shot this iron rod straight through his head damaging most of his frontal lobe. Amazingly, he lived. However, his personality was said to have drastically changed</a:t>
            </a:r>
            <a:r>
              <a:rPr lang="en-US" sz="3000" dirty="0">
                <a:latin typeface="Garamond" pitchFamily="18" charset="0"/>
              </a:rPr>
              <a:t>, </a:t>
            </a:r>
            <a:r>
              <a:rPr lang="en-US" sz="3000" dirty="0" smtClean="0">
                <a:latin typeface="Garamond" pitchFamily="18" charset="0"/>
              </a:rPr>
              <a:t>his friends stated he was “no longer Gage.”</a:t>
            </a:r>
            <a:endParaRPr lang="en-US" sz="3000" dirty="0">
              <a:latin typeface="Garamond" pitchFamily="18" charset="0"/>
            </a:endParaRPr>
          </a:p>
        </p:txBody>
      </p:sp>
    </p:spTree>
    <p:extLst>
      <p:ext uri="{BB962C8B-B14F-4D97-AF65-F5344CB8AC3E}">
        <p14:creationId xmlns:p14="http://schemas.microsoft.com/office/powerpoint/2010/main" val="1915495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5260975" cy="1143000"/>
          </a:xfrm>
        </p:spPr>
        <p:txBody>
          <a:bodyPr/>
          <a:lstStyle/>
          <a:p>
            <a:r>
              <a:rPr lang="en-US" dirty="0" smtClean="0">
                <a:latin typeface="Garamond" pitchFamily="18" charset="0"/>
              </a:rPr>
              <a:t>Your Brain</a:t>
            </a:r>
            <a:endParaRPr lang="en-US" dirty="0">
              <a:latin typeface="Garamond" pitchFamily="18" charset="0"/>
            </a:endParaRPr>
          </a:p>
        </p:txBody>
      </p:sp>
      <p:sp>
        <p:nvSpPr>
          <p:cNvPr id="3" name="Content Placeholder 2"/>
          <p:cNvSpPr>
            <a:spLocks noGrp="1"/>
          </p:cNvSpPr>
          <p:nvPr>
            <p:ph idx="1"/>
          </p:nvPr>
        </p:nvSpPr>
        <p:spPr>
          <a:xfrm>
            <a:off x="457200" y="1066800"/>
            <a:ext cx="8229600" cy="5562600"/>
          </a:xfrm>
        </p:spPr>
        <p:txBody>
          <a:bodyPr>
            <a:normAutofit/>
          </a:bodyPr>
          <a:lstStyle/>
          <a:p>
            <a:pPr marL="0" indent="0">
              <a:buNone/>
            </a:pPr>
            <a:r>
              <a:rPr lang="en-US" dirty="0" smtClean="0">
                <a:latin typeface="Garamond" pitchFamily="18" charset="0"/>
              </a:rPr>
              <a:t>Is home to your:</a:t>
            </a:r>
          </a:p>
          <a:p>
            <a:r>
              <a:rPr lang="en-US" dirty="0" smtClean="0">
                <a:latin typeface="Garamond" pitchFamily="18" charset="0"/>
              </a:rPr>
              <a:t>Thoughts</a:t>
            </a:r>
          </a:p>
          <a:p>
            <a:r>
              <a:rPr lang="en-US" dirty="0" smtClean="0">
                <a:latin typeface="Garamond" pitchFamily="18" charset="0"/>
              </a:rPr>
              <a:t>Memories</a:t>
            </a:r>
          </a:p>
          <a:p>
            <a:r>
              <a:rPr lang="en-US" dirty="0" smtClean="0">
                <a:latin typeface="Garamond" pitchFamily="18" charset="0"/>
              </a:rPr>
              <a:t>Decisions</a:t>
            </a:r>
          </a:p>
          <a:p>
            <a:r>
              <a:rPr lang="en-US" dirty="0" smtClean="0">
                <a:latin typeface="Garamond" pitchFamily="18" charset="0"/>
              </a:rPr>
              <a:t>Dreams</a:t>
            </a:r>
          </a:p>
          <a:p>
            <a:r>
              <a:rPr lang="en-US" dirty="0" smtClean="0">
                <a:latin typeface="Garamond" pitchFamily="18" charset="0"/>
              </a:rPr>
              <a:t>Critical thinking (like math problems)</a:t>
            </a:r>
          </a:p>
          <a:p>
            <a:r>
              <a:rPr lang="en-US" dirty="0" smtClean="0">
                <a:latin typeface="Garamond" pitchFamily="18" charset="0"/>
              </a:rPr>
              <a:t>Language center </a:t>
            </a:r>
          </a:p>
          <a:p>
            <a:pPr marL="0" indent="0">
              <a:buNone/>
            </a:pPr>
            <a:r>
              <a:rPr lang="en-US" dirty="0" smtClean="0">
                <a:latin typeface="Garamond" pitchFamily="18" charset="0"/>
              </a:rPr>
              <a:t>&amp; much more! The brain is still a mystery!</a:t>
            </a:r>
            <a:endParaRPr lang="en-US" dirty="0">
              <a:latin typeface="Garamond"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975" y="0"/>
            <a:ext cx="3883025"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0" y="1066800"/>
            <a:ext cx="525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841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57400"/>
            <a:ext cx="8915400" cy="4724400"/>
          </a:xfrm>
        </p:spPr>
        <p:txBody>
          <a:bodyPr>
            <a:normAutofit/>
          </a:bodyPr>
          <a:lstStyle/>
          <a:p>
            <a:pPr>
              <a:spcBef>
                <a:spcPts val="600"/>
              </a:spcBef>
              <a:spcAft>
                <a:spcPts val="1200"/>
              </a:spcAft>
              <a:buSzPct val="60000"/>
            </a:pPr>
            <a:r>
              <a:rPr lang="en-US" sz="3600" b="1" dirty="0" smtClean="0">
                <a:latin typeface="Garamond" pitchFamily="18" charset="0"/>
              </a:rPr>
              <a:t>Neurons</a:t>
            </a:r>
            <a:r>
              <a:rPr lang="en-US" sz="3600" dirty="0" smtClean="0">
                <a:latin typeface="Garamond" pitchFamily="18" charset="0"/>
              </a:rPr>
              <a:t> </a:t>
            </a:r>
            <a:r>
              <a:rPr lang="en-US" dirty="0" smtClean="0">
                <a:latin typeface="Garamond" pitchFamily="18" charset="0"/>
              </a:rPr>
              <a:t>are the cells of the brain</a:t>
            </a:r>
          </a:p>
          <a:p>
            <a:pPr>
              <a:spcBef>
                <a:spcPts val="0"/>
              </a:spcBef>
              <a:spcAft>
                <a:spcPts val="1200"/>
              </a:spcAft>
              <a:buSzPct val="60000"/>
            </a:pPr>
            <a:r>
              <a:rPr lang="en-US" dirty="0" smtClean="0">
                <a:latin typeface="Garamond" pitchFamily="18" charset="0"/>
              </a:rPr>
              <a:t>The neurons’ job is to </a:t>
            </a:r>
            <a:r>
              <a:rPr lang="en-US" u="sng" dirty="0" smtClean="0">
                <a:latin typeface="Garamond" pitchFamily="18" charset="0"/>
              </a:rPr>
              <a:t>receive and transmit messages </a:t>
            </a:r>
            <a:r>
              <a:rPr lang="en-US" dirty="0" smtClean="0">
                <a:latin typeface="Garamond" pitchFamily="18" charset="0"/>
              </a:rPr>
              <a:t>throughout your brain and body</a:t>
            </a:r>
          </a:p>
          <a:p>
            <a:pPr>
              <a:spcBef>
                <a:spcPts val="0"/>
              </a:spcBef>
              <a:spcAft>
                <a:spcPts val="1200"/>
              </a:spcAft>
              <a:buSzPct val="60000"/>
            </a:pPr>
            <a:r>
              <a:rPr lang="en-US" dirty="0">
                <a:latin typeface="Garamond" pitchFamily="18" charset="0"/>
              </a:rPr>
              <a:t>There are  over 100 billion neurons in your brain, that’s 100,000,000,000! </a:t>
            </a:r>
            <a:endParaRPr lang="en-US" dirty="0" smtClean="0">
              <a:latin typeface="Garamond" pitchFamily="18" charset="0"/>
            </a:endParaRPr>
          </a:p>
          <a:p>
            <a:pPr>
              <a:spcBef>
                <a:spcPts val="0"/>
              </a:spcBef>
              <a:spcAft>
                <a:spcPts val="1200"/>
              </a:spcAft>
              <a:buSzPct val="60000"/>
            </a:pPr>
            <a:r>
              <a:rPr lang="en-US" dirty="0" smtClean="0">
                <a:latin typeface="Garamond" pitchFamily="18" charset="0"/>
              </a:rPr>
              <a:t>Neurons </a:t>
            </a:r>
            <a:r>
              <a:rPr lang="en-US" dirty="0">
                <a:latin typeface="Garamond" pitchFamily="18" charset="0"/>
              </a:rPr>
              <a:t>are so small you need a microscope </a:t>
            </a:r>
            <a:r>
              <a:rPr lang="en-US" dirty="0" smtClean="0">
                <a:latin typeface="Garamond" pitchFamily="18" charset="0"/>
              </a:rPr>
              <a:t>and special coloring to </a:t>
            </a:r>
            <a:r>
              <a:rPr lang="en-US" dirty="0">
                <a:latin typeface="Garamond" pitchFamily="18" charset="0"/>
              </a:rPr>
              <a:t>see </a:t>
            </a:r>
            <a:r>
              <a:rPr lang="en-US" dirty="0" smtClean="0">
                <a:latin typeface="Garamond" pitchFamily="18" charset="0"/>
              </a:rPr>
              <a:t>them</a:t>
            </a:r>
            <a:endParaRPr lang="en-US" dirty="0">
              <a:latin typeface="Garamond" pitchFamily="18" charset="0"/>
            </a:endParaRPr>
          </a:p>
          <a:p>
            <a:pPr>
              <a:spcBef>
                <a:spcPts val="0"/>
              </a:spcBef>
              <a:buSzPct val="60000"/>
            </a:pPr>
            <a:r>
              <a:rPr lang="en-US" dirty="0">
                <a:latin typeface="Garamond" pitchFamily="18" charset="0"/>
              </a:rPr>
              <a:t>Neurons do not undergo mitosis </a:t>
            </a:r>
            <a:r>
              <a:rPr lang="en-US" dirty="0" smtClean="0">
                <a:latin typeface="Garamond" pitchFamily="18" charset="0"/>
              </a:rPr>
              <a:t>– implications?</a:t>
            </a:r>
            <a:endParaRPr lang="en-US" dirty="0">
              <a:latin typeface="Garamond" pitchFamily="18" charset="0"/>
            </a:endParaRPr>
          </a:p>
          <a:p>
            <a:pPr>
              <a:spcBef>
                <a:spcPts val="0"/>
              </a:spcBef>
              <a:buSzPct val="60000"/>
            </a:pPr>
            <a:endParaRPr lang="en-US" sz="3000" dirty="0" smtClean="0">
              <a:latin typeface="Garamond" pitchFamily="18" charset="0"/>
            </a:endParaRPr>
          </a:p>
          <a:p>
            <a:pPr marL="0" indent="0">
              <a:buNone/>
            </a:pPr>
            <a:endParaRPr lang="en-US" dirty="0" smtClean="0">
              <a:latin typeface="Garamond" pitchFamily="18" charset="0"/>
            </a:endParaRPr>
          </a:p>
          <a:p>
            <a:pPr marL="0" indent="0">
              <a:buNone/>
            </a:pPr>
            <a:endParaRPr lang="en-US" dirty="0">
              <a:latin typeface="Garamond" pitchFamily="18" charset="0"/>
            </a:endParaRPr>
          </a:p>
          <a:p>
            <a:pPr marL="0" indent="0">
              <a:buNone/>
            </a:pPr>
            <a:endParaRPr lang="en-US" dirty="0">
              <a:latin typeface="Garamond"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14600" cy="187517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0"/>
            <a:ext cx="2514600" cy="187517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0"/>
            <a:ext cx="2514600" cy="187517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3000" y="-1"/>
            <a:ext cx="1752600" cy="1875173"/>
          </a:xfrm>
          <a:prstGeom prst="rect">
            <a:avLst/>
          </a:prstGeom>
        </p:spPr>
      </p:pic>
    </p:spTree>
    <p:extLst>
      <p:ext uri="{BB962C8B-B14F-4D97-AF65-F5344CB8AC3E}">
        <p14:creationId xmlns:p14="http://schemas.microsoft.com/office/powerpoint/2010/main" val="2706212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1352</TotalTime>
  <Words>1852</Words>
  <Application>Microsoft Office PowerPoint</Application>
  <PresentationFormat>On-screen Show (4:3)</PresentationFormat>
  <Paragraphs>211</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Nervous System</vt:lpstr>
      <vt:lpstr>Nervous System</vt:lpstr>
      <vt:lpstr>To unlock the secretes of the brain  there are special scientists who  research Neuroscience</vt:lpstr>
      <vt:lpstr>PowerPoint Presentation</vt:lpstr>
      <vt:lpstr>The Brain</vt:lpstr>
      <vt:lpstr>PowerPoint Presentation</vt:lpstr>
      <vt:lpstr>How do we know which lobe does what?</vt:lpstr>
      <vt:lpstr>Your Brain</vt:lpstr>
      <vt:lpstr>PowerPoint Presentation</vt:lpstr>
      <vt:lpstr>PowerPoint Presentation</vt:lpstr>
      <vt:lpstr>PowerPoint Presentation</vt:lpstr>
      <vt:lpstr>PowerPoint Presentation</vt:lpstr>
      <vt:lpstr>PowerPoint Presentation</vt:lpstr>
      <vt:lpstr>PowerPoint Presentation</vt:lpstr>
      <vt:lpstr>Spinal Cord</vt:lpstr>
      <vt:lpstr>Spinal Cord</vt:lpstr>
      <vt:lpstr>PowerPoint Presentation</vt:lpstr>
      <vt:lpstr>Did you know?</vt:lpstr>
      <vt:lpstr>Spinal Cord Damage Today</vt:lpstr>
      <vt:lpstr>Peripheral Nervous System</vt:lpstr>
      <vt:lpstr>Nerves</vt:lpstr>
      <vt:lpstr>Nervous System Information Pathway</vt:lpstr>
      <vt:lpstr>Careers in Neuroscience</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System</dc:title>
  <dc:creator>Ljlab</dc:creator>
  <cp:lastModifiedBy>Ljlab</cp:lastModifiedBy>
  <cp:revision>133</cp:revision>
  <dcterms:created xsi:type="dcterms:W3CDTF">2012-03-09T15:11:42Z</dcterms:created>
  <dcterms:modified xsi:type="dcterms:W3CDTF">2012-03-19T14:51:29Z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7021005</vt:lpwstr>
  </property>
  <property fmtid="{D5CDD505-2E9C-101B-9397-08002B2CF9AE}" name="NXPowerLiteSettings" pid="3">
    <vt:lpwstr>F6000400038000</vt:lpwstr>
  </property>
  <property fmtid="{D5CDD505-2E9C-101B-9397-08002B2CF9AE}" name="NXPowerLiteVersion" pid="4">
    <vt:lpwstr>D4.3.1</vt:lpwstr>
  </property>
</Properties>
</file>