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6"/>
  </p:notesMasterIdLst>
  <p:sldIdLst>
    <p:sldId id="256" r:id="rId2"/>
    <p:sldId id="258" r:id="rId3"/>
    <p:sldId id="257" r:id="rId4"/>
    <p:sldId id="264" r:id="rId5"/>
    <p:sldId id="259" r:id="rId6"/>
    <p:sldId id="265" r:id="rId7"/>
    <p:sldId id="260" r:id="rId8"/>
    <p:sldId id="266" r:id="rId9"/>
    <p:sldId id="261" r:id="rId10"/>
    <p:sldId id="267" r:id="rId11"/>
    <p:sldId id="268" r:id="rId12"/>
    <p:sldId id="262" r:id="rId13"/>
    <p:sldId id="263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92" autoAdjust="0"/>
  </p:normalViewPr>
  <p:slideViewPr>
    <p:cSldViewPr>
      <p:cViewPr>
        <p:scale>
          <a:sx n="72" d="100"/>
          <a:sy n="72" d="100"/>
        </p:scale>
        <p:origin x="-114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B40790-18B6-46CB-986F-9DEE0D146F7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1EE261B-42A8-4F5B-87A9-632340DB91B2}">
      <dgm:prSet phldrT="[Text]"/>
      <dgm:spPr/>
      <dgm:t>
        <a:bodyPr/>
        <a:lstStyle/>
        <a:p>
          <a:r>
            <a:rPr lang="en-US" dirty="0" smtClean="0"/>
            <a:t>Carbohydrates</a:t>
          </a:r>
          <a:br>
            <a:rPr lang="en-US" dirty="0" smtClean="0"/>
          </a:br>
          <a:r>
            <a:rPr lang="en-US" dirty="0" smtClean="0"/>
            <a:t>(Starch and Sugar)</a:t>
          </a:r>
          <a:endParaRPr lang="en-US" dirty="0"/>
        </a:p>
      </dgm:t>
    </dgm:pt>
    <dgm:pt modelId="{FDB80503-C5C1-4547-B824-1AC8E3754EAE}" type="parTrans" cxnId="{D20E792C-8572-4B38-9C93-D8E1B36CBFA3}">
      <dgm:prSet/>
      <dgm:spPr/>
      <dgm:t>
        <a:bodyPr/>
        <a:lstStyle/>
        <a:p>
          <a:endParaRPr lang="en-US"/>
        </a:p>
      </dgm:t>
    </dgm:pt>
    <dgm:pt modelId="{B6835EBA-751E-4EB0-92FE-F3E1E80DCC12}" type="sibTrans" cxnId="{D20E792C-8572-4B38-9C93-D8E1B36CBFA3}">
      <dgm:prSet/>
      <dgm:spPr/>
      <dgm:t>
        <a:bodyPr/>
        <a:lstStyle/>
        <a:p>
          <a:endParaRPr lang="en-US"/>
        </a:p>
      </dgm:t>
    </dgm:pt>
    <dgm:pt modelId="{2C631B49-8B84-4B9C-8742-C83B6E5547B9}">
      <dgm:prSet phldrT="[Text]" custT="1"/>
      <dgm:spPr/>
      <dgm:t>
        <a:bodyPr/>
        <a:lstStyle/>
        <a:p>
          <a:r>
            <a:rPr lang="en-US" sz="2800" dirty="0" smtClean="0"/>
            <a:t>Digestion</a:t>
          </a:r>
          <a:endParaRPr lang="en-US" sz="2800" dirty="0"/>
        </a:p>
      </dgm:t>
    </dgm:pt>
    <dgm:pt modelId="{26435B28-04D1-41FF-8273-9DB693A04015}" type="parTrans" cxnId="{E43D0277-C900-4298-9D78-AB1A526715B9}">
      <dgm:prSet/>
      <dgm:spPr/>
      <dgm:t>
        <a:bodyPr/>
        <a:lstStyle/>
        <a:p>
          <a:endParaRPr lang="en-US"/>
        </a:p>
      </dgm:t>
    </dgm:pt>
    <dgm:pt modelId="{7E443823-BDC5-4DBA-AF46-5147D05D6B1D}" type="sibTrans" cxnId="{E43D0277-C900-4298-9D78-AB1A526715B9}">
      <dgm:prSet/>
      <dgm:spPr/>
      <dgm:t>
        <a:bodyPr/>
        <a:lstStyle/>
        <a:p>
          <a:endParaRPr lang="en-US"/>
        </a:p>
      </dgm:t>
    </dgm:pt>
    <dgm:pt modelId="{89BA6537-FA3E-4A0F-AC02-4C941400BE1F}">
      <dgm:prSet phldrT="[Text]" custT="1"/>
      <dgm:spPr/>
      <dgm:t>
        <a:bodyPr/>
        <a:lstStyle/>
        <a:p>
          <a:r>
            <a:rPr lang="en-US" sz="2800" dirty="0" smtClean="0"/>
            <a:t>Simple Sugars</a:t>
          </a:r>
          <a:endParaRPr lang="en-US" sz="2800" dirty="0"/>
        </a:p>
      </dgm:t>
    </dgm:pt>
    <dgm:pt modelId="{116A90F5-8DFA-4BE6-9D03-C96862F9B082}" type="parTrans" cxnId="{E6C00327-86C0-4CFF-9DDD-82EC86970500}">
      <dgm:prSet/>
      <dgm:spPr/>
      <dgm:t>
        <a:bodyPr/>
        <a:lstStyle/>
        <a:p>
          <a:endParaRPr lang="en-US"/>
        </a:p>
      </dgm:t>
    </dgm:pt>
    <dgm:pt modelId="{77343E7C-71F2-4F27-B765-9629869BDB07}" type="sibTrans" cxnId="{E6C00327-86C0-4CFF-9DDD-82EC86970500}">
      <dgm:prSet/>
      <dgm:spPr/>
      <dgm:t>
        <a:bodyPr/>
        <a:lstStyle/>
        <a:p>
          <a:endParaRPr lang="en-US"/>
        </a:p>
      </dgm:t>
    </dgm:pt>
    <dgm:pt modelId="{53E5AE03-7380-4D0E-A1A7-545B4252221D}" type="pres">
      <dgm:prSet presAssocID="{16B40790-18B6-46CB-986F-9DEE0D146F7E}" presName="Name0" presStyleCnt="0">
        <dgm:presLayoutVars>
          <dgm:dir/>
          <dgm:resizeHandles val="exact"/>
        </dgm:presLayoutVars>
      </dgm:prSet>
      <dgm:spPr/>
    </dgm:pt>
    <dgm:pt modelId="{04C21F10-2719-4573-8940-C87F35B7843A}" type="pres">
      <dgm:prSet presAssocID="{31EE261B-42A8-4F5B-87A9-632340DB91B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01D106-E39D-4D28-A4CE-B83546B374BA}" type="pres">
      <dgm:prSet presAssocID="{B6835EBA-751E-4EB0-92FE-F3E1E80DCC1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03A6120-108A-42FC-AAD9-BDDC00280B77}" type="pres">
      <dgm:prSet presAssocID="{B6835EBA-751E-4EB0-92FE-F3E1E80DCC1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BD7794A-34B9-4A3E-8281-D21670A4B311}" type="pres">
      <dgm:prSet presAssocID="{2C631B49-8B84-4B9C-8742-C83B6E5547B9}" presName="node" presStyleLbl="node1" presStyleIdx="1" presStyleCnt="3" custLinFactNeighborX="682" custLinFactNeighborY="-27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A65AF-FC6A-4851-896F-CD0144514BD7}" type="pres">
      <dgm:prSet presAssocID="{7E443823-BDC5-4DBA-AF46-5147D05D6B1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910284F4-C958-44F0-B40D-D61340FA5C5E}" type="pres">
      <dgm:prSet presAssocID="{7E443823-BDC5-4DBA-AF46-5147D05D6B1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C1B4DD5-0C27-430E-B3F9-C05BF70E5A65}" type="pres">
      <dgm:prSet presAssocID="{89BA6537-FA3E-4A0F-AC02-4C941400BE1F}" presName="node" presStyleLbl="node1" presStyleIdx="2" presStyleCnt="3" custLinFactNeighborX="284" custLinFactNeighborY="2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22FBD8-5435-4C69-AE7E-7F046CB513CB}" type="presOf" srcId="{B6835EBA-751E-4EB0-92FE-F3E1E80DCC12}" destId="{4401D106-E39D-4D28-A4CE-B83546B374BA}" srcOrd="0" destOrd="0" presId="urn:microsoft.com/office/officeart/2005/8/layout/process1"/>
    <dgm:cxn modelId="{E895228D-FFBE-443E-B307-CFA3074E8F00}" type="presOf" srcId="{7E443823-BDC5-4DBA-AF46-5147D05D6B1D}" destId="{750A65AF-FC6A-4851-896F-CD0144514BD7}" srcOrd="0" destOrd="0" presId="urn:microsoft.com/office/officeart/2005/8/layout/process1"/>
    <dgm:cxn modelId="{3D673B30-6AD9-4BDB-9E9E-87AA9B8E0470}" type="presOf" srcId="{2C631B49-8B84-4B9C-8742-C83B6E5547B9}" destId="{EBD7794A-34B9-4A3E-8281-D21670A4B311}" srcOrd="0" destOrd="0" presId="urn:microsoft.com/office/officeart/2005/8/layout/process1"/>
    <dgm:cxn modelId="{D20E792C-8572-4B38-9C93-D8E1B36CBFA3}" srcId="{16B40790-18B6-46CB-986F-9DEE0D146F7E}" destId="{31EE261B-42A8-4F5B-87A9-632340DB91B2}" srcOrd="0" destOrd="0" parTransId="{FDB80503-C5C1-4547-B824-1AC8E3754EAE}" sibTransId="{B6835EBA-751E-4EB0-92FE-F3E1E80DCC12}"/>
    <dgm:cxn modelId="{45394DF8-7426-48E1-8FAA-7E4B76956AFB}" type="presOf" srcId="{B6835EBA-751E-4EB0-92FE-F3E1E80DCC12}" destId="{003A6120-108A-42FC-AAD9-BDDC00280B77}" srcOrd="1" destOrd="0" presId="urn:microsoft.com/office/officeart/2005/8/layout/process1"/>
    <dgm:cxn modelId="{7852645C-FFE4-4861-8B4D-F219774F55DD}" type="presOf" srcId="{89BA6537-FA3E-4A0F-AC02-4C941400BE1F}" destId="{CC1B4DD5-0C27-430E-B3F9-C05BF70E5A65}" srcOrd="0" destOrd="0" presId="urn:microsoft.com/office/officeart/2005/8/layout/process1"/>
    <dgm:cxn modelId="{7AED6AE8-0089-4915-961F-09F0D2C2513D}" type="presOf" srcId="{7E443823-BDC5-4DBA-AF46-5147D05D6B1D}" destId="{910284F4-C958-44F0-B40D-D61340FA5C5E}" srcOrd="1" destOrd="0" presId="urn:microsoft.com/office/officeart/2005/8/layout/process1"/>
    <dgm:cxn modelId="{E6C00327-86C0-4CFF-9DDD-82EC86970500}" srcId="{16B40790-18B6-46CB-986F-9DEE0D146F7E}" destId="{89BA6537-FA3E-4A0F-AC02-4C941400BE1F}" srcOrd="2" destOrd="0" parTransId="{116A90F5-8DFA-4BE6-9D03-C96862F9B082}" sibTransId="{77343E7C-71F2-4F27-B765-9629869BDB07}"/>
    <dgm:cxn modelId="{34A07F1A-168E-462A-B9E5-89CF32024B14}" type="presOf" srcId="{31EE261B-42A8-4F5B-87A9-632340DB91B2}" destId="{04C21F10-2719-4573-8940-C87F35B7843A}" srcOrd="0" destOrd="0" presId="urn:microsoft.com/office/officeart/2005/8/layout/process1"/>
    <dgm:cxn modelId="{E43D0277-C900-4298-9D78-AB1A526715B9}" srcId="{16B40790-18B6-46CB-986F-9DEE0D146F7E}" destId="{2C631B49-8B84-4B9C-8742-C83B6E5547B9}" srcOrd="1" destOrd="0" parTransId="{26435B28-04D1-41FF-8273-9DB693A04015}" sibTransId="{7E443823-BDC5-4DBA-AF46-5147D05D6B1D}"/>
    <dgm:cxn modelId="{92EB79D2-3AD1-464E-99FE-42EF685511F4}" type="presOf" srcId="{16B40790-18B6-46CB-986F-9DEE0D146F7E}" destId="{53E5AE03-7380-4D0E-A1A7-545B4252221D}" srcOrd="0" destOrd="0" presId="urn:microsoft.com/office/officeart/2005/8/layout/process1"/>
    <dgm:cxn modelId="{C59CAA93-CF01-4681-A65B-F17B8A2CA008}" type="presParOf" srcId="{53E5AE03-7380-4D0E-A1A7-545B4252221D}" destId="{04C21F10-2719-4573-8940-C87F35B7843A}" srcOrd="0" destOrd="0" presId="urn:microsoft.com/office/officeart/2005/8/layout/process1"/>
    <dgm:cxn modelId="{E2ACE607-D8EA-42F5-A7FA-2B8AC56D71F6}" type="presParOf" srcId="{53E5AE03-7380-4D0E-A1A7-545B4252221D}" destId="{4401D106-E39D-4D28-A4CE-B83546B374BA}" srcOrd="1" destOrd="0" presId="urn:microsoft.com/office/officeart/2005/8/layout/process1"/>
    <dgm:cxn modelId="{42F27914-FEF7-4465-A3F1-6797176E0051}" type="presParOf" srcId="{4401D106-E39D-4D28-A4CE-B83546B374BA}" destId="{003A6120-108A-42FC-AAD9-BDDC00280B77}" srcOrd="0" destOrd="0" presId="urn:microsoft.com/office/officeart/2005/8/layout/process1"/>
    <dgm:cxn modelId="{DD01EF6C-40E9-4B20-9D38-4D51E4866174}" type="presParOf" srcId="{53E5AE03-7380-4D0E-A1A7-545B4252221D}" destId="{EBD7794A-34B9-4A3E-8281-D21670A4B311}" srcOrd="2" destOrd="0" presId="urn:microsoft.com/office/officeart/2005/8/layout/process1"/>
    <dgm:cxn modelId="{ADF9CFC9-CDB1-4934-9F18-425A24A15A56}" type="presParOf" srcId="{53E5AE03-7380-4D0E-A1A7-545B4252221D}" destId="{750A65AF-FC6A-4851-896F-CD0144514BD7}" srcOrd="3" destOrd="0" presId="urn:microsoft.com/office/officeart/2005/8/layout/process1"/>
    <dgm:cxn modelId="{07F8750F-732E-4851-B8DC-A55F9C29B443}" type="presParOf" srcId="{750A65AF-FC6A-4851-896F-CD0144514BD7}" destId="{910284F4-C958-44F0-B40D-D61340FA5C5E}" srcOrd="0" destOrd="0" presId="urn:microsoft.com/office/officeart/2005/8/layout/process1"/>
    <dgm:cxn modelId="{B321AD90-F23A-4038-A95D-23A7E4F4F772}" type="presParOf" srcId="{53E5AE03-7380-4D0E-A1A7-545B4252221D}" destId="{CC1B4DD5-0C27-430E-B3F9-C05BF70E5A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B40790-18B6-46CB-986F-9DEE0D146F7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1EE261B-42A8-4F5B-87A9-632340DB91B2}">
      <dgm:prSet phldrT="[Text]" custT="1"/>
      <dgm:spPr/>
      <dgm:t>
        <a:bodyPr/>
        <a:lstStyle/>
        <a:p>
          <a:r>
            <a:rPr lang="en-US" sz="2800" dirty="0" smtClean="0"/>
            <a:t>Proteins</a:t>
          </a:r>
          <a:endParaRPr lang="en-US" sz="2800" dirty="0"/>
        </a:p>
      </dgm:t>
    </dgm:pt>
    <dgm:pt modelId="{FDB80503-C5C1-4547-B824-1AC8E3754EAE}" type="parTrans" cxnId="{D20E792C-8572-4B38-9C93-D8E1B36CBFA3}">
      <dgm:prSet/>
      <dgm:spPr/>
      <dgm:t>
        <a:bodyPr/>
        <a:lstStyle/>
        <a:p>
          <a:endParaRPr lang="en-US"/>
        </a:p>
      </dgm:t>
    </dgm:pt>
    <dgm:pt modelId="{B6835EBA-751E-4EB0-92FE-F3E1E80DCC12}" type="sibTrans" cxnId="{D20E792C-8572-4B38-9C93-D8E1B36CBFA3}">
      <dgm:prSet/>
      <dgm:spPr/>
      <dgm:t>
        <a:bodyPr/>
        <a:lstStyle/>
        <a:p>
          <a:endParaRPr lang="en-US"/>
        </a:p>
      </dgm:t>
    </dgm:pt>
    <dgm:pt modelId="{2C631B49-8B84-4B9C-8742-C83B6E5547B9}">
      <dgm:prSet phldrT="[Text]" custT="1"/>
      <dgm:spPr/>
      <dgm:t>
        <a:bodyPr/>
        <a:lstStyle/>
        <a:p>
          <a:r>
            <a:rPr lang="en-US" sz="2800" dirty="0" smtClean="0"/>
            <a:t>Digestion </a:t>
          </a:r>
          <a:endParaRPr lang="en-US" sz="2800" dirty="0"/>
        </a:p>
      </dgm:t>
    </dgm:pt>
    <dgm:pt modelId="{26435B28-04D1-41FF-8273-9DB693A04015}" type="parTrans" cxnId="{E43D0277-C900-4298-9D78-AB1A526715B9}">
      <dgm:prSet/>
      <dgm:spPr/>
      <dgm:t>
        <a:bodyPr/>
        <a:lstStyle/>
        <a:p>
          <a:endParaRPr lang="en-US"/>
        </a:p>
      </dgm:t>
    </dgm:pt>
    <dgm:pt modelId="{7E443823-BDC5-4DBA-AF46-5147D05D6B1D}" type="sibTrans" cxnId="{E43D0277-C900-4298-9D78-AB1A526715B9}">
      <dgm:prSet/>
      <dgm:spPr/>
      <dgm:t>
        <a:bodyPr/>
        <a:lstStyle/>
        <a:p>
          <a:endParaRPr lang="en-US"/>
        </a:p>
      </dgm:t>
    </dgm:pt>
    <dgm:pt modelId="{89BA6537-FA3E-4A0F-AC02-4C941400BE1F}">
      <dgm:prSet phldrT="[Text]" custT="1"/>
      <dgm:spPr/>
      <dgm:t>
        <a:bodyPr/>
        <a:lstStyle/>
        <a:p>
          <a:r>
            <a:rPr lang="en-US" sz="2800" dirty="0" smtClean="0"/>
            <a:t>Amino Acids</a:t>
          </a:r>
          <a:endParaRPr lang="en-US" sz="2800" dirty="0"/>
        </a:p>
      </dgm:t>
    </dgm:pt>
    <dgm:pt modelId="{116A90F5-8DFA-4BE6-9D03-C96862F9B082}" type="parTrans" cxnId="{E6C00327-86C0-4CFF-9DDD-82EC86970500}">
      <dgm:prSet/>
      <dgm:spPr/>
      <dgm:t>
        <a:bodyPr/>
        <a:lstStyle/>
        <a:p>
          <a:endParaRPr lang="en-US"/>
        </a:p>
      </dgm:t>
    </dgm:pt>
    <dgm:pt modelId="{77343E7C-71F2-4F27-B765-9629869BDB07}" type="sibTrans" cxnId="{E6C00327-86C0-4CFF-9DDD-82EC86970500}">
      <dgm:prSet/>
      <dgm:spPr/>
      <dgm:t>
        <a:bodyPr/>
        <a:lstStyle/>
        <a:p>
          <a:endParaRPr lang="en-US"/>
        </a:p>
      </dgm:t>
    </dgm:pt>
    <dgm:pt modelId="{53E5AE03-7380-4D0E-A1A7-545B4252221D}" type="pres">
      <dgm:prSet presAssocID="{16B40790-18B6-46CB-986F-9DEE0D146F7E}" presName="Name0" presStyleCnt="0">
        <dgm:presLayoutVars>
          <dgm:dir/>
          <dgm:resizeHandles val="exact"/>
        </dgm:presLayoutVars>
      </dgm:prSet>
      <dgm:spPr/>
    </dgm:pt>
    <dgm:pt modelId="{04C21F10-2719-4573-8940-C87F35B7843A}" type="pres">
      <dgm:prSet presAssocID="{31EE261B-42A8-4F5B-87A9-632340DB91B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01D106-E39D-4D28-A4CE-B83546B374BA}" type="pres">
      <dgm:prSet presAssocID="{B6835EBA-751E-4EB0-92FE-F3E1E80DCC1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03A6120-108A-42FC-AAD9-BDDC00280B77}" type="pres">
      <dgm:prSet presAssocID="{B6835EBA-751E-4EB0-92FE-F3E1E80DCC1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BD7794A-34B9-4A3E-8281-D21670A4B311}" type="pres">
      <dgm:prSet presAssocID="{2C631B49-8B84-4B9C-8742-C83B6E5547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A65AF-FC6A-4851-896F-CD0144514BD7}" type="pres">
      <dgm:prSet presAssocID="{7E443823-BDC5-4DBA-AF46-5147D05D6B1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910284F4-C958-44F0-B40D-D61340FA5C5E}" type="pres">
      <dgm:prSet presAssocID="{7E443823-BDC5-4DBA-AF46-5147D05D6B1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C1B4DD5-0C27-430E-B3F9-C05BF70E5A65}" type="pres">
      <dgm:prSet presAssocID="{89BA6537-FA3E-4A0F-AC02-4C941400BE1F}" presName="node" presStyleLbl="node1" presStyleIdx="2" presStyleCnt="3" custLinFactNeighborX="284" custLinFactNeighborY="2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A94504-0F43-4336-BB1C-51B1C049C051}" type="presOf" srcId="{B6835EBA-751E-4EB0-92FE-F3E1E80DCC12}" destId="{003A6120-108A-42FC-AAD9-BDDC00280B77}" srcOrd="1" destOrd="0" presId="urn:microsoft.com/office/officeart/2005/8/layout/process1"/>
    <dgm:cxn modelId="{A3304CD5-FAD1-4511-A09C-422BBC8E3C54}" type="presOf" srcId="{7E443823-BDC5-4DBA-AF46-5147D05D6B1D}" destId="{910284F4-C958-44F0-B40D-D61340FA5C5E}" srcOrd="1" destOrd="0" presId="urn:microsoft.com/office/officeart/2005/8/layout/process1"/>
    <dgm:cxn modelId="{55F6D1D6-6967-4B44-9501-B4FCA66E4651}" type="presOf" srcId="{2C631B49-8B84-4B9C-8742-C83B6E5547B9}" destId="{EBD7794A-34B9-4A3E-8281-D21670A4B311}" srcOrd="0" destOrd="0" presId="urn:microsoft.com/office/officeart/2005/8/layout/process1"/>
    <dgm:cxn modelId="{74008598-1254-48BA-96AC-E323ABCB54F8}" type="presOf" srcId="{16B40790-18B6-46CB-986F-9DEE0D146F7E}" destId="{53E5AE03-7380-4D0E-A1A7-545B4252221D}" srcOrd="0" destOrd="0" presId="urn:microsoft.com/office/officeart/2005/8/layout/process1"/>
    <dgm:cxn modelId="{D20E792C-8572-4B38-9C93-D8E1B36CBFA3}" srcId="{16B40790-18B6-46CB-986F-9DEE0D146F7E}" destId="{31EE261B-42A8-4F5B-87A9-632340DB91B2}" srcOrd="0" destOrd="0" parTransId="{FDB80503-C5C1-4547-B824-1AC8E3754EAE}" sibTransId="{B6835EBA-751E-4EB0-92FE-F3E1E80DCC12}"/>
    <dgm:cxn modelId="{E43D0277-C900-4298-9D78-AB1A526715B9}" srcId="{16B40790-18B6-46CB-986F-9DEE0D146F7E}" destId="{2C631B49-8B84-4B9C-8742-C83B6E5547B9}" srcOrd="1" destOrd="0" parTransId="{26435B28-04D1-41FF-8273-9DB693A04015}" sibTransId="{7E443823-BDC5-4DBA-AF46-5147D05D6B1D}"/>
    <dgm:cxn modelId="{67120E9E-BBC2-4A61-A8EF-05285051EB64}" type="presOf" srcId="{89BA6537-FA3E-4A0F-AC02-4C941400BE1F}" destId="{CC1B4DD5-0C27-430E-B3F9-C05BF70E5A65}" srcOrd="0" destOrd="0" presId="urn:microsoft.com/office/officeart/2005/8/layout/process1"/>
    <dgm:cxn modelId="{0F336A32-5D88-4A83-A5B9-FC69E753B756}" type="presOf" srcId="{B6835EBA-751E-4EB0-92FE-F3E1E80DCC12}" destId="{4401D106-E39D-4D28-A4CE-B83546B374BA}" srcOrd="0" destOrd="0" presId="urn:microsoft.com/office/officeart/2005/8/layout/process1"/>
    <dgm:cxn modelId="{A6B81732-1AE7-4601-9B0A-3B51C3A5D1F9}" type="presOf" srcId="{31EE261B-42A8-4F5B-87A9-632340DB91B2}" destId="{04C21F10-2719-4573-8940-C87F35B7843A}" srcOrd="0" destOrd="0" presId="urn:microsoft.com/office/officeart/2005/8/layout/process1"/>
    <dgm:cxn modelId="{E6C00327-86C0-4CFF-9DDD-82EC86970500}" srcId="{16B40790-18B6-46CB-986F-9DEE0D146F7E}" destId="{89BA6537-FA3E-4A0F-AC02-4C941400BE1F}" srcOrd="2" destOrd="0" parTransId="{116A90F5-8DFA-4BE6-9D03-C96862F9B082}" sibTransId="{77343E7C-71F2-4F27-B765-9629869BDB07}"/>
    <dgm:cxn modelId="{088D7315-4BF8-44D2-A328-A8F139CCCFE5}" type="presOf" srcId="{7E443823-BDC5-4DBA-AF46-5147D05D6B1D}" destId="{750A65AF-FC6A-4851-896F-CD0144514BD7}" srcOrd="0" destOrd="0" presId="urn:microsoft.com/office/officeart/2005/8/layout/process1"/>
    <dgm:cxn modelId="{8EB947B5-C2A2-44DA-A0BA-C2E4D5A1391C}" type="presParOf" srcId="{53E5AE03-7380-4D0E-A1A7-545B4252221D}" destId="{04C21F10-2719-4573-8940-C87F35B7843A}" srcOrd="0" destOrd="0" presId="urn:microsoft.com/office/officeart/2005/8/layout/process1"/>
    <dgm:cxn modelId="{B35E3FF4-33FF-4AA5-AD99-0EA9F4C5568A}" type="presParOf" srcId="{53E5AE03-7380-4D0E-A1A7-545B4252221D}" destId="{4401D106-E39D-4D28-A4CE-B83546B374BA}" srcOrd="1" destOrd="0" presId="urn:microsoft.com/office/officeart/2005/8/layout/process1"/>
    <dgm:cxn modelId="{9B68E639-77CC-400A-BD33-4D3F2537FF59}" type="presParOf" srcId="{4401D106-E39D-4D28-A4CE-B83546B374BA}" destId="{003A6120-108A-42FC-AAD9-BDDC00280B77}" srcOrd="0" destOrd="0" presId="urn:microsoft.com/office/officeart/2005/8/layout/process1"/>
    <dgm:cxn modelId="{587F84F3-6446-4DFA-A10B-D1DB0AB22AAB}" type="presParOf" srcId="{53E5AE03-7380-4D0E-A1A7-545B4252221D}" destId="{EBD7794A-34B9-4A3E-8281-D21670A4B311}" srcOrd="2" destOrd="0" presId="urn:microsoft.com/office/officeart/2005/8/layout/process1"/>
    <dgm:cxn modelId="{077FCBD1-88B8-4FB4-865E-0E9C88EAEA72}" type="presParOf" srcId="{53E5AE03-7380-4D0E-A1A7-545B4252221D}" destId="{750A65AF-FC6A-4851-896F-CD0144514BD7}" srcOrd="3" destOrd="0" presId="urn:microsoft.com/office/officeart/2005/8/layout/process1"/>
    <dgm:cxn modelId="{D51DD92F-B3B9-465A-A207-CE7D3C985460}" type="presParOf" srcId="{750A65AF-FC6A-4851-896F-CD0144514BD7}" destId="{910284F4-C958-44F0-B40D-D61340FA5C5E}" srcOrd="0" destOrd="0" presId="urn:microsoft.com/office/officeart/2005/8/layout/process1"/>
    <dgm:cxn modelId="{6668B459-9914-43FA-AA5B-A8BB3E9672D7}" type="presParOf" srcId="{53E5AE03-7380-4D0E-A1A7-545B4252221D}" destId="{CC1B4DD5-0C27-430E-B3F9-C05BF70E5A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B40790-18B6-46CB-986F-9DEE0D146F7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1EE261B-42A8-4F5B-87A9-632340DB91B2}">
      <dgm:prSet phldrT="[Text]"/>
      <dgm:spPr/>
      <dgm:t>
        <a:bodyPr/>
        <a:lstStyle/>
        <a:p>
          <a:r>
            <a:rPr lang="en-US" dirty="0" smtClean="0"/>
            <a:t>Lipids</a:t>
          </a:r>
          <a:br>
            <a:rPr lang="en-US" dirty="0" smtClean="0"/>
          </a:br>
          <a:r>
            <a:rPr lang="en-US" dirty="0" smtClean="0"/>
            <a:t>(Fats and Oils)</a:t>
          </a:r>
          <a:endParaRPr lang="en-US" dirty="0"/>
        </a:p>
      </dgm:t>
    </dgm:pt>
    <dgm:pt modelId="{FDB80503-C5C1-4547-B824-1AC8E3754EAE}" type="parTrans" cxnId="{D20E792C-8572-4B38-9C93-D8E1B36CBFA3}">
      <dgm:prSet/>
      <dgm:spPr/>
      <dgm:t>
        <a:bodyPr/>
        <a:lstStyle/>
        <a:p>
          <a:endParaRPr lang="en-US"/>
        </a:p>
      </dgm:t>
    </dgm:pt>
    <dgm:pt modelId="{B6835EBA-751E-4EB0-92FE-F3E1E80DCC12}" type="sibTrans" cxnId="{D20E792C-8572-4B38-9C93-D8E1B36CBFA3}">
      <dgm:prSet/>
      <dgm:spPr/>
      <dgm:t>
        <a:bodyPr/>
        <a:lstStyle/>
        <a:p>
          <a:endParaRPr lang="en-US"/>
        </a:p>
      </dgm:t>
    </dgm:pt>
    <dgm:pt modelId="{2C631B49-8B84-4B9C-8742-C83B6E5547B9}">
      <dgm:prSet phldrT="[Text]"/>
      <dgm:spPr/>
      <dgm:t>
        <a:bodyPr/>
        <a:lstStyle/>
        <a:p>
          <a:r>
            <a:rPr lang="en-US" dirty="0" smtClean="0"/>
            <a:t>Digestion</a:t>
          </a:r>
          <a:endParaRPr lang="en-US" dirty="0"/>
        </a:p>
      </dgm:t>
    </dgm:pt>
    <dgm:pt modelId="{26435B28-04D1-41FF-8273-9DB693A04015}" type="parTrans" cxnId="{E43D0277-C900-4298-9D78-AB1A526715B9}">
      <dgm:prSet/>
      <dgm:spPr/>
      <dgm:t>
        <a:bodyPr/>
        <a:lstStyle/>
        <a:p>
          <a:endParaRPr lang="en-US"/>
        </a:p>
      </dgm:t>
    </dgm:pt>
    <dgm:pt modelId="{7E443823-BDC5-4DBA-AF46-5147D05D6B1D}" type="sibTrans" cxnId="{E43D0277-C900-4298-9D78-AB1A526715B9}">
      <dgm:prSet/>
      <dgm:spPr/>
      <dgm:t>
        <a:bodyPr/>
        <a:lstStyle/>
        <a:p>
          <a:endParaRPr lang="en-US"/>
        </a:p>
      </dgm:t>
    </dgm:pt>
    <dgm:pt modelId="{89BA6537-FA3E-4A0F-AC02-4C941400BE1F}">
      <dgm:prSet phldrT="[Text]"/>
      <dgm:spPr/>
      <dgm:t>
        <a:bodyPr/>
        <a:lstStyle/>
        <a:p>
          <a:r>
            <a:rPr lang="en-US" dirty="0" smtClean="0"/>
            <a:t>Fatty Acids or Glycerol</a:t>
          </a:r>
          <a:endParaRPr lang="en-US" dirty="0"/>
        </a:p>
      </dgm:t>
    </dgm:pt>
    <dgm:pt modelId="{116A90F5-8DFA-4BE6-9D03-C96862F9B082}" type="parTrans" cxnId="{E6C00327-86C0-4CFF-9DDD-82EC86970500}">
      <dgm:prSet/>
      <dgm:spPr/>
      <dgm:t>
        <a:bodyPr/>
        <a:lstStyle/>
        <a:p>
          <a:endParaRPr lang="en-US"/>
        </a:p>
      </dgm:t>
    </dgm:pt>
    <dgm:pt modelId="{77343E7C-71F2-4F27-B765-9629869BDB07}" type="sibTrans" cxnId="{E6C00327-86C0-4CFF-9DDD-82EC86970500}">
      <dgm:prSet/>
      <dgm:spPr/>
      <dgm:t>
        <a:bodyPr/>
        <a:lstStyle/>
        <a:p>
          <a:endParaRPr lang="en-US"/>
        </a:p>
      </dgm:t>
    </dgm:pt>
    <dgm:pt modelId="{53E5AE03-7380-4D0E-A1A7-545B4252221D}" type="pres">
      <dgm:prSet presAssocID="{16B40790-18B6-46CB-986F-9DEE0D146F7E}" presName="Name0" presStyleCnt="0">
        <dgm:presLayoutVars>
          <dgm:dir/>
          <dgm:resizeHandles val="exact"/>
        </dgm:presLayoutVars>
      </dgm:prSet>
      <dgm:spPr/>
    </dgm:pt>
    <dgm:pt modelId="{04C21F10-2719-4573-8940-C87F35B7843A}" type="pres">
      <dgm:prSet presAssocID="{31EE261B-42A8-4F5B-87A9-632340DB91B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01D106-E39D-4D28-A4CE-B83546B374BA}" type="pres">
      <dgm:prSet presAssocID="{B6835EBA-751E-4EB0-92FE-F3E1E80DCC1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03A6120-108A-42FC-AAD9-BDDC00280B77}" type="pres">
      <dgm:prSet presAssocID="{B6835EBA-751E-4EB0-92FE-F3E1E80DCC1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EBD7794A-34B9-4A3E-8281-D21670A4B311}" type="pres">
      <dgm:prSet presAssocID="{2C631B49-8B84-4B9C-8742-C83B6E5547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A65AF-FC6A-4851-896F-CD0144514BD7}" type="pres">
      <dgm:prSet presAssocID="{7E443823-BDC5-4DBA-AF46-5147D05D6B1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910284F4-C958-44F0-B40D-D61340FA5C5E}" type="pres">
      <dgm:prSet presAssocID="{7E443823-BDC5-4DBA-AF46-5147D05D6B1D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CC1B4DD5-0C27-430E-B3F9-C05BF70E5A65}" type="pres">
      <dgm:prSet presAssocID="{89BA6537-FA3E-4A0F-AC02-4C941400BE1F}" presName="node" presStyleLbl="node1" presStyleIdx="2" presStyleCnt="3" custLinFactNeighborX="284" custLinFactNeighborY="2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0439B8-FBA3-4AF2-9D4D-4CF9FEB59743}" type="presOf" srcId="{16B40790-18B6-46CB-986F-9DEE0D146F7E}" destId="{53E5AE03-7380-4D0E-A1A7-545B4252221D}" srcOrd="0" destOrd="0" presId="urn:microsoft.com/office/officeart/2005/8/layout/process1"/>
    <dgm:cxn modelId="{EC0D13BE-C609-45FE-BE5F-B87AE53391D6}" type="presOf" srcId="{B6835EBA-751E-4EB0-92FE-F3E1E80DCC12}" destId="{4401D106-E39D-4D28-A4CE-B83546B374BA}" srcOrd="0" destOrd="0" presId="urn:microsoft.com/office/officeart/2005/8/layout/process1"/>
    <dgm:cxn modelId="{53EC1C82-C01C-4240-9DAD-2C28FB276556}" type="presOf" srcId="{89BA6537-FA3E-4A0F-AC02-4C941400BE1F}" destId="{CC1B4DD5-0C27-430E-B3F9-C05BF70E5A65}" srcOrd="0" destOrd="0" presId="urn:microsoft.com/office/officeart/2005/8/layout/process1"/>
    <dgm:cxn modelId="{6EE5F6DB-4EB2-48C4-890F-8BA8C7C7C43B}" type="presOf" srcId="{2C631B49-8B84-4B9C-8742-C83B6E5547B9}" destId="{EBD7794A-34B9-4A3E-8281-D21670A4B311}" srcOrd="0" destOrd="0" presId="urn:microsoft.com/office/officeart/2005/8/layout/process1"/>
    <dgm:cxn modelId="{D20E792C-8572-4B38-9C93-D8E1B36CBFA3}" srcId="{16B40790-18B6-46CB-986F-9DEE0D146F7E}" destId="{31EE261B-42A8-4F5B-87A9-632340DB91B2}" srcOrd="0" destOrd="0" parTransId="{FDB80503-C5C1-4547-B824-1AC8E3754EAE}" sibTransId="{B6835EBA-751E-4EB0-92FE-F3E1E80DCC12}"/>
    <dgm:cxn modelId="{E43D0277-C900-4298-9D78-AB1A526715B9}" srcId="{16B40790-18B6-46CB-986F-9DEE0D146F7E}" destId="{2C631B49-8B84-4B9C-8742-C83B6E5547B9}" srcOrd="1" destOrd="0" parTransId="{26435B28-04D1-41FF-8273-9DB693A04015}" sibTransId="{7E443823-BDC5-4DBA-AF46-5147D05D6B1D}"/>
    <dgm:cxn modelId="{2C6E08AA-68E0-4C15-927D-C7E75626BF0B}" type="presOf" srcId="{7E443823-BDC5-4DBA-AF46-5147D05D6B1D}" destId="{910284F4-C958-44F0-B40D-D61340FA5C5E}" srcOrd="1" destOrd="0" presId="urn:microsoft.com/office/officeart/2005/8/layout/process1"/>
    <dgm:cxn modelId="{AE872C37-1E86-495E-8875-BA6816D60C57}" type="presOf" srcId="{31EE261B-42A8-4F5B-87A9-632340DB91B2}" destId="{04C21F10-2719-4573-8940-C87F35B7843A}" srcOrd="0" destOrd="0" presId="urn:microsoft.com/office/officeart/2005/8/layout/process1"/>
    <dgm:cxn modelId="{FF57DC8F-B236-4435-A429-1FD8B74FF1B8}" type="presOf" srcId="{7E443823-BDC5-4DBA-AF46-5147D05D6B1D}" destId="{750A65AF-FC6A-4851-896F-CD0144514BD7}" srcOrd="0" destOrd="0" presId="urn:microsoft.com/office/officeart/2005/8/layout/process1"/>
    <dgm:cxn modelId="{33633C89-EF10-49DD-8137-1AF7BDA99ECC}" type="presOf" srcId="{B6835EBA-751E-4EB0-92FE-F3E1E80DCC12}" destId="{003A6120-108A-42FC-AAD9-BDDC00280B77}" srcOrd="1" destOrd="0" presId="urn:microsoft.com/office/officeart/2005/8/layout/process1"/>
    <dgm:cxn modelId="{E6C00327-86C0-4CFF-9DDD-82EC86970500}" srcId="{16B40790-18B6-46CB-986F-9DEE0D146F7E}" destId="{89BA6537-FA3E-4A0F-AC02-4C941400BE1F}" srcOrd="2" destOrd="0" parTransId="{116A90F5-8DFA-4BE6-9D03-C96862F9B082}" sibTransId="{77343E7C-71F2-4F27-B765-9629869BDB07}"/>
    <dgm:cxn modelId="{44D285AA-3716-4039-8180-92B32682E8CB}" type="presParOf" srcId="{53E5AE03-7380-4D0E-A1A7-545B4252221D}" destId="{04C21F10-2719-4573-8940-C87F35B7843A}" srcOrd="0" destOrd="0" presId="urn:microsoft.com/office/officeart/2005/8/layout/process1"/>
    <dgm:cxn modelId="{BADF0A9B-3926-411A-B4B0-787B4E109800}" type="presParOf" srcId="{53E5AE03-7380-4D0E-A1A7-545B4252221D}" destId="{4401D106-E39D-4D28-A4CE-B83546B374BA}" srcOrd="1" destOrd="0" presId="urn:microsoft.com/office/officeart/2005/8/layout/process1"/>
    <dgm:cxn modelId="{82982A85-EC37-4AEA-BCB2-74FC3B4B71A9}" type="presParOf" srcId="{4401D106-E39D-4D28-A4CE-B83546B374BA}" destId="{003A6120-108A-42FC-AAD9-BDDC00280B77}" srcOrd="0" destOrd="0" presId="urn:microsoft.com/office/officeart/2005/8/layout/process1"/>
    <dgm:cxn modelId="{1B8F2274-CE10-4F8B-92B5-69E3AE46A596}" type="presParOf" srcId="{53E5AE03-7380-4D0E-A1A7-545B4252221D}" destId="{EBD7794A-34B9-4A3E-8281-D21670A4B311}" srcOrd="2" destOrd="0" presId="urn:microsoft.com/office/officeart/2005/8/layout/process1"/>
    <dgm:cxn modelId="{4E66E59C-8F6D-4AD9-A09D-BDCFD6D28F7A}" type="presParOf" srcId="{53E5AE03-7380-4D0E-A1A7-545B4252221D}" destId="{750A65AF-FC6A-4851-896F-CD0144514BD7}" srcOrd="3" destOrd="0" presId="urn:microsoft.com/office/officeart/2005/8/layout/process1"/>
    <dgm:cxn modelId="{900F958F-ABEB-4800-887D-D959CD061379}" type="presParOf" srcId="{750A65AF-FC6A-4851-896F-CD0144514BD7}" destId="{910284F4-C958-44F0-B40D-D61340FA5C5E}" srcOrd="0" destOrd="0" presId="urn:microsoft.com/office/officeart/2005/8/layout/process1"/>
    <dgm:cxn modelId="{75ECBA2C-C2CD-4AE7-8464-3F2D0DDB210F}" type="presParOf" srcId="{53E5AE03-7380-4D0E-A1A7-545B4252221D}" destId="{CC1B4DD5-0C27-430E-B3F9-C05BF70E5A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21F10-2719-4573-8940-C87F35B7843A}">
      <dsp:nvSpPr>
        <dsp:cNvPr id="0" name=""/>
        <dsp:cNvSpPr/>
      </dsp:nvSpPr>
      <dsp:spPr>
        <a:xfrm>
          <a:off x="7433" y="798805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Carbohydrates</a:t>
          </a:r>
          <a:br>
            <a:rPr lang="en-US" sz="2600" kern="1200" dirty="0" smtClean="0"/>
          </a:br>
          <a:r>
            <a:rPr lang="en-US" sz="2600" kern="1200" dirty="0" smtClean="0"/>
            <a:t>(Starch and Sugar)</a:t>
          </a:r>
          <a:endParaRPr lang="en-US" sz="2600" kern="1200" dirty="0"/>
        </a:p>
      </dsp:txBody>
      <dsp:txXfrm>
        <a:off x="46480" y="837852"/>
        <a:ext cx="2143835" cy="1255063"/>
      </dsp:txXfrm>
    </dsp:sp>
    <dsp:sp modelId="{4401D106-E39D-4D28-A4CE-B83546B374BA}">
      <dsp:nvSpPr>
        <dsp:cNvPr id="0" name=""/>
        <dsp:cNvSpPr/>
      </dsp:nvSpPr>
      <dsp:spPr>
        <a:xfrm rot="21559403">
          <a:off x="2453055" y="1171302"/>
          <a:ext cx="474294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453060" y="1282350"/>
        <a:ext cx="332006" cy="330622"/>
      </dsp:txXfrm>
    </dsp:sp>
    <dsp:sp modelId="{EBD7794A-34B9-4A3E-8281-D21670A4B311}">
      <dsp:nvSpPr>
        <dsp:cNvPr id="0" name=""/>
        <dsp:cNvSpPr/>
      </dsp:nvSpPr>
      <dsp:spPr>
        <a:xfrm>
          <a:off x="3124196" y="761997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Digestion</a:t>
          </a:r>
          <a:endParaRPr lang="en-US" sz="2800" kern="1200" dirty="0"/>
        </a:p>
      </dsp:txBody>
      <dsp:txXfrm>
        <a:off x="3163243" y="801044"/>
        <a:ext cx="2143835" cy="1255063"/>
      </dsp:txXfrm>
    </dsp:sp>
    <dsp:sp modelId="{750A65AF-FC6A-4851-896F-CD0144514BD7}">
      <dsp:nvSpPr>
        <dsp:cNvPr id="0" name=""/>
        <dsp:cNvSpPr/>
      </dsp:nvSpPr>
      <dsp:spPr>
        <a:xfrm rot="43731">
          <a:off x="5567415" y="1172989"/>
          <a:ext cx="469212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5567421" y="1282302"/>
        <a:ext cx="328448" cy="330622"/>
      </dsp:txXfrm>
    </dsp:sp>
    <dsp:sp modelId="{CC1B4DD5-0C27-430E-B3F9-C05BF70E5A65}">
      <dsp:nvSpPr>
        <dsp:cNvPr id="0" name=""/>
        <dsp:cNvSpPr/>
      </dsp:nvSpPr>
      <dsp:spPr>
        <a:xfrm>
          <a:off x="6231360" y="801525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Simple Sugars</a:t>
          </a:r>
          <a:endParaRPr lang="en-US" sz="2800" kern="1200" dirty="0"/>
        </a:p>
      </dsp:txBody>
      <dsp:txXfrm>
        <a:off x="6270407" y="840572"/>
        <a:ext cx="2143835" cy="12550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21F10-2719-4573-8940-C87F35B7843A}">
      <dsp:nvSpPr>
        <dsp:cNvPr id="0" name=""/>
        <dsp:cNvSpPr/>
      </dsp:nvSpPr>
      <dsp:spPr>
        <a:xfrm>
          <a:off x="7433" y="798805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Proteins</a:t>
          </a:r>
          <a:endParaRPr lang="en-US" sz="2800" kern="1200" dirty="0"/>
        </a:p>
      </dsp:txBody>
      <dsp:txXfrm>
        <a:off x="46480" y="837852"/>
        <a:ext cx="2143835" cy="1255063"/>
      </dsp:txXfrm>
    </dsp:sp>
    <dsp:sp modelId="{4401D106-E39D-4D28-A4CE-B83546B374BA}">
      <dsp:nvSpPr>
        <dsp:cNvPr id="0" name=""/>
        <dsp:cNvSpPr/>
      </dsp:nvSpPr>
      <dsp:spPr>
        <a:xfrm>
          <a:off x="2451556" y="1189865"/>
          <a:ext cx="471049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2451556" y="1300073"/>
        <a:ext cx="329734" cy="330622"/>
      </dsp:txXfrm>
    </dsp:sp>
    <dsp:sp modelId="{EBD7794A-34B9-4A3E-8281-D21670A4B311}">
      <dsp:nvSpPr>
        <dsp:cNvPr id="0" name=""/>
        <dsp:cNvSpPr/>
      </dsp:nvSpPr>
      <dsp:spPr>
        <a:xfrm>
          <a:off x="3118135" y="798805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Digestion </a:t>
          </a:r>
          <a:endParaRPr lang="en-US" sz="2800" kern="1200" dirty="0"/>
        </a:p>
      </dsp:txBody>
      <dsp:txXfrm>
        <a:off x="3157182" y="837852"/>
        <a:ext cx="2143835" cy="1255063"/>
      </dsp:txXfrm>
    </dsp:sp>
    <dsp:sp modelId="{750A65AF-FC6A-4851-896F-CD0144514BD7}">
      <dsp:nvSpPr>
        <dsp:cNvPr id="0" name=""/>
        <dsp:cNvSpPr/>
      </dsp:nvSpPr>
      <dsp:spPr>
        <a:xfrm rot="3003">
          <a:off x="5562888" y="1191236"/>
          <a:ext cx="472387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562888" y="1301382"/>
        <a:ext cx="330671" cy="330622"/>
      </dsp:txXfrm>
    </dsp:sp>
    <dsp:sp modelId="{CC1B4DD5-0C27-430E-B3F9-C05BF70E5A65}">
      <dsp:nvSpPr>
        <dsp:cNvPr id="0" name=""/>
        <dsp:cNvSpPr/>
      </dsp:nvSpPr>
      <dsp:spPr>
        <a:xfrm>
          <a:off x="6231360" y="801525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Amino Acids</a:t>
          </a:r>
          <a:endParaRPr lang="en-US" sz="2800" kern="1200" dirty="0"/>
        </a:p>
      </dsp:txBody>
      <dsp:txXfrm>
        <a:off x="6270407" y="840572"/>
        <a:ext cx="2143835" cy="12550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21F10-2719-4573-8940-C87F35B7843A}">
      <dsp:nvSpPr>
        <dsp:cNvPr id="0" name=""/>
        <dsp:cNvSpPr/>
      </dsp:nvSpPr>
      <dsp:spPr>
        <a:xfrm>
          <a:off x="7433" y="705020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Lipids</a:t>
          </a:r>
          <a:br>
            <a:rPr lang="en-US" sz="2800" kern="1200" dirty="0" smtClean="0"/>
          </a:br>
          <a:r>
            <a:rPr lang="en-US" sz="2800" kern="1200" dirty="0" smtClean="0"/>
            <a:t>(Fats and Oils)</a:t>
          </a:r>
          <a:endParaRPr lang="en-US" sz="2800" kern="1200" dirty="0"/>
        </a:p>
      </dsp:txBody>
      <dsp:txXfrm>
        <a:off x="46480" y="744067"/>
        <a:ext cx="2143835" cy="1255063"/>
      </dsp:txXfrm>
    </dsp:sp>
    <dsp:sp modelId="{4401D106-E39D-4D28-A4CE-B83546B374BA}">
      <dsp:nvSpPr>
        <dsp:cNvPr id="0" name=""/>
        <dsp:cNvSpPr/>
      </dsp:nvSpPr>
      <dsp:spPr>
        <a:xfrm>
          <a:off x="2451556" y="1096080"/>
          <a:ext cx="471049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2451556" y="1206288"/>
        <a:ext cx="329734" cy="330622"/>
      </dsp:txXfrm>
    </dsp:sp>
    <dsp:sp modelId="{EBD7794A-34B9-4A3E-8281-D21670A4B311}">
      <dsp:nvSpPr>
        <dsp:cNvPr id="0" name=""/>
        <dsp:cNvSpPr/>
      </dsp:nvSpPr>
      <dsp:spPr>
        <a:xfrm>
          <a:off x="3118135" y="705020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Digestion</a:t>
          </a:r>
          <a:endParaRPr lang="en-US" sz="2800" kern="1200" dirty="0"/>
        </a:p>
      </dsp:txBody>
      <dsp:txXfrm>
        <a:off x="3157182" y="744067"/>
        <a:ext cx="2143835" cy="1255063"/>
      </dsp:txXfrm>
    </dsp:sp>
    <dsp:sp modelId="{750A65AF-FC6A-4851-896F-CD0144514BD7}">
      <dsp:nvSpPr>
        <dsp:cNvPr id="0" name=""/>
        <dsp:cNvSpPr/>
      </dsp:nvSpPr>
      <dsp:spPr>
        <a:xfrm rot="3003">
          <a:off x="5562888" y="1097451"/>
          <a:ext cx="472387" cy="55103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562888" y="1207597"/>
        <a:ext cx="330671" cy="330622"/>
      </dsp:txXfrm>
    </dsp:sp>
    <dsp:sp modelId="{CC1B4DD5-0C27-430E-B3F9-C05BF70E5A65}">
      <dsp:nvSpPr>
        <dsp:cNvPr id="0" name=""/>
        <dsp:cNvSpPr/>
      </dsp:nvSpPr>
      <dsp:spPr>
        <a:xfrm>
          <a:off x="6231360" y="707740"/>
          <a:ext cx="2221929" cy="13331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Fatty Acids or Glycerol</a:t>
          </a:r>
          <a:endParaRPr lang="en-US" sz="2800" kern="1200" dirty="0"/>
        </a:p>
      </dsp:txBody>
      <dsp:txXfrm>
        <a:off x="6270407" y="746787"/>
        <a:ext cx="2143835" cy="1255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23D11-727A-4E08-ACE2-BAC90246E437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67614-941E-4D2F-A921-E2842B9A4C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17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http://creatingahealthylifestyle.files.wordpress.com/2012/08/apple-nutrition-facts-1024x685.jpg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79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http://www.ihs.gov/nutrition/images/food_heart.png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5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slide after</a:t>
            </a:r>
            <a:r>
              <a:rPr lang="en-US" baseline="0" dirty="0" smtClean="0"/>
              <a:t> this for what is </a:t>
            </a:r>
            <a:r>
              <a:rPr lang="en-US" baseline="0" smtClean="0"/>
              <a:t>mechanical breakdown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440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http://peer.tamu.edu/curriculum_modules/cell_Biology/module_5/digestion.gif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98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42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http://www.chem4kids.com/files/art/bio_enzyme1.gif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13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http://justingrinnell.files.wordpress.com/2012/11/carbs.jpg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365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http://www.chem4kids.com/files/bio_carbos.html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638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91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http://vibrantsexystrong.com/wp-content/uploads/2011/02/amino-acids.jpg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28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http://www.bbc.co.uk/bitesize/ks3/science/images/protein_molecules.gif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67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01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Credit:</a:t>
            </a:r>
            <a:r>
              <a:rPr lang="en-US" baseline="0" dirty="0" smtClean="0"/>
              <a:t> </a:t>
            </a:r>
            <a:r>
              <a:rPr lang="en-US" dirty="0" smtClean="0"/>
              <a:t>http://www.bbc.co.uk/bitesize/ks3/science/images/fat_molecules.gif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67614-941E-4D2F-A921-E2842B9A4C4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84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6D4259C-3039-44D1-B638-25FC2F05BC83}" type="datetimeFigureOut">
              <a:rPr lang="en-US" smtClean="0"/>
              <a:t>8/23/2013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4B89319-0313-490B-92C7-B62455250AA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13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229600" cy="17526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Nutrient Digestion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20" b="94745" l="2246" r="92383">
                        <a14:foregroundMark x1="25000" y1="11679" x2="16504" y2="17664"/>
                        <a14:foregroundMark x1="47949" y1="7007" x2="59570" y2="11387"/>
                        <a14:foregroundMark x1="24707" y1="10949" x2="47266" y2="6569"/>
                        <a14:foregroundMark x1="13770" y1="71533" x2="10254" y2="62190"/>
                        <a14:foregroundMark x1="18652" y1="15912" x2="25000" y2="10657"/>
                        <a14:foregroundMark x1="59277" y1="11971" x2="62500" y2="15912"/>
                        <a14:foregroundMark x1="34375" y1="8613" x2="44531" y2="6569"/>
                        <a14:foregroundMark x1="33008" y1="7737" x2="44434" y2="6715"/>
                        <a14:foregroundMark x1="25195" y1="10365" x2="30176" y2="8321"/>
                        <a14:backgroundMark x1="25977" y1="87299" x2="27832" y2="94161"/>
                        <a14:backgroundMark x1="26660" y1="88759" x2="39355" y2="94161"/>
                        <a14:backgroundMark x1="10840" y1="64818" x2="684" y2="11387"/>
                        <a14:backgroundMark x1="20117" y1="12117" x2="39355" y2="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92" y="2913185"/>
            <a:ext cx="547584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5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Nutrients?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001000" cy="1447800"/>
          </a:xfrm>
        </p:spPr>
        <p:txBody>
          <a:bodyPr>
            <a:normAutofit fontScale="32500" lnSpcReduction="20000"/>
          </a:bodyPr>
          <a:lstStyle/>
          <a:p>
            <a:r>
              <a:rPr lang="en-US" sz="9300" b="1" dirty="0"/>
              <a:t>Nutrients</a:t>
            </a:r>
            <a:r>
              <a:rPr lang="en-US" sz="9300" dirty="0"/>
              <a:t> are the </a:t>
            </a:r>
            <a:r>
              <a:rPr lang="en-US" sz="9300" dirty="0" smtClean="0"/>
              <a:t>components </a:t>
            </a:r>
            <a:r>
              <a:rPr lang="en-US" sz="9300" dirty="0"/>
              <a:t>in food that provide materials and energy the body needs for it to function. </a:t>
            </a:r>
            <a:r>
              <a:rPr lang="en-US" sz="9300" dirty="0" smtClean="0"/>
              <a:t/>
            </a:r>
            <a:br>
              <a:rPr lang="en-US" sz="93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048000"/>
            <a:ext cx="3352800" cy="3215186"/>
          </a:xfrm>
        </p:spPr>
      </p:pic>
    </p:spTree>
    <p:extLst>
      <p:ext uri="{BB962C8B-B14F-4D97-AF65-F5344CB8AC3E}">
        <p14:creationId xmlns:p14="http://schemas.microsoft.com/office/powerpoint/2010/main" val="3901213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During Digestion…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sz="quarter" idx="1"/>
          </p:nvPr>
        </p:nvSpPr>
        <p:spPr>
          <a:xfrm>
            <a:off x="914400" y="2057400"/>
            <a:ext cx="7696200" cy="4267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o</a:t>
            </a:r>
            <a:r>
              <a:rPr lang="en-US" sz="4000" dirty="0" smtClean="0"/>
              <a:t>ur body breaks down large molecules of food, mechanically and chemically, into small molecules that the body needs for maintenance, growth, and energy!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200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427037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I</a:t>
            </a:r>
            <a:r>
              <a:rPr lang="en-US" sz="4000" dirty="0" smtClean="0"/>
              <a:t>n </a:t>
            </a:r>
            <a:r>
              <a:rPr lang="en-US" sz="4000" dirty="0"/>
              <a:t>order for our bodies to absorb the nutrients, the large molecules of carbohydrates, fat, and protein must be broken down.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734" y="3352800"/>
            <a:ext cx="5436066" cy="209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02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The Breakdown Occur?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5800" y="1700242"/>
            <a:ext cx="8001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Our bodies use </a:t>
            </a:r>
            <a:r>
              <a:rPr lang="en-US" sz="3200" dirty="0" smtClean="0"/>
              <a:t>special protein </a:t>
            </a:r>
            <a:r>
              <a:rPr lang="en-US" sz="3200" dirty="0"/>
              <a:t>molecules called enzymes to break the larger molecules into smaller </a:t>
            </a:r>
            <a:r>
              <a:rPr lang="en-US" sz="3200" dirty="0" smtClean="0"/>
              <a:t>pieces.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3200" dirty="0" smtClean="0"/>
          </a:p>
          <a:p>
            <a:pPr algn="ctr"/>
            <a:r>
              <a:rPr lang="en-US" sz="3200" dirty="0" smtClean="0"/>
              <a:t>Enzymes </a:t>
            </a:r>
            <a:r>
              <a:rPr lang="en-US" sz="3200" dirty="0"/>
              <a:t>are </a:t>
            </a:r>
            <a:r>
              <a:rPr lang="en-US" sz="3200" dirty="0" smtClean="0"/>
              <a:t>catalysts. </a:t>
            </a:r>
          </a:p>
          <a:p>
            <a:pPr algn="ctr"/>
            <a:r>
              <a:rPr lang="en-US" sz="3200" dirty="0" smtClean="0"/>
              <a:t>[Catalysts are chemicals </a:t>
            </a:r>
            <a:r>
              <a:rPr lang="en-US" sz="3200" dirty="0"/>
              <a:t>that </a:t>
            </a:r>
            <a:r>
              <a:rPr lang="en-US" sz="3200" dirty="0" smtClean="0"/>
              <a:t>quicken </a:t>
            </a:r>
            <a:r>
              <a:rPr lang="en-US" sz="3200" dirty="0"/>
              <a:t>a chemical reaction without undergoing any change </a:t>
            </a:r>
            <a:r>
              <a:rPr lang="en-US" sz="3200" dirty="0" smtClean="0"/>
              <a:t>themselves]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098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28600" y="3849687"/>
            <a:ext cx="8763000" cy="269044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Each enzyme is very specific and only attaches to one type of molecule. 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molecule the enzyme acts upon is called its substrate.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are different enzymes that breakdown each type of nutrient. 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"/>
            <a:ext cx="4829175" cy="36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35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Carbohydrates are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main energy source of the </a:t>
            </a:r>
            <a:r>
              <a:rPr lang="en-US" dirty="0" smtClean="0"/>
              <a:t>body.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09800"/>
            <a:ext cx="4629638" cy="4191000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876800" y="2514600"/>
            <a:ext cx="4038600" cy="3505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Carbohydrates </a:t>
            </a:r>
            <a:r>
              <a:rPr lang="en-US" dirty="0"/>
              <a:t>are formed of carbon, hydrogen, and oxygen </a:t>
            </a:r>
            <a:r>
              <a:rPr lang="en-US" dirty="0" smtClean="0"/>
              <a:t>atoms.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two categories of carbohydrates include </a:t>
            </a:r>
            <a:r>
              <a:rPr lang="en-US" b="1" dirty="0"/>
              <a:t>sugar</a:t>
            </a:r>
            <a:r>
              <a:rPr lang="en-US" dirty="0"/>
              <a:t> and </a:t>
            </a:r>
            <a:r>
              <a:rPr lang="en-US" b="1" dirty="0" smtClean="0"/>
              <a:t>starch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Carbohydrate Breakdown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76400"/>
            <a:ext cx="3505200" cy="4191000"/>
          </a:xfrm>
        </p:spPr>
      </p:pic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152400" y="1905000"/>
            <a:ext cx="4876800" cy="45259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Enzymes in the mouth, stomach, and  small intestine, breakdown the carbohydrate molecules.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These large </a:t>
            </a:r>
            <a:r>
              <a:rPr lang="en-US" b="1" dirty="0" smtClean="0"/>
              <a:t>complex sugar and starch molecules</a:t>
            </a:r>
            <a:r>
              <a:rPr lang="en-US" dirty="0"/>
              <a:t> </a:t>
            </a:r>
            <a:r>
              <a:rPr lang="en-US" dirty="0" smtClean="0"/>
              <a:t>breakdown into small </a:t>
            </a:r>
            <a:r>
              <a:rPr lang="en-US" b="1" dirty="0" smtClean="0"/>
              <a:t>simple sugars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are many enzymes that breakd</a:t>
            </a:r>
            <a:r>
              <a:rPr lang="en-US" dirty="0" smtClean="0"/>
              <a:t>own carbohydrates, some are amylase, maltase, </a:t>
            </a:r>
            <a:r>
              <a:rPr lang="en-US" dirty="0" err="1" smtClean="0"/>
              <a:t>sucrase</a:t>
            </a:r>
            <a:r>
              <a:rPr lang="en-US" dirty="0" smtClean="0"/>
              <a:t> and lactase. 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81400" y="42672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76400" y="6254162"/>
            <a:ext cx="552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Notice “</a:t>
            </a:r>
            <a:r>
              <a:rPr lang="en-US" sz="2000" dirty="0" err="1" smtClean="0"/>
              <a:t>ase</a:t>
            </a:r>
            <a:r>
              <a:rPr lang="en-US" sz="2000" dirty="0" smtClean="0"/>
              <a:t>” is a common ending for enzyme names.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757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457200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dirty="0" smtClean="0"/>
              <a:t>Proteins</a:t>
            </a:r>
            <a:r>
              <a:rPr lang="en-US" dirty="0"/>
              <a:t> </a:t>
            </a:r>
            <a:r>
              <a:rPr lang="en-US" dirty="0" smtClean="0"/>
              <a:t>are nutrients which contain materials the body uses for </a:t>
            </a:r>
            <a:r>
              <a:rPr lang="en-US" dirty="0"/>
              <a:t>growth and </a:t>
            </a:r>
            <a:r>
              <a:rPr lang="en-US" dirty="0" smtClean="0"/>
              <a:t>repair.</a:t>
            </a:r>
            <a:br>
              <a:rPr lang="en-US" dirty="0" smtClean="0"/>
            </a:b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Proteins are made </a:t>
            </a:r>
            <a:r>
              <a:rPr lang="en-US" dirty="0"/>
              <a:t>of Carbon, Hydrogen, Oxygen and </a:t>
            </a:r>
            <a:r>
              <a:rPr lang="en-US" dirty="0" smtClean="0"/>
              <a:t>Nitrogen.</a:t>
            </a:r>
            <a:br>
              <a:rPr lang="en-US" dirty="0" smtClean="0"/>
            </a:br>
            <a:endParaRPr lang="en-US" dirty="0" smtClean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Proteins </a:t>
            </a:r>
            <a:r>
              <a:rPr lang="en-US" dirty="0"/>
              <a:t>are large molecules made up of combinations of amino acids.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9844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Proteins </a:t>
            </a:r>
            <a:r>
              <a:rPr lang="en-US" dirty="0" smtClean="0">
                <a:sym typeface="Wingdings" pitchFamily="2" charset="2"/>
              </a:rPr>
              <a:t> Amino Acids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4419600"/>
            <a:ext cx="8229600" cy="22098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Amino acids </a:t>
            </a:r>
            <a:r>
              <a:rPr lang="en-US" dirty="0" smtClean="0"/>
              <a:t>are the building blocks of proteins.</a:t>
            </a:r>
          </a:p>
          <a:p>
            <a:r>
              <a:rPr lang="en-US" dirty="0" smtClean="0"/>
              <a:t>These building blocks bond together to form chains that are called </a:t>
            </a:r>
            <a:r>
              <a:rPr lang="en-US" b="1" dirty="0" smtClean="0"/>
              <a:t>peptides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Proteins are formed of combinations of large peptides chains, this is referred to as </a:t>
            </a:r>
            <a:r>
              <a:rPr lang="en-US" b="1" dirty="0" smtClean="0"/>
              <a:t>polypeptides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6245225" cy="2818462"/>
          </a:xfrm>
        </p:spPr>
      </p:pic>
    </p:spTree>
    <p:extLst>
      <p:ext uri="{BB962C8B-B14F-4D97-AF65-F5344CB8AC3E}">
        <p14:creationId xmlns:p14="http://schemas.microsoft.com/office/powerpoint/2010/main" val="102336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09800"/>
            <a:ext cx="7315200" cy="340241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2438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Perpetua" pitchFamily="18" charset="0"/>
              </a:rPr>
              <a:t>In order for the body to use protein, </a:t>
            </a:r>
            <a:br>
              <a:rPr lang="en-US" dirty="0" smtClean="0">
                <a:solidFill>
                  <a:schemeClr val="tx1"/>
                </a:solidFill>
                <a:latin typeface="Perpetua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Perpetua" pitchFamily="18" charset="0"/>
              </a:rPr>
              <a:t>enzymes in the stomach and small intestine break the </a:t>
            </a:r>
            <a:r>
              <a:rPr lang="en-US" b="1" dirty="0" smtClean="0">
                <a:solidFill>
                  <a:schemeClr val="tx1"/>
                </a:solidFill>
                <a:latin typeface="Perpetua" pitchFamily="18" charset="0"/>
              </a:rPr>
              <a:t>polypeptides</a:t>
            </a:r>
            <a:r>
              <a:rPr lang="en-US" dirty="0" smtClean="0">
                <a:solidFill>
                  <a:schemeClr val="tx1"/>
                </a:solidFill>
                <a:latin typeface="Perpetua" pitchFamily="18" charset="0"/>
              </a:rPr>
              <a:t> down into individual </a:t>
            </a:r>
            <a:r>
              <a:rPr lang="en-US" b="1" dirty="0" smtClean="0">
                <a:solidFill>
                  <a:schemeClr val="tx1"/>
                </a:solidFill>
                <a:latin typeface="Perpetua" pitchFamily="18" charset="0"/>
              </a:rPr>
              <a:t>amino acids</a:t>
            </a:r>
            <a:r>
              <a:rPr lang="en-US" dirty="0" smtClean="0">
                <a:solidFill>
                  <a:schemeClr val="tx1"/>
                </a:solidFill>
                <a:latin typeface="Perpetua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Perpet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58674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Some protein enzymes are chymotrypsin and </a:t>
            </a:r>
            <a:r>
              <a:rPr lang="en-US" sz="2400" dirty="0" err="1" smtClean="0"/>
              <a:t>carboxypeptidase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412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1"/>
          <a:stretch/>
        </p:blipFill>
        <p:spPr>
          <a:xfrm>
            <a:off x="6172200" y="92764"/>
            <a:ext cx="2590800" cy="16344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754563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b="1" dirty="0" smtClean="0"/>
              <a:t>Lipid</a:t>
            </a:r>
            <a:r>
              <a:rPr lang="en-US" b="1" dirty="0"/>
              <a:t>s</a:t>
            </a:r>
            <a:r>
              <a:rPr lang="en-US" b="1" dirty="0" smtClean="0"/>
              <a:t> </a:t>
            </a:r>
            <a:r>
              <a:rPr lang="en-US" dirty="0"/>
              <a:t>a</a:t>
            </a:r>
            <a:r>
              <a:rPr lang="en-US" dirty="0" smtClean="0"/>
              <a:t>re important nutrients for energy and absorption of certain vitamins.</a:t>
            </a:r>
          </a:p>
          <a:p>
            <a:pPr lvl="0">
              <a:buFont typeface="Wingdings" pitchFamily="2" charset="2"/>
              <a:buChar char="Ø"/>
            </a:pP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Lipids are large </a:t>
            </a:r>
            <a:r>
              <a:rPr lang="en-US" dirty="0"/>
              <a:t>molecules that can be categorized as </a:t>
            </a:r>
            <a:r>
              <a:rPr lang="en-US" b="1" dirty="0"/>
              <a:t>fats or oils</a:t>
            </a:r>
            <a:r>
              <a:rPr lang="en-US" dirty="0"/>
              <a:t>. </a:t>
            </a:r>
            <a:endParaRPr lang="en-US" dirty="0" smtClean="0"/>
          </a:p>
          <a:p>
            <a:pPr lvl="0">
              <a:buFont typeface="Wingdings" pitchFamily="2" charset="2"/>
              <a:buChar char="Ø"/>
            </a:pPr>
            <a:endParaRPr lang="en-US" dirty="0"/>
          </a:p>
          <a:p>
            <a:pPr lvl="0">
              <a:buFont typeface="Wingdings" pitchFamily="2" charset="2"/>
              <a:buChar char="Ø"/>
            </a:pPr>
            <a:r>
              <a:rPr lang="en-US" dirty="0" smtClean="0"/>
              <a:t>These </a:t>
            </a:r>
            <a:r>
              <a:rPr lang="en-US" dirty="0"/>
              <a:t>molecules are made up of carbon, hydrogen, and oxygen atoms.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0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 Breakdown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219200" y="4267200"/>
            <a:ext cx="6934200" cy="2362200"/>
          </a:xfrm>
        </p:spPr>
        <p:txBody>
          <a:bodyPr>
            <a:normAutofit fontScale="55000" lnSpcReduction="20000"/>
          </a:bodyPr>
          <a:lstStyle/>
          <a:p>
            <a:pPr marL="0" lvl="0" indent="0" algn="ctr">
              <a:buNone/>
            </a:pPr>
            <a:r>
              <a:rPr lang="en-US" sz="5800" dirty="0" smtClean="0"/>
              <a:t>Bile</a:t>
            </a:r>
            <a:r>
              <a:rPr lang="en-US" sz="5800" b="1" dirty="0" smtClean="0"/>
              <a:t> </a:t>
            </a:r>
            <a:r>
              <a:rPr lang="en-US" sz="5800" dirty="0" smtClean="0"/>
              <a:t>and enzymes in the small intestine break </a:t>
            </a:r>
            <a:r>
              <a:rPr lang="en-US" sz="5800" b="1" dirty="0" smtClean="0"/>
              <a:t>lipids</a:t>
            </a:r>
            <a:r>
              <a:rPr lang="en-US" sz="5800" dirty="0" smtClean="0"/>
              <a:t> down into </a:t>
            </a:r>
            <a:r>
              <a:rPr lang="en-US" sz="5800" dirty="0"/>
              <a:t>small molecules of </a:t>
            </a:r>
            <a:r>
              <a:rPr lang="en-US" sz="5800" b="1" dirty="0"/>
              <a:t>fatty acids or glycerol</a:t>
            </a:r>
            <a:r>
              <a:rPr lang="en-US" sz="5800" dirty="0" smtClean="0"/>
              <a:t>.</a:t>
            </a:r>
          </a:p>
          <a:p>
            <a:pPr marL="0" lvl="0" indent="0" algn="ctr">
              <a:buNone/>
            </a:pPr>
            <a:r>
              <a:rPr lang="en-US" sz="5800" dirty="0" smtClean="0"/>
              <a:t> </a:t>
            </a:r>
          </a:p>
          <a:p>
            <a:pPr marL="0" lvl="0" indent="0" algn="ctr">
              <a:buNone/>
            </a:pPr>
            <a:r>
              <a:rPr lang="en-US" sz="5800" dirty="0" smtClean="0"/>
              <a:t>These enzymes are called lipase.</a:t>
            </a:r>
            <a:endParaRPr lang="en-US" sz="5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24000"/>
            <a:ext cx="5715000" cy="2658139"/>
          </a:xfrm>
        </p:spPr>
      </p:pic>
    </p:spTree>
    <p:extLst>
      <p:ext uri="{BB962C8B-B14F-4D97-AF65-F5344CB8AC3E}">
        <p14:creationId xmlns:p14="http://schemas.microsoft.com/office/powerpoint/2010/main" val="89681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28600"/>
            <a:ext cx="3962400" cy="1143000"/>
          </a:xfrm>
        </p:spPr>
        <p:txBody>
          <a:bodyPr>
            <a:noAutofit/>
          </a:bodyPr>
          <a:lstStyle/>
          <a:p>
            <a:r>
              <a:rPr lang="en-US" sz="7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Review</a:t>
            </a:r>
            <a:endParaRPr lang="en-US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153609299"/>
              </p:ext>
            </p:extLst>
          </p:nvPr>
        </p:nvGraphicFramePr>
        <p:xfrm>
          <a:off x="304800" y="762000"/>
          <a:ext cx="8458200" cy="2930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651049245"/>
              </p:ext>
            </p:extLst>
          </p:nvPr>
        </p:nvGraphicFramePr>
        <p:xfrm>
          <a:off x="304800" y="2362200"/>
          <a:ext cx="8458200" cy="2930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352328383"/>
              </p:ext>
            </p:extLst>
          </p:nvPr>
        </p:nvGraphicFramePr>
        <p:xfrm>
          <a:off x="304800" y="4144109"/>
          <a:ext cx="8458200" cy="2743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68"/>
          <a:stretch/>
        </p:blipFill>
        <p:spPr>
          <a:xfrm>
            <a:off x="1676400" y="457200"/>
            <a:ext cx="1129645" cy="7254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7" r="35233"/>
          <a:stretch/>
        </p:blipFill>
        <p:spPr>
          <a:xfrm>
            <a:off x="375500" y="457200"/>
            <a:ext cx="1112363" cy="725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6"/>
          <a:stretch/>
        </p:blipFill>
        <p:spPr>
          <a:xfrm>
            <a:off x="6324600" y="457200"/>
            <a:ext cx="803949" cy="72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16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456</TotalTime>
  <Words>423</Words>
  <Application>Microsoft Office PowerPoint</Application>
  <PresentationFormat>On-screen Show (4:3)</PresentationFormat>
  <Paragraphs>77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Nutrient Digestion</vt:lpstr>
      <vt:lpstr>What Are Nutrients?</vt:lpstr>
      <vt:lpstr>During Digestion…</vt:lpstr>
      <vt:lpstr>PowerPoint Presentation</vt:lpstr>
      <vt:lpstr>How Does The Breakdown Occur?</vt:lpstr>
      <vt:lpstr>PowerPoint Presentation</vt:lpstr>
      <vt:lpstr>Carbohydrates are the main energy source of the body.</vt:lpstr>
      <vt:lpstr>Carbohydrate Breakdown</vt:lpstr>
      <vt:lpstr>Proteins</vt:lpstr>
      <vt:lpstr>Proteins  Amino Acids</vt:lpstr>
      <vt:lpstr>In order for the body to use protein,  enzymes in the stomach and small intestine break the polypeptides down into individual amino acids.</vt:lpstr>
      <vt:lpstr>Lipids</vt:lpstr>
      <vt:lpstr>Lipid Breakdown</vt:lpstr>
      <vt:lpstr>Review</vt:lpstr>
    </vt:vector>
  </TitlesOfParts>
  <Company>Texas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Nutrient Digestion</dc:title>
  <dc:creator>Ljlab</dc:creator>
  <cp:lastModifiedBy>Lab, L Johnson's</cp:lastModifiedBy>
  <cp:revision>30</cp:revision>
  <dcterms:created xsi:type="dcterms:W3CDTF">2013-01-28T21:19:49Z</dcterms:created>
  <dcterms:modified xsi:type="dcterms:W3CDTF">2013-08-23T18:39:05Z</dcterms:modified>
</cp:coreProperties>
</file>