
<file path=[Content_Types].xml><?xml version="1.0" encoding="utf-8"?>
<Types xmlns="http://schemas.openxmlformats.org/package/2006/content-types">
  <Override ContentType="application/vnd.openxmlformats-officedocument.presentationml.slide+xml" PartName="/ppt/slides/slide6.xml"/>
  <Override ContentType="application/vnd.openxmlformats-officedocument.presentationml.slide+xml" PartName="/ppt/slides/slide29.xml"/>
  <Override ContentType="application/vnd.openxmlformats-officedocument.presentationml.slideLayout+xml" PartName="/ppt/slideLayouts/slideLayout8.xml"/>
  <Override ContentType="application/vnd.openxmlformats-officedocument.presentationml.notesSlide+xml" PartName="/ppt/notesSlides/notesSlide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7.xml"/>
  <Override ContentType="application/vnd.openxmlformats-officedocument.presentationml.slideLayout+xml" PartName="/ppt/slideLayouts/slideLayout4.xml"/>
  <Override ContentType="application/vnd.openxmlformats-officedocument.presentationml.slideLayout+xml" PartName="/ppt/slideLayouts/slideLayout6.xml"/>
  <Override ContentType="application/vnd.openxmlformats-officedocument.presentationml.slide+xml" PartName="/ppt/slides/slide2.xml"/>
  <Override ContentType="application/vnd.openxmlformats-officedocument.presentationml.slide+xml" PartName="/ppt/slides/slide16.xml"/>
  <Override ContentType="application/vnd.openxmlformats-officedocument.presentationml.slide+xml" PartName="/ppt/slides/slide25.xml"/>
  <Override ContentType="application/vnd.openxmlformats-officedocument.theme+xml" PartName="/ppt/theme/theme1.xml"/>
  <Override ContentType="application/vnd.openxmlformats-officedocument.presentationml.slideLayout+xml" PartName="/ppt/slideLayouts/slideLayout2.xml"/>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notesMaster+xml" PartName="/ppt/notesMasters/notesMaster1.xml"/>
  <Override ContentType="application/vnd.openxmlformats-officedocument.presentationml.slideLayout+xml" PartName="/ppt/slideLayouts/slideLayout1.xml"/>
  <Override ContentType="application/vnd.openxmlformats-officedocument.extended-properties+xml" PartName="/docProps/app.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slideLayout+xml" PartName="/ppt/slideLayouts/slideLayout11.xml"/>
  <Override ContentType="application/vnd.openxmlformats-officedocument.presentationml.slideLayout+xml" PartName="/ppt/slideLayouts/slideLayout10.xml"/>
  <Default ContentType="image/gif" Extension="gif"/>
  <Override ContentType="application/vnd.openxmlformats-officedocument.presentationml.notesSlide+xml" PartName="/ppt/notesSlides/not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package.core-properties+xml" PartName="/docProps/core.xml"/>
  <Override ContentType="application/vnd.openxmlformats-officedocument.presentationml.slide+xml" PartName="/ppt/slides/slide5.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Layout+xml" PartName="/ppt/slideLayouts/slideLayout7.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slide+xml" PartName="/ppt/slides/slide3.xml"/>
  <Override ContentType="application/vnd.openxmlformats-officedocument.presentationml.slide+xml" PartName="/ppt/slides/slide17.xml"/>
  <Override ContentType="application/vnd.openxmlformats-officedocument.presentationml.slide+xml" PartName="/ppt/slides/slide26.xml"/>
  <Override ContentType="application/vnd.openxmlformats-officedocument.presentationml.presProps+xml" PartName="/ppt/presProps.xml"/>
  <Override ContentType="application/vnd.openxmlformats-officedocument.presentationml.slideLayout+xml" PartName="/ppt/slideLayouts/slideLayout5.xml"/>
  <Override ContentType="application/vnd.openxmlformats-officedocument.theme+xml" PartName="/ppt/theme/theme2.xml"/>
  <Override ContentType="application/vnd.openxmlformats-officedocument.presentationml.slide+xml" PartName="/ppt/slides/slide1.xml"/>
  <Override ContentType="application/vnd.openxmlformats-officedocument.presentationml.slide+xml" PartName="/ppt/slides/slide15.xml"/>
  <Override ContentType="application/vnd.openxmlformats-officedocument.presentationml.slide+xml" PartName="/ppt/slides/slide24.xml"/>
  <Override ContentType="application/vnd.openxmlformats-officedocument.presentationml.slideLayout+xml" PartName="/ppt/slideLayouts/slideLayout3.xml"/>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0" r:id="rId3"/>
    <p:sldId id="264" r:id="rId4"/>
    <p:sldId id="261" r:id="rId5"/>
    <p:sldId id="262" r:id="rId6"/>
    <p:sldId id="289" r:id="rId7"/>
    <p:sldId id="263" r:id="rId8"/>
    <p:sldId id="265" r:id="rId9"/>
    <p:sldId id="288" r:id="rId10"/>
    <p:sldId id="266" r:id="rId11"/>
    <p:sldId id="287" r:id="rId12"/>
    <p:sldId id="267" r:id="rId13"/>
    <p:sldId id="271" r:id="rId14"/>
    <p:sldId id="286" r:id="rId15"/>
    <p:sldId id="272" r:id="rId16"/>
    <p:sldId id="257" r:id="rId17"/>
    <p:sldId id="285" r:id="rId18"/>
    <p:sldId id="268" r:id="rId19"/>
    <p:sldId id="269" r:id="rId20"/>
    <p:sldId id="270" r:id="rId21"/>
    <p:sldId id="282" r:id="rId22"/>
    <p:sldId id="284" r:id="rId23"/>
    <p:sldId id="258" r:id="rId24"/>
    <p:sldId id="273" r:id="rId25"/>
    <p:sldId id="275" r:id="rId26"/>
    <p:sldId id="274" r:id="rId27"/>
    <p:sldId id="276" r:id="rId28"/>
    <p:sldId id="259" r:id="rId29"/>
    <p:sldId id="277" r:id="rId30"/>
    <p:sldId id="278" r:id="rId31"/>
    <p:sldId id="279" r:id="rId32"/>
    <p:sldId id="28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EE3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02" y="32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0B3ADD-1F36-4871-8B21-E9BAE09499A4}" type="datetimeFigureOut">
              <a:rPr lang="en-US" smtClean="0"/>
              <a:pPr/>
              <a:t>5/16/2011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217AFA-3F04-4807-8FE1-134C077108A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217AFA-3F04-4807-8FE1-134C077108AE}"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217AFA-3F04-4807-8FE1-134C077108AE}"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217AFA-3F04-4807-8FE1-134C077108AE}"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http://ga.water.usgs.gov/edu/runoff.html</a:t>
            </a:r>
            <a:endParaRPr lang="en-US" dirty="0"/>
          </a:p>
        </p:txBody>
      </p:sp>
      <p:sp>
        <p:nvSpPr>
          <p:cNvPr id="4" name="Slide Number Placeholder 3"/>
          <p:cNvSpPr>
            <a:spLocks noGrp="1"/>
          </p:cNvSpPr>
          <p:nvPr>
            <p:ph type="sldNum" sz="quarter" idx="10"/>
          </p:nvPr>
        </p:nvSpPr>
        <p:spPr/>
        <p:txBody>
          <a:bodyPr/>
          <a:lstStyle/>
          <a:p>
            <a:fld id="{6D217AFA-3F04-4807-8FE1-134C077108AE}"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http://ga.water.usgs.gov/edu/runoff.html</a:t>
            </a:r>
            <a:endParaRPr lang="en-US" dirty="0"/>
          </a:p>
        </p:txBody>
      </p:sp>
      <p:sp>
        <p:nvSpPr>
          <p:cNvPr id="4" name="Slide Number Placeholder 3"/>
          <p:cNvSpPr>
            <a:spLocks noGrp="1"/>
          </p:cNvSpPr>
          <p:nvPr>
            <p:ph type="sldNum" sz="quarter" idx="10"/>
          </p:nvPr>
        </p:nvSpPr>
        <p:spPr/>
        <p:txBody>
          <a:bodyPr/>
          <a:lstStyle/>
          <a:p>
            <a:fld id="{6D217AFA-3F04-4807-8FE1-134C077108AE}" type="slidenum">
              <a:rPr lang="en-US" smtClean="0"/>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http://www.pbcgov.com/erm/coastal/reef/</a:t>
            </a:r>
            <a:endParaRPr lang="en-US" dirty="0"/>
          </a:p>
        </p:txBody>
      </p:sp>
      <p:sp>
        <p:nvSpPr>
          <p:cNvPr id="4" name="Slide Number Placeholder 3"/>
          <p:cNvSpPr>
            <a:spLocks noGrp="1"/>
          </p:cNvSpPr>
          <p:nvPr>
            <p:ph type="sldNum" sz="quarter" idx="10"/>
          </p:nvPr>
        </p:nvSpPr>
        <p:spPr/>
        <p:txBody>
          <a:bodyPr/>
          <a:lstStyle/>
          <a:p>
            <a:fld id="{6D217AFA-3F04-4807-8FE1-134C077108AE}"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19B6B8-614A-4C66-BC0D-4BB9FD44AAAD}" type="datetimeFigureOut">
              <a:rPr lang="en-US" smtClean="0"/>
              <a:pPr/>
              <a:t>5/16/2011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B5F73-D925-468F-BC91-7D5573FC0650}" type="slidenum">
              <a:rPr lang="en-US" smtClean="0"/>
              <a:pPr/>
              <a:t>‹#›</a:t>
            </a:fld>
            <a:endParaRPr lang="en-US"/>
          </a:p>
        </p:txBody>
      </p:sp>
    </p:spTree>
  </p:cSld>
  <p:clrMapOvr>
    <a:masterClrMapping/>
  </p:clrMapOvr>
  <p:transitio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19B6B8-614A-4C66-BC0D-4BB9FD44AAAD}" type="datetimeFigureOut">
              <a:rPr lang="en-US" smtClean="0"/>
              <a:pPr/>
              <a:t>5/16/2011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B5F73-D925-468F-BC91-7D5573FC0650}" type="slidenum">
              <a:rPr lang="en-US" smtClean="0"/>
              <a:pPr/>
              <a:t>‹#›</a:t>
            </a:fld>
            <a:endParaRPr lang="en-US"/>
          </a:p>
        </p:txBody>
      </p:sp>
    </p:spTree>
  </p:cSld>
  <p:clrMapOvr>
    <a:masterClrMapping/>
  </p:clrMapOvr>
  <p:transition>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19B6B8-614A-4C66-BC0D-4BB9FD44AAAD}" type="datetimeFigureOut">
              <a:rPr lang="en-US" smtClean="0"/>
              <a:pPr/>
              <a:t>5/16/2011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B5F73-D925-468F-BC91-7D5573FC0650}" type="slidenum">
              <a:rPr lang="en-US" smtClean="0"/>
              <a:pPr/>
              <a:t>‹#›</a:t>
            </a:fld>
            <a:endParaRPr lang="en-US"/>
          </a:p>
        </p:txBody>
      </p:sp>
    </p:spTree>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19B6B8-614A-4C66-BC0D-4BB9FD44AAAD}" type="datetimeFigureOut">
              <a:rPr lang="en-US" smtClean="0"/>
              <a:pPr/>
              <a:t>5/16/2011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B5F73-D925-468F-BC91-7D5573FC0650}" type="slidenum">
              <a:rPr lang="en-US" smtClean="0"/>
              <a:pPr/>
              <a:t>‹#›</a:t>
            </a:fld>
            <a:endParaRPr lang="en-US"/>
          </a:p>
        </p:txBody>
      </p:sp>
    </p:spTree>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19B6B8-614A-4C66-BC0D-4BB9FD44AAAD}" type="datetimeFigureOut">
              <a:rPr lang="en-US" smtClean="0"/>
              <a:pPr/>
              <a:t>5/16/2011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B5F73-D925-468F-BC91-7D5573FC0650}" type="slidenum">
              <a:rPr lang="en-US" smtClean="0"/>
              <a:pPr/>
              <a:t>‹#›</a:t>
            </a:fld>
            <a:endParaRPr lang="en-US"/>
          </a:p>
        </p:txBody>
      </p:sp>
    </p:spTree>
  </p:cSld>
  <p:clrMapOvr>
    <a:masterClrMapping/>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19B6B8-614A-4C66-BC0D-4BB9FD44AAAD}" type="datetimeFigureOut">
              <a:rPr lang="en-US" smtClean="0"/>
              <a:pPr/>
              <a:t>5/16/2011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B5F73-D925-468F-BC91-7D5573FC0650}" type="slidenum">
              <a:rPr lang="en-US" smtClean="0"/>
              <a:pPr/>
              <a:t>‹#›</a:t>
            </a:fld>
            <a:endParaRPr lang="en-US"/>
          </a:p>
        </p:txBody>
      </p:sp>
    </p:spTree>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19B6B8-614A-4C66-BC0D-4BB9FD44AAAD}" type="datetimeFigureOut">
              <a:rPr lang="en-US" smtClean="0"/>
              <a:pPr/>
              <a:t>5/16/2011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3B5F73-D925-468F-BC91-7D5573FC0650}" type="slidenum">
              <a:rPr lang="en-US" smtClean="0"/>
              <a:pPr/>
              <a:t>‹#›</a:t>
            </a:fld>
            <a:endParaRPr lang="en-US"/>
          </a:p>
        </p:txBody>
      </p:sp>
    </p:spTree>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19B6B8-614A-4C66-BC0D-4BB9FD44AAAD}" type="datetimeFigureOut">
              <a:rPr lang="en-US" smtClean="0"/>
              <a:pPr/>
              <a:t>5/16/2011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3B5F73-D925-468F-BC91-7D5573FC0650}" type="slidenum">
              <a:rPr lang="en-US" smtClean="0"/>
              <a:pPr/>
              <a:t>‹#›</a:t>
            </a:fld>
            <a:endParaRPr lang="en-US"/>
          </a:p>
        </p:txBody>
      </p:sp>
    </p:spTree>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9B6B8-614A-4C66-BC0D-4BB9FD44AAAD}" type="datetimeFigureOut">
              <a:rPr lang="en-US" smtClean="0"/>
              <a:pPr/>
              <a:t>5/16/2011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3B5F73-D925-468F-BC91-7D5573FC0650}" type="slidenum">
              <a:rPr lang="en-US" smtClean="0"/>
              <a:pPr/>
              <a:t>‹#›</a:t>
            </a:fld>
            <a:endParaRPr lang="en-US"/>
          </a:p>
        </p:txBody>
      </p:sp>
    </p:spTree>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19B6B8-614A-4C66-BC0D-4BB9FD44AAAD}" type="datetimeFigureOut">
              <a:rPr lang="en-US" smtClean="0"/>
              <a:pPr/>
              <a:t>5/16/2011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B5F73-D925-468F-BC91-7D5573FC0650}" type="slidenum">
              <a:rPr lang="en-US" smtClean="0"/>
              <a:pPr/>
              <a:t>‹#›</a:t>
            </a:fld>
            <a:endParaRPr lang="en-US"/>
          </a:p>
        </p:txBody>
      </p:sp>
    </p:spTree>
  </p:cSld>
  <p:clrMapOvr>
    <a:masterClrMapping/>
  </p:clrMapOvr>
  <p:transition>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19B6B8-614A-4C66-BC0D-4BB9FD44AAAD}" type="datetimeFigureOut">
              <a:rPr lang="en-US" smtClean="0"/>
              <a:pPr/>
              <a:t>5/16/2011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B5F73-D925-468F-BC91-7D5573FC0650}" type="slidenum">
              <a:rPr lang="en-US" smtClean="0"/>
              <a:pPr/>
              <a:t>‹#›</a:t>
            </a:fld>
            <a:endParaRPr lang="en-US"/>
          </a:p>
        </p:txBody>
      </p:sp>
    </p:spTree>
  </p:cSld>
  <p:clrMapOvr>
    <a:masterClrMapping/>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9B6B8-614A-4C66-BC0D-4BB9FD44AAAD}" type="datetimeFigureOut">
              <a:rPr lang="en-US" smtClean="0"/>
              <a:pPr/>
              <a:t>5/16/2011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B5F73-D925-468F-BC91-7D5573FC06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hyperlink" Target="http://bagitmovie.files.wordpress.com/2011/03/turtle-plastic-bag-under-water-deep-sea-blue-ocean-garbage-trash-ecology-swim-fish-pollution-caught-shell-legs-toes-feet-head-photo.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brandoncole.com/IFPro/scripts/imageFolio.pl?img=&amp;search=artificial%20reef&amp;cat=all&amp;bool=an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www.skwirk.com.au/p-c_s-57_u-186_t-502_c-1851/SA/7/The-global-issue-and-differing-perspectives/The-use-of-ocean-resources/Geographical-issues-and-global-citizenship-physical-elements/SOSE-Geography/" TargetMode="External"/><Relationship Id="rId3" Type="http://schemas.openxmlformats.org/officeDocument/2006/relationships/hyperlink" Target="http://ga.water.usgs.gov/edu/runoff.html" TargetMode="External"/><Relationship Id="rId7" Type="http://schemas.openxmlformats.org/officeDocument/2006/relationships/hyperlink" Target="http://wiki.nsdl.org/index.php/MSP:MiddleSchoolPortal/Ocean_Systems" TargetMode="External"/><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hyperlink" Target="http://www.waterencyclopedia.com/Mi-Oc/Mineral-Resources-from-the-Ocean.html" TargetMode="External"/><Relationship Id="rId5" Type="http://schemas.openxmlformats.org/officeDocument/2006/relationships/hyperlink" Target="http://encyclopedia2.thefreedictionary.com/Use+of+ocean+resourses" TargetMode="External"/><Relationship Id="rId4" Type="http://schemas.openxmlformats.org/officeDocument/2006/relationships/hyperlink" Target="http://www.pbcgov.com/erm/coastal/reef/"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18" Type="http://schemas.openxmlformats.org/officeDocument/2006/relationships/image" Target="../media/image22.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hyperlink" Target="http://www.periodictable.com/Samples/050.23/index.s15.html" TargetMode="External"/><Relationship Id="rId2" Type="http://schemas.openxmlformats.org/officeDocument/2006/relationships/hyperlink" Target="http://periodictable.com/Samples/022.32/index.s15.html" TargetMode="External"/><Relationship Id="rId16"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gif"/><Relationship Id="rId5" Type="http://schemas.openxmlformats.org/officeDocument/2006/relationships/image" Target="../media/image10.gif"/><Relationship Id="rId15" Type="http://schemas.openxmlformats.org/officeDocument/2006/relationships/image" Target="../media/image20.jpeg"/><Relationship Id="rId10" Type="http://schemas.openxmlformats.org/officeDocument/2006/relationships/image" Target="../media/image15.jpeg"/><Relationship Id="rId19" Type="http://schemas.openxmlformats.org/officeDocument/2006/relationships/image" Target="../media/image23.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http://pubpages.unh.edu/~sdk32/IMAGES/corail.jpg" id="5126" name="Picture 6"/>
          <p:cNvPicPr>
            <a:picLocks noChangeArrowheads="1" noChangeAspect="1"/>
          </p:cNvPicPr>
          <p:nvPr/>
        </p:nvPicPr>
        <p:blipFill>
          <a:blip cstate="print" r:embed="rId3"/>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1371600" y="0"/>
            <a:ext cx="7772400" cy="1470025"/>
          </a:xfrm>
        </p:spPr>
        <p:txBody>
          <a:bodyPr>
            <a:normAutofit/>
          </a:bodyPr>
          <a:lstStyle/>
          <a:p>
            <a:r>
              <a:rPr b="1" dirty="0" lang="en-US" smtClean="0" sz="6000">
                <a:solidFill>
                  <a:srgbClr val="7030A0"/>
                </a:solidFill>
                <a:latin charset="-78" pitchFamily="18" typeface="Andalus"/>
                <a:cs charset="-78" pitchFamily="18" typeface="Andalus"/>
              </a:rPr>
              <a:t>Ocean Systems</a:t>
            </a:r>
            <a:endParaRPr b="1" dirty="0" lang="en-US" sz="6000">
              <a:solidFill>
                <a:srgbClr val="7030A0"/>
              </a:solidFill>
              <a:latin charset="-78" pitchFamily="18" typeface="Andalus"/>
              <a:cs charset="-78" pitchFamily="18" typeface="Andalus"/>
            </a:endParaRPr>
          </a:p>
        </p:txBody>
      </p:sp>
    </p:spTree>
  </p:cSld>
  <p:clrMapOvr>
    <a:masterClrMapping/>
  </p:clrMapOvr>
  <p:transition>
    <p:pull dir="r"/>
  </p:transition>
  <p:timing>
    <p:tnLst>
      <p:par>
        <p:cTn dur="indefinite" id="1" nodeType="tmRoot" restart="never"/>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1143000"/>
          </a:xfrm>
        </p:spPr>
        <p:txBody>
          <a:bodyPr>
            <a:normAutofit/>
          </a:bodyPr>
          <a:lstStyle/>
          <a:p>
            <a:r>
              <a:rPr lang="en-US" b="1" dirty="0" smtClean="0">
                <a:solidFill>
                  <a:srgbClr val="92D050"/>
                </a:solidFill>
                <a:latin typeface="Footlight MT Light" pitchFamily="18" charset="0"/>
              </a:rPr>
              <a:t>The Ocean is a Place Waste Disposal</a:t>
            </a:r>
            <a:endParaRPr lang="en-US" b="1" dirty="0">
              <a:solidFill>
                <a:srgbClr val="92D050"/>
              </a:solidFill>
            </a:endParaRPr>
          </a:p>
        </p:txBody>
      </p:sp>
      <p:sp>
        <p:nvSpPr>
          <p:cNvPr id="3" name="Content Placeholder 2"/>
          <p:cNvSpPr>
            <a:spLocks noGrp="1"/>
          </p:cNvSpPr>
          <p:nvPr>
            <p:ph idx="1"/>
          </p:nvPr>
        </p:nvSpPr>
        <p:spPr>
          <a:xfrm>
            <a:off x="0" y="1143000"/>
            <a:ext cx="4724400" cy="5715000"/>
          </a:xfrm>
        </p:spPr>
        <p:txBody>
          <a:bodyPr>
            <a:normAutofit/>
          </a:bodyPr>
          <a:lstStyle/>
          <a:p>
            <a:r>
              <a:rPr lang="en-US" dirty="0" smtClean="0">
                <a:solidFill>
                  <a:schemeClr val="bg1">
                    <a:lumMod val="95000"/>
                  </a:schemeClr>
                </a:solidFill>
                <a:latin typeface="Footlight MT Light" pitchFamily="18" charset="0"/>
              </a:rPr>
              <a:t>Some examples of waste disposal include:</a:t>
            </a:r>
          </a:p>
          <a:p>
            <a:pPr lvl="1"/>
            <a:r>
              <a:rPr lang="en-US" dirty="0" smtClean="0">
                <a:solidFill>
                  <a:schemeClr val="bg1">
                    <a:lumMod val="95000"/>
                  </a:schemeClr>
                </a:solidFill>
                <a:latin typeface="Footlight MT Light" pitchFamily="18" charset="0"/>
              </a:rPr>
              <a:t>Manufacturing plants pouring off undiluted corrosives, poisons, and other noxious byproducts</a:t>
            </a:r>
          </a:p>
          <a:p>
            <a:pPr lvl="1"/>
            <a:r>
              <a:rPr lang="en-US" dirty="0" smtClean="0">
                <a:solidFill>
                  <a:schemeClr val="bg1">
                    <a:lumMod val="95000"/>
                  </a:schemeClr>
                </a:solidFill>
                <a:latin typeface="Footlight MT Light" pitchFamily="18" charset="0"/>
              </a:rPr>
              <a:t>The construction industry discharges slurries of gypsum, cement, abrasives, metals, and poisonous solvents.</a:t>
            </a:r>
          </a:p>
        </p:txBody>
      </p:sp>
      <p:pic>
        <p:nvPicPr>
          <p:cNvPr id="1036" name="Picture 12" descr="http://assets.knowledge.allianz.com/img/pacific_ocean_garbage_patch_pollution_plastic_net_tangle_q_1_18404.jpg"/>
          <p:cNvPicPr>
            <a:picLocks noChangeAspect="1" noChangeArrowheads="1"/>
          </p:cNvPicPr>
          <p:nvPr/>
        </p:nvPicPr>
        <p:blipFill>
          <a:blip r:embed="rId2" cstate="print"/>
          <a:srcRect/>
          <a:stretch>
            <a:fillRect/>
          </a:stretch>
        </p:blipFill>
        <p:spPr bwMode="auto">
          <a:xfrm>
            <a:off x="4648200" y="1066800"/>
            <a:ext cx="4495800" cy="5562600"/>
          </a:xfrm>
          <a:prstGeom prst="rect">
            <a:avLst/>
          </a:prstGeom>
          <a:noFill/>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 calcmode="lin" valueType="num">
                                      <p:cBhvr>
                                        <p:cTn id="7" dur="1000" fill="hold"/>
                                        <p:tgtEl>
                                          <p:spTgt spid="1036"/>
                                        </p:tgtEl>
                                        <p:attrNameLst>
                                          <p:attrName>ppt_w</p:attrName>
                                        </p:attrNameLst>
                                      </p:cBhvr>
                                      <p:tavLst>
                                        <p:tav tm="0">
                                          <p:val>
                                            <p:fltVal val="0"/>
                                          </p:val>
                                        </p:tav>
                                        <p:tav tm="100000">
                                          <p:val>
                                            <p:strVal val="#ppt_w"/>
                                          </p:val>
                                        </p:tav>
                                      </p:tavLst>
                                    </p:anim>
                                    <p:anim calcmode="lin" valueType="num">
                                      <p:cBhvr>
                                        <p:cTn id="8" dur="1000" fill="hold"/>
                                        <p:tgtEl>
                                          <p:spTgt spid="1036"/>
                                        </p:tgtEl>
                                        <p:attrNameLst>
                                          <p:attrName>ppt_h</p:attrName>
                                        </p:attrNameLst>
                                      </p:cBhvr>
                                      <p:tavLst>
                                        <p:tav tm="0">
                                          <p:val>
                                            <p:fltVal val="0"/>
                                          </p:val>
                                        </p:tav>
                                        <p:tav tm="100000">
                                          <p:val>
                                            <p:strVal val="#ppt_h"/>
                                          </p:val>
                                        </p:tav>
                                      </p:tavLst>
                                    </p:anim>
                                    <p:anim calcmode="lin" valueType="num">
                                      <p:cBhvr>
                                        <p:cTn id="9" dur="1000" fill="hold"/>
                                        <p:tgtEl>
                                          <p:spTgt spid="103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3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dissolv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dissolv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1143000"/>
          </a:xfrm>
        </p:spPr>
        <p:txBody>
          <a:bodyPr>
            <a:normAutofit/>
          </a:bodyPr>
          <a:lstStyle/>
          <a:p>
            <a:r>
              <a:rPr lang="en-US" b="1" dirty="0" smtClean="0">
                <a:solidFill>
                  <a:srgbClr val="92D050"/>
                </a:solidFill>
                <a:latin typeface="Footlight MT Light" pitchFamily="18" charset="0"/>
              </a:rPr>
              <a:t>The Ocean is a Place Waste Disposal</a:t>
            </a:r>
            <a:endParaRPr lang="en-US" b="1" dirty="0">
              <a:solidFill>
                <a:srgbClr val="92D050"/>
              </a:solidFill>
            </a:endParaRPr>
          </a:p>
        </p:txBody>
      </p:sp>
      <p:sp>
        <p:nvSpPr>
          <p:cNvPr id="3" name="Content Placeholder 2"/>
          <p:cNvSpPr>
            <a:spLocks noGrp="1"/>
          </p:cNvSpPr>
          <p:nvPr>
            <p:ph idx="1"/>
          </p:nvPr>
        </p:nvSpPr>
        <p:spPr>
          <a:xfrm>
            <a:off x="0" y="1143000"/>
            <a:ext cx="4724400" cy="5715000"/>
          </a:xfrm>
        </p:spPr>
        <p:txBody>
          <a:bodyPr>
            <a:normAutofit fontScale="85000" lnSpcReduction="20000"/>
          </a:bodyPr>
          <a:lstStyle/>
          <a:p>
            <a:r>
              <a:rPr lang="en-US" dirty="0" smtClean="0">
                <a:solidFill>
                  <a:schemeClr val="bg1">
                    <a:lumMod val="95000"/>
                  </a:schemeClr>
                </a:solidFill>
                <a:latin typeface="Footlight MT Light" pitchFamily="18" charset="0"/>
              </a:rPr>
              <a:t>Some examples of waste disposal include:</a:t>
            </a:r>
          </a:p>
          <a:p>
            <a:pPr lvl="1"/>
            <a:r>
              <a:rPr lang="en-US" dirty="0" smtClean="0">
                <a:solidFill>
                  <a:schemeClr val="bg1">
                    <a:lumMod val="95000"/>
                  </a:schemeClr>
                </a:solidFill>
                <a:latin typeface="Footlight MT Light" pitchFamily="18" charset="0"/>
              </a:rPr>
              <a:t>A group of contaminants entering the food chain is the polychlorinated biphenyl (PCB) compounds</a:t>
            </a:r>
          </a:p>
          <a:p>
            <a:pPr lvl="2"/>
            <a:r>
              <a:rPr lang="en-US" dirty="0" smtClean="0">
                <a:solidFill>
                  <a:schemeClr val="bg1">
                    <a:lumMod val="95000"/>
                  </a:schemeClr>
                </a:solidFill>
                <a:latin typeface="Footlight MT Light" pitchFamily="18" charset="0"/>
              </a:rPr>
              <a:t>These include components of lubricants, plastic wrappers, and adhesives</a:t>
            </a:r>
          </a:p>
          <a:p>
            <a:pPr lvl="1"/>
            <a:r>
              <a:rPr lang="en-US" dirty="0" smtClean="0">
                <a:solidFill>
                  <a:schemeClr val="bg1">
                    <a:lumMod val="95000"/>
                  </a:schemeClr>
                </a:solidFill>
                <a:latin typeface="Footlight MT Light" pitchFamily="18" charset="0"/>
              </a:rPr>
              <a:t>Another type of pollution is the discharge of hot water by factories and power plants. This causes thermal pollution by increasing water temperatures. This causes a change in the level of oxygen dissolved by water.</a:t>
            </a:r>
          </a:p>
        </p:txBody>
      </p:sp>
      <p:pic>
        <p:nvPicPr>
          <p:cNvPr id="1036" name="Picture 12" descr="http://assets.knowledge.allianz.com/img/pacific_ocean_garbage_patch_pollution_plastic_net_tangle_q_1_18404.jpg"/>
          <p:cNvPicPr>
            <a:picLocks noChangeAspect="1" noChangeArrowheads="1"/>
          </p:cNvPicPr>
          <p:nvPr/>
        </p:nvPicPr>
        <p:blipFill>
          <a:blip r:embed="rId2" cstate="print"/>
          <a:srcRect/>
          <a:stretch>
            <a:fillRect/>
          </a:stretch>
        </p:blipFill>
        <p:spPr bwMode="auto">
          <a:xfrm>
            <a:off x="4648200" y="1066800"/>
            <a:ext cx="4495800" cy="5562600"/>
          </a:xfrm>
          <a:prstGeom prst="rect">
            <a:avLst/>
          </a:prstGeom>
          <a:noFill/>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 calcmode="lin" valueType="num">
                                      <p:cBhvr>
                                        <p:cTn id="7" dur="1000" fill="hold"/>
                                        <p:tgtEl>
                                          <p:spTgt spid="1036"/>
                                        </p:tgtEl>
                                        <p:attrNameLst>
                                          <p:attrName>ppt_w</p:attrName>
                                        </p:attrNameLst>
                                      </p:cBhvr>
                                      <p:tavLst>
                                        <p:tav tm="0">
                                          <p:val>
                                            <p:fltVal val="0"/>
                                          </p:val>
                                        </p:tav>
                                        <p:tav tm="100000">
                                          <p:val>
                                            <p:strVal val="#ppt_w"/>
                                          </p:val>
                                        </p:tav>
                                      </p:tavLst>
                                    </p:anim>
                                    <p:anim calcmode="lin" valueType="num">
                                      <p:cBhvr>
                                        <p:cTn id="8" dur="1000" fill="hold"/>
                                        <p:tgtEl>
                                          <p:spTgt spid="1036"/>
                                        </p:tgtEl>
                                        <p:attrNameLst>
                                          <p:attrName>ppt_h</p:attrName>
                                        </p:attrNameLst>
                                      </p:cBhvr>
                                      <p:tavLst>
                                        <p:tav tm="0">
                                          <p:val>
                                            <p:fltVal val="0"/>
                                          </p:val>
                                        </p:tav>
                                        <p:tav tm="100000">
                                          <p:val>
                                            <p:strVal val="#ppt_h"/>
                                          </p:val>
                                        </p:tav>
                                      </p:tavLst>
                                    </p:anim>
                                    <p:anim calcmode="lin" valueType="num">
                                      <p:cBhvr>
                                        <p:cTn id="9" dur="1000" fill="hold"/>
                                        <p:tgtEl>
                                          <p:spTgt spid="103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3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dissolv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dissolv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dissolv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truthmove.org/workspace/photos-news/Delray_Sewage_Pic.jpg"/>
          <p:cNvPicPr>
            <a:picLocks noChangeAspect="1" noChangeArrowheads="1"/>
          </p:cNvPicPr>
          <p:nvPr/>
        </p:nvPicPr>
        <p:blipFill>
          <a:blip r:embed="rId2" cstate="print"/>
          <a:srcRect/>
          <a:stretch>
            <a:fillRect/>
          </a:stretch>
        </p:blipFill>
        <p:spPr bwMode="auto">
          <a:xfrm>
            <a:off x="0" y="0"/>
            <a:ext cx="4778929" cy="3581400"/>
          </a:xfrm>
          <a:prstGeom prst="rect">
            <a:avLst/>
          </a:prstGeom>
          <a:noFill/>
        </p:spPr>
      </p:pic>
      <p:pic>
        <p:nvPicPr>
          <p:cNvPr id="5" name="Picture 2" descr="http://www.peopleandplanet.net/image.php?id=756"/>
          <p:cNvPicPr>
            <a:picLocks noChangeAspect="1" noChangeArrowheads="1"/>
          </p:cNvPicPr>
          <p:nvPr/>
        </p:nvPicPr>
        <p:blipFill>
          <a:blip r:embed="rId3" cstate="print"/>
          <a:srcRect/>
          <a:stretch>
            <a:fillRect/>
          </a:stretch>
        </p:blipFill>
        <p:spPr bwMode="auto">
          <a:xfrm>
            <a:off x="4724400" y="-1"/>
            <a:ext cx="4419600" cy="3827691"/>
          </a:xfrm>
          <a:prstGeom prst="rect">
            <a:avLst/>
          </a:prstGeom>
          <a:noFill/>
        </p:spPr>
      </p:pic>
      <p:pic>
        <p:nvPicPr>
          <p:cNvPr id="6" name="Picture 8" descr="http://bagitmovie.files.wordpress.com/2011/03/turtle-plastic-bag-under-water-deep-sea-blue-ocean-garbage-trash-ecology-swim-fish-pollution-caught-shell-legs-toes-feet-head-photo.jpg?w=468&amp;h=300">
            <a:hlinkClick r:id="rId4"/>
          </p:cNvPr>
          <p:cNvPicPr>
            <a:picLocks noChangeAspect="1" noChangeArrowheads="1"/>
          </p:cNvPicPr>
          <p:nvPr/>
        </p:nvPicPr>
        <p:blipFill>
          <a:blip r:embed="rId5" cstate="print"/>
          <a:srcRect/>
          <a:stretch>
            <a:fillRect/>
          </a:stretch>
        </p:blipFill>
        <p:spPr bwMode="auto">
          <a:xfrm>
            <a:off x="0" y="3585308"/>
            <a:ext cx="5105400" cy="3272692"/>
          </a:xfrm>
          <a:prstGeom prst="rect">
            <a:avLst/>
          </a:prstGeom>
          <a:noFill/>
        </p:spPr>
      </p:pic>
      <p:pic>
        <p:nvPicPr>
          <p:cNvPr id="7" name="Picture 10" descr="http://www.greenpeace.org/canada/Global/canada/image/2008/6/art-or-rubish.jpg"/>
          <p:cNvPicPr>
            <a:picLocks noChangeAspect="1" noChangeArrowheads="1"/>
          </p:cNvPicPr>
          <p:nvPr/>
        </p:nvPicPr>
        <p:blipFill>
          <a:blip r:embed="rId6" cstate="print"/>
          <a:srcRect/>
          <a:stretch>
            <a:fillRect/>
          </a:stretch>
        </p:blipFill>
        <p:spPr bwMode="auto">
          <a:xfrm>
            <a:off x="4446699" y="3733800"/>
            <a:ext cx="4697301" cy="3124200"/>
          </a:xfrm>
          <a:prstGeom prst="rect">
            <a:avLst/>
          </a:prstGeom>
          <a:noFill/>
        </p:spPr>
      </p:pic>
      <p:sp>
        <p:nvSpPr>
          <p:cNvPr id="2" name="Title 1"/>
          <p:cNvSpPr>
            <a:spLocks noGrp="1"/>
          </p:cNvSpPr>
          <p:nvPr>
            <p:ph type="title"/>
          </p:nvPr>
        </p:nvSpPr>
        <p:spPr>
          <a:xfrm>
            <a:off x="0" y="3276600"/>
            <a:ext cx="9144000" cy="1143000"/>
          </a:xfrm>
        </p:spPr>
        <p:txBody>
          <a:bodyPr>
            <a:normAutofit fontScale="90000"/>
          </a:bodyPr>
          <a:lstStyle/>
          <a:p>
            <a:r>
              <a:rPr lang="en-US" b="1" dirty="0" smtClean="0">
                <a:solidFill>
                  <a:schemeClr val="bg1"/>
                </a:solidFill>
                <a:latin typeface="Footlight MT Light" pitchFamily="18" charset="0"/>
              </a:rPr>
              <a:t>This is What Pollution Does to the Ocean </a:t>
            </a:r>
            <a:endParaRPr lang="en-US" b="1" dirty="0">
              <a:solidFill>
                <a:schemeClr val="bg1"/>
              </a:solidFill>
              <a:latin typeface="Footlight MT Light" pitchFamily="18"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ppt_x"/>
                                          </p:val>
                                        </p:tav>
                                        <p:tav tm="100000">
                                          <p:val>
                                            <p:strVal val="#ppt_x"/>
                                          </p:val>
                                        </p:tav>
                                      </p:tavLst>
                                    </p:anim>
                                    <p:anim calcmode="lin" valueType="num">
                                      <p:cBhvr additive="base">
                                        <p:cTn id="2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http://upload.wikimedia.org/wikipedia/commons/9/9a/Runoff_from_Excelsior_Geyser_to_Firehole_River_at_Midway_Geyser_Basin.jpg"/>
          <p:cNvPicPr>
            <a:picLocks noChangeAspect="1" noChangeArrowheads="1"/>
          </p:cNvPicPr>
          <p:nvPr/>
        </p:nvPicPr>
        <p:blipFill>
          <a:blip r:embed="rId3" cstate="print"/>
          <a:srcRect/>
          <a:stretch>
            <a:fillRect/>
          </a:stretch>
        </p:blipFill>
        <p:spPr bwMode="auto">
          <a:xfrm>
            <a:off x="0" y="0"/>
            <a:ext cx="9143999" cy="6858000"/>
          </a:xfrm>
          <a:prstGeom prst="rect">
            <a:avLst/>
          </a:prstGeom>
          <a:noFill/>
        </p:spPr>
      </p:pic>
      <p:sp>
        <p:nvSpPr>
          <p:cNvPr id="2" name="Title 1"/>
          <p:cNvSpPr>
            <a:spLocks noGrp="1"/>
          </p:cNvSpPr>
          <p:nvPr>
            <p:ph type="title"/>
          </p:nvPr>
        </p:nvSpPr>
        <p:spPr>
          <a:xfrm>
            <a:off x="1752600" y="0"/>
            <a:ext cx="8229600" cy="1143000"/>
          </a:xfrm>
        </p:spPr>
        <p:txBody>
          <a:bodyPr>
            <a:normAutofit/>
          </a:bodyPr>
          <a:lstStyle/>
          <a:p>
            <a:r>
              <a:rPr lang="en-US" sz="5400" b="1" dirty="0" smtClean="0">
                <a:latin typeface="Footlight MT Light" pitchFamily="18" charset="0"/>
              </a:rPr>
              <a:t>Runoff</a:t>
            </a:r>
            <a:endParaRPr lang="en-US" sz="5400" b="1" dirty="0">
              <a:latin typeface="Footlight MT Light" pitchFamily="18" charset="0"/>
            </a:endParaRPr>
          </a:p>
        </p:txBody>
      </p:sp>
      <p:sp>
        <p:nvSpPr>
          <p:cNvPr id="3" name="Content Placeholder 2"/>
          <p:cNvSpPr>
            <a:spLocks noGrp="1"/>
          </p:cNvSpPr>
          <p:nvPr>
            <p:ph idx="1"/>
          </p:nvPr>
        </p:nvSpPr>
        <p:spPr>
          <a:xfrm>
            <a:off x="0" y="0"/>
            <a:ext cx="4572000" cy="6629399"/>
          </a:xfrm>
        </p:spPr>
        <p:txBody>
          <a:bodyPr>
            <a:noAutofit/>
          </a:bodyPr>
          <a:lstStyle/>
          <a:p>
            <a:r>
              <a:rPr lang="en-US" sz="2800" dirty="0" smtClean="0">
                <a:solidFill>
                  <a:schemeClr val="bg1"/>
                </a:solidFill>
                <a:latin typeface="Footlight MT Light" pitchFamily="18" charset="0"/>
              </a:rPr>
              <a:t>When rain or snow falls onto the earth it starts moving according to the laws of gravity. </a:t>
            </a:r>
          </a:p>
          <a:p>
            <a:r>
              <a:rPr lang="en-US" sz="2800" dirty="0" smtClean="0">
                <a:solidFill>
                  <a:schemeClr val="bg1"/>
                </a:solidFill>
                <a:latin typeface="Footlight MT Light" pitchFamily="18" charset="0"/>
              </a:rPr>
              <a:t>A portion of the precipitation seeps into the ground to replenish the groundwater.</a:t>
            </a:r>
          </a:p>
          <a:p>
            <a:r>
              <a:rPr lang="en-US" sz="2800" dirty="0" smtClean="0">
                <a:solidFill>
                  <a:schemeClr val="bg1"/>
                </a:solidFill>
                <a:latin typeface="Footlight MT Light" pitchFamily="18" charset="0"/>
              </a:rPr>
              <a:t>Most of it flows downhill as runoff.</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http://upload.wikimedia.org/wikipedia/commons/9/9a/Runoff_from_Excelsior_Geyser_to_Firehole_River_at_Midway_Geyser_Basin.jpg"/>
          <p:cNvPicPr>
            <a:picLocks noChangeAspect="1" noChangeArrowheads="1"/>
          </p:cNvPicPr>
          <p:nvPr/>
        </p:nvPicPr>
        <p:blipFill>
          <a:blip r:embed="rId3" cstate="print"/>
          <a:srcRect/>
          <a:stretch>
            <a:fillRect/>
          </a:stretch>
        </p:blipFill>
        <p:spPr bwMode="auto">
          <a:xfrm>
            <a:off x="0" y="0"/>
            <a:ext cx="9143999" cy="6858000"/>
          </a:xfrm>
          <a:prstGeom prst="rect">
            <a:avLst/>
          </a:prstGeom>
          <a:noFill/>
        </p:spPr>
      </p:pic>
      <p:sp>
        <p:nvSpPr>
          <p:cNvPr id="2" name="Title 1"/>
          <p:cNvSpPr>
            <a:spLocks noGrp="1"/>
          </p:cNvSpPr>
          <p:nvPr>
            <p:ph type="title"/>
          </p:nvPr>
        </p:nvSpPr>
        <p:spPr>
          <a:xfrm>
            <a:off x="1752600" y="0"/>
            <a:ext cx="8229600" cy="1143000"/>
          </a:xfrm>
        </p:spPr>
        <p:txBody>
          <a:bodyPr>
            <a:normAutofit/>
          </a:bodyPr>
          <a:lstStyle/>
          <a:p>
            <a:r>
              <a:rPr lang="en-US" sz="5400" b="1" dirty="0" smtClean="0">
                <a:latin typeface="Footlight MT Light" pitchFamily="18" charset="0"/>
              </a:rPr>
              <a:t>Runoff</a:t>
            </a:r>
            <a:endParaRPr lang="en-US" sz="5400" b="1" dirty="0">
              <a:latin typeface="Footlight MT Light" pitchFamily="18" charset="0"/>
            </a:endParaRPr>
          </a:p>
        </p:txBody>
      </p:sp>
      <p:sp>
        <p:nvSpPr>
          <p:cNvPr id="3" name="Content Placeholder 2"/>
          <p:cNvSpPr>
            <a:spLocks noGrp="1"/>
          </p:cNvSpPr>
          <p:nvPr>
            <p:ph idx="1"/>
          </p:nvPr>
        </p:nvSpPr>
        <p:spPr>
          <a:xfrm>
            <a:off x="0" y="0"/>
            <a:ext cx="4572000" cy="6629399"/>
          </a:xfrm>
        </p:spPr>
        <p:txBody>
          <a:bodyPr>
            <a:noAutofit/>
          </a:bodyPr>
          <a:lstStyle/>
          <a:p>
            <a:r>
              <a:rPr lang="en-US" sz="2800" dirty="0" smtClean="0">
                <a:solidFill>
                  <a:schemeClr val="bg1"/>
                </a:solidFill>
                <a:latin typeface="Footlight MT Light" pitchFamily="18" charset="0"/>
              </a:rPr>
              <a:t>Runoff is extremely important in that it keeps rivers and lakes full of water and that is also changes the landscape by the action of erosion. </a:t>
            </a:r>
          </a:p>
          <a:p>
            <a:r>
              <a:rPr lang="en-US" sz="2800" dirty="0" smtClean="0">
                <a:solidFill>
                  <a:schemeClr val="bg1"/>
                </a:solidFill>
                <a:latin typeface="Footlight MT Light" pitchFamily="18" charset="0"/>
              </a:rPr>
              <a:t>Runoff occurs during storms so much more water flows into rivers during storms.</a:t>
            </a:r>
            <a:endParaRPr lang="en-US" sz="2800" dirty="0">
              <a:solidFill>
                <a:schemeClr val="bg1"/>
              </a:solidFill>
              <a:latin typeface="Footlight MT Light" pitchFamily="18"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2" descr="http://www.lasvegas4vipusa.com/images/GRCA_GrandCanyonHDR.jpg"/>
          <p:cNvPicPr>
            <a:picLocks noChangeAspect="1" noChangeArrowheads="1"/>
          </p:cNvPicPr>
          <p:nvPr/>
        </p:nvPicPr>
        <p:blipFill>
          <a:blip r:embed="rId2" cstate="print"/>
          <a:srcRect/>
          <a:stretch>
            <a:fillRect/>
          </a:stretch>
        </p:blipFill>
        <p:spPr bwMode="auto">
          <a:xfrm>
            <a:off x="-21465" y="0"/>
            <a:ext cx="9165465" cy="6858000"/>
          </a:xfrm>
          <a:prstGeom prst="rect">
            <a:avLst/>
          </a:prstGeom>
          <a:noFill/>
        </p:spPr>
      </p:pic>
      <p:sp>
        <p:nvSpPr>
          <p:cNvPr id="2" name="Title 1"/>
          <p:cNvSpPr>
            <a:spLocks noGrp="1"/>
          </p:cNvSpPr>
          <p:nvPr>
            <p:ph type="title"/>
          </p:nvPr>
        </p:nvSpPr>
        <p:spPr>
          <a:xfrm>
            <a:off x="457200" y="274638"/>
            <a:ext cx="8229600" cy="1020762"/>
          </a:xfrm>
        </p:spPr>
        <p:txBody>
          <a:bodyPr>
            <a:normAutofit fontScale="90000"/>
          </a:bodyPr>
          <a:lstStyle/>
          <a:p>
            <a:r>
              <a:rPr lang="en-US" dirty="0" smtClean="0">
                <a:solidFill>
                  <a:schemeClr val="bg1"/>
                </a:solidFill>
                <a:latin typeface="Footlight MT Light" pitchFamily="18" charset="0"/>
              </a:rPr>
              <a:t>Flowing water has tremendous power—it can move boulders and carve out canyons</a:t>
            </a:r>
            <a:endParaRPr lang="en-US" dirty="0">
              <a:solidFill>
                <a:schemeClr val="bg1"/>
              </a:solidFill>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8EE32"/>
        </a:solidFill>
        <a:effectLst/>
      </p:bgPr>
    </p:bg>
    <p:spTree>
      <p:nvGrpSpPr>
        <p:cNvPr id="1" name=""/>
        <p:cNvGrpSpPr/>
        <p:nvPr/>
      </p:nvGrpSpPr>
      <p:grpSpPr>
        <a:xfrm>
          <a:off x="0" y="0"/>
          <a:ext cx="0" cy="0"/>
          <a:chOff x="0" y="0"/>
          <a:chExt cx="0" cy="0"/>
        </a:xfrm>
      </p:grpSpPr>
      <p:pic>
        <p:nvPicPr>
          <p:cNvPr id="6146" name="Picture 2" descr="http://www.lowcountrycatch.com/wp-content/uploads/2008/10/runoff.jpg"/>
          <p:cNvPicPr>
            <a:picLocks noChangeAspect="1" noChangeArrowheads="1"/>
          </p:cNvPicPr>
          <p:nvPr/>
        </p:nvPicPr>
        <p:blipFill>
          <a:blip r:embed="rId3" cstate="print"/>
          <a:srcRect/>
          <a:stretch>
            <a:fillRect/>
          </a:stretch>
        </p:blipFill>
        <p:spPr bwMode="auto">
          <a:xfrm>
            <a:off x="-1" y="0"/>
            <a:ext cx="4683511" cy="6858000"/>
          </a:xfrm>
          <a:prstGeom prst="rect">
            <a:avLst/>
          </a:prstGeom>
          <a:noFill/>
        </p:spPr>
      </p:pic>
      <p:sp>
        <p:nvSpPr>
          <p:cNvPr id="6" name="Content Placeholder 5"/>
          <p:cNvSpPr>
            <a:spLocks noGrp="1"/>
          </p:cNvSpPr>
          <p:nvPr>
            <p:ph idx="1"/>
          </p:nvPr>
        </p:nvSpPr>
        <p:spPr>
          <a:xfrm>
            <a:off x="4648200" y="228600"/>
            <a:ext cx="4038600" cy="6629400"/>
          </a:xfrm>
        </p:spPr>
        <p:txBody>
          <a:bodyPr>
            <a:normAutofit fontScale="92500" lnSpcReduction="20000"/>
          </a:bodyPr>
          <a:lstStyle/>
          <a:p>
            <a:r>
              <a:rPr lang="en-US" dirty="0" smtClean="0">
                <a:latin typeface="Footlight MT Light" pitchFamily="18" charset="0"/>
              </a:rPr>
              <a:t>Runoff is the part of precipitation, snow melt, or irrigation water that appears in uncontrolled surface streams, rivers, drains or sewers. Runoff may be classified according to speed of appearance after rainfall or melting snow as direct runoff or base runoff, and according to source as surface runoff, storm interflow, or ground-water runoff.</a:t>
            </a:r>
          </a:p>
        </p:txBody>
      </p:sp>
      <p:sp>
        <p:nvSpPr>
          <p:cNvPr id="2" name="Title 1"/>
          <p:cNvSpPr>
            <a:spLocks noGrp="1"/>
          </p:cNvSpPr>
          <p:nvPr>
            <p:ph type="title"/>
          </p:nvPr>
        </p:nvSpPr>
        <p:spPr>
          <a:xfrm>
            <a:off x="304800" y="685800"/>
            <a:ext cx="3886200" cy="1143000"/>
          </a:xfrm>
        </p:spPr>
        <p:txBody>
          <a:bodyPr>
            <a:noAutofit/>
          </a:bodyPr>
          <a:lstStyle/>
          <a:p>
            <a:r>
              <a:rPr lang="en-US" sz="4800" b="1" dirty="0" smtClean="0">
                <a:solidFill>
                  <a:schemeClr val="bg1"/>
                </a:solidFill>
                <a:latin typeface="Footlight MT Light" pitchFamily="18" charset="0"/>
              </a:rPr>
              <a:t>Definitions of Runoff</a:t>
            </a:r>
            <a:endParaRPr lang="en-US" sz="3200" b="1" dirty="0">
              <a:solidFill>
                <a:schemeClr val="bg1"/>
              </a:solidFill>
              <a:latin typeface="Footlight MT Light" pitchFamily="18"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8EE32"/>
        </a:solidFill>
        <a:effectLst/>
      </p:bgPr>
    </p:bg>
    <p:spTree>
      <p:nvGrpSpPr>
        <p:cNvPr id="1" name=""/>
        <p:cNvGrpSpPr/>
        <p:nvPr/>
      </p:nvGrpSpPr>
      <p:grpSpPr>
        <a:xfrm>
          <a:off x="0" y="0"/>
          <a:ext cx="0" cy="0"/>
          <a:chOff x="0" y="0"/>
          <a:chExt cx="0" cy="0"/>
        </a:xfrm>
      </p:grpSpPr>
      <p:pic>
        <p:nvPicPr>
          <p:cNvPr id="6146" name="Picture 2" descr="http://www.lowcountrycatch.com/wp-content/uploads/2008/10/runoff.jpg"/>
          <p:cNvPicPr>
            <a:picLocks noChangeAspect="1" noChangeArrowheads="1"/>
          </p:cNvPicPr>
          <p:nvPr/>
        </p:nvPicPr>
        <p:blipFill>
          <a:blip r:embed="rId3" cstate="print"/>
          <a:srcRect/>
          <a:stretch>
            <a:fillRect/>
          </a:stretch>
        </p:blipFill>
        <p:spPr bwMode="auto">
          <a:xfrm>
            <a:off x="-1" y="0"/>
            <a:ext cx="4683511" cy="6858000"/>
          </a:xfrm>
          <a:prstGeom prst="rect">
            <a:avLst/>
          </a:prstGeom>
          <a:noFill/>
        </p:spPr>
      </p:pic>
      <p:sp>
        <p:nvSpPr>
          <p:cNvPr id="6" name="Content Placeholder 5"/>
          <p:cNvSpPr>
            <a:spLocks noGrp="1"/>
          </p:cNvSpPr>
          <p:nvPr>
            <p:ph idx="1"/>
          </p:nvPr>
        </p:nvSpPr>
        <p:spPr>
          <a:xfrm>
            <a:off x="4648200" y="228600"/>
            <a:ext cx="4038600" cy="6858000"/>
          </a:xfrm>
        </p:spPr>
        <p:txBody>
          <a:bodyPr>
            <a:normAutofit/>
          </a:bodyPr>
          <a:lstStyle/>
          <a:p>
            <a:r>
              <a:rPr lang="en-US" dirty="0" smtClean="0">
                <a:latin typeface="Footlight MT Light" pitchFamily="18" charset="0"/>
              </a:rPr>
              <a:t>The sum of total discharges described in definition 1 during a specified period of time.</a:t>
            </a:r>
          </a:p>
          <a:p>
            <a:r>
              <a:rPr lang="en-US" dirty="0" smtClean="0">
                <a:latin typeface="Footlight MT Light" pitchFamily="18" charset="0"/>
              </a:rPr>
              <a:t>The depth to which a watershed (drainage area) would be covered if all of the runoff for a given period of time were uniformly distributed over it.</a:t>
            </a:r>
          </a:p>
        </p:txBody>
      </p:sp>
      <p:sp>
        <p:nvSpPr>
          <p:cNvPr id="2" name="Title 1"/>
          <p:cNvSpPr>
            <a:spLocks noGrp="1"/>
          </p:cNvSpPr>
          <p:nvPr>
            <p:ph type="title"/>
          </p:nvPr>
        </p:nvSpPr>
        <p:spPr>
          <a:xfrm>
            <a:off x="304800" y="685800"/>
            <a:ext cx="3886200" cy="1143000"/>
          </a:xfrm>
        </p:spPr>
        <p:txBody>
          <a:bodyPr>
            <a:noAutofit/>
          </a:bodyPr>
          <a:lstStyle/>
          <a:p>
            <a:r>
              <a:rPr lang="en-US" sz="4800" b="1" dirty="0" smtClean="0">
                <a:solidFill>
                  <a:schemeClr val="bg1"/>
                </a:solidFill>
                <a:latin typeface="Footlight MT Light" pitchFamily="18" charset="0"/>
              </a:rPr>
              <a:t>Definitions of Runoff</a:t>
            </a:r>
            <a:endParaRPr lang="en-US" sz="3200" b="1" dirty="0">
              <a:solidFill>
                <a:schemeClr val="bg1"/>
              </a:solidFill>
              <a:latin typeface="Footlight MT Light" pitchFamily="18"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4" name="Picture 4" descr="http://www.savingwater.org/waterconnection/images/runoff.jpg"/>
          <p:cNvPicPr>
            <a:picLocks noChangeAspect="1" noChangeArrowheads="1"/>
          </p:cNvPicPr>
          <p:nvPr/>
        </p:nvPicPr>
        <p:blipFill>
          <a:blip r:embed="rId2" cstate="print"/>
          <a:srcRect/>
          <a:stretch>
            <a:fillRect/>
          </a:stretch>
        </p:blipFill>
        <p:spPr bwMode="auto">
          <a:xfrm>
            <a:off x="4495800" y="0"/>
            <a:ext cx="4648200" cy="6858000"/>
          </a:xfrm>
          <a:prstGeom prst="rect">
            <a:avLst/>
          </a:prstGeom>
          <a:noFill/>
        </p:spPr>
      </p:pic>
      <p:sp>
        <p:nvSpPr>
          <p:cNvPr id="2" name="Title 1"/>
          <p:cNvSpPr>
            <a:spLocks noGrp="1"/>
          </p:cNvSpPr>
          <p:nvPr>
            <p:ph type="title"/>
          </p:nvPr>
        </p:nvSpPr>
        <p:spPr>
          <a:xfrm rot="2008857">
            <a:off x="3993521" y="4611790"/>
            <a:ext cx="4343400" cy="1143000"/>
          </a:xfrm>
        </p:spPr>
        <p:txBody>
          <a:bodyPr>
            <a:noAutofit/>
          </a:bodyPr>
          <a:lstStyle/>
          <a:p>
            <a:r>
              <a:rPr lang="en-US" sz="4000" b="1" dirty="0" smtClean="0">
                <a:latin typeface="Footlight MT Light" pitchFamily="18" charset="0"/>
              </a:rPr>
              <a:t>Meteorological Factors Affecting Runoff</a:t>
            </a:r>
            <a:endParaRPr lang="en-US" sz="4000" b="1" dirty="0">
              <a:latin typeface="Footlight MT Light" pitchFamily="18" charset="0"/>
            </a:endParaRPr>
          </a:p>
        </p:txBody>
      </p:sp>
      <p:sp>
        <p:nvSpPr>
          <p:cNvPr id="3" name="Content Placeholder 2"/>
          <p:cNvSpPr>
            <a:spLocks noGrp="1"/>
          </p:cNvSpPr>
          <p:nvPr>
            <p:ph idx="1"/>
          </p:nvPr>
        </p:nvSpPr>
        <p:spPr>
          <a:xfrm>
            <a:off x="0" y="0"/>
            <a:ext cx="4648200" cy="7239000"/>
          </a:xfrm>
        </p:spPr>
        <p:txBody>
          <a:bodyPr>
            <a:normAutofit fontScale="92500" lnSpcReduction="20000"/>
          </a:bodyPr>
          <a:lstStyle/>
          <a:p>
            <a:r>
              <a:rPr lang="en-US" dirty="0" smtClean="0">
                <a:latin typeface="Footlight MT Light" pitchFamily="18" charset="0"/>
              </a:rPr>
              <a:t>Type of precipitation</a:t>
            </a:r>
          </a:p>
          <a:p>
            <a:r>
              <a:rPr lang="en-US" dirty="0" smtClean="0">
                <a:latin typeface="Footlight MT Light" pitchFamily="18" charset="0"/>
              </a:rPr>
              <a:t>Rainfall activity</a:t>
            </a:r>
          </a:p>
          <a:p>
            <a:r>
              <a:rPr lang="en-US" dirty="0" smtClean="0">
                <a:latin typeface="Footlight MT Light" pitchFamily="18" charset="0"/>
              </a:rPr>
              <a:t>Rainfall amount</a:t>
            </a:r>
          </a:p>
          <a:p>
            <a:r>
              <a:rPr lang="en-US" dirty="0" smtClean="0">
                <a:latin typeface="Footlight MT Light" pitchFamily="18" charset="0"/>
              </a:rPr>
              <a:t>Rainfall duration</a:t>
            </a:r>
          </a:p>
          <a:p>
            <a:r>
              <a:rPr lang="en-US" dirty="0" smtClean="0">
                <a:latin typeface="Footlight MT Light" pitchFamily="18" charset="0"/>
              </a:rPr>
              <a:t>Distribution of rainfall over the watersheds</a:t>
            </a:r>
          </a:p>
          <a:p>
            <a:r>
              <a:rPr lang="en-US" dirty="0" smtClean="0">
                <a:latin typeface="Footlight MT Light" pitchFamily="18" charset="0"/>
              </a:rPr>
              <a:t>Direction of storm movement </a:t>
            </a:r>
          </a:p>
          <a:p>
            <a:r>
              <a:rPr lang="en-US" dirty="0" smtClean="0">
                <a:latin typeface="Footlight MT Light" pitchFamily="18" charset="0"/>
              </a:rPr>
              <a:t>Antecedent precipitation and resulting solid moisture </a:t>
            </a:r>
          </a:p>
          <a:p>
            <a:r>
              <a:rPr lang="en-US" dirty="0" smtClean="0">
                <a:latin typeface="Footlight MT Light" pitchFamily="18" charset="0"/>
              </a:rPr>
              <a:t>Other meteorological and climatic conditions that affect evapotranspiration, such as temperature, wind, relative humidity, and season</a:t>
            </a:r>
            <a:endParaRPr lang="en-US" dirty="0">
              <a:latin typeface="Footlight MT Light" pitchFamily="18"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b="1" dirty="0" smtClean="0">
                <a:latin typeface="Footlight MT Light" pitchFamily="18" charset="0"/>
              </a:rPr>
              <a:t>Physical Characteristics Affecting Runoff</a:t>
            </a:r>
            <a:endParaRPr lang="en-US" b="1" dirty="0">
              <a:latin typeface="Footlight MT Light" pitchFamily="18" charset="0"/>
            </a:endParaRPr>
          </a:p>
        </p:txBody>
      </p:sp>
      <p:sp>
        <p:nvSpPr>
          <p:cNvPr id="3" name="Content Placeholder 2"/>
          <p:cNvSpPr>
            <a:spLocks noGrp="1"/>
          </p:cNvSpPr>
          <p:nvPr>
            <p:ph idx="1"/>
          </p:nvPr>
        </p:nvSpPr>
        <p:spPr/>
        <p:txBody>
          <a:bodyPr>
            <a:normAutofit fontScale="77500" lnSpcReduction="20000"/>
          </a:bodyPr>
          <a:lstStyle/>
          <a:p>
            <a:r>
              <a:rPr lang="en-US" dirty="0" smtClean="0">
                <a:latin typeface="Footlight MT Light" pitchFamily="18" charset="0"/>
              </a:rPr>
              <a:t>Land use</a:t>
            </a:r>
          </a:p>
          <a:p>
            <a:r>
              <a:rPr lang="en-US" dirty="0" smtClean="0">
                <a:latin typeface="Footlight MT Light" pitchFamily="18" charset="0"/>
              </a:rPr>
              <a:t>Vegetation</a:t>
            </a:r>
          </a:p>
          <a:p>
            <a:r>
              <a:rPr lang="en-US" dirty="0" smtClean="0">
                <a:latin typeface="Footlight MT Light" pitchFamily="18" charset="0"/>
              </a:rPr>
              <a:t>Soil type</a:t>
            </a:r>
          </a:p>
          <a:p>
            <a:r>
              <a:rPr lang="en-US" dirty="0" smtClean="0">
                <a:latin typeface="Footlight MT Light" pitchFamily="18" charset="0"/>
              </a:rPr>
              <a:t>Drainage area</a:t>
            </a:r>
          </a:p>
          <a:p>
            <a:r>
              <a:rPr lang="en-US" dirty="0" smtClean="0">
                <a:latin typeface="Footlight MT Light" pitchFamily="18" charset="0"/>
              </a:rPr>
              <a:t>Basin shape</a:t>
            </a:r>
          </a:p>
          <a:p>
            <a:r>
              <a:rPr lang="en-US" dirty="0" smtClean="0">
                <a:latin typeface="Footlight MT Light" pitchFamily="18" charset="0"/>
              </a:rPr>
              <a:t>Elevation</a:t>
            </a:r>
          </a:p>
          <a:p>
            <a:r>
              <a:rPr lang="en-US" dirty="0" smtClean="0">
                <a:latin typeface="Footlight MT Light" pitchFamily="18" charset="0"/>
              </a:rPr>
              <a:t>Slope</a:t>
            </a:r>
          </a:p>
          <a:p>
            <a:r>
              <a:rPr lang="en-US" dirty="0" smtClean="0">
                <a:latin typeface="Footlight MT Light" pitchFamily="18" charset="0"/>
              </a:rPr>
              <a:t>Topography</a:t>
            </a:r>
          </a:p>
          <a:p>
            <a:r>
              <a:rPr lang="en-US" dirty="0" smtClean="0">
                <a:latin typeface="Footlight MT Light" pitchFamily="18" charset="0"/>
              </a:rPr>
              <a:t>Direction of orientation</a:t>
            </a:r>
          </a:p>
          <a:p>
            <a:r>
              <a:rPr lang="en-US" dirty="0" smtClean="0">
                <a:latin typeface="Footlight MT Light" pitchFamily="18" charset="0"/>
              </a:rPr>
              <a:t>Drainage network patterns</a:t>
            </a:r>
          </a:p>
          <a:p>
            <a:r>
              <a:rPr lang="en-US" dirty="0" smtClean="0">
                <a:latin typeface="Footlight MT Light" pitchFamily="18" charset="0"/>
              </a:rPr>
              <a:t>Ponds, lakes, reservoirs, sinks, etc. in the basin, which prevent or alter runoff from continuing downstream </a:t>
            </a:r>
          </a:p>
        </p:txBody>
      </p:sp>
      <p:pic>
        <p:nvPicPr>
          <p:cNvPr id="30722" name="Picture 2" descr="http://www.macalester.edu/environmentalstudies/threerivers/studentprojects/LakesStreamsRiversFall09/UrbanizationWeb/pix/Hyd_cycle(1).jpg"/>
          <p:cNvPicPr>
            <a:picLocks noChangeAspect="1" noChangeArrowheads="1"/>
          </p:cNvPicPr>
          <p:nvPr/>
        </p:nvPicPr>
        <p:blipFill>
          <a:blip r:embed="rId2" cstate="print"/>
          <a:srcRect/>
          <a:stretch>
            <a:fillRect/>
          </a:stretch>
        </p:blipFill>
        <p:spPr bwMode="auto">
          <a:xfrm>
            <a:off x="3962400" y="1447800"/>
            <a:ext cx="4805806" cy="3376444"/>
          </a:xfrm>
          <a:prstGeom prst="rect">
            <a:avLst/>
          </a:prstGeom>
          <a:noFill/>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2000"/>
                                        <p:tgtEl>
                                          <p:spTgt spid="30722"/>
                                        </p:tgtEl>
                                      </p:cBhvr>
                                    </p:animEffect>
                                    <p:anim calcmode="lin" valueType="num">
                                      <p:cBhvr>
                                        <p:cTn id="8" dur="2000" fill="hold"/>
                                        <p:tgtEl>
                                          <p:spTgt spid="30722"/>
                                        </p:tgtEl>
                                        <p:attrNameLst>
                                          <p:attrName>style.rotation</p:attrName>
                                        </p:attrNameLst>
                                      </p:cBhvr>
                                      <p:tavLst>
                                        <p:tav tm="0">
                                          <p:val>
                                            <p:fltVal val="720"/>
                                          </p:val>
                                        </p:tav>
                                        <p:tav tm="100000">
                                          <p:val>
                                            <p:fltVal val="0"/>
                                          </p:val>
                                        </p:tav>
                                      </p:tavLst>
                                    </p:anim>
                                    <p:anim calcmode="lin" valueType="num">
                                      <p:cBhvr>
                                        <p:cTn id="9" dur="2000" fill="hold"/>
                                        <p:tgtEl>
                                          <p:spTgt spid="30722"/>
                                        </p:tgtEl>
                                        <p:attrNameLst>
                                          <p:attrName>ppt_h</p:attrName>
                                        </p:attrNameLst>
                                      </p:cBhvr>
                                      <p:tavLst>
                                        <p:tav tm="0">
                                          <p:val>
                                            <p:fltVal val="0"/>
                                          </p:val>
                                        </p:tav>
                                        <p:tav tm="100000">
                                          <p:val>
                                            <p:strVal val="#ppt_h"/>
                                          </p:val>
                                        </p:tav>
                                      </p:tavLst>
                                    </p:anim>
                                    <p:anim calcmode="lin" valueType="num">
                                      <p:cBhvr>
                                        <p:cTn id="10" dur="2000" fill="hold"/>
                                        <p:tgtEl>
                                          <p:spTgt spid="3072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additive="base">
                                        <p:cTn id="51"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additive="base">
                                        <p:cTn id="57"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additive="base">
                                        <p:cTn id="63"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 calcmode="lin" valueType="num">
                                      <p:cBhvr additive="base">
                                        <p:cTn id="69"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nodeType="click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 calcmode="lin" valueType="num">
                                      <p:cBhvr additive="base">
                                        <p:cTn id="75"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80" name="Picture 16" descr="http://fishing.ws/wp-content/uploads/2009/06/Sun-Fish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268" name="Picture 4" descr="http://img.foodnetwork.com/FOOD/2006/07/10/ig0608_seafood1_lg.jpg"/>
          <p:cNvPicPr>
            <a:picLocks noChangeAspect="1" noChangeArrowheads="1"/>
          </p:cNvPicPr>
          <p:nvPr/>
        </p:nvPicPr>
        <p:blipFill>
          <a:blip r:embed="rId3" cstate="print"/>
          <a:srcRect/>
          <a:stretch>
            <a:fillRect/>
          </a:stretch>
        </p:blipFill>
        <p:spPr bwMode="auto">
          <a:xfrm>
            <a:off x="3276600" y="3429000"/>
            <a:ext cx="3971013" cy="2971800"/>
          </a:xfrm>
          <a:prstGeom prst="rect">
            <a:avLst/>
          </a:prstGeom>
          <a:noFill/>
        </p:spPr>
      </p:pic>
      <p:pic>
        <p:nvPicPr>
          <p:cNvPr id="11270" name="Picture 6" descr="http://lh5.ggpht.com/_cit9no2x1Jk/S8b5XXc9DOI/AAAAAAAAVsI/1985nIPpEbQ/seafood_1003.jpg"/>
          <p:cNvPicPr>
            <a:picLocks noChangeAspect="1" noChangeArrowheads="1"/>
          </p:cNvPicPr>
          <p:nvPr/>
        </p:nvPicPr>
        <p:blipFill>
          <a:blip r:embed="rId4" cstate="print"/>
          <a:srcRect/>
          <a:stretch>
            <a:fillRect/>
          </a:stretch>
        </p:blipFill>
        <p:spPr bwMode="auto">
          <a:xfrm>
            <a:off x="4114800" y="0"/>
            <a:ext cx="4772025" cy="3571256"/>
          </a:xfrm>
          <a:prstGeom prst="rect">
            <a:avLst/>
          </a:prstGeom>
          <a:noFill/>
        </p:spPr>
      </p:pic>
      <p:pic>
        <p:nvPicPr>
          <p:cNvPr id="11272" name="Picture 8" descr="http://www.ozumarestaurant.com/_PSD/Photos/seafood_2014-1.jpg"/>
          <p:cNvPicPr>
            <a:picLocks noChangeAspect="1" noChangeArrowheads="1"/>
          </p:cNvPicPr>
          <p:nvPr/>
        </p:nvPicPr>
        <p:blipFill>
          <a:blip r:embed="rId5" cstate="print"/>
          <a:srcRect/>
          <a:stretch>
            <a:fillRect/>
          </a:stretch>
        </p:blipFill>
        <p:spPr bwMode="auto">
          <a:xfrm>
            <a:off x="0" y="1066800"/>
            <a:ext cx="3360088" cy="2514600"/>
          </a:xfrm>
          <a:prstGeom prst="rect">
            <a:avLst/>
          </a:prstGeom>
          <a:noFill/>
        </p:spPr>
      </p:pic>
      <p:sp>
        <p:nvSpPr>
          <p:cNvPr id="11274" name="AutoShape 10" descr="data:image/jpg;base64,/9j/4AAQSkZJRgABAQAAAQABAAD/2wCEAAkGBhQSEA8PEhQUEA8PDw8PDw8UFBQUDw8PFBAVFBQQEhQXGyYeFxkjGRQUHy8gIycpLCwsFR4xNTAqNSYrLCkBCQoKDgwOFQ8PGiwcHBwpLCwsKSkpLCwpKSwsLCwsKSksKSwpKSksLCwsKSwpKSwsLCwpKSwsKSkpKSwpLCkpKf/AABEIALcBFAMBIgACEQEDEQH/xAAcAAACAwEBAQEAAAAAAAAAAAAAAQMEBQIGBwj/xAA/EAACAQIDAwgHBgUEAwAAAAAAAQIDEQQSExQhUQUxQWFxgZGhBiKSscHR8AcVMkJSYnKCouHxIyQzsgijwv/EABoBAQEAAwEBAAAAAAAAAAAAAAABAgQFAwb/xAAsEQABBAIABQMDBAMAAAAAAAAAAQISEwMRBBQhQVExcfAiYZEFodHhMoHx/9oADAMBAAIRAxEAPwD6fL0gpL8y8TqHL1J/mj3yS+Jgqk+vuf8AYHh3+7+n4nG5l/k+g5PD8U33yzDos1xTb9yOXy5Bf5fxSMHYZPp/6Ikhg5Lpfj8mOYyeScpgTubsOWoPpXix/e8ei3tGJsvb5hsb6/MvMZPJjyuE3Y8qp81n1J3O1yj1Ze089sfU/MSwC4P67UOYeOVxefn5PQ/ea+v8g+U1wX13nnvu5cF7MfkJ8nL9vsR+Q5h45XF5/Y9B97Jc7j4hPlqml+KJh0+TFxXdD5E33bH9X9KKmbIYrw+BO5px5eg+mPn8iaPKUXvTj4MxlgkuaX9NvcCwr4+CF7yLw+JfQ2vvCP7fE4fK8VuvG5nRoy6H4s7jRl05PakvcW56mFGNDQXKq6hvlFcY+JmvDPgvak/eJ4V8I+DFzxTjNL7y/hfY/wC5Jtj57JdpkLDvq/q+Z1FPq9qaFziLgZ2NVYt25l5nL5Q7F3v5FHJ2e2wdJ/t8f7FXK8xTEwvLH9ni/kN49dXi/kZrS6VHua+QKPCK8Y/Ilzi0tNHbv4faR1tvZ7SMx5n+VeK+RFUpP9KXehe4qYGr8/s2Fi0+ZeDT9wLF9Vu12MSFJ8LkkMO/0Ndd4/Il7wvDsTv8/JrrGLgvaR1tK+mjDrYd8F4ojUJfW/4jmHoXlmL3N94lcGcvHR+mjFdOT/Jm8EGzP9Eo9jh8i8w8JwzO6/PybTx0eHmhbfHot7SMiNGXCXtBKD6V5r4k5h45dnk19o6vNfIDISfZ3oCcw4UN+f8ASysIjtYctaX1uHoiBguVSpoP6Q9F/SLaojVIsCWFPTf1/g6VLrfgy5phkKjDGwqaPW/Aez9b8C3kHlMqyWKU9Dt8A0e0u5QyislilPRHpLh5lzIGUVksKml1PxFp9RcyBkFYsKWl1BoF3IGUVixSmqC+rHapri/Is5AyFgSwquguLFo/Vi3k7QyCAsKbp/VkLZury/sXcgshIFsKezLgLR62i7kFkJWWxSk6b4sWivqxeyiykrLYUtJfVhOj9biblDG06FOVatONKlBXnUm1GMV2v3HiH9tnJmqqWpUyNO9fRlop9Cafr9+UtSr6C3R7BUl9JBkXBljCYmnVhCrSnGpTmlKFSDUoSjxTRLkMKzK0oOj2hoF7TFpkrLaUXQ+rCdD63l50xOmKy2me8OBf0xmNRlcpMh2OUx3OjA0ZHVhpCTHcQJIdgsIZYCQ7BYAESSCwBcdyxEgHYWYLiI2OwWC4riI2Ow7HNxiJNjsKwBcRGwCwXC4iNhYAuAiNiCwBcRLILFXlPlKlh6VTEV5xpUaSzTqS5oq9l1tttJJb22WrkdejGcXCcYzg+eMoqUX0709zJBBI/NX2sfaN941oU6OeGCo76cZLK61R3vWlHhbdG/Mr8WjwB9Z/8huT4wxmErRgouth5Kc0rOcqc8qv0bouK7LdR8mPdqIidDyd6n2n/wAd+XJuWLwUm5UlCOIpre405ZlCaT5lmvF2/b2n2yx+Y/sv+0OHJc67qUHWjiFTTnGeWdNQb5k001617buZH6ZhVTSkt6klJPimrpnk5nXZ6Nd0O7CsLMFzCtDKQWE0K4nIlaCY7Ac3AVIWYkdXKirHWsbcFNSZauGcrawaggJlrOPMVdQFUECzLWceoVc4ZxATLWoGoVdQamIFmWdQamV1INQQEyznFnK+p1BnQgJFnMLOV79oZn1MRLIsZwzEGbuDPbpJESJ8wJkGr2D1BESJrhmIdYWsIiRPmByK+sg1hESJ8xR5a5UdChOrGlVxM4q0KFGLlUqTfMlbmXFvmS7nJXxkYQnUm8sIRlOcnuUYxV233Jn529PvtexGOc6NByw2C3xyRdqtaPGrJdD/AELdxvziI2YHpv6W4vHYiTxbcXSlOMMNbLDD3e+Cjz33K7e92POgBQB+hvs/+2HC1qOHwuIk8NiYU6dLPUto1pRjlUlUVlFu3NJJb+dn55AipsH7PU/PeuziGY+CfYf6YVIYr7vqTcqFeE3RjJtqlWgs1ocFKKldcUj7o5iIVxM5nLmROocOoIkkT50BX1ALEkitGsPWMyOJOtpN2s0LTTVUNUzVih7ShWW00dUNUz1ih7QSsytNFVjrVMzX7+0ccR3CsWoaWr1j1DPWJGsQSstpoao9Uz9oHrisWF/WDXKGuPWFYsLrqDVUo6wtUkC2F/VDVKGqPXEBYXtUNUo6waxYEsLusc6xS1w1RATLrqi1Sk6pxXxihCc5bowjKcnwjFNt+CEBYeE+2z0sdHDQwVOVp4u7q2e9YeLtl/mlu7Is+FGt6U+kE8biq2Jn+eVqcf0UluhDuXncyTWcu16G2xNJ1AAAxMgAAAL3InKcsPiaGIg7To1YVF12lvT6mrrvP1QsUnvXNz8T8n4ON6lNdDnBeMkfp9Yjy7T2xN3s8Mro6NJYpfV17wdYzJV79fciN4h9h71HhaajxHU/IDK2mXFeDEKhYUI4s7WJMZYgljX/AMHSrOOmU1lijraTIWIO1iCVltNXaRrFGUsSdbSKy3GrtI1iDLWJDaSVi01doOliTJWKHtJKjK41lijpYox9rHtQqCZjZWJDaTG2se2EqLchs7SPaTF20axoqLabGuN4gx9sQ1jLkrM7TW2kW1dZk7YG2ColyGttJztC4mU8WcVuUoxV5yUY8ZNJeb3isqZUNh4o8t9pPK8qfJtfJe9XJRbS/DGb9ZvhdJr+Ytfe7f8Ax05TXRKS06fjL1n3RZQ5Z5Nli6E6FWooQml6tKN7STvFuc98kmluSjcxdjVUXRk3KiOTfofDANHlrkGrhajp1Y7r+rUX/HUXGL+HOjOOQqK1dKdprkcm0AAAhQAAAL3ImGlUxOHpxV5SrU0l/Mm34XP0LUxHTd9/90fP/QX0Yjh4Rr1F/uaie6Vv9GL6Ek/xNc7fZxv6yeIt0rs3r5HTwYFa3r3OTxHEI5309jR2xcb+fwB119XMqWK+t78zmdTg0vJmzWaq5DU1lxYGTrvhfruIsDCz7GZDEne1f4M5VB6h0YocX6k6bNKOMHtjMzUGqhIoXbvJqbb4gsYZmqGqWKEk41Fix7b2P3mXqhrMRKjlNZY1Bthk6gagrQtjjWljBPFmVqj1hEK5VNN4sI47rMzUDVLFDCTjV2z6ujl4szNUUq1ud2JBDJXuU1FjQeNZkbVfmTfXzLz3g3J87suEfm9/uEUG3910a0+UVHfJpLrdiP74v+CLl1ytCHjLe+5MzopLelv473Lxe871SKzZmmVU+5f2icvxVMq/TTVv65Xb7soU4QjPUS9e1szeaT7ZO78zP1Q1SVohkuZymw8aJY/u9xj6waorQlrjSxNVTi4TV4y507Ndp849NMHClUp04JJ5HOVklzysk/Zfie1dY8J6YzzYhvhGMfBJ/wD15Gjx7UTF/s6f6Y5zs/XwYQABwT6UCXDP14X5s8b9l0RFrkzD561KH6pxv2Xu34JmTUVVREMXKiNVV7H2B4pXdnbnOViOtd1/mZjqidY+pVh8WmRU7GltP1e4ni7dNrmZqi1RBC2ONJ4h9T62lf3AZur2gSCCbvKkCqHWqUtUeqZop6VlzVHqlLVHqlJWXNUeoU9UeqZbJWW9QNQqqqGqNkrLeoGoVdUNQbFZa1QzlbUBVCbJAsuoLW4byDOGoUQJszfO7dnzHGy+fT4kOoJ1B0EVLOoPUKuoGqUkCzqBqFbUFqAsC1qC1CtqBnAgWNQNQragagLAsah4v0mXrwn+tVH/AO2SXlY9VOtZN8E34HmfSWnaOH6oSj/1fxZocem8S/b+UOj+npHKn3/hTCAAPnT6MDW9GF/uIvhGb/pa+Jkm36LL/UqS4Qt4yXyNjhk3mZ7mvxS6wv8AY9dqC1Cu6gtQ+m2fLwLGoLVK+oLUMdmUCzqgVdQCbFZX1B6hUVQamecjdrLeoGqVFUOtQsiVlrVHqFTUGqhZErLWqdapU1A1CyMay4qgahUVQaqlkSstag9Uqag9QSJWWtUaqlTUE6gkKy7qgqpTVUeoNkrLmoLUKuoGcshWWdQNQq6gagkKyzqBqFZ1BagkWBa1BahW1BZxIsDrHyvTlFfmtHxdjN9JIXhTa5oya8Ure4s16u+C/cn3LeU+Xan+nFcZ7+5M0+JVFxv9jb4dqo9nupgjsIs4ZXjVX7FLwkvmzgtSS6O05dJsrG16NStKp/DH3mKbHIeIik480279TSXMvM2OE1a1VNfik3iVDfdQTqFfUFqHekcWBYdQWoV9QNQkiwJ9QCvqASRYFdTDUIcwZjXkbUSdTDOQ5wUiyESfOGoQ5x5iyJEnzhqEGYLiRIljOdZiupDziZIk6qDzlfOGoVHEgTuQOZX1AzlkIE+YNUgzicxIsCyqg1MqqZ1nLMkCxnFnIc4s4mIE+cNQhcyvUxiW5etLguZdr6CLkRPUqY1X0LrqFCpj5TbjSXbN8y7CGm3Ul6z9Rc8VdJ9XWXk7bkrLq3HjYuT0XSfv/R6wTH69VI8JhVC8m803zyfwIOWd8IvhL3r+xcuUeVX6i/i+DMcyI3E5qGWNVXIiqZRocm0bxqb97jk7L77meaXJPNPtXxObwyIuREX50N3MumLozmiTCztOD/cveScoU7TduaW/v6SseSorH68Hoiyb7nps4ORBTndJ8Un5DzHdns5MSXMGYizCzEkIkucZDmESRYkakDZHmDMeEj20SNhmI8wZiyGiVMHIjzCzCQiS5h5iLMGYbJEmzBnIcw8w2IkmcWY4uJsshEkzhnIrjzFkWJLnDMRZgciSJElzhnIrhckhElcxTq2V+c4zBcshEh1XPndo/pXO+1neTdZblwOZwXOc7zx0vfqevsdU6lpLo3WLecz5PeTxqGTHa2hi9u+pYzFbHv1N/FWJM5Vx89yXWTM76FGNv1IUTR5M/DLt+BnFzBztGXb8DSwLp+zayptuh8pVLuK4XKR3VndtnMUYZHTcqmTEi1ENih+GO/8AKvcdkMJbl2DznUaukQ0VTaklwuR5gzDY0d3A4uIbQaIsw8wAeR66FmHmAANAmGYAAHmHmAATQs4ZgAbLoFIeYAGyaEmNsALsBcEwAbAZgTACbGhOYZhgUaE5ibAAU4kcpgB5qZoSxkVcXLmADHKv0Fxp9RXJYy9V9oAabT3UiJKK3gBWf5IR3oXswZgA6OzVDMGYAJsBmAAGxo//2Q=="/>
          <p:cNvSpPr>
            <a:spLocks noChangeAspect="1" noChangeArrowheads="1"/>
          </p:cNvSpPr>
          <p:nvPr/>
        </p:nvSpPr>
        <p:spPr bwMode="auto">
          <a:xfrm>
            <a:off x="74613" y="-830263"/>
            <a:ext cx="2628900"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6" name="AutoShape 12" descr="data:image/jpg;base64,/9j/4AAQSkZJRgABAQAAAQABAAD/2wCEAAkGBhQSEA8PEhQUEA8PDw8PDw8UFBQUDw8PFBAVFBQQEhQXGyYeFxkjGRQUHy8gIycpLCwsFR4xNTAqNSYrLCkBCQoKDgwOFQ8PGiwcHBwpLCwsKSkpLCwpKSwsLCwsKSksKSwpKSksLCwsKSwpKSwsLCwpKSwsKSkpKSwpLCkpKf/AABEIALcBFAMBIgACEQEDEQH/xAAcAAACAwEBAQEAAAAAAAAAAAAAAQMEBQIGBwj/xAA/EAACAQIDAwgHBgUEAwAAAAAAAQIDEQQSExQhUQUxQWFxgZGhBiKSscHR8AcVMkJSYnKCouHxIyQzsgijwv/EABoBAQEAAwEBAAAAAAAAAAAAAAABAgQFAwb/xAAsEQABBAIABQMDBAMAAAAAAAAAAQISEwMRBBQhQVExcfAiYZEFodHhMoHx/9oADAMBAAIRAxEAPwD6fL0gpL8y8TqHL1J/mj3yS+Jgqk+vuf8AYHh3+7+n4nG5l/k+g5PD8U33yzDos1xTb9yOXy5Bf5fxSMHYZPp/6Ikhg5Lpfj8mOYyeScpgTubsOWoPpXix/e8ei3tGJsvb5hsb6/MvMZPJjyuE3Y8qp81n1J3O1yj1Ze089sfU/MSwC4P67UOYeOVxefn5PQ/ea+v8g+U1wX13nnvu5cF7MfkJ8nL9vsR+Q5h45XF5/Y9B97Jc7j4hPlqml+KJh0+TFxXdD5E33bH9X9KKmbIYrw+BO5px5eg+mPn8iaPKUXvTj4MxlgkuaX9NvcCwr4+CF7yLw+JfQ2vvCP7fE4fK8VuvG5nRoy6H4s7jRl05PakvcW56mFGNDQXKq6hvlFcY+JmvDPgvak/eJ4V8I+DFzxTjNL7y/hfY/wC5Jtj57JdpkLDvq/q+Z1FPq9qaFziLgZ2NVYt25l5nL5Q7F3v5FHJ2e2wdJ/t8f7FXK8xTEwvLH9ni/kN49dXi/kZrS6VHua+QKPCK8Y/Ilzi0tNHbv4faR1tvZ7SMx5n+VeK+RFUpP9KXehe4qYGr8/s2Fi0+ZeDT9wLF9Vu12MSFJ8LkkMO/0Ndd4/Il7wvDsTv8/JrrGLgvaR1tK+mjDrYd8F4ojUJfW/4jmHoXlmL3N94lcGcvHR+mjFdOT/Jm8EGzP9Eo9jh8i8w8JwzO6/PybTx0eHmhbfHot7SMiNGXCXtBKD6V5r4k5h45dnk19o6vNfIDISfZ3oCcw4UN+f8ASysIjtYctaX1uHoiBguVSpoP6Q9F/SLaojVIsCWFPTf1/g6VLrfgy5phkKjDGwqaPW/Aez9b8C3kHlMqyWKU9Dt8A0e0u5QyislilPRHpLh5lzIGUVksKml1PxFp9RcyBkFYsKWl1BoF3IGUVixSmqC+rHapri/Is5AyFgSwquguLFo/Vi3k7QyCAsKbp/VkLZury/sXcgshIFsKezLgLR62i7kFkJWWxSk6b4sWivqxeyiykrLYUtJfVhOj9biblDG06FOVatONKlBXnUm1GMV2v3HiH9tnJmqqWpUyNO9fRlop9Cafr9+UtSr6C3R7BUl9JBkXBljCYmnVhCrSnGpTmlKFSDUoSjxTRLkMKzK0oOj2hoF7TFpkrLaUXQ+rCdD63l50xOmKy2me8OBf0xmNRlcpMh2OUx3OjA0ZHVhpCTHcQJIdgsIZYCQ7BYAESSCwBcdyxEgHYWYLiI2OwWC4riI2Ow7HNxiJNjsKwBcRGwCwXC4iNhYAuAiNiCwBcRLILFXlPlKlh6VTEV5xpUaSzTqS5oq9l1tttJJb22WrkdejGcXCcYzg+eMoqUX0709zJBBI/NX2sfaN941oU6OeGCo76cZLK61R3vWlHhbdG/Mr8WjwB9Z/8huT4wxmErRgouth5Kc0rOcqc8qv0bouK7LdR8mPdqIidDyd6n2n/wAd+XJuWLwUm5UlCOIpre405ZlCaT5lmvF2/b2n2yx+Y/sv+0OHJc67qUHWjiFTTnGeWdNQb5k001617buZH6ZhVTSkt6klJPimrpnk5nXZ6Nd0O7CsLMFzCtDKQWE0K4nIlaCY7Ac3AVIWYkdXKirHWsbcFNSZauGcrawaggJlrOPMVdQFUECzLWceoVc4ZxATLWoGoVdQamIFmWdQamV1INQQEyznFnK+p1BnQgJFnMLOV79oZn1MRLIsZwzEGbuDPbpJESJ8wJkGr2D1BESJrhmIdYWsIiRPmByK+sg1hESJ8xR5a5UdChOrGlVxM4q0KFGLlUqTfMlbmXFvmS7nJXxkYQnUm8sIRlOcnuUYxV233Jn529PvtexGOc6NByw2C3xyRdqtaPGrJdD/AELdxvziI2YHpv6W4vHYiTxbcXSlOMMNbLDD3e+Cjz33K7e92POgBQB+hvs/+2HC1qOHwuIk8NiYU6dLPUto1pRjlUlUVlFu3NJJb+dn55AipsH7PU/PeuziGY+CfYf6YVIYr7vqTcqFeE3RjJtqlWgs1ocFKKldcUj7o5iIVxM5nLmROocOoIkkT50BX1ALEkitGsPWMyOJOtpN2s0LTTVUNUzVih7ShWW00dUNUz1ih7QSsytNFVjrVMzX7+0ccR3CsWoaWr1j1DPWJGsQSstpoao9Uz9oHrisWF/WDXKGuPWFYsLrqDVUo6wtUkC2F/VDVKGqPXEBYXtUNUo6waxYEsLusc6xS1w1RATLrqi1Sk6pxXxihCc5bowjKcnwjFNt+CEBYeE+2z0sdHDQwVOVp4u7q2e9YeLtl/mlu7Is+FGt6U+kE8biq2Jn+eVqcf0UluhDuXncyTWcu16G2xNJ1AAAxMgAAAL3InKcsPiaGIg7To1YVF12lvT6mrrvP1QsUnvXNz8T8n4ON6lNdDnBeMkfp9Yjy7T2xN3s8Mro6NJYpfV17wdYzJV79fciN4h9h71HhaajxHU/IDK2mXFeDEKhYUI4s7WJMZYgljX/AMHSrOOmU1lijraTIWIO1iCVltNXaRrFGUsSdbSKy3GrtI1iDLWJDaSVi01doOliTJWKHtJKjK41lijpYox9rHtQqCZjZWJDaTG2se2EqLchs7SPaTF20axoqLabGuN4gx9sQ1jLkrM7TW2kW1dZk7YG2ColyGttJztC4mU8WcVuUoxV5yUY8ZNJeb3isqZUNh4o8t9pPK8qfJtfJe9XJRbS/DGb9ZvhdJr+Ytfe7f8Ax05TXRKS06fjL1n3RZQ5Z5Nli6E6FWooQml6tKN7STvFuc98kmluSjcxdjVUXRk3KiOTfofDANHlrkGrhajp1Y7r+rUX/HUXGL+HOjOOQqK1dKdprkcm0AAAhQAAAL3ImGlUxOHpxV5SrU0l/Mm34XP0LUxHTd9/90fP/QX0Yjh4Rr1F/uaie6Vv9GL6Ek/xNc7fZxv6yeIt0rs3r5HTwYFa3r3OTxHEI5309jR2xcb+fwB119XMqWK+t78zmdTg0vJmzWaq5DU1lxYGTrvhfruIsDCz7GZDEne1f4M5VB6h0YocX6k6bNKOMHtjMzUGqhIoXbvJqbb4gsYZmqGqWKEk41Fix7b2P3mXqhrMRKjlNZY1Bthk6gagrQtjjWljBPFmVqj1hEK5VNN4sI47rMzUDVLFDCTjV2z6ujl4szNUUq1ud2JBDJXuU1FjQeNZkbVfmTfXzLz3g3J87suEfm9/uEUG3910a0+UVHfJpLrdiP74v+CLl1ytCHjLe+5MzopLelv473Lxe871SKzZmmVU+5f2icvxVMq/TTVv65Xb7soU4QjPUS9e1szeaT7ZO78zP1Q1SVohkuZymw8aJY/u9xj6waorQlrjSxNVTi4TV4y507Ndp849NMHClUp04JJ5HOVklzysk/Zfie1dY8J6YzzYhvhGMfBJ/wD15Gjx7UTF/s6f6Y5zs/XwYQABwT6UCXDP14X5s8b9l0RFrkzD561KH6pxv2Xu34JmTUVVREMXKiNVV7H2B4pXdnbnOViOtd1/mZjqidY+pVh8WmRU7GltP1e4ni7dNrmZqi1RBC2ONJ4h9T62lf3AZur2gSCCbvKkCqHWqUtUeqZop6VlzVHqlLVHqlJWXNUeoU9UeqZbJWW9QNQqqqGqNkrLeoGoVdUNQbFZa1QzlbUBVCbJAsuoLW4byDOGoUQJszfO7dnzHGy+fT4kOoJ1B0EVLOoPUKuoGqUkCzqBqFbUFqAsC1qC1CtqBnAgWNQNQragagLAsah4v0mXrwn+tVH/AO2SXlY9VOtZN8E34HmfSWnaOH6oSj/1fxZocem8S/b+UOj+npHKn3/hTCAAPnT6MDW9GF/uIvhGb/pa+Jkm36LL/UqS4Qt4yXyNjhk3mZ7mvxS6wv8AY9dqC1Cu6gtQ+m2fLwLGoLVK+oLUMdmUCzqgVdQCbFZX1B6hUVQamecjdrLeoGqVFUOtQsiVlrVHqFTUGqhZErLWqdapU1A1CyMay4qgahUVQaqlkSstag9Uqag9QSJWWtUaqlTUE6gkKy7qgqpTVUeoNkrLmoLUKuoGcshWWdQNQq6gagkKyzqBqFZ1BagkWBa1BahW1BZxIsDrHyvTlFfmtHxdjN9JIXhTa5oya8Ure4s16u+C/cn3LeU+Xan+nFcZ7+5M0+JVFxv9jb4dqo9nupgjsIs4ZXjVX7FLwkvmzgtSS6O05dJsrG16NStKp/DH3mKbHIeIik480279TSXMvM2OE1a1VNfik3iVDfdQTqFfUFqHekcWBYdQWoV9QNQkiwJ9QCvqASRYFdTDUIcwZjXkbUSdTDOQ5wUiyESfOGoQ5x5iyJEnzhqEGYLiRIljOdZiupDziZIk6qDzlfOGoVHEgTuQOZX1AzlkIE+YNUgzicxIsCyqg1MqqZ1nLMkCxnFnIc4s4mIE+cNQhcyvUxiW5etLguZdr6CLkRPUqY1X0LrqFCpj5TbjSXbN8y7CGm3Ul6z9Rc8VdJ9XWXk7bkrLq3HjYuT0XSfv/R6wTH69VI8JhVC8m803zyfwIOWd8IvhL3r+xcuUeVX6i/i+DMcyI3E5qGWNVXIiqZRocm0bxqb97jk7L77meaXJPNPtXxObwyIuREX50N3MumLozmiTCztOD/cveScoU7TduaW/v6SseSorH68Hoiyb7nps4ORBTndJ8Un5DzHdns5MSXMGYizCzEkIkucZDmESRYkakDZHmDMeEj20SNhmI8wZiyGiVMHIjzCzCQiS5h5iLMGYbJEmzBnIcw8w2IkmcWY4uJsshEkzhnIrjzFkWJLnDMRZgciSJElzhnIrhckhElcxTq2V+c4zBcshEh1XPndo/pXO+1neTdZblwOZwXOc7zx0vfqevsdU6lpLo3WLecz5PeTxqGTHa2hi9u+pYzFbHv1N/FWJM5Vx89yXWTM76FGNv1IUTR5M/DLt+BnFzBztGXb8DSwLp+zayptuh8pVLuK4XKR3VndtnMUYZHTcqmTEi1ENih+GO/8AKvcdkMJbl2DznUaukQ0VTaklwuR5gzDY0d3A4uIbQaIsw8wAeR66FmHmAANAmGYAAHmHmAATQs4ZgAbLoFIeYAGyaEmNsALsBcEwAbAZgTACbGhOYZhgUaE5ibAAU4kcpgB5qZoSxkVcXLmADHKv0Fxp9RXJYy9V9oAabT3UiJKK3gBWf5IR3oXswZgA6OzVDMGYAJsBmAAGxo//2Q=="/>
          <p:cNvSpPr>
            <a:spLocks noChangeAspect="1" noChangeArrowheads="1"/>
          </p:cNvSpPr>
          <p:nvPr/>
        </p:nvSpPr>
        <p:spPr bwMode="auto">
          <a:xfrm>
            <a:off x="74613" y="-830263"/>
            <a:ext cx="2628900"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8" name="AutoShape 14" descr="data:image/jpg;base64,/9j/4AAQSkZJRgABAQAAAQABAAD/2wCEAAkGBhQSEA8PEhQUEA8PDw8PDw8UFBQUDw8PFBAVFBQQEhQXGyYeFxkjGRQUHy8gIycpLCwsFR4xNTAqNSYrLCkBCQoKDgwOFQ8PGiwcHBwpLCwsKSkpLCwpKSwsLCwsKSksKSwpKSksLCwsKSwpKSwsLCwpKSwsKSkpKSwpLCkpKf/AABEIALcBFAMBIgACEQEDEQH/xAAcAAACAwEBAQEAAAAAAAAAAAAAAQMEBQIGBwj/xAA/EAACAQIDAwgHBgUEAwAAAAAAAQIDEQQSExQhUQUxQWFxgZGhBiKSscHR8AcVMkJSYnKCouHxIyQzsgijwv/EABoBAQEAAwEBAAAAAAAAAAAAAAABAgQFAwb/xAAsEQABBAIABQMDBAMAAAAAAAAAAQISEwMRBBQhQVExcfAiYZEFodHhMoHx/9oADAMBAAIRAxEAPwD6fL0gpL8y8TqHL1J/mj3yS+Jgqk+vuf8AYHh3+7+n4nG5l/k+g5PD8U33yzDos1xTb9yOXy5Bf5fxSMHYZPp/6Ikhg5Lpfj8mOYyeScpgTubsOWoPpXix/e8ei3tGJsvb5hsb6/MvMZPJjyuE3Y8qp81n1J3O1yj1Ze089sfU/MSwC4P67UOYeOVxefn5PQ/ea+v8g+U1wX13nnvu5cF7MfkJ8nL9vsR+Q5h45XF5/Y9B97Jc7j4hPlqml+KJh0+TFxXdD5E33bH9X9KKmbIYrw+BO5px5eg+mPn8iaPKUXvTj4MxlgkuaX9NvcCwr4+CF7yLw+JfQ2vvCP7fE4fK8VuvG5nRoy6H4s7jRl05PakvcW56mFGNDQXKq6hvlFcY+JmvDPgvak/eJ4V8I+DFzxTjNL7y/hfY/wC5Jtj57JdpkLDvq/q+Z1FPq9qaFziLgZ2NVYt25l5nL5Q7F3v5FHJ2e2wdJ/t8f7FXK8xTEwvLH9ni/kN49dXi/kZrS6VHua+QKPCK8Y/Ilzi0tNHbv4faR1tvZ7SMx5n+VeK+RFUpP9KXehe4qYGr8/s2Fi0+ZeDT9wLF9Vu12MSFJ8LkkMO/0Ndd4/Il7wvDsTv8/JrrGLgvaR1tK+mjDrYd8F4ojUJfW/4jmHoXlmL3N94lcGcvHR+mjFdOT/Jm8EGzP9Eo9jh8i8w8JwzO6/PybTx0eHmhbfHot7SMiNGXCXtBKD6V5r4k5h45dnk19o6vNfIDISfZ3oCcw4UN+f8ASysIjtYctaX1uHoiBguVSpoP6Q9F/SLaojVIsCWFPTf1/g6VLrfgy5phkKjDGwqaPW/Aez9b8C3kHlMqyWKU9Dt8A0e0u5QyislilPRHpLh5lzIGUVksKml1PxFp9RcyBkFYsKWl1BoF3IGUVixSmqC+rHapri/Is5AyFgSwquguLFo/Vi3k7QyCAsKbp/VkLZury/sXcgshIFsKezLgLR62i7kFkJWWxSk6b4sWivqxeyiykrLYUtJfVhOj9biblDG06FOVatONKlBXnUm1GMV2v3HiH9tnJmqqWpUyNO9fRlop9Cafr9+UtSr6C3R7BUl9JBkXBljCYmnVhCrSnGpTmlKFSDUoSjxTRLkMKzK0oOj2hoF7TFpkrLaUXQ+rCdD63l50xOmKy2me8OBf0xmNRlcpMh2OUx3OjA0ZHVhpCTHcQJIdgsIZYCQ7BYAESSCwBcdyxEgHYWYLiI2OwWC4riI2Ow7HNxiJNjsKwBcRGwCwXC4iNhYAuAiNiCwBcRLILFXlPlKlh6VTEV5xpUaSzTqS5oq9l1tttJJb22WrkdejGcXCcYzg+eMoqUX0709zJBBI/NX2sfaN941oU6OeGCo76cZLK61R3vWlHhbdG/Mr8WjwB9Z/8huT4wxmErRgouth5Kc0rOcqc8qv0bouK7LdR8mPdqIidDyd6n2n/wAd+XJuWLwUm5UlCOIpre405ZlCaT5lmvF2/b2n2yx+Y/sv+0OHJc67qUHWjiFTTnGeWdNQb5k001617buZH6ZhVTSkt6klJPimrpnk5nXZ6Nd0O7CsLMFzCtDKQWE0K4nIlaCY7Ac3AVIWYkdXKirHWsbcFNSZauGcrawaggJlrOPMVdQFUECzLWceoVc4ZxATLWoGoVdQamIFmWdQamV1INQQEyznFnK+p1BnQgJFnMLOV79oZn1MRLIsZwzEGbuDPbpJESJ8wJkGr2D1BESJrhmIdYWsIiRPmByK+sg1hESJ8xR5a5UdChOrGlVxM4q0KFGLlUqTfMlbmXFvmS7nJXxkYQnUm8sIRlOcnuUYxV233Jn529PvtexGOc6NByw2C3xyRdqtaPGrJdD/AELdxvziI2YHpv6W4vHYiTxbcXSlOMMNbLDD3e+Cjz33K7e92POgBQB+hvs/+2HC1qOHwuIk8NiYU6dLPUto1pRjlUlUVlFu3NJJb+dn55AipsH7PU/PeuziGY+CfYf6YVIYr7vqTcqFeE3RjJtqlWgs1ocFKKldcUj7o5iIVxM5nLmROocOoIkkT50BX1ALEkitGsPWMyOJOtpN2s0LTTVUNUzVih7ShWW00dUNUz1ih7QSsytNFVjrVMzX7+0ccR3CsWoaWr1j1DPWJGsQSstpoao9Uz9oHrisWF/WDXKGuPWFYsLrqDVUo6wtUkC2F/VDVKGqPXEBYXtUNUo6waxYEsLusc6xS1w1RATLrqi1Sk6pxXxihCc5bowjKcnwjFNt+CEBYeE+2z0sdHDQwVOVp4u7q2e9YeLtl/mlu7Is+FGt6U+kE8biq2Jn+eVqcf0UluhDuXncyTWcu16G2xNJ1AAAxMgAAAL3InKcsPiaGIg7To1YVF12lvT6mrrvP1QsUnvXNz8T8n4ON6lNdDnBeMkfp9Yjy7T2xN3s8Mro6NJYpfV17wdYzJV79fciN4h9h71HhaajxHU/IDK2mXFeDEKhYUI4s7WJMZYgljX/AMHSrOOmU1lijraTIWIO1iCVltNXaRrFGUsSdbSKy3GrtI1iDLWJDaSVi01doOliTJWKHtJKjK41lijpYox9rHtQqCZjZWJDaTG2se2EqLchs7SPaTF20axoqLabGuN4gx9sQ1jLkrM7TW2kW1dZk7YG2ColyGttJztC4mU8WcVuUoxV5yUY8ZNJeb3isqZUNh4o8t9pPK8qfJtfJe9XJRbS/DGb9ZvhdJr+Ytfe7f8Ax05TXRKS06fjL1n3RZQ5Z5Nli6E6FWooQml6tKN7STvFuc98kmluSjcxdjVUXRk3KiOTfofDANHlrkGrhajp1Y7r+rUX/HUXGL+HOjOOQqK1dKdprkcm0AAAhQAAAL3ImGlUxOHpxV5SrU0l/Mm34XP0LUxHTd9/90fP/QX0Yjh4Rr1F/uaie6Vv9GL6Ek/xNc7fZxv6yeIt0rs3r5HTwYFa3r3OTxHEI5309jR2xcb+fwB119XMqWK+t78zmdTg0vJmzWaq5DU1lxYGTrvhfruIsDCz7GZDEne1f4M5VB6h0YocX6k6bNKOMHtjMzUGqhIoXbvJqbb4gsYZmqGqWKEk41Fix7b2P3mXqhrMRKjlNZY1Bthk6gagrQtjjWljBPFmVqj1hEK5VNN4sI47rMzUDVLFDCTjV2z6ujl4szNUUq1ud2JBDJXuU1FjQeNZkbVfmTfXzLz3g3J87suEfm9/uEUG3910a0+UVHfJpLrdiP74v+CLl1ytCHjLe+5MzopLelv473Lxe871SKzZmmVU+5f2icvxVMq/TTVv65Xb7soU4QjPUS9e1szeaT7ZO78zP1Q1SVohkuZymw8aJY/u9xj6waorQlrjSxNVTi4TV4y507Ndp849NMHClUp04JJ5HOVklzysk/Zfie1dY8J6YzzYhvhGMfBJ/wD15Gjx7UTF/s6f6Y5zs/XwYQABwT6UCXDP14X5s8b9l0RFrkzD561KH6pxv2Xu34JmTUVVREMXKiNVV7H2B4pXdnbnOViOtd1/mZjqidY+pVh8WmRU7GltP1e4ni7dNrmZqi1RBC2ONJ4h9T62lf3AZur2gSCCbvKkCqHWqUtUeqZop6VlzVHqlLVHqlJWXNUeoU9UeqZbJWW9QNQqqqGqNkrLeoGoVdUNQbFZa1QzlbUBVCbJAsuoLW4byDOGoUQJszfO7dnzHGy+fT4kOoJ1B0EVLOoPUKuoGqUkCzqBqFbUFqAsC1qC1CtqBnAgWNQNQragagLAsah4v0mXrwn+tVH/AO2SXlY9VOtZN8E34HmfSWnaOH6oSj/1fxZocem8S/b+UOj+npHKn3/hTCAAPnT6MDW9GF/uIvhGb/pa+Jkm36LL/UqS4Qt4yXyNjhk3mZ7mvxS6wv8AY9dqC1Cu6gtQ+m2fLwLGoLVK+oLUMdmUCzqgVdQCbFZX1B6hUVQamecjdrLeoGqVFUOtQsiVlrVHqFTUGqhZErLWqdapU1A1CyMay4qgahUVQaqlkSstag9Uqag9QSJWWtUaqlTUE6gkKy7qgqpTVUeoNkrLmoLUKuoGcshWWdQNQq6gagkKyzqBqFZ1BagkWBa1BahW1BZxIsDrHyvTlFfmtHxdjN9JIXhTa5oya8Ure4s16u+C/cn3LeU+Xan+nFcZ7+5M0+JVFxv9jb4dqo9nupgjsIs4ZXjVX7FLwkvmzgtSS6O05dJsrG16NStKp/DH3mKbHIeIik480279TSXMvM2OE1a1VNfik3iVDfdQTqFfUFqHekcWBYdQWoV9QNQkiwJ9QCvqASRYFdTDUIcwZjXkbUSdTDOQ5wUiyESfOGoQ5x5iyJEnzhqEGYLiRIljOdZiupDziZIk6qDzlfOGoVHEgTuQOZX1AzlkIE+YNUgzicxIsCyqg1MqqZ1nLMkCxnFnIc4s4mIE+cNQhcyvUxiW5etLguZdr6CLkRPUqY1X0LrqFCpj5TbjSXbN8y7CGm3Ul6z9Rc8VdJ9XWXk7bkrLq3HjYuT0XSfv/R6wTH69VI8JhVC8m803zyfwIOWd8IvhL3r+xcuUeVX6i/i+DMcyI3E5qGWNVXIiqZRocm0bxqb97jk7L77meaXJPNPtXxObwyIuREX50N3MumLozmiTCztOD/cveScoU7TduaW/v6SseSorH68Hoiyb7nps4ORBTndJ8Un5DzHdns5MSXMGYizCzEkIkucZDmESRYkakDZHmDMeEj20SNhmI8wZiyGiVMHIjzCzCQiS5h5iLMGYbJEmzBnIcw8w2IkmcWY4uJsshEkzhnIrjzFkWJLnDMRZgciSJElzhnIrhckhElcxTq2V+c4zBcshEh1XPndo/pXO+1neTdZblwOZwXOc7zx0vfqevsdU6lpLo3WLecz5PeTxqGTHa2hi9u+pYzFbHv1N/FWJM5Vx89yXWTM76FGNv1IUTR5M/DLt+BnFzBztGXb8DSwLp+zayptuh8pVLuK4XKR3VndtnMUYZHTcqmTEi1ENih+GO/8AKvcdkMJbl2DznUaukQ0VTaklwuR5gzDY0d3A4uIbQaIsw8wAeR66FmHmAANAmGYAAHmHmAATQs4ZgAbLoFIeYAGyaEmNsALsBcEwAbAZgTACbGhOYZhgUaE5ibAAU4kcpgB5qZoSxkVcXLmADHKv0Fxp9RXJYy9V9oAabT3UiJKK3gBWf5IR3oXswZgA6OzVDMGYAJsBmAAGxo//2Q=="/>
          <p:cNvSpPr>
            <a:spLocks noChangeAspect="1" noChangeArrowheads="1"/>
          </p:cNvSpPr>
          <p:nvPr/>
        </p:nvSpPr>
        <p:spPr bwMode="auto">
          <a:xfrm>
            <a:off x="74613" y="-601663"/>
            <a:ext cx="1895475" cy="12573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457200" y="0"/>
            <a:ext cx="5257800" cy="1143000"/>
          </a:xfrm>
        </p:spPr>
        <p:txBody>
          <a:bodyPr>
            <a:normAutofit fontScale="90000"/>
          </a:bodyPr>
          <a:lstStyle/>
          <a:p>
            <a:r>
              <a:rPr lang="en-US" b="1" dirty="0" smtClean="0">
                <a:latin typeface="Footlight MT Light" pitchFamily="18" charset="0"/>
              </a:rPr>
              <a:t>We Depend on the Ocean for Food</a:t>
            </a:r>
            <a:endParaRPr lang="en-US" b="1" dirty="0">
              <a:latin typeface="Footlight MT Light" pitchFamily="18"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fade">
                                      <p:cBhvr>
                                        <p:cTn id="7" dur="2000"/>
                                        <p:tgtEl>
                                          <p:spTgt spid="112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fade">
                                      <p:cBhvr>
                                        <p:cTn id="12" dur="2000"/>
                                        <p:tgtEl>
                                          <p:spTgt spid="112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8"/>
                                        </p:tgtEl>
                                        <p:attrNameLst>
                                          <p:attrName>style.visibility</p:attrName>
                                        </p:attrNameLst>
                                      </p:cBhvr>
                                      <p:to>
                                        <p:strVal val="visible"/>
                                      </p:to>
                                    </p:set>
                                    <p:animEffect transition="in" filter="fade">
                                      <p:cBhvr>
                                        <p:cTn id="17"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29698" name="Picture 2" descr="http://www.deldot.gov/stormwater/images2/drain_full.jpg"/>
          <p:cNvPicPr>
            <a:picLocks noChangeAspect="1" noChangeArrowheads="1"/>
          </p:cNvPicPr>
          <p:nvPr/>
        </p:nvPicPr>
        <p:blipFill>
          <a:blip r:embed="rId2" cstate="print"/>
          <a:srcRect/>
          <a:stretch>
            <a:fillRect/>
          </a:stretch>
        </p:blipFill>
        <p:spPr bwMode="auto">
          <a:xfrm>
            <a:off x="4724400" y="0"/>
            <a:ext cx="4419600" cy="6858000"/>
          </a:xfrm>
          <a:prstGeom prst="rect">
            <a:avLst/>
          </a:prstGeom>
          <a:noFill/>
        </p:spPr>
      </p:pic>
      <p:sp>
        <p:nvSpPr>
          <p:cNvPr id="2" name="Title 1"/>
          <p:cNvSpPr>
            <a:spLocks noGrp="1"/>
          </p:cNvSpPr>
          <p:nvPr>
            <p:ph type="title"/>
          </p:nvPr>
        </p:nvSpPr>
        <p:spPr>
          <a:xfrm>
            <a:off x="4572000" y="0"/>
            <a:ext cx="5257800" cy="1143000"/>
          </a:xfrm>
        </p:spPr>
        <p:txBody>
          <a:bodyPr>
            <a:normAutofit fontScale="90000"/>
          </a:bodyPr>
          <a:lstStyle/>
          <a:p>
            <a:r>
              <a:rPr lang="en-US" b="1" dirty="0" smtClean="0">
                <a:solidFill>
                  <a:srgbClr val="C00000"/>
                </a:solidFill>
                <a:latin typeface="Footlight MT Light" pitchFamily="18" charset="0"/>
              </a:rPr>
              <a:t>Runoff and Water Quality</a:t>
            </a:r>
            <a:endParaRPr lang="en-US" b="1" dirty="0">
              <a:solidFill>
                <a:srgbClr val="C00000"/>
              </a:solidFill>
              <a:latin typeface="Footlight MT Light" pitchFamily="18" charset="0"/>
            </a:endParaRPr>
          </a:p>
        </p:txBody>
      </p:sp>
      <p:sp>
        <p:nvSpPr>
          <p:cNvPr id="3" name="Content Placeholder 2"/>
          <p:cNvSpPr>
            <a:spLocks noGrp="1"/>
          </p:cNvSpPr>
          <p:nvPr>
            <p:ph idx="1"/>
          </p:nvPr>
        </p:nvSpPr>
        <p:spPr>
          <a:xfrm>
            <a:off x="0" y="152400"/>
            <a:ext cx="4800600" cy="6705600"/>
          </a:xfrm>
        </p:spPr>
        <p:txBody>
          <a:bodyPr>
            <a:normAutofit lnSpcReduction="10000"/>
          </a:bodyPr>
          <a:lstStyle/>
          <a:p>
            <a:r>
              <a:rPr lang="en-US" sz="2900" dirty="0" smtClean="0">
                <a:latin typeface="Footlight MT Light" pitchFamily="18" charset="0"/>
              </a:rPr>
              <a:t>Most rainfall in forested watersheds is absorbed into the soil (infiltration), is stored as ground water, and is slowly discharged into steams through seeps and springs.</a:t>
            </a:r>
          </a:p>
          <a:p>
            <a:pPr lvl="1"/>
            <a:r>
              <a:rPr lang="en-US" sz="2900" dirty="0" smtClean="0">
                <a:latin typeface="Footlight MT Light" pitchFamily="18" charset="0"/>
              </a:rPr>
              <a:t>Flooding is less significant in these conditions because some of the runoff during a storm is absorbed into the ground, thus lessening the amount of runoff into a stream during the storm.</a:t>
            </a:r>
          </a:p>
          <a:p>
            <a:pPr>
              <a:buNone/>
            </a:pPr>
            <a:endParaRPr lang="en-US" dirty="0" smtClean="0"/>
          </a:p>
          <a:p>
            <a:pPr lvl="1"/>
            <a:endParaRPr lang="en-US" dirty="0" smtClean="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1000" fill="hold"/>
                                        <p:tgtEl>
                                          <p:spTgt spid="3">
                                            <p:txEl>
                                              <p:pRg st="0" end="0"/>
                                            </p:txEl>
                                          </p:spTgt>
                                        </p:tgtEl>
                                        <p:attrNameLst>
                                          <p:attrName>style.color</p:attrName>
                                        </p:attrNameLst>
                                      </p:cBhvr>
                                      <p:to>
                                        <a:schemeClr val="bg1"/>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p:cBhvr override="childStyle">
                                        <p:cTn id="10" dur="1000" fill="hold"/>
                                        <p:tgtEl>
                                          <p:spTgt spid="3">
                                            <p:txEl>
                                              <p:pRg st="1" end="1"/>
                                            </p:txEl>
                                          </p:spTgt>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29698" name="Picture 2" descr="http://www.deldot.gov/stormwater/images2/drain_full.jpg"/>
          <p:cNvPicPr>
            <a:picLocks noChangeAspect="1" noChangeArrowheads="1"/>
          </p:cNvPicPr>
          <p:nvPr/>
        </p:nvPicPr>
        <p:blipFill>
          <a:blip r:embed="rId2" cstate="print"/>
          <a:srcRect/>
          <a:stretch>
            <a:fillRect/>
          </a:stretch>
        </p:blipFill>
        <p:spPr bwMode="auto">
          <a:xfrm>
            <a:off x="4724400" y="0"/>
            <a:ext cx="4419600" cy="6858000"/>
          </a:xfrm>
          <a:prstGeom prst="rect">
            <a:avLst/>
          </a:prstGeom>
          <a:noFill/>
        </p:spPr>
      </p:pic>
      <p:sp>
        <p:nvSpPr>
          <p:cNvPr id="2" name="Title 1"/>
          <p:cNvSpPr>
            <a:spLocks noGrp="1"/>
          </p:cNvSpPr>
          <p:nvPr>
            <p:ph type="title"/>
          </p:nvPr>
        </p:nvSpPr>
        <p:spPr>
          <a:xfrm>
            <a:off x="4572000" y="0"/>
            <a:ext cx="5257800" cy="1143000"/>
          </a:xfrm>
        </p:spPr>
        <p:txBody>
          <a:bodyPr>
            <a:normAutofit fontScale="90000"/>
          </a:bodyPr>
          <a:lstStyle/>
          <a:p>
            <a:r>
              <a:rPr lang="en-US" b="1" dirty="0" smtClean="0">
                <a:solidFill>
                  <a:srgbClr val="C00000"/>
                </a:solidFill>
                <a:latin typeface="Footlight MT Light" pitchFamily="18" charset="0"/>
              </a:rPr>
              <a:t>Runoff and Water Quality</a:t>
            </a:r>
            <a:endParaRPr lang="en-US" b="1" dirty="0">
              <a:solidFill>
                <a:srgbClr val="C00000"/>
              </a:solidFill>
              <a:latin typeface="Footlight MT Light" pitchFamily="18" charset="0"/>
            </a:endParaRPr>
          </a:p>
        </p:txBody>
      </p:sp>
      <p:sp>
        <p:nvSpPr>
          <p:cNvPr id="3" name="Content Placeholder 2"/>
          <p:cNvSpPr>
            <a:spLocks noGrp="1"/>
          </p:cNvSpPr>
          <p:nvPr>
            <p:ph idx="1"/>
          </p:nvPr>
        </p:nvSpPr>
        <p:spPr>
          <a:xfrm>
            <a:off x="0" y="152400"/>
            <a:ext cx="4800600" cy="6705600"/>
          </a:xfrm>
        </p:spPr>
        <p:txBody>
          <a:bodyPr>
            <a:normAutofit lnSpcReduction="10000"/>
          </a:bodyPr>
          <a:lstStyle/>
          <a:p>
            <a:r>
              <a:rPr lang="en-US" sz="2900" dirty="0" smtClean="0">
                <a:latin typeface="Footlight MT Light" pitchFamily="18" charset="0"/>
              </a:rPr>
              <a:t>In urbanized areas, much of the vegetation is replaced by impervious surfaces. This reduces the area where infiltration can occur. This causes more runoff which must be collected by extensive drainage systems which carry the storm water runoff to the streams. </a:t>
            </a:r>
          </a:p>
          <a:p>
            <a:pPr lvl="1"/>
            <a:r>
              <a:rPr lang="en-US" sz="2900" dirty="0" smtClean="0">
                <a:latin typeface="Footlight MT Light" pitchFamily="18" charset="0"/>
              </a:rPr>
              <a:t>This causes more water to arrive in streams more quickly, resulting in an increased likelihood of more frequent and more severe flooding</a:t>
            </a:r>
            <a:endParaRPr lang="en-US" dirty="0" smtClean="0"/>
          </a:p>
          <a:p>
            <a:pPr lvl="1"/>
            <a:endParaRPr lang="en-US" dirty="0" smtClean="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1000" fill="hold"/>
                                        <p:tgtEl>
                                          <p:spTgt spid="3">
                                            <p:txEl>
                                              <p:pRg st="0" end="0"/>
                                            </p:txEl>
                                          </p:spTgt>
                                        </p:tgtEl>
                                        <p:attrNameLst>
                                          <p:attrName>style.color</p:attrName>
                                        </p:attrNameLst>
                                      </p:cBhvr>
                                      <p:to>
                                        <a:schemeClr val="bg1"/>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p:cBhvr override="childStyle">
                                        <p:cTn id="10" dur="1000" fill="hold"/>
                                        <p:tgtEl>
                                          <p:spTgt spid="3">
                                            <p:txEl>
                                              <p:pRg st="1" end="1"/>
                                            </p:txEl>
                                          </p:spTgt>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29698" name="Picture 2" descr="http://www.deldot.gov/stormwater/images2/drain_full.jpg"/>
          <p:cNvPicPr>
            <a:picLocks noChangeAspect="1" noChangeArrowheads="1"/>
          </p:cNvPicPr>
          <p:nvPr/>
        </p:nvPicPr>
        <p:blipFill>
          <a:blip r:embed="rId2" cstate="print"/>
          <a:srcRect/>
          <a:stretch>
            <a:fillRect/>
          </a:stretch>
        </p:blipFill>
        <p:spPr bwMode="auto">
          <a:xfrm>
            <a:off x="4724400" y="0"/>
            <a:ext cx="4419600" cy="6858000"/>
          </a:xfrm>
          <a:prstGeom prst="rect">
            <a:avLst/>
          </a:prstGeom>
          <a:noFill/>
        </p:spPr>
      </p:pic>
      <p:sp>
        <p:nvSpPr>
          <p:cNvPr id="2" name="Title 1"/>
          <p:cNvSpPr>
            <a:spLocks noGrp="1"/>
          </p:cNvSpPr>
          <p:nvPr>
            <p:ph type="title"/>
          </p:nvPr>
        </p:nvSpPr>
        <p:spPr>
          <a:xfrm>
            <a:off x="4572000" y="0"/>
            <a:ext cx="5257800" cy="1143000"/>
          </a:xfrm>
        </p:spPr>
        <p:txBody>
          <a:bodyPr>
            <a:normAutofit fontScale="90000"/>
          </a:bodyPr>
          <a:lstStyle/>
          <a:p>
            <a:r>
              <a:rPr lang="en-US" b="1" dirty="0" smtClean="0">
                <a:solidFill>
                  <a:srgbClr val="C00000"/>
                </a:solidFill>
                <a:latin typeface="Footlight MT Light" pitchFamily="18" charset="0"/>
              </a:rPr>
              <a:t>Runoff and Water Quality</a:t>
            </a:r>
            <a:endParaRPr lang="en-US" b="1" dirty="0">
              <a:solidFill>
                <a:srgbClr val="C00000"/>
              </a:solidFill>
              <a:latin typeface="Footlight MT Light" pitchFamily="18" charset="0"/>
            </a:endParaRPr>
          </a:p>
        </p:txBody>
      </p:sp>
      <p:sp>
        <p:nvSpPr>
          <p:cNvPr id="3" name="Content Placeholder 2"/>
          <p:cNvSpPr>
            <a:spLocks noGrp="1"/>
          </p:cNvSpPr>
          <p:nvPr>
            <p:ph idx="1"/>
          </p:nvPr>
        </p:nvSpPr>
        <p:spPr>
          <a:xfrm>
            <a:off x="0" y="152400"/>
            <a:ext cx="4800600" cy="7924800"/>
          </a:xfrm>
        </p:spPr>
        <p:txBody>
          <a:bodyPr>
            <a:normAutofit/>
          </a:bodyPr>
          <a:lstStyle/>
          <a:p>
            <a:r>
              <a:rPr lang="en-US" sz="2900" dirty="0" smtClean="0">
                <a:latin typeface="Footlight MT Light" pitchFamily="18" charset="0"/>
              </a:rPr>
              <a:t>Drainage ditches carry storm water runoff to storage ponds. These are often built to hold runoff and collect excess sediment in order to keep it out of streams.</a:t>
            </a:r>
          </a:p>
          <a:p>
            <a:r>
              <a:rPr lang="en-US" sz="2900" dirty="0" smtClean="0">
                <a:latin typeface="Footlight MT Light" pitchFamily="18" charset="0"/>
              </a:rPr>
              <a:t>Runoff from agricultural land can carry excess nutrients into streams, lakes, and ground-water supplies. These nutrients have the potential to degrade water quality. </a:t>
            </a:r>
          </a:p>
          <a:p>
            <a:pPr>
              <a:buNone/>
            </a:pPr>
            <a:endParaRPr lang="en-US" dirty="0" smtClean="0"/>
          </a:p>
          <a:p>
            <a:pPr lvl="1"/>
            <a:endParaRPr lang="en-US" dirty="0" smtClean="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1000" fill="hold"/>
                                        <p:tgtEl>
                                          <p:spTgt spid="3">
                                            <p:txEl>
                                              <p:pRg st="0" end="0"/>
                                            </p:txEl>
                                          </p:spTgt>
                                        </p:tgtEl>
                                        <p:attrNameLst>
                                          <p:attrName>style.color</p:attrName>
                                        </p:attrNameLst>
                                      </p:cBhvr>
                                      <p:to>
                                        <a:schemeClr val="bg1"/>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p:cBhvr override="childStyle">
                                        <p:cTn id="10" dur="1000" fill="hold"/>
                                        <p:tgtEl>
                                          <p:spTgt spid="3">
                                            <p:txEl>
                                              <p:pRg st="0" end="0"/>
                                            </p:txEl>
                                          </p:spTgt>
                                        </p:tgtEl>
                                        <p:attrNameLst>
                                          <p:attrName>style.color</p:attrName>
                                        </p:attrNameLst>
                                      </p:cBhvr>
                                      <p:to>
                                        <a:schemeClr val="bg1"/>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p:cBhvr override="childStyle">
                                        <p:cTn id="14" dur="1000" fill="hold"/>
                                        <p:tgtEl>
                                          <p:spTgt spid="3">
                                            <p:txEl>
                                              <p:pRg st="1" end="1"/>
                                            </p:txEl>
                                          </p:spTgt>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px1281-D.jpg">
            <a:hlinkClick r:id="rId3"/>
          </p:cNvPr>
          <p:cNvPicPr>
            <a:picLocks noChangeAspect="1" noChangeArrowheads="1"/>
          </p:cNvPicPr>
          <p:nvPr/>
        </p:nvPicPr>
        <p:blipFill>
          <a:blip r:embed="rId4" cstate="print"/>
          <a:srcRect/>
          <a:stretch>
            <a:fillRect/>
          </a:stretch>
        </p:blipFill>
        <p:spPr bwMode="auto">
          <a:xfrm>
            <a:off x="0" y="0"/>
            <a:ext cx="4572000" cy="6858000"/>
          </a:xfrm>
          <a:prstGeom prst="rect">
            <a:avLst/>
          </a:prstGeom>
          <a:noFill/>
        </p:spPr>
      </p:pic>
      <p:pic>
        <p:nvPicPr>
          <p:cNvPr id="4104" name="Picture 8" descr="px1266-D.jpg">
            <a:hlinkClick r:id="rId3"/>
          </p:cNvPr>
          <p:cNvPicPr>
            <a:picLocks noChangeAspect="1" noChangeArrowheads="1"/>
          </p:cNvPicPr>
          <p:nvPr/>
        </p:nvPicPr>
        <p:blipFill>
          <a:blip r:embed="rId5" cstate="print"/>
          <a:srcRect/>
          <a:stretch>
            <a:fillRect/>
          </a:stretch>
        </p:blipFill>
        <p:spPr bwMode="auto">
          <a:xfrm>
            <a:off x="4572000" y="0"/>
            <a:ext cx="4572000" cy="6858000"/>
          </a:xfrm>
          <a:prstGeom prst="rect">
            <a:avLst/>
          </a:prstGeom>
          <a:noFill/>
        </p:spPr>
      </p:pic>
      <p:sp>
        <p:nvSpPr>
          <p:cNvPr id="2" name="Title 1"/>
          <p:cNvSpPr>
            <a:spLocks noGrp="1"/>
          </p:cNvSpPr>
          <p:nvPr>
            <p:ph type="title"/>
          </p:nvPr>
        </p:nvSpPr>
        <p:spPr>
          <a:xfrm>
            <a:off x="2667000" y="0"/>
            <a:ext cx="8229600" cy="1143000"/>
          </a:xfrm>
        </p:spPr>
        <p:txBody>
          <a:bodyPr>
            <a:normAutofit/>
          </a:bodyPr>
          <a:lstStyle/>
          <a:p>
            <a:r>
              <a:rPr lang="en-US" sz="5400" b="1" dirty="0" smtClean="0">
                <a:solidFill>
                  <a:srgbClr val="002060"/>
                </a:solidFill>
                <a:latin typeface="Footlight MT Light" pitchFamily="18" charset="0"/>
              </a:rPr>
              <a:t>Artificial Reefs</a:t>
            </a:r>
            <a:endParaRPr lang="en-US" sz="5400" b="1" dirty="0">
              <a:solidFill>
                <a:srgbClr val="002060"/>
              </a:solidFill>
              <a:latin typeface="Footlight MT Light" pitchFamily="18"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800" decel="100000"/>
                                        <p:tgtEl>
                                          <p:spTgt spid="4102"/>
                                        </p:tgtEl>
                                      </p:cBhvr>
                                    </p:animEffect>
                                    <p:anim calcmode="lin" valueType="num">
                                      <p:cBhvr>
                                        <p:cTn id="8" dur="800" decel="100000" fill="hold"/>
                                        <p:tgtEl>
                                          <p:spTgt spid="4102"/>
                                        </p:tgtEl>
                                        <p:attrNameLst>
                                          <p:attrName>style.rotation</p:attrName>
                                        </p:attrNameLst>
                                      </p:cBhvr>
                                      <p:tavLst>
                                        <p:tav tm="0">
                                          <p:val>
                                            <p:fltVal val="-90"/>
                                          </p:val>
                                        </p:tav>
                                        <p:tav tm="100000">
                                          <p:val>
                                            <p:fltVal val="0"/>
                                          </p:val>
                                        </p:tav>
                                      </p:tavLst>
                                    </p:anim>
                                    <p:anim calcmode="lin" valueType="num">
                                      <p:cBhvr>
                                        <p:cTn id="9" dur="800" decel="100000" fill="hold"/>
                                        <p:tgtEl>
                                          <p:spTgt spid="4102"/>
                                        </p:tgtEl>
                                        <p:attrNameLst>
                                          <p:attrName>ppt_x</p:attrName>
                                        </p:attrNameLst>
                                      </p:cBhvr>
                                      <p:tavLst>
                                        <p:tav tm="0">
                                          <p:val>
                                            <p:strVal val="#ppt_x+0.4"/>
                                          </p:val>
                                        </p:tav>
                                        <p:tav tm="100000">
                                          <p:val>
                                            <p:strVal val="#ppt_x-0.05"/>
                                          </p:val>
                                        </p:tav>
                                      </p:tavLst>
                                    </p:anim>
                                    <p:anim calcmode="lin" valueType="num">
                                      <p:cBhvr>
                                        <p:cTn id="10" dur="800" decel="100000" fill="hold"/>
                                        <p:tgtEl>
                                          <p:spTgt spid="410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10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10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4104"/>
                                        </p:tgtEl>
                                        <p:attrNameLst>
                                          <p:attrName>style.visibility</p:attrName>
                                        </p:attrNameLst>
                                      </p:cBhvr>
                                      <p:to>
                                        <p:strVal val="visible"/>
                                      </p:to>
                                    </p:set>
                                    <p:animEffect transition="in" filter="fade">
                                      <p:cBhvr>
                                        <p:cTn id="17" dur="800" decel="100000"/>
                                        <p:tgtEl>
                                          <p:spTgt spid="4104"/>
                                        </p:tgtEl>
                                      </p:cBhvr>
                                    </p:animEffect>
                                    <p:anim calcmode="lin" valueType="num">
                                      <p:cBhvr>
                                        <p:cTn id="18" dur="800" decel="100000" fill="hold"/>
                                        <p:tgtEl>
                                          <p:spTgt spid="4104"/>
                                        </p:tgtEl>
                                        <p:attrNameLst>
                                          <p:attrName>style.rotation</p:attrName>
                                        </p:attrNameLst>
                                      </p:cBhvr>
                                      <p:tavLst>
                                        <p:tav tm="0">
                                          <p:val>
                                            <p:fltVal val="-90"/>
                                          </p:val>
                                        </p:tav>
                                        <p:tav tm="100000">
                                          <p:val>
                                            <p:fltVal val="0"/>
                                          </p:val>
                                        </p:tav>
                                      </p:tavLst>
                                    </p:anim>
                                    <p:anim calcmode="lin" valueType="num">
                                      <p:cBhvr>
                                        <p:cTn id="19" dur="800" decel="100000" fill="hold"/>
                                        <p:tgtEl>
                                          <p:spTgt spid="4104"/>
                                        </p:tgtEl>
                                        <p:attrNameLst>
                                          <p:attrName>ppt_x</p:attrName>
                                        </p:attrNameLst>
                                      </p:cBhvr>
                                      <p:tavLst>
                                        <p:tav tm="0">
                                          <p:val>
                                            <p:strVal val="#ppt_x+0.4"/>
                                          </p:val>
                                        </p:tav>
                                        <p:tav tm="100000">
                                          <p:val>
                                            <p:strVal val="#ppt_x-0.05"/>
                                          </p:val>
                                        </p:tav>
                                      </p:tavLst>
                                    </p:anim>
                                    <p:anim calcmode="lin" valueType="num">
                                      <p:cBhvr>
                                        <p:cTn id="20" dur="800" decel="100000" fill="hold"/>
                                        <p:tgtEl>
                                          <p:spTgt spid="4104"/>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104"/>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10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thepurplejournal.files.wordpress.com/2008/11/palm_jumeirah_3-l.jpg"/>
          <p:cNvPicPr>
            <a:picLocks noChangeAspect="1" noChangeArrowheads="1"/>
          </p:cNvPicPr>
          <p:nvPr/>
        </p:nvPicPr>
        <p:blipFill>
          <a:blip r:embed="rId2" cstate="print"/>
          <a:srcRect/>
          <a:stretch>
            <a:fillRect/>
          </a:stretch>
        </p:blipFill>
        <p:spPr bwMode="auto">
          <a:xfrm>
            <a:off x="0" y="0"/>
            <a:ext cx="9151141" cy="6858000"/>
          </a:xfrm>
          <a:prstGeom prst="rect">
            <a:avLst/>
          </a:prstGeom>
          <a:noFill/>
        </p:spPr>
      </p:pic>
      <p:sp>
        <p:nvSpPr>
          <p:cNvPr id="2" name="Title 1"/>
          <p:cNvSpPr>
            <a:spLocks noGrp="1"/>
          </p:cNvSpPr>
          <p:nvPr>
            <p:ph type="title"/>
          </p:nvPr>
        </p:nvSpPr>
        <p:spPr/>
        <p:txBody>
          <a:bodyPr/>
          <a:lstStyle/>
          <a:p>
            <a:r>
              <a:rPr lang="en-US" b="1" dirty="0" smtClean="0">
                <a:solidFill>
                  <a:srgbClr val="FFC000"/>
                </a:solidFill>
                <a:latin typeface="Footlight MT Light" pitchFamily="18" charset="0"/>
              </a:rPr>
              <a:t>Artificial Reefs: The Problem</a:t>
            </a:r>
            <a:endParaRPr lang="en-US" b="1" dirty="0">
              <a:solidFill>
                <a:srgbClr val="FFC000"/>
              </a:solidFill>
              <a:latin typeface="Footlight MT Light" pitchFamily="18" charset="0"/>
            </a:endParaRPr>
          </a:p>
        </p:txBody>
      </p:sp>
      <p:sp>
        <p:nvSpPr>
          <p:cNvPr id="3" name="Content Placeholder 2"/>
          <p:cNvSpPr>
            <a:spLocks noGrp="1"/>
          </p:cNvSpPr>
          <p:nvPr>
            <p:ph idx="1"/>
          </p:nvPr>
        </p:nvSpPr>
        <p:spPr/>
        <p:txBody>
          <a:bodyPr>
            <a:normAutofit/>
          </a:bodyPr>
          <a:lstStyle/>
          <a:p>
            <a:r>
              <a:rPr lang="en-US" sz="3600" dirty="0" smtClean="0">
                <a:latin typeface="Footlight MT Light" pitchFamily="18" charset="0"/>
              </a:rPr>
              <a:t>Marine habitats have been significantly impacted by coastal development, user pressures, and hurricanes.</a:t>
            </a:r>
          </a:p>
          <a:p>
            <a:r>
              <a:rPr lang="en-US" sz="3600" dirty="0" smtClean="0">
                <a:latin typeface="Footlight MT Light" pitchFamily="18" charset="0"/>
              </a:rPr>
              <a:t>The reduction of habitats has led to the decline of many marine organisms.</a:t>
            </a:r>
            <a:endParaRPr lang="en-US" sz="3600" dirty="0">
              <a:latin typeface="Footlight MT Light" pitchFamily="18"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http://serc.carleton.edu/images/earthlabs/corals/building_blocks_artificial_ree.jpg"/>
          <p:cNvPicPr>
            <a:picLocks noChangeAspect="1" noChangeArrowheads="1"/>
          </p:cNvPicPr>
          <p:nvPr/>
        </p:nvPicPr>
        <p:blipFill>
          <a:blip r:embed="rId2" cstate="print"/>
          <a:srcRect/>
          <a:stretch>
            <a:fillRect/>
          </a:stretch>
        </p:blipFill>
        <p:spPr bwMode="auto">
          <a:xfrm>
            <a:off x="0" y="1"/>
            <a:ext cx="9144000" cy="6857999"/>
          </a:xfrm>
          <a:prstGeom prst="rect">
            <a:avLst/>
          </a:prstGeom>
          <a:noFill/>
        </p:spPr>
      </p:pic>
      <p:sp>
        <p:nvSpPr>
          <p:cNvPr id="2" name="Title 1"/>
          <p:cNvSpPr>
            <a:spLocks noGrp="1"/>
          </p:cNvSpPr>
          <p:nvPr>
            <p:ph type="title"/>
          </p:nvPr>
        </p:nvSpPr>
        <p:spPr>
          <a:xfrm>
            <a:off x="533400" y="0"/>
            <a:ext cx="8229600" cy="1143000"/>
          </a:xfrm>
        </p:spPr>
        <p:txBody>
          <a:bodyPr/>
          <a:lstStyle/>
          <a:p>
            <a:r>
              <a:rPr lang="en-US" b="1" dirty="0" smtClean="0">
                <a:solidFill>
                  <a:srgbClr val="FFFF00"/>
                </a:solidFill>
                <a:latin typeface="Footlight MT Light" pitchFamily="18" charset="0"/>
              </a:rPr>
              <a:t>Artificial Reefs: A Remedy</a:t>
            </a:r>
            <a:endParaRPr lang="en-US" b="1" dirty="0">
              <a:solidFill>
                <a:srgbClr val="FFFF00"/>
              </a:solidFill>
              <a:latin typeface="Footlight MT Light" pitchFamily="18" charset="0"/>
            </a:endParaRPr>
          </a:p>
        </p:txBody>
      </p:sp>
      <p:sp>
        <p:nvSpPr>
          <p:cNvPr id="3" name="Content Placeholder 2"/>
          <p:cNvSpPr>
            <a:spLocks noGrp="1"/>
          </p:cNvSpPr>
          <p:nvPr>
            <p:ph idx="1"/>
          </p:nvPr>
        </p:nvSpPr>
        <p:spPr>
          <a:xfrm>
            <a:off x="533400" y="4922837"/>
            <a:ext cx="8229600" cy="4525963"/>
          </a:xfrm>
        </p:spPr>
        <p:txBody>
          <a:bodyPr/>
          <a:lstStyle/>
          <a:p>
            <a:r>
              <a:rPr lang="en-US" dirty="0" smtClean="0">
                <a:latin typeface="Footlight MT Light" pitchFamily="18" charset="0"/>
              </a:rPr>
              <a:t>Construct artificial reefs to function as natural reef systems providing habitats for hundreds of species of fish and other marine life.</a:t>
            </a:r>
            <a:endParaRPr lang="en-US" dirty="0">
              <a:latin typeface="Footlight MT Light" pitchFamily="18"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flextegrity.com/images/.gallery/image78.jpg"/>
          <p:cNvPicPr>
            <a:picLocks noChangeAspect="1" noChangeArrowheads="1"/>
          </p:cNvPicPr>
          <p:nvPr/>
        </p:nvPicPr>
        <p:blipFill>
          <a:blip r:embed="rId2" cstate="print"/>
          <a:srcRect/>
          <a:stretch>
            <a:fillRect/>
          </a:stretch>
        </p:blipFill>
        <p:spPr bwMode="auto">
          <a:xfrm>
            <a:off x="0" y="0"/>
            <a:ext cx="9151141" cy="6858000"/>
          </a:xfrm>
          <a:prstGeom prst="rect">
            <a:avLst/>
          </a:prstGeom>
          <a:noFill/>
        </p:spPr>
      </p:pic>
      <p:sp>
        <p:nvSpPr>
          <p:cNvPr id="2" name="Title 1"/>
          <p:cNvSpPr>
            <a:spLocks noGrp="1"/>
          </p:cNvSpPr>
          <p:nvPr>
            <p:ph type="title"/>
          </p:nvPr>
        </p:nvSpPr>
        <p:spPr>
          <a:xfrm>
            <a:off x="685800" y="228600"/>
            <a:ext cx="8229600" cy="1143000"/>
          </a:xfrm>
        </p:spPr>
        <p:txBody>
          <a:bodyPr/>
          <a:lstStyle/>
          <a:p>
            <a:r>
              <a:rPr lang="en-US" b="1" dirty="0" smtClean="0">
                <a:solidFill>
                  <a:srgbClr val="00B0F0"/>
                </a:solidFill>
                <a:latin typeface="Footlight MT Light" pitchFamily="18" charset="0"/>
              </a:rPr>
              <a:t>Artificial Reefs: Benefits</a:t>
            </a:r>
            <a:endParaRPr lang="en-US" b="1" dirty="0">
              <a:solidFill>
                <a:srgbClr val="00B0F0"/>
              </a:solidFill>
              <a:latin typeface="Footlight MT Light" pitchFamily="18" charset="0"/>
            </a:endParaRPr>
          </a:p>
        </p:txBody>
      </p:sp>
      <p:sp>
        <p:nvSpPr>
          <p:cNvPr id="3" name="Content Placeholder 2"/>
          <p:cNvSpPr>
            <a:spLocks noGrp="1"/>
          </p:cNvSpPr>
          <p:nvPr>
            <p:ph idx="1"/>
          </p:nvPr>
        </p:nvSpPr>
        <p:spPr>
          <a:xfrm>
            <a:off x="609600" y="3733800"/>
            <a:ext cx="8229600" cy="4525963"/>
          </a:xfrm>
        </p:spPr>
        <p:txBody>
          <a:bodyPr/>
          <a:lstStyle/>
          <a:p>
            <a:r>
              <a:rPr lang="en-US" dirty="0" smtClean="0">
                <a:solidFill>
                  <a:srgbClr val="FFC000"/>
                </a:solidFill>
                <a:latin typeface="Footlight MT Light" pitchFamily="18" charset="0"/>
              </a:rPr>
              <a:t>Provide food, shelter, protection, and spawning areas for fish and marine life.</a:t>
            </a:r>
          </a:p>
          <a:p>
            <a:r>
              <a:rPr lang="en-US" dirty="0" smtClean="0">
                <a:solidFill>
                  <a:srgbClr val="FFC000"/>
                </a:solidFill>
                <a:latin typeface="Footlight MT Light" pitchFamily="18" charset="0"/>
              </a:rPr>
              <a:t>Relieve user pressure form natural reefs by providing alternative recreational areas.</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http://www.freakingnews.com/pictures/63000/Artificial-Reef--63225.jpg" id="38914" name="Picture 2"/>
          <p:cNvPicPr>
            <a:picLocks noChangeArrowheads="1" noChangeAspect="1"/>
          </p:cNvPicPr>
          <p:nvPr/>
        </p:nvPicPr>
        <p:blipFill>
          <a:blip cstate="print" r:embed="rId2"/>
          <a:srcRect b="75"/>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b="1" dirty="0" lang="en-US" smtClean="0">
                <a:latin charset="0" pitchFamily="18" typeface="Footlight MT Light"/>
              </a:rPr>
              <a:t>What is an Artificial Reef?</a:t>
            </a:r>
            <a:endParaRPr b="1" dirty="0" lang="en-US">
              <a:latin charset="0" pitchFamily="18" typeface="Footlight MT Light"/>
            </a:endParaRPr>
          </a:p>
        </p:txBody>
      </p:sp>
      <p:sp>
        <p:nvSpPr>
          <p:cNvPr id="3" name="Content Placeholder 2"/>
          <p:cNvSpPr>
            <a:spLocks noGrp="1"/>
          </p:cNvSpPr>
          <p:nvPr>
            <p:ph idx="1"/>
          </p:nvPr>
        </p:nvSpPr>
        <p:spPr/>
        <p:txBody>
          <a:bodyPr>
            <a:normAutofit fontScale="92500"/>
          </a:bodyPr>
          <a:lstStyle/>
          <a:p>
            <a:r>
              <a:rPr dirty="0" lang="en-US" smtClean="0">
                <a:solidFill>
                  <a:schemeClr val="bg1"/>
                </a:solidFill>
                <a:latin charset="0" pitchFamily="18" typeface="Footlight MT Light"/>
              </a:rPr>
              <a:t>Artificial reefs are man-made habitats placed in areas away from natural reefs that provide a framework for new hard bottom communities to develop.</a:t>
            </a:r>
          </a:p>
          <a:p>
            <a:r>
              <a:rPr dirty="0" lang="en-US" smtClean="0">
                <a:solidFill>
                  <a:schemeClr val="bg1"/>
                </a:solidFill>
                <a:latin charset="0" pitchFamily="18" typeface="Footlight MT Light"/>
              </a:rPr>
              <a:t>Artificial reefs use materials that mimic natural reef systems such as concrete and limestone.</a:t>
            </a:r>
          </a:p>
          <a:p>
            <a:r>
              <a:rPr dirty="0" lang="en-US" smtClean="0">
                <a:solidFill>
                  <a:schemeClr val="bg1"/>
                </a:solidFill>
                <a:latin charset="0" pitchFamily="18" typeface="Footlight MT Light"/>
              </a:rPr>
              <a:t>Sometimes ships are deployed, but usually in combination with concrete and limestone to increase habitat diversity.</a:t>
            </a:r>
            <a:endParaRPr dirty="0" lang="en-US">
              <a:solidFill>
                <a:schemeClr val="bg1"/>
              </a:solidFill>
              <a:latin charset="0" pitchFamily="18" typeface="Footlight MT Light"/>
            </a:endParaRPr>
          </a:p>
        </p:txBody>
      </p:sp>
    </p:spTree>
  </p:cSld>
  <p:clrMapOvr>
    <a:masterClrMapping/>
  </p:clrMapOvr>
  <p:transition>
    <p:pull dir="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3">
                                            <p:txEl>
                                              <p:pRg end="0" st="0"/>
                                            </p:txEl>
                                          </p:spTgt>
                                        </p:tgtEl>
                                        <p:attrNameLst>
                                          <p:attrName>style.visibility</p:attrName>
                                        </p:attrNameLst>
                                      </p:cBhvr>
                                      <p:to>
                                        <p:strVal val="visible"/>
                                      </p:to>
                                    </p:set>
                                    <p:anim calcmode="lin" valueType="num">
                                      <p:cBhvr>
                                        <p:cTn dur="500" fill="hold" id="7"/>
                                        <p:tgtEl>
                                          <p:spTgt spid="3">
                                            <p:txEl>
                                              <p:pRg end="0" st="0"/>
                                            </p:txEl>
                                          </p:spTgt>
                                        </p:tgtEl>
                                        <p:attrNameLst>
                                          <p:attrName>ppt_w</p:attrName>
                                        </p:attrNameLst>
                                      </p:cBhvr>
                                      <p:tavLst>
                                        <p:tav tm="0">
                                          <p:val>
                                            <p:fltVal val="0"/>
                                          </p:val>
                                        </p:tav>
                                        <p:tav tm="100000">
                                          <p:val>
                                            <p:strVal val="#ppt_w"/>
                                          </p:val>
                                        </p:tav>
                                      </p:tavLst>
                                    </p:anim>
                                    <p:anim calcmode="lin" valueType="num">
                                      <p:cBhvr>
                                        <p:cTn dur="500" fill="hold" id="8"/>
                                        <p:tgtEl>
                                          <p:spTgt spid="3">
                                            <p:txEl>
                                              <p:pRg end="0" st="0"/>
                                            </p:txEl>
                                          </p:spTgt>
                                        </p:tgtEl>
                                        <p:attrNameLst>
                                          <p:attrName>ppt_h</p:attrName>
                                        </p:attrNameLst>
                                      </p:cBhvr>
                                      <p:tavLst>
                                        <p:tav tm="0">
                                          <p:val>
                                            <p:fltVal val="0"/>
                                          </p:val>
                                        </p:tav>
                                        <p:tav tm="100000">
                                          <p:val>
                                            <p:strVal val="#ppt_h"/>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3" presetSubtype="16">
                                  <p:stCondLst>
                                    <p:cond delay="0"/>
                                  </p:stCondLst>
                                  <p:childTnLst>
                                    <p:set>
                                      <p:cBhvr>
                                        <p:cTn dur="1" fill="hold" id="12">
                                          <p:stCondLst>
                                            <p:cond delay="0"/>
                                          </p:stCondLst>
                                        </p:cTn>
                                        <p:tgtEl>
                                          <p:spTgt spid="3">
                                            <p:txEl>
                                              <p:pRg end="1" st="1"/>
                                            </p:txEl>
                                          </p:spTgt>
                                        </p:tgtEl>
                                        <p:attrNameLst>
                                          <p:attrName>style.visibility</p:attrName>
                                        </p:attrNameLst>
                                      </p:cBhvr>
                                      <p:to>
                                        <p:strVal val="visible"/>
                                      </p:to>
                                    </p:set>
                                    <p:anim calcmode="lin" valueType="num">
                                      <p:cBhvr>
                                        <p:cTn dur="500" fill="hold" id="13"/>
                                        <p:tgtEl>
                                          <p:spTgt spid="3">
                                            <p:txEl>
                                              <p:pRg end="1" st="1"/>
                                            </p:txEl>
                                          </p:spTgt>
                                        </p:tgtEl>
                                        <p:attrNameLst>
                                          <p:attrName>ppt_w</p:attrName>
                                        </p:attrNameLst>
                                      </p:cBhvr>
                                      <p:tavLst>
                                        <p:tav tm="0">
                                          <p:val>
                                            <p:fltVal val="0"/>
                                          </p:val>
                                        </p:tav>
                                        <p:tav tm="100000">
                                          <p:val>
                                            <p:strVal val="#ppt_w"/>
                                          </p:val>
                                        </p:tav>
                                      </p:tavLst>
                                    </p:anim>
                                    <p:anim calcmode="lin" valueType="num">
                                      <p:cBhvr>
                                        <p:cTn dur="500" fill="hold" id="14"/>
                                        <p:tgtEl>
                                          <p:spTgt spid="3">
                                            <p:txEl>
                                              <p:pRg end="1" st="1"/>
                                            </p:txEl>
                                          </p:spTgt>
                                        </p:tgtEl>
                                        <p:attrNameLst>
                                          <p:attrName>ppt_h</p:attrName>
                                        </p:attrNameLst>
                                      </p:cBhvr>
                                      <p:tavLst>
                                        <p:tav tm="0">
                                          <p:val>
                                            <p:fltVal val="0"/>
                                          </p:val>
                                        </p:tav>
                                        <p:tav tm="100000">
                                          <p:val>
                                            <p:strVal val="#ppt_h"/>
                                          </p:val>
                                        </p:tav>
                                      </p:tavLst>
                                    </p:anim>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23" presetSubtype="16">
                                  <p:stCondLst>
                                    <p:cond delay="0"/>
                                  </p:stCondLst>
                                  <p:childTnLst>
                                    <p:set>
                                      <p:cBhvr>
                                        <p:cTn dur="1" fill="hold" id="18">
                                          <p:stCondLst>
                                            <p:cond delay="0"/>
                                          </p:stCondLst>
                                        </p:cTn>
                                        <p:tgtEl>
                                          <p:spTgt spid="3">
                                            <p:txEl>
                                              <p:pRg end="2" st="2"/>
                                            </p:txEl>
                                          </p:spTgt>
                                        </p:tgtEl>
                                        <p:attrNameLst>
                                          <p:attrName>style.visibility</p:attrName>
                                        </p:attrNameLst>
                                      </p:cBhvr>
                                      <p:to>
                                        <p:strVal val="visible"/>
                                      </p:to>
                                    </p:set>
                                    <p:anim calcmode="lin" valueType="num">
                                      <p:cBhvr>
                                        <p:cTn dur="500" fill="hold" id="19"/>
                                        <p:tgtEl>
                                          <p:spTgt spid="3">
                                            <p:txEl>
                                              <p:pRg end="2" st="2"/>
                                            </p:txEl>
                                          </p:spTgt>
                                        </p:tgtEl>
                                        <p:attrNameLst>
                                          <p:attrName>ppt_w</p:attrName>
                                        </p:attrNameLst>
                                      </p:cBhvr>
                                      <p:tavLst>
                                        <p:tav tm="0">
                                          <p:val>
                                            <p:fltVal val="0"/>
                                          </p:val>
                                        </p:tav>
                                        <p:tav tm="100000">
                                          <p:val>
                                            <p:strVal val="#ppt_w"/>
                                          </p:val>
                                        </p:tav>
                                      </p:tavLst>
                                    </p:anim>
                                    <p:anim calcmode="lin" valueType="num">
                                      <p:cBhvr>
                                        <p:cTn dur="500" fill="hold" id="20"/>
                                        <p:tgtEl>
                                          <p:spTgt spid="3">
                                            <p:txEl>
                                              <p:pRg end="2" st="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050" name="Picture 2" descr="http://www.photolib.noaa.gov/bigs/fish0729.jpg"/>
          <p:cNvPicPr>
            <a:picLocks noChangeAspect="1" noChangeArrowheads="1"/>
          </p:cNvPicPr>
          <p:nvPr/>
        </p:nvPicPr>
        <p:blipFill>
          <a:blip r:embed="rId2" cstate="print"/>
          <a:srcRect/>
          <a:stretch>
            <a:fillRect/>
          </a:stretch>
        </p:blipFill>
        <p:spPr bwMode="auto">
          <a:xfrm>
            <a:off x="1" y="0"/>
            <a:ext cx="5105400" cy="6858000"/>
          </a:xfrm>
          <a:prstGeom prst="rect">
            <a:avLst/>
          </a:prstGeom>
          <a:noFill/>
        </p:spPr>
      </p:pic>
      <p:sp>
        <p:nvSpPr>
          <p:cNvPr id="2" name="Title 1"/>
          <p:cNvSpPr>
            <a:spLocks noGrp="1"/>
          </p:cNvSpPr>
          <p:nvPr>
            <p:ph type="title"/>
          </p:nvPr>
        </p:nvSpPr>
        <p:spPr>
          <a:xfrm>
            <a:off x="914400" y="0"/>
            <a:ext cx="8229600" cy="1143000"/>
          </a:xfrm>
        </p:spPr>
        <p:txBody>
          <a:bodyPr/>
          <a:lstStyle/>
          <a:p>
            <a:r>
              <a:rPr lang="en-US" dirty="0" smtClean="0">
                <a:solidFill>
                  <a:srgbClr val="FF0000"/>
                </a:solidFill>
                <a:latin typeface="Footlight MT Light" pitchFamily="18" charset="0"/>
              </a:rPr>
              <a:t>Use of Resources</a:t>
            </a:r>
            <a:endParaRPr lang="en-US" dirty="0">
              <a:solidFill>
                <a:srgbClr val="FF0000"/>
              </a:solidFill>
              <a:latin typeface="Footlight MT Light" pitchFamily="18" charset="0"/>
            </a:endParaRPr>
          </a:p>
        </p:txBody>
      </p:sp>
      <p:sp>
        <p:nvSpPr>
          <p:cNvPr id="3" name="Content Placeholder 2"/>
          <p:cNvSpPr>
            <a:spLocks noGrp="1"/>
          </p:cNvSpPr>
          <p:nvPr>
            <p:ph idx="1"/>
          </p:nvPr>
        </p:nvSpPr>
        <p:spPr>
          <a:xfrm>
            <a:off x="4953000" y="990600"/>
            <a:ext cx="4191000" cy="5867400"/>
          </a:xfrm>
        </p:spPr>
        <p:txBody>
          <a:bodyPr>
            <a:normAutofit fontScale="85000" lnSpcReduction="10000"/>
          </a:bodyPr>
          <a:lstStyle/>
          <a:p>
            <a:r>
              <a:rPr lang="en-US" dirty="0" smtClean="0">
                <a:solidFill>
                  <a:srgbClr val="FFC000"/>
                </a:solidFill>
                <a:latin typeface="Footlight MT Light" pitchFamily="18" charset="0"/>
              </a:rPr>
              <a:t>Fishing</a:t>
            </a:r>
          </a:p>
          <a:p>
            <a:pPr lvl="1"/>
            <a:r>
              <a:rPr lang="en-US" dirty="0" smtClean="0">
                <a:solidFill>
                  <a:srgbClr val="FFC000"/>
                </a:solidFill>
                <a:latin typeface="Footlight MT Light" pitchFamily="18" charset="0"/>
              </a:rPr>
              <a:t>The increase in technological fishing methods has allowed more fish to be caught each year. </a:t>
            </a:r>
          </a:p>
          <a:p>
            <a:pPr lvl="1"/>
            <a:r>
              <a:rPr lang="en-US" dirty="0" smtClean="0">
                <a:solidFill>
                  <a:srgbClr val="FFC000"/>
                </a:solidFill>
                <a:latin typeface="Footlight MT Light" pitchFamily="18" charset="0"/>
              </a:rPr>
              <a:t>If the commercial fishing industry continues to grow without regulation, global fish stocks will rapidly decrease. </a:t>
            </a:r>
          </a:p>
          <a:p>
            <a:pPr lvl="1"/>
            <a:r>
              <a:rPr lang="en-US" dirty="0" smtClean="0">
                <a:solidFill>
                  <a:srgbClr val="FFC000"/>
                </a:solidFill>
                <a:latin typeface="Footlight MT Light" pitchFamily="18" charset="0"/>
              </a:rPr>
              <a:t>This can severely disrupt the balance of ecosystems and eventually, there will not be any fish left in the sea</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800" decel="100000"/>
                                        <p:tgtEl>
                                          <p:spTgt spid="3">
                                            <p:txEl>
                                              <p:pRg st="1" end="1"/>
                                            </p:txEl>
                                          </p:spTgt>
                                        </p:tgtEl>
                                      </p:cBhvr>
                                    </p:animEffect>
                                    <p:anim calcmode="lin" valueType="num">
                                      <p:cBhvr>
                                        <p:cTn id="15"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800" decel="100000"/>
                                        <p:tgtEl>
                                          <p:spTgt spid="3">
                                            <p:txEl>
                                              <p:pRg st="2" end="2"/>
                                            </p:txEl>
                                          </p:spTgt>
                                        </p:tgtEl>
                                      </p:cBhvr>
                                    </p:animEffect>
                                    <p:anim calcmode="lin" valueType="num">
                                      <p:cBhvr>
                                        <p:cTn id="25"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6"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7"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800" decel="100000"/>
                                        <p:tgtEl>
                                          <p:spTgt spid="3">
                                            <p:txEl>
                                              <p:pRg st="3" end="3"/>
                                            </p:txEl>
                                          </p:spTgt>
                                        </p:tgtEl>
                                      </p:cBhvr>
                                    </p:animEffect>
                                    <p:anim calcmode="lin" valueType="num">
                                      <p:cBhvr>
                                        <p:cTn id="35"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thumb/0/0b/Whaling_in_the_Faroe_Islands.jpg/365px-Whaling_in_the_Faroe_Island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5334000" y="0"/>
            <a:ext cx="3810000" cy="1143000"/>
          </a:xfrm>
          <a:solidFill>
            <a:schemeClr val="bg2"/>
          </a:solidFill>
        </p:spPr>
        <p:txBody>
          <a:bodyPr>
            <a:normAutofit fontScale="90000"/>
          </a:bodyPr>
          <a:lstStyle/>
          <a:p>
            <a:r>
              <a:rPr lang="en-US" dirty="0" smtClean="0">
                <a:solidFill>
                  <a:srgbClr val="FF0000"/>
                </a:solidFill>
                <a:latin typeface="Footlight MT Light" pitchFamily="18" charset="0"/>
              </a:rPr>
              <a:t>Use of Resources</a:t>
            </a:r>
            <a:endParaRPr lang="en-US" dirty="0">
              <a:solidFill>
                <a:srgbClr val="FF0000"/>
              </a:solidFill>
            </a:endParaRPr>
          </a:p>
        </p:txBody>
      </p:sp>
      <p:sp>
        <p:nvSpPr>
          <p:cNvPr id="3" name="Content Placeholder 2"/>
          <p:cNvSpPr>
            <a:spLocks noGrp="1"/>
          </p:cNvSpPr>
          <p:nvPr>
            <p:ph idx="1"/>
          </p:nvPr>
        </p:nvSpPr>
        <p:spPr>
          <a:xfrm>
            <a:off x="0" y="2332037"/>
            <a:ext cx="3200400" cy="4525963"/>
          </a:xfrm>
          <a:solidFill>
            <a:schemeClr val="tx1"/>
          </a:solidFill>
        </p:spPr>
        <p:txBody>
          <a:bodyPr>
            <a:normAutofit fontScale="92500" lnSpcReduction="20000"/>
          </a:bodyPr>
          <a:lstStyle/>
          <a:p>
            <a:r>
              <a:rPr lang="en-US" dirty="0" smtClean="0">
                <a:solidFill>
                  <a:srgbClr val="FF0000"/>
                </a:solidFill>
                <a:latin typeface="Footlight MT Light" pitchFamily="18" charset="0"/>
              </a:rPr>
              <a:t>Whaling</a:t>
            </a:r>
          </a:p>
          <a:p>
            <a:pPr lvl="1"/>
            <a:r>
              <a:rPr lang="en-US" dirty="0" smtClean="0">
                <a:solidFill>
                  <a:srgbClr val="FF0000"/>
                </a:solidFill>
                <a:latin typeface="Footlight MT Light" pitchFamily="18" charset="0"/>
              </a:rPr>
              <a:t>Exploitation of this industry has led to a severe reduction in whale numbers. International commercial whaling was banned in 1986, but scientific whaling is still allowed.</a:t>
            </a:r>
            <a:endParaRPr lang="en-US" dirty="0">
              <a:solidFill>
                <a:srgbClr val="FF0000"/>
              </a:solidFill>
              <a:latin typeface="Footlight MT Light" pitchFamily="18"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25606" name="Picture 6" descr="http://seveneleventraders.com/admin/upload/livestock-species.gif"/>
          <p:cNvPicPr>
            <a:picLocks noChangeAspect="1" noChangeArrowheads="1"/>
          </p:cNvPicPr>
          <p:nvPr/>
        </p:nvPicPr>
        <p:blipFill>
          <a:blip r:embed="rId2" cstate="print"/>
          <a:srcRect/>
          <a:stretch>
            <a:fillRect/>
          </a:stretch>
        </p:blipFill>
        <p:spPr bwMode="auto">
          <a:xfrm>
            <a:off x="4876800" y="2700007"/>
            <a:ext cx="4543425" cy="4157993"/>
          </a:xfrm>
          <a:prstGeom prst="rect">
            <a:avLst/>
          </a:prstGeom>
          <a:noFill/>
        </p:spPr>
      </p:pic>
      <p:pic>
        <p:nvPicPr>
          <p:cNvPr id="25602" name="Picture 2" descr="http://3.bp.blogspot.com/_qTikF_Denbg/TTiaDWrBkdI/AAAAAAAABJA/NPdX71In7IA/s1600/seafood_1001.jpg"/>
          <p:cNvPicPr>
            <a:picLocks noChangeAspect="1" noChangeArrowheads="1"/>
          </p:cNvPicPr>
          <p:nvPr/>
        </p:nvPicPr>
        <p:blipFill>
          <a:blip r:embed="rId3" cstate="print"/>
          <a:srcRect/>
          <a:stretch>
            <a:fillRect/>
          </a:stretch>
        </p:blipFill>
        <p:spPr bwMode="auto">
          <a:xfrm>
            <a:off x="0" y="0"/>
            <a:ext cx="4391025" cy="6858000"/>
          </a:xfrm>
          <a:prstGeom prst="rect">
            <a:avLst/>
          </a:prstGeom>
          <a:noFill/>
        </p:spPr>
      </p:pic>
      <p:sp>
        <p:nvSpPr>
          <p:cNvPr id="2" name="Title 1"/>
          <p:cNvSpPr>
            <a:spLocks noGrp="1"/>
          </p:cNvSpPr>
          <p:nvPr>
            <p:ph type="title"/>
          </p:nvPr>
        </p:nvSpPr>
        <p:spPr>
          <a:xfrm rot="20445154">
            <a:off x="54226" y="4955690"/>
            <a:ext cx="4800600" cy="1143000"/>
          </a:xfrm>
        </p:spPr>
        <p:txBody>
          <a:bodyPr>
            <a:noAutofit/>
          </a:bodyPr>
          <a:lstStyle/>
          <a:p>
            <a:r>
              <a:rPr lang="en-US" sz="4800" dirty="0" smtClean="0">
                <a:latin typeface="Footlight MT Light" pitchFamily="18" charset="0"/>
              </a:rPr>
              <a:t>We Get Our Food from the Ocean</a:t>
            </a:r>
            <a:endParaRPr lang="en-US" sz="4800" dirty="0">
              <a:latin typeface="Footlight MT Light" pitchFamily="18" charset="0"/>
            </a:endParaRPr>
          </a:p>
        </p:txBody>
      </p:sp>
      <p:sp>
        <p:nvSpPr>
          <p:cNvPr id="3" name="Content Placeholder 2"/>
          <p:cNvSpPr>
            <a:spLocks noGrp="1"/>
          </p:cNvSpPr>
          <p:nvPr>
            <p:ph idx="1"/>
          </p:nvPr>
        </p:nvSpPr>
        <p:spPr>
          <a:xfrm>
            <a:off x="4114800" y="0"/>
            <a:ext cx="5029200" cy="3916363"/>
          </a:xfrm>
        </p:spPr>
        <p:txBody>
          <a:bodyPr/>
          <a:lstStyle/>
          <a:p>
            <a:r>
              <a:rPr lang="en-US" b="1" dirty="0" smtClean="0">
                <a:latin typeface="Footlight MT Light" pitchFamily="18" charset="0"/>
              </a:rPr>
              <a:t>We Do this both directly and indirectly</a:t>
            </a:r>
          </a:p>
          <a:p>
            <a:pPr lvl="1"/>
            <a:r>
              <a:rPr lang="en-US" sz="2400" dirty="0" smtClean="0">
                <a:latin typeface="Footlight MT Light" pitchFamily="18" charset="0"/>
              </a:rPr>
              <a:t>We eat fish that is harvested from the ocean</a:t>
            </a:r>
          </a:p>
          <a:p>
            <a:pPr lvl="1"/>
            <a:r>
              <a:rPr lang="en-US" sz="2400" dirty="0" smtClean="0">
                <a:latin typeface="Footlight MT Light" pitchFamily="18" charset="0"/>
              </a:rPr>
              <a:t>We also process harvested fish for livestock feed. </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20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6"/>
                                        </p:tgtEl>
                                        <p:attrNameLst>
                                          <p:attrName>style.visibility</p:attrName>
                                        </p:attrNameLst>
                                      </p:cBhvr>
                                      <p:to>
                                        <p:strVal val="visible"/>
                                      </p:to>
                                    </p:set>
                                    <p:animEffect transition="in" filter="fade">
                                      <p:cBhvr>
                                        <p:cTn id="12" dur="20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marinedebris.noaa.gov/photos/impacts/impact2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0"/>
            <a:ext cx="4191000" cy="1143000"/>
          </a:xfrm>
        </p:spPr>
        <p:txBody>
          <a:bodyPr/>
          <a:lstStyle/>
          <a:p>
            <a:r>
              <a:rPr lang="en-US" dirty="0" smtClean="0">
                <a:solidFill>
                  <a:srgbClr val="FF0000"/>
                </a:solidFill>
                <a:latin typeface="Footlight MT Light" pitchFamily="18" charset="0"/>
              </a:rPr>
              <a:t>Use of Resources</a:t>
            </a:r>
            <a:endParaRPr lang="en-US" dirty="0">
              <a:solidFill>
                <a:srgbClr val="FF0000"/>
              </a:solidFill>
            </a:endParaRPr>
          </a:p>
        </p:txBody>
      </p:sp>
      <p:sp>
        <p:nvSpPr>
          <p:cNvPr id="3" name="Content Placeholder 2"/>
          <p:cNvSpPr>
            <a:spLocks noGrp="1"/>
          </p:cNvSpPr>
          <p:nvPr>
            <p:ph idx="1"/>
          </p:nvPr>
        </p:nvSpPr>
        <p:spPr/>
        <p:txBody>
          <a:bodyPr/>
          <a:lstStyle/>
          <a:p>
            <a:r>
              <a:rPr lang="en-US" b="1" dirty="0" smtClean="0">
                <a:solidFill>
                  <a:schemeClr val="bg1"/>
                </a:solidFill>
                <a:latin typeface="Footlight MT Light" pitchFamily="18" charset="0"/>
              </a:rPr>
              <a:t>Pollution and waste dumping</a:t>
            </a:r>
          </a:p>
          <a:p>
            <a:pPr lvl="1"/>
            <a:r>
              <a:rPr lang="en-US" b="1" dirty="0" smtClean="0">
                <a:solidFill>
                  <a:schemeClr val="bg1"/>
                </a:solidFill>
                <a:latin typeface="Footlight MT Light" pitchFamily="18" charset="0"/>
              </a:rPr>
              <a:t>This includes agricultural , urban and industrial run-off, nuclear waste, dredged (dug-up) materials, air pollution, oil, and general rubbish</a:t>
            </a:r>
          </a:p>
          <a:p>
            <a:pPr lvl="1"/>
            <a:r>
              <a:rPr lang="en-US" b="1" dirty="0" smtClean="0">
                <a:solidFill>
                  <a:schemeClr val="bg1"/>
                </a:solidFill>
                <a:latin typeface="Footlight MT Light" pitchFamily="18" charset="0"/>
              </a:rPr>
              <a:t>It is a huge threat to the sustainability of the ocean</a:t>
            </a:r>
          </a:p>
          <a:p>
            <a:pPr lvl="1"/>
            <a:r>
              <a:rPr lang="en-US" b="1" dirty="0" smtClean="0">
                <a:solidFill>
                  <a:schemeClr val="bg1"/>
                </a:solidFill>
                <a:latin typeface="Footlight MT Light" pitchFamily="18" charset="0"/>
              </a:rPr>
              <a:t>Ocean currents circulate pollution around the world. Currents , fish, and the pollutants and waste within the ocean are in constant motion.</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panikgulfoilspill.wikispaces.com/file/view/bp-gulf-oil-spill-bird-soaked-animals-0607.jpg/156955015/bp-gulf-oil-spill-bird-soaked-animals-0607.jpg"/>
          <p:cNvPicPr>
            <a:picLocks noChangeAspect="1" noChangeArrowheads="1"/>
          </p:cNvPicPr>
          <p:nvPr/>
        </p:nvPicPr>
        <p:blipFill>
          <a:blip r:embed="rId2" cstate="print"/>
          <a:srcRect/>
          <a:stretch>
            <a:fillRect/>
          </a:stretch>
        </p:blipFill>
        <p:spPr bwMode="auto">
          <a:xfrm>
            <a:off x="0" y="0"/>
            <a:ext cx="9144000" cy="6852649"/>
          </a:xfrm>
          <a:prstGeom prst="rect">
            <a:avLst/>
          </a:prstGeom>
          <a:noFill/>
        </p:spPr>
      </p:pic>
      <p:sp>
        <p:nvSpPr>
          <p:cNvPr id="2" name="Title 1"/>
          <p:cNvSpPr>
            <a:spLocks noGrp="1"/>
          </p:cNvSpPr>
          <p:nvPr>
            <p:ph type="title"/>
          </p:nvPr>
        </p:nvSpPr>
        <p:spPr>
          <a:xfrm>
            <a:off x="-381000" y="0"/>
            <a:ext cx="8229600" cy="1143000"/>
          </a:xfrm>
        </p:spPr>
        <p:txBody>
          <a:bodyPr/>
          <a:lstStyle/>
          <a:p>
            <a:r>
              <a:rPr lang="en-US" dirty="0" smtClean="0">
                <a:solidFill>
                  <a:srgbClr val="FF0000"/>
                </a:solidFill>
                <a:latin typeface="Footlight MT Light" pitchFamily="18" charset="0"/>
              </a:rPr>
              <a:t>Use of Resources</a:t>
            </a:r>
            <a:endParaRPr lang="en-US" dirty="0">
              <a:solidFill>
                <a:srgbClr val="FF0000"/>
              </a:solidFill>
            </a:endParaRPr>
          </a:p>
        </p:txBody>
      </p:sp>
      <p:sp>
        <p:nvSpPr>
          <p:cNvPr id="3" name="Content Placeholder 2"/>
          <p:cNvSpPr>
            <a:spLocks noGrp="1"/>
          </p:cNvSpPr>
          <p:nvPr>
            <p:ph idx="1"/>
          </p:nvPr>
        </p:nvSpPr>
        <p:spPr>
          <a:xfrm>
            <a:off x="914400" y="2332037"/>
            <a:ext cx="8229600" cy="4525963"/>
          </a:xfrm>
        </p:spPr>
        <p:txBody>
          <a:bodyPr>
            <a:normAutofit lnSpcReduction="10000"/>
          </a:bodyPr>
          <a:lstStyle/>
          <a:p>
            <a:r>
              <a:rPr lang="en-US" b="1" dirty="0" smtClean="0">
                <a:solidFill>
                  <a:schemeClr val="bg1"/>
                </a:solidFill>
                <a:latin typeface="Footlight MT Light" pitchFamily="18" charset="0"/>
              </a:rPr>
              <a:t>Mining: Oil, gas, minerals</a:t>
            </a:r>
          </a:p>
          <a:p>
            <a:pPr lvl="1"/>
            <a:r>
              <a:rPr lang="en-US" b="1" dirty="0" smtClean="0">
                <a:solidFill>
                  <a:schemeClr val="bg1"/>
                </a:solidFill>
                <a:latin typeface="Footlight MT Light" pitchFamily="18" charset="0"/>
              </a:rPr>
              <a:t>The mining of these resources has a direct negative impact on the ocean environment. </a:t>
            </a:r>
          </a:p>
          <a:p>
            <a:pPr lvl="1"/>
            <a:r>
              <a:rPr lang="en-US" b="1" dirty="0" smtClean="0">
                <a:solidFill>
                  <a:schemeClr val="bg1"/>
                </a:solidFill>
                <a:latin typeface="Footlight MT Light" pitchFamily="18" charset="0"/>
              </a:rPr>
              <a:t>One method used to find these deposits uses sound waves that can kill certain types of fish.</a:t>
            </a:r>
          </a:p>
          <a:p>
            <a:pPr lvl="1"/>
            <a:r>
              <a:rPr lang="en-US" b="1" dirty="0" smtClean="0">
                <a:solidFill>
                  <a:schemeClr val="bg1"/>
                </a:solidFill>
                <a:latin typeface="Footlight MT Light" pitchFamily="18" charset="0"/>
              </a:rPr>
              <a:t>Drilling for oil churns up the sea bed, killing ecosystems.</a:t>
            </a:r>
          </a:p>
          <a:p>
            <a:pPr lvl="1"/>
            <a:r>
              <a:rPr lang="en-US" b="1" dirty="0" smtClean="0">
                <a:solidFill>
                  <a:schemeClr val="bg1"/>
                </a:solidFill>
                <a:latin typeface="Footlight MT Light" pitchFamily="18" charset="0"/>
              </a:rPr>
              <a:t>Oil spills are detrimental to animals, especially birds because it weighs them down so they are no longer buoyant and are unable to fly.</a:t>
            </a:r>
            <a:endParaRPr lang="en-US" b="1" dirty="0">
              <a:solidFill>
                <a:schemeClr val="bg1"/>
              </a:solidFill>
              <a:latin typeface="Footlight MT Light" pitchFamily="18"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3">
                                            <p:txEl>
                                              <p:pRg st="1" end="1"/>
                                            </p:txEl>
                                          </p:spTgt>
                                        </p:tgtEl>
                                        <p:attrNameLst>
                                          <p:attrName>ppt_x</p:attrName>
                                        </p:attrNameLst>
                                      </p:cBhvr>
                                    </p:anim>
                                    <p:anim from="0" to="-1.0" calcmode="lin" valueType="num">
                                      <p:cBhvr>
                                        <p:cTn id="15" dur="200" decel="50000" autoRev="1" fill="hold">
                                          <p:stCondLst>
                                            <p:cond delay="600"/>
                                          </p:stCondLst>
                                        </p:cTn>
                                        <p:tgtEl>
                                          <p:spTgt spid="3">
                                            <p:txEl>
                                              <p:pRg st="1" end="1"/>
                                            </p:txEl>
                                          </p:spTgt>
                                        </p:tgtEl>
                                        <p:attrNameLst>
                                          <p:attrName>xshear</p:attrName>
                                        </p:attrNameLst>
                                      </p:cBhvr>
                                    </p:anim>
                                    <p:animScale>
                                      <p:cBhvr>
                                        <p:cTn id="16" dur="200" decel="100000" autoRev="1" fill="hold">
                                          <p:stCondLst>
                                            <p:cond delay="600"/>
                                          </p:stCondLst>
                                        </p:cTn>
                                        <p:tgtEl>
                                          <p:spTgt spid="3">
                                            <p:txEl>
                                              <p:pRg st="1" end="1"/>
                                            </p:txEl>
                                          </p:spTgt>
                                        </p:tgtEl>
                                      </p:cBhvr>
                                      <p:from x="100000" y="100000"/>
                                      <p:to x="80000" y="100000"/>
                                    </p:animScale>
                                    <p:anim by="(#ppt_h/3+#ppt_w*0.1)" calcmode="lin" valueType="num">
                                      <p:cBhvr additive="sum">
                                        <p:cTn id="17"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3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from="(-#ppt_w/2)" to="(#ppt_x)" calcmode="lin" valueType="num">
                                      <p:cBhvr>
                                        <p:cTn id="22" dur="600" fill="hold">
                                          <p:stCondLst>
                                            <p:cond delay="0"/>
                                          </p:stCondLst>
                                        </p:cTn>
                                        <p:tgtEl>
                                          <p:spTgt spid="3">
                                            <p:txEl>
                                              <p:pRg st="2" end="2"/>
                                            </p:txEl>
                                          </p:spTgt>
                                        </p:tgtEl>
                                        <p:attrNameLst>
                                          <p:attrName>ppt_x</p:attrName>
                                        </p:attrNameLst>
                                      </p:cBhvr>
                                    </p:anim>
                                    <p:anim from="0" to="-1.0" calcmode="lin" valueType="num">
                                      <p:cBhvr>
                                        <p:cTn id="23" dur="200" decel="50000" autoRev="1" fill="hold">
                                          <p:stCondLst>
                                            <p:cond delay="600"/>
                                          </p:stCondLst>
                                        </p:cTn>
                                        <p:tgtEl>
                                          <p:spTgt spid="3">
                                            <p:txEl>
                                              <p:pRg st="2" end="2"/>
                                            </p:txEl>
                                          </p:spTgt>
                                        </p:tgtEl>
                                        <p:attrNameLst>
                                          <p:attrName>xshear</p:attrName>
                                        </p:attrNameLst>
                                      </p:cBhvr>
                                    </p:anim>
                                    <p:animScale>
                                      <p:cBhvr>
                                        <p:cTn id="24" dur="200" decel="100000" autoRev="1" fill="hold">
                                          <p:stCondLst>
                                            <p:cond delay="600"/>
                                          </p:stCondLst>
                                        </p:cTn>
                                        <p:tgtEl>
                                          <p:spTgt spid="3">
                                            <p:txEl>
                                              <p:pRg st="2" end="2"/>
                                            </p:txEl>
                                          </p:spTgt>
                                        </p:tgtEl>
                                      </p:cBhvr>
                                      <p:from x="100000" y="100000"/>
                                      <p:to x="80000" y="100000"/>
                                    </p:animScale>
                                    <p:anim by="(#ppt_h/3+#ppt_w*0.1)" calcmode="lin" valueType="num">
                                      <p:cBhvr additive="sum">
                                        <p:cTn id="25"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6" fill="hold">
                      <p:stCondLst>
                        <p:cond delay="indefinite"/>
                      </p:stCondLst>
                      <p:childTnLst>
                        <p:par>
                          <p:cTn id="27" fill="hold">
                            <p:stCondLst>
                              <p:cond delay="0"/>
                            </p:stCondLst>
                            <p:childTnLst>
                              <p:par>
                                <p:cTn id="28" presetID="34"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from="(-#ppt_w/2)" to="(#ppt_x)" calcmode="lin" valueType="num">
                                      <p:cBhvr>
                                        <p:cTn id="30" dur="600" fill="hold">
                                          <p:stCondLst>
                                            <p:cond delay="0"/>
                                          </p:stCondLst>
                                        </p:cTn>
                                        <p:tgtEl>
                                          <p:spTgt spid="3">
                                            <p:txEl>
                                              <p:pRg st="3" end="3"/>
                                            </p:txEl>
                                          </p:spTgt>
                                        </p:tgtEl>
                                        <p:attrNameLst>
                                          <p:attrName>ppt_x</p:attrName>
                                        </p:attrNameLst>
                                      </p:cBhvr>
                                    </p:anim>
                                    <p:anim from="0" to="-1.0" calcmode="lin" valueType="num">
                                      <p:cBhvr>
                                        <p:cTn id="31" dur="200" decel="50000" autoRev="1" fill="hold">
                                          <p:stCondLst>
                                            <p:cond delay="600"/>
                                          </p:stCondLst>
                                        </p:cTn>
                                        <p:tgtEl>
                                          <p:spTgt spid="3">
                                            <p:txEl>
                                              <p:pRg st="3" end="3"/>
                                            </p:txEl>
                                          </p:spTgt>
                                        </p:tgtEl>
                                        <p:attrNameLst>
                                          <p:attrName>xshear</p:attrName>
                                        </p:attrNameLst>
                                      </p:cBhvr>
                                    </p:anim>
                                    <p:animScale>
                                      <p:cBhvr>
                                        <p:cTn id="32" dur="200" decel="100000" autoRev="1" fill="hold">
                                          <p:stCondLst>
                                            <p:cond delay="600"/>
                                          </p:stCondLst>
                                        </p:cTn>
                                        <p:tgtEl>
                                          <p:spTgt spid="3">
                                            <p:txEl>
                                              <p:pRg st="3" end="3"/>
                                            </p:txEl>
                                          </p:spTgt>
                                        </p:tgtEl>
                                      </p:cBhvr>
                                      <p:from x="100000" y="100000"/>
                                      <p:to x="80000" y="100000"/>
                                    </p:animScale>
                                    <p:anim by="(#ppt_h/3+#ppt_w*0.1)" calcmode="lin" valueType="num">
                                      <p:cBhvr additive="sum">
                                        <p:cTn id="33"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4" fill="hold">
                      <p:stCondLst>
                        <p:cond delay="indefinite"/>
                      </p:stCondLst>
                      <p:childTnLst>
                        <p:par>
                          <p:cTn id="35" fill="hold">
                            <p:stCondLst>
                              <p:cond delay="0"/>
                            </p:stCondLst>
                            <p:childTnLst>
                              <p:par>
                                <p:cTn id="36" presetID="34"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from="(-#ppt_w/2)" to="(#ppt_x)" calcmode="lin" valueType="num">
                                      <p:cBhvr>
                                        <p:cTn id="38" dur="600" fill="hold">
                                          <p:stCondLst>
                                            <p:cond delay="0"/>
                                          </p:stCondLst>
                                        </p:cTn>
                                        <p:tgtEl>
                                          <p:spTgt spid="3">
                                            <p:txEl>
                                              <p:pRg st="4" end="4"/>
                                            </p:txEl>
                                          </p:spTgt>
                                        </p:tgtEl>
                                        <p:attrNameLst>
                                          <p:attrName>ppt_x</p:attrName>
                                        </p:attrNameLst>
                                      </p:cBhvr>
                                    </p:anim>
                                    <p:anim from="0" to="-1.0" calcmode="lin" valueType="num">
                                      <p:cBhvr>
                                        <p:cTn id="39" dur="200" decel="50000" autoRev="1" fill="hold">
                                          <p:stCondLst>
                                            <p:cond delay="600"/>
                                          </p:stCondLst>
                                        </p:cTn>
                                        <p:tgtEl>
                                          <p:spTgt spid="3">
                                            <p:txEl>
                                              <p:pRg st="4" end="4"/>
                                            </p:txEl>
                                          </p:spTgt>
                                        </p:tgtEl>
                                        <p:attrNameLst>
                                          <p:attrName>xshear</p:attrName>
                                        </p:attrNameLst>
                                      </p:cBhvr>
                                    </p:anim>
                                    <p:animScale>
                                      <p:cBhvr>
                                        <p:cTn id="40" dur="200" decel="100000" autoRev="1" fill="hold">
                                          <p:stCondLst>
                                            <p:cond delay="600"/>
                                          </p:stCondLst>
                                        </p:cTn>
                                        <p:tgtEl>
                                          <p:spTgt spid="3">
                                            <p:txEl>
                                              <p:pRg st="4" end="4"/>
                                            </p:txEl>
                                          </p:spTgt>
                                        </p:tgtEl>
                                      </p:cBhvr>
                                      <p:from x="100000" y="100000"/>
                                      <p:to x="80000" y="100000"/>
                                    </p:animScale>
                                    <p:anim by="(#ppt_h/3+#ppt_w*0.1)" calcmode="lin" valueType="num">
                                      <p:cBhvr additive="sum">
                                        <p:cTn id="41" dur="200" decel="100000" autoRev="1" fill="hold">
                                          <p:stCondLst>
                                            <p:cond delay="600"/>
                                          </p:stCondLst>
                                        </p:cTn>
                                        <p:tgtEl>
                                          <p:spTgt spid="3">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earthwatch2.org/LFF/Livingston/uploaded_images/diving_ocean-792387.jpg"/>
          <p:cNvPicPr>
            <a:picLocks noChangeAspect="1" noChangeArrowheads="1"/>
          </p:cNvPicPr>
          <p:nvPr/>
        </p:nvPicPr>
        <p:blipFill>
          <a:blip r:embed="rId2" cstate="print"/>
          <a:srcRect/>
          <a:stretch>
            <a:fillRect/>
          </a:stretch>
        </p:blipFill>
        <p:spPr bwMode="auto">
          <a:xfrm>
            <a:off x="0" y="0"/>
            <a:ext cx="9144000" cy="6852649"/>
          </a:xfrm>
          <a:prstGeom prst="rect">
            <a:avLst/>
          </a:prstGeom>
          <a:noFill/>
        </p:spPr>
      </p:pic>
      <p:sp>
        <p:nvSpPr>
          <p:cNvPr id="2" name="Title 1"/>
          <p:cNvSpPr>
            <a:spLocks noGrp="1"/>
          </p:cNvSpPr>
          <p:nvPr>
            <p:ph type="title"/>
          </p:nvPr>
        </p:nvSpPr>
        <p:spPr/>
        <p:txBody>
          <a:bodyPr/>
          <a:lstStyle/>
          <a:p>
            <a:r>
              <a:rPr lang="en-US" b="1" dirty="0" smtClean="0">
                <a:solidFill>
                  <a:srgbClr val="002060"/>
                </a:solidFill>
                <a:latin typeface="Footlight MT Light" pitchFamily="18" charset="0"/>
              </a:rPr>
              <a:t>Sources</a:t>
            </a:r>
            <a:endParaRPr lang="en-US" b="1" dirty="0">
              <a:solidFill>
                <a:srgbClr val="002060"/>
              </a:solidFill>
              <a:latin typeface="Footlight MT Light" pitchFamily="18" charset="0"/>
            </a:endParaRPr>
          </a:p>
        </p:txBody>
      </p:sp>
      <p:sp>
        <p:nvSpPr>
          <p:cNvPr id="3" name="Content Placeholder 2"/>
          <p:cNvSpPr>
            <a:spLocks noGrp="1"/>
          </p:cNvSpPr>
          <p:nvPr>
            <p:ph idx="1"/>
          </p:nvPr>
        </p:nvSpPr>
        <p:spPr>
          <a:solidFill>
            <a:srgbClr val="00B0F0"/>
          </a:solidFill>
        </p:spPr>
        <p:txBody>
          <a:bodyPr>
            <a:normAutofit fontScale="77500" lnSpcReduction="20000"/>
          </a:bodyPr>
          <a:lstStyle/>
          <a:p>
            <a:r>
              <a:rPr lang="en-US" u="sng" dirty="0" smtClean="0">
                <a:hlinkClick r:id="rId3"/>
              </a:rPr>
              <a:t>http://ga.water.usgs.gov/edu/runoff.html</a:t>
            </a:r>
            <a:endParaRPr lang="en-US" dirty="0" smtClean="0"/>
          </a:p>
          <a:p>
            <a:r>
              <a:rPr lang="en-US" u="sng" dirty="0" smtClean="0">
                <a:hlinkClick r:id="rId4"/>
              </a:rPr>
              <a:t>http://www.pbcgov.com/erm/coastal/reef/</a:t>
            </a:r>
            <a:endParaRPr lang="en-US" dirty="0" smtClean="0"/>
          </a:p>
          <a:p>
            <a:r>
              <a:rPr lang="en-US" u="sng" dirty="0" smtClean="0">
                <a:hlinkClick r:id="rId5"/>
              </a:rPr>
              <a:t>http://encyclopedia2.thefreedictionary.com/Use+of+ocean+resourses</a:t>
            </a:r>
            <a:endParaRPr lang="en-US" dirty="0" smtClean="0"/>
          </a:p>
          <a:p>
            <a:r>
              <a:rPr lang="en-US" u="sng" dirty="0" smtClean="0">
                <a:hlinkClick r:id="rId6"/>
              </a:rPr>
              <a:t>http://www.waterencyclopedia.com/Mi-Oc/Mineral-Resources-from-the-Ocean.html</a:t>
            </a:r>
            <a:endParaRPr lang="en-US" dirty="0" smtClean="0"/>
          </a:p>
          <a:p>
            <a:r>
              <a:rPr lang="en-US" u="sng" dirty="0" smtClean="0">
                <a:hlinkClick r:id="rId7"/>
              </a:rPr>
              <a:t>http://wiki.nsdl.org/index.php/MSP:MiddleSchoolPortal/Ocean_Systems</a:t>
            </a:r>
            <a:endParaRPr lang="en-US" dirty="0" smtClean="0"/>
          </a:p>
          <a:p>
            <a:r>
              <a:rPr lang="en-US" dirty="0" smtClean="0">
                <a:hlinkClick r:id="rId8"/>
              </a:rPr>
              <a:t>http://www.skwirk.com.au/p-c_s-57_u-186_t-502_c-1851/SA/7/The-global-issue-and-differing-perspectives/The-use-of-ocean-resources/Geographical-issues-and-global-citizenship-physical-elements/SOSE-Geography/</a:t>
            </a:r>
            <a:endParaRPr lang="en-US" dirty="0" smtClean="0"/>
          </a:p>
          <a:p>
            <a:endParaRPr lang="en-US" dirty="0"/>
          </a:p>
        </p:txBody>
      </p:sp>
    </p:spTree>
  </p:cSld>
  <p:clrMapOvr>
    <a:masterClrMapping/>
  </p:clrMapOvr>
  <p:transition>
    <p:pull dir="r"/>
  </p:transition>
  <p:timing>
    <p:tnLst>
      <p:par>
        <p:cTn id="1" dur="indefinite" restart="never" nodeType="tmRoot"/>
      </p:par>
    </p:tnLst>
  </p:timing>
</p:sld>
</file>

<file path=ppt/slides/slide4.xml><?xml version="1.0" encoding="utf-8"?>
<p:sld xmlns:p="http://schemas.openxmlformats.org/presentationml/2006/main" xmlns:a="http://schemas.openxmlformats.org/drawingml/2006/main" xmlns:r="http://schemas.openxmlformats.org/officeDocument/2006/relationships">
  <p:cSld>
    <p:bg>
      <p:bgPr>
        <a:solidFill>
          <a:schemeClr val="bg1">
            <a:lumMod val="65000"/>
          </a:schemeClr>
        </a:solidFill>
        <a:effectLst/>
      </p:bgPr>
    </p:bg>
    <p:spTree>
      <p:nvGrpSpPr>
        <p:cNvPr id="1" name=""/>
        <p:cNvGrpSpPr/>
        <p:nvPr/>
      </p:nvGrpSpPr>
      <p:grpSpPr>
        <a:xfrm>
          <a:off x="0" y="0"/>
          <a:ext cx="0" cy="0"/>
          <a:chOff x="0" y="0"/>
          <a:chExt cx="0" cy="0"/>
        </a:xfrm>
      </p:grpSpPr>
      <p:pic>
        <p:nvPicPr>
          <p:cNvPr descr="Titanium Mini element collection" id="34824" name="Picture 8">
            <a:hlinkClick r:id="rId2"/>
          </p:cNvPr>
          <p:cNvPicPr>
            <a:picLocks noChangeArrowheads="1" noChangeAspect="1"/>
          </p:cNvPicPr>
          <p:nvPr/>
        </p:nvPicPr>
        <p:blipFill>
          <a:blip cstate="print" r:embed="rId3"/>
          <a:srcRect/>
          <a:stretch>
            <a:fillRect/>
          </a:stretch>
        </p:blipFill>
        <p:spPr bwMode="auto">
          <a:xfrm>
            <a:off x="1828800" y="4800600"/>
            <a:ext cx="2057400" cy="2057400"/>
          </a:xfrm>
          <a:prstGeom prst="rect">
            <a:avLst/>
          </a:prstGeom>
          <a:noFill/>
        </p:spPr>
      </p:pic>
      <p:pic>
        <p:nvPicPr>
          <p:cNvPr descr="http://nevada-outback-gems.com/prospect/gold_specimen/river_placer.jpg" id="34818" name="Picture 2"/>
          <p:cNvPicPr>
            <a:picLocks noChangeArrowheads="1" noChangeAspect="1"/>
          </p:cNvPicPr>
          <p:nvPr/>
        </p:nvPicPr>
        <p:blipFill>
          <a:blip cstate="print" r:embed="rId4"/>
          <a:srcRect/>
          <a:stretch>
            <a:fillRect/>
          </a:stretch>
        </p:blipFill>
        <p:spPr bwMode="auto">
          <a:xfrm>
            <a:off x="152400" y="5436243"/>
            <a:ext cx="1676400" cy="1421757"/>
          </a:xfrm>
          <a:prstGeom prst="rect">
            <a:avLst/>
          </a:prstGeom>
          <a:noFill/>
        </p:spPr>
      </p:pic>
      <p:pic>
        <p:nvPicPr>
          <p:cNvPr descr="http://www.ngdc.noaa.gov/mgg/image/nodule.gif" id="10260" name="Picture 20"/>
          <p:cNvPicPr>
            <a:picLocks noChangeArrowheads="1" noChangeAspect="1"/>
          </p:cNvPicPr>
          <p:nvPr/>
        </p:nvPicPr>
        <p:blipFill>
          <a:blip cstate="print" r:embed="rId5"/>
          <a:srcRect/>
          <a:stretch>
            <a:fillRect/>
          </a:stretch>
        </p:blipFill>
        <p:spPr bwMode="auto">
          <a:xfrm>
            <a:off x="2209801" y="304800"/>
            <a:ext cx="2911046" cy="3200400"/>
          </a:xfrm>
          <a:prstGeom prst="rect">
            <a:avLst/>
          </a:prstGeom>
          <a:noFill/>
        </p:spPr>
      </p:pic>
      <p:sp>
        <p:nvSpPr>
          <p:cNvPr id="4" name="Title 3"/>
          <p:cNvSpPr>
            <a:spLocks noGrp="1"/>
          </p:cNvSpPr>
          <p:nvPr>
            <p:ph type="title"/>
          </p:nvPr>
        </p:nvSpPr>
        <p:spPr>
          <a:xfrm>
            <a:off x="5334000" y="228600"/>
            <a:ext cx="3810000" cy="1249362"/>
          </a:xfrm>
        </p:spPr>
        <p:txBody>
          <a:bodyPr>
            <a:normAutofit fontScale="90000"/>
          </a:bodyPr>
          <a:lstStyle/>
          <a:p>
            <a:r>
              <a:rPr dirty="0" lang="en-US" smtClean="0">
                <a:latin charset="0" pitchFamily="18" typeface="Footlight MT Light"/>
              </a:rPr>
              <a:t>We get Valuable Minerals from the Ocean</a:t>
            </a:r>
            <a:endParaRPr dirty="0" lang="en-US">
              <a:latin charset="0" pitchFamily="18" typeface="Footlight MT Light"/>
            </a:endParaRPr>
          </a:p>
        </p:txBody>
      </p:sp>
      <p:pic>
        <p:nvPicPr>
          <p:cNvPr descr="http://img4.sunset.com/i/2008/07/salt-word-m.jpg?300:300" id="10242" name="Picture 2"/>
          <p:cNvPicPr>
            <a:picLocks noChangeArrowheads="1" noChangeAspect="1"/>
          </p:cNvPicPr>
          <p:nvPr/>
        </p:nvPicPr>
        <p:blipFill>
          <a:blip cstate="print" r:embed="rId6"/>
          <a:srcRect b="293"/>
          <a:stretch>
            <a:fillRect/>
          </a:stretch>
        </p:blipFill>
        <p:spPr bwMode="auto">
          <a:xfrm>
            <a:off x="0" y="0"/>
            <a:ext cx="1945341" cy="1066800"/>
          </a:xfrm>
          <a:prstGeom prst="rect">
            <a:avLst/>
          </a:prstGeom>
          <a:noFill/>
        </p:spPr>
      </p:pic>
      <p:pic>
        <p:nvPicPr>
          <p:cNvPr descr="http://www.periodictable.com/Tiles/035/s8.JPG" id="10244" name="Picture 4"/>
          <p:cNvPicPr>
            <a:picLocks noChangeArrowheads="1" noChangeAspect="1"/>
          </p:cNvPicPr>
          <p:nvPr/>
        </p:nvPicPr>
        <p:blipFill>
          <a:blip cstate="print" r:embed="rId7"/>
          <a:srcRect/>
          <a:stretch>
            <a:fillRect/>
          </a:stretch>
        </p:blipFill>
        <p:spPr bwMode="auto">
          <a:xfrm>
            <a:off x="381000" y="838200"/>
            <a:ext cx="1828800" cy="1828800"/>
          </a:xfrm>
          <a:prstGeom prst="rect">
            <a:avLst/>
          </a:prstGeom>
          <a:noFill/>
        </p:spPr>
      </p:pic>
      <p:pic>
        <p:nvPicPr>
          <p:cNvPr descr="http://us.123rf.com/400wm/400/400/cristi180884/cristi1808841008/cristi180884100800708/7579321-sand-pile.jpg" id="10250" name="Picture 10"/>
          <p:cNvPicPr>
            <a:picLocks noChangeArrowheads="1" noChangeAspect="1"/>
          </p:cNvPicPr>
          <p:nvPr/>
        </p:nvPicPr>
        <p:blipFill>
          <a:blip cstate="print" r:embed="rId8"/>
          <a:srcRect/>
          <a:stretch>
            <a:fillRect/>
          </a:stretch>
        </p:blipFill>
        <p:spPr bwMode="auto">
          <a:xfrm>
            <a:off x="7066407" y="3733800"/>
            <a:ext cx="2077593" cy="3124200"/>
          </a:xfrm>
          <a:prstGeom prst="rect">
            <a:avLst/>
          </a:prstGeom>
          <a:noFill/>
        </p:spPr>
      </p:pic>
      <p:pic>
        <p:nvPicPr>
          <p:cNvPr descr="http://www.woolwichsandandgravel.com/images/Gravel.jpg" id="10254" name="Picture 14"/>
          <p:cNvPicPr>
            <a:picLocks noChangeArrowheads="1" noChangeAspect="1"/>
          </p:cNvPicPr>
          <p:nvPr/>
        </p:nvPicPr>
        <p:blipFill>
          <a:blip cstate="print" r:embed="rId9"/>
          <a:srcRect/>
          <a:stretch>
            <a:fillRect/>
          </a:stretch>
        </p:blipFill>
        <p:spPr bwMode="auto">
          <a:xfrm>
            <a:off x="5257800" y="2667000"/>
            <a:ext cx="2752668" cy="2514600"/>
          </a:xfrm>
          <a:prstGeom prst="rect">
            <a:avLst/>
          </a:prstGeom>
          <a:noFill/>
        </p:spPr>
      </p:pic>
      <p:pic>
        <p:nvPicPr>
          <p:cNvPr descr="http://i01.s2.imagehosting.ws/2011-01-08/948496/00191655_medium.jpeg" id="10262" name="Picture 22"/>
          <p:cNvPicPr>
            <a:picLocks noChangeArrowheads="1" noChangeAspect="1"/>
          </p:cNvPicPr>
          <p:nvPr/>
        </p:nvPicPr>
        <p:blipFill>
          <a:blip cstate="print" r:embed="rId10"/>
          <a:stretch>
            <a:fillRect/>
          </a:stretch>
        </p:blipFill>
        <p:spPr bwMode="auto">
          <a:xfrm>
            <a:off x="304800" y="2514600"/>
            <a:ext cx="3257550" cy="1524000"/>
          </a:xfrm>
          <a:prstGeom prst="rect">
            <a:avLst/>
          </a:prstGeom>
          <a:noFill/>
        </p:spPr>
      </p:pic>
      <p:pic>
        <p:nvPicPr>
          <p:cNvPr descr="http://www.clarocet.com/ingredients/images/all-magnesium.gif" id="10246" name="Picture 6"/>
          <p:cNvPicPr>
            <a:picLocks noChangeArrowheads="1" noChangeAspect="1"/>
          </p:cNvPicPr>
          <p:nvPr/>
        </p:nvPicPr>
        <p:blipFill>
          <a:blip cstate="print" r:embed="rId11"/>
          <a:srcRect/>
          <a:stretch>
            <a:fillRect/>
          </a:stretch>
        </p:blipFill>
        <p:spPr bwMode="auto">
          <a:xfrm>
            <a:off x="3581400" y="304800"/>
            <a:ext cx="2009775" cy="2009776"/>
          </a:xfrm>
          <a:prstGeom prst="rect">
            <a:avLst/>
          </a:prstGeom>
          <a:noFill/>
        </p:spPr>
      </p:pic>
      <p:pic>
        <p:nvPicPr>
          <p:cNvPr descr="http://www.mycostaricatrip.com/arenal-volcano-lava-night.jpg" id="10264" name="Picture 24"/>
          <p:cNvPicPr>
            <a:picLocks noChangeArrowheads="1" noChangeAspect="1"/>
          </p:cNvPicPr>
          <p:nvPr/>
        </p:nvPicPr>
        <p:blipFill>
          <a:blip cstate="print" r:embed="rId12"/>
          <a:srcRect/>
          <a:stretch>
            <a:fillRect/>
          </a:stretch>
        </p:blipFill>
        <p:spPr bwMode="auto">
          <a:xfrm>
            <a:off x="0" y="3962400"/>
            <a:ext cx="2732689" cy="1828800"/>
          </a:xfrm>
          <a:prstGeom prst="rect">
            <a:avLst/>
          </a:prstGeom>
          <a:noFill/>
        </p:spPr>
      </p:pic>
      <p:pic>
        <p:nvPicPr>
          <p:cNvPr descr="http://volcano.oregonstate.edu/vwdocs/vwlessons/lessons/Slideshow/Serocks/limestone6.jpg" id="10256" name="Picture 16"/>
          <p:cNvPicPr>
            <a:picLocks noChangeArrowheads="1" noChangeAspect="1"/>
          </p:cNvPicPr>
          <p:nvPr/>
        </p:nvPicPr>
        <p:blipFill>
          <a:blip cstate="print" r:embed="rId13"/>
          <a:srcRect/>
          <a:stretch>
            <a:fillRect/>
          </a:stretch>
        </p:blipFill>
        <p:spPr bwMode="auto">
          <a:xfrm>
            <a:off x="3352800" y="2209800"/>
            <a:ext cx="2667000" cy="2013453"/>
          </a:xfrm>
          <a:prstGeom prst="rect">
            <a:avLst/>
          </a:prstGeom>
          <a:noFill/>
        </p:spPr>
      </p:pic>
      <p:pic>
        <p:nvPicPr>
          <p:cNvPr descr="http://www.mine-engineer.com/mining/mineral/Gypsum-small.jpg" id="10258" name="Picture 18"/>
          <p:cNvPicPr>
            <a:picLocks noChangeArrowheads="1" noChangeAspect="1"/>
          </p:cNvPicPr>
          <p:nvPr/>
        </p:nvPicPr>
        <p:blipFill>
          <a:blip cstate="print" r:embed="rId14"/>
          <a:srcRect/>
          <a:stretch>
            <a:fillRect/>
          </a:stretch>
        </p:blipFill>
        <p:spPr bwMode="auto">
          <a:xfrm>
            <a:off x="1905000" y="3429000"/>
            <a:ext cx="2514600" cy="1690946"/>
          </a:xfrm>
          <a:prstGeom prst="rect">
            <a:avLst/>
          </a:prstGeom>
          <a:noFill/>
        </p:spPr>
      </p:pic>
      <p:pic>
        <p:nvPicPr>
          <p:cNvPr descr="http://electronichealing.org/resources/Image/water_alkaline.jpg" id="10268" name="Picture 28"/>
          <p:cNvPicPr>
            <a:picLocks noChangeArrowheads="1" noChangeAspect="1"/>
          </p:cNvPicPr>
          <p:nvPr/>
        </p:nvPicPr>
        <p:blipFill>
          <a:blip cstate="print" r:embed="rId15"/>
          <a:srcRect/>
          <a:stretch>
            <a:fillRect/>
          </a:stretch>
        </p:blipFill>
        <p:spPr bwMode="auto">
          <a:xfrm>
            <a:off x="3962400" y="3810000"/>
            <a:ext cx="2097247" cy="2286000"/>
          </a:xfrm>
          <a:prstGeom prst="rect">
            <a:avLst/>
          </a:prstGeom>
          <a:noFill/>
        </p:spPr>
      </p:pic>
      <p:sp>
        <p:nvSpPr>
          <p:cNvPr id="5" name="Content Placeholder 4"/>
          <p:cNvSpPr>
            <a:spLocks noGrp="1"/>
          </p:cNvSpPr>
          <p:nvPr>
            <p:ph idx="1"/>
          </p:nvPr>
        </p:nvSpPr>
        <p:spPr>
          <a:xfrm>
            <a:off x="0" y="4572000"/>
            <a:ext cx="1981200" cy="1447800"/>
          </a:xfrm>
        </p:spPr>
        <p:txBody>
          <a:bodyPr>
            <a:normAutofit fontScale="62500" lnSpcReduction="20000"/>
          </a:bodyPr>
          <a:lstStyle/>
          <a:p>
            <a:r>
              <a:rPr dirty="0" lang="en-US" smtClean="0">
                <a:solidFill>
                  <a:schemeClr val="bg1"/>
                </a:solidFill>
                <a:latin charset="0" pitchFamily="18" typeface="Footlight MT Light"/>
              </a:rPr>
              <a:t>Metal Deposits from Volcanoes and Seafloor </a:t>
            </a:r>
            <a:r>
              <a:rPr dirty="0" lang="en-US" smtClean="0">
                <a:solidFill>
                  <a:schemeClr val="bg1"/>
                </a:solidFill>
                <a:latin charset="0" pitchFamily="18" typeface="Footlight MT Light"/>
              </a:rPr>
              <a:t>Vents</a:t>
            </a:r>
            <a:endParaRPr dirty="0" lang="en-US" smtClean="0">
              <a:solidFill>
                <a:schemeClr val="bg1"/>
              </a:solidFill>
              <a:latin charset="0" pitchFamily="18" typeface="Footlight MT Light"/>
            </a:endParaRPr>
          </a:p>
        </p:txBody>
      </p:sp>
      <p:sp>
        <p:nvSpPr>
          <p:cNvPr id="17" name="Content Placeholder 4"/>
          <p:cNvSpPr txBox="1">
            <a:spLocks/>
          </p:cNvSpPr>
          <p:nvPr/>
        </p:nvSpPr>
        <p:spPr>
          <a:xfrm>
            <a:off x="7162800" y="5867400"/>
            <a:ext cx="1981200" cy="1447800"/>
          </a:xfrm>
          <a:prstGeom prst="rect">
            <a:avLst/>
          </a:prstGeom>
        </p:spPr>
        <p:txBody>
          <a:bodyPr bIns="45720" lIns="91440" rIns="91440" rtlCol="0" tIns="45720" vert="horz">
            <a:normAutofit/>
          </a:bodyPr>
          <a:lstStyle/>
          <a:p>
            <a:pPr algn="l" defTabSz="914400" eaLnBrk="1" fontAlgn="auto" hangingPunct="1" indent="-342900" latinLnBrk="0" lvl="0" marL="342900" marR="0" rtl="0">
              <a:lnSpc>
                <a:spcPct val="100000"/>
              </a:lnSpc>
              <a:spcBef>
                <a:spcPct val="20000"/>
              </a:spcBef>
              <a:spcAft>
                <a:spcPts val="0"/>
              </a:spcAft>
              <a:buClrTx/>
              <a:buSzTx/>
              <a:buFont charset="0" pitchFamily="34" typeface="Arial"/>
              <a:buChar char="•"/>
              <a:tabLst/>
              <a:defRPr/>
            </a:pPr>
            <a:r>
              <a:rPr b="0" baseline="0" cap="none" dirty="0" i="0" kern="1200" kumimoji="0" lang="en-US" noProof="0" normalizeH="0" smtClean="0" spc="0" strike="noStrike" sz="3200" u="none">
                <a:ln>
                  <a:noFill/>
                </a:ln>
                <a:effectLst/>
                <a:uLnTx/>
                <a:uFillTx/>
                <a:latin charset="0" pitchFamily="18" typeface="Footlight MT Light"/>
              </a:rPr>
              <a:t>Sand</a:t>
            </a:r>
          </a:p>
          <a:p>
            <a:pPr algn="l" defTabSz="914400" eaLnBrk="1" fontAlgn="auto" hangingPunct="1" indent="-342900" latinLnBrk="0" lvl="0" marL="342900" marR="0" rtl="0">
              <a:lnSpc>
                <a:spcPct val="100000"/>
              </a:lnSpc>
              <a:spcBef>
                <a:spcPct val="20000"/>
              </a:spcBef>
              <a:spcAft>
                <a:spcPts val="0"/>
              </a:spcAft>
              <a:buClrTx/>
              <a:buSzTx/>
              <a:buFont charset="0" pitchFamily="34" typeface="Arial"/>
              <a:buChar char="•"/>
              <a:tabLst/>
              <a:defRPr/>
            </a:pPr>
            <a:endParaRPr b="0" baseline="0" cap="none" dirty="0" i="0" kern="1200" kumimoji="0" lang="en-US" noProof="0" normalizeH="0" smtClean="0" spc="0" strike="noStrike" sz="3200" u="none">
              <a:ln>
                <a:noFill/>
              </a:ln>
              <a:solidFill>
                <a:schemeClr val="tx1"/>
              </a:solidFill>
              <a:effectLst/>
              <a:uLnTx/>
              <a:uFillTx/>
              <a:latin typeface="+mn-lt"/>
              <a:ea typeface="+mn-ea"/>
              <a:cs typeface="+mn-cs"/>
            </a:endParaRPr>
          </a:p>
          <a:p>
            <a:pPr algn="l" defTabSz="914400" eaLnBrk="1" fontAlgn="auto" hangingPunct="1" indent="-342900" latinLnBrk="0" lvl="0" marL="342900" marR="0" rtl="0">
              <a:lnSpc>
                <a:spcPct val="100000"/>
              </a:lnSpc>
              <a:spcBef>
                <a:spcPct val="20000"/>
              </a:spcBef>
              <a:spcAft>
                <a:spcPts val="0"/>
              </a:spcAft>
              <a:buClrTx/>
              <a:buSzTx/>
              <a:buFont charset="0" pitchFamily="34" typeface="Arial"/>
              <a:buChar char="•"/>
              <a:tabLst/>
              <a:defRPr/>
            </a:pPr>
            <a:endParaRPr b="0" baseline="0" cap="none" dirty="0" i="0" kern="1200" kumimoji="0" lang="en-US" noProof="0" normalizeH="0" smtClean="0" spc="0" strike="noStrike" sz="3200" u="none">
              <a:ln>
                <a:noFill/>
              </a:ln>
              <a:solidFill>
                <a:schemeClr val="tx1"/>
              </a:solidFill>
              <a:effectLst/>
              <a:uLnTx/>
              <a:uFillTx/>
              <a:latin typeface="+mn-lt"/>
              <a:ea typeface="+mn-ea"/>
              <a:cs typeface="+mn-cs"/>
            </a:endParaRPr>
          </a:p>
          <a:p>
            <a:pPr algn="l" defTabSz="914400" eaLnBrk="1" fontAlgn="auto" hangingPunct="1" indent="-342900" latinLnBrk="0" lvl="0" marL="342900" marR="0" rtl="0">
              <a:lnSpc>
                <a:spcPct val="100000"/>
              </a:lnSpc>
              <a:spcBef>
                <a:spcPct val="20000"/>
              </a:spcBef>
              <a:spcAft>
                <a:spcPts val="0"/>
              </a:spcAft>
              <a:buClrTx/>
              <a:buSzTx/>
              <a:buFont charset="0" pitchFamily="34" typeface="Arial"/>
              <a:buChar char="•"/>
              <a:tabLst/>
              <a:defRPr/>
            </a:pPr>
            <a:endParaRPr b="0" baseline="0" cap="none" dirty="0" i="0" kern="1200" kumimoji="0" lang="en-US" noProof="0" normalizeH="0" spc="0" strike="noStrike" sz="3200" u="none">
              <a:ln>
                <a:noFill/>
              </a:ln>
              <a:solidFill>
                <a:schemeClr val="tx1"/>
              </a:solidFill>
              <a:effectLst/>
              <a:uLnTx/>
              <a:uFillTx/>
              <a:latin typeface="+mn-lt"/>
              <a:ea typeface="+mn-ea"/>
              <a:cs typeface="+mn-cs"/>
            </a:endParaRPr>
          </a:p>
        </p:txBody>
      </p:sp>
      <p:pic>
        <p:nvPicPr>
          <p:cNvPr descr="http://3.bp.blogspot.com/_OX_7WlzgcLI/TUX6r1FaO-I/AAAAAAAABcc/vAJ7WAO4AWg/s400/s9s.jpg" id="10248" name="Picture 8"/>
          <p:cNvPicPr>
            <a:picLocks noChangeArrowheads="1" noChangeAspect="1"/>
          </p:cNvPicPr>
          <p:nvPr/>
        </p:nvPicPr>
        <p:blipFill>
          <a:blip cstate="print" r:embed="rId16"/>
          <a:srcRect/>
          <a:stretch>
            <a:fillRect/>
          </a:stretch>
        </p:blipFill>
        <p:spPr bwMode="auto">
          <a:xfrm>
            <a:off x="6934200" y="1752600"/>
            <a:ext cx="1905000" cy="1905000"/>
          </a:xfrm>
          <a:prstGeom prst="rect">
            <a:avLst/>
          </a:prstGeom>
          <a:noFill/>
        </p:spPr>
      </p:pic>
      <p:pic>
        <p:nvPicPr>
          <p:cNvPr descr="Tin Element coin" id="34822" name="Picture 6">
            <a:hlinkClick r:id="rId17"/>
          </p:cNvPr>
          <p:cNvPicPr>
            <a:picLocks noChangeArrowheads="1" noChangeAspect="1"/>
          </p:cNvPicPr>
          <p:nvPr/>
        </p:nvPicPr>
        <p:blipFill>
          <a:blip cstate="print" r:embed="rId18"/>
          <a:srcRect/>
          <a:stretch>
            <a:fillRect/>
          </a:stretch>
        </p:blipFill>
        <p:spPr bwMode="auto">
          <a:xfrm>
            <a:off x="5638800" y="5410200"/>
            <a:ext cx="1447800" cy="1447800"/>
          </a:xfrm>
          <a:prstGeom prst="rect">
            <a:avLst/>
          </a:prstGeom>
          <a:noFill/>
        </p:spPr>
      </p:pic>
      <p:pic>
        <p:nvPicPr>
          <p:cNvPr descr="http://www.geo.org/diamonds.jpg" id="34828" name="Picture 12"/>
          <p:cNvPicPr>
            <a:picLocks noChangeArrowheads="1" noChangeAspect="1"/>
          </p:cNvPicPr>
          <p:nvPr/>
        </p:nvPicPr>
        <p:blipFill>
          <a:blip cstate="print" r:embed="rId19"/>
          <a:stretch>
            <a:fillRect/>
          </a:stretch>
        </p:blipFill>
        <p:spPr bwMode="auto">
          <a:xfrm>
            <a:off x="3886200" y="5791200"/>
            <a:ext cx="1781175" cy="1066800"/>
          </a:xfrm>
          <a:prstGeom prst="rect">
            <a:avLst/>
          </a:prstGeom>
          <a:noFill/>
        </p:spPr>
      </p:pic>
    </p:spTree>
  </p:cSld>
  <p:clrMapOvr>
    <a:masterClrMapping/>
  </p:clrMapOvr>
  <p:transition>
    <p:pull dir="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10242"/>
                                        </p:tgtEl>
                                        <p:attrNameLst>
                                          <p:attrName>style.visibility</p:attrName>
                                        </p:attrNameLst>
                                      </p:cBhvr>
                                      <p:to>
                                        <p:strVal val="visible"/>
                                      </p:to>
                                    </p:set>
                                    <p:anim calcmode="lin" valueType="num">
                                      <p:cBhvr additive="base">
                                        <p:cTn dur="500" fill="hold" id="7"/>
                                        <p:tgtEl>
                                          <p:spTgt spid="10242"/>
                                        </p:tgtEl>
                                        <p:attrNameLst>
                                          <p:attrName>ppt_x</p:attrName>
                                        </p:attrNameLst>
                                      </p:cBhvr>
                                      <p:tavLst>
                                        <p:tav tm="0">
                                          <p:val>
                                            <p:strVal val="#ppt_x"/>
                                          </p:val>
                                        </p:tav>
                                        <p:tav tm="100000">
                                          <p:val>
                                            <p:strVal val="#ppt_x"/>
                                          </p:val>
                                        </p:tav>
                                      </p:tavLst>
                                    </p:anim>
                                    <p:anim calcmode="lin" valueType="num">
                                      <p:cBhvr additive="base">
                                        <p:cTn dur="500" fill="hold" id="8"/>
                                        <p:tgtEl>
                                          <p:spTgt spid="10242"/>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10244"/>
                                        </p:tgtEl>
                                        <p:attrNameLst>
                                          <p:attrName>style.visibility</p:attrName>
                                        </p:attrNameLst>
                                      </p:cBhvr>
                                      <p:to>
                                        <p:strVal val="visible"/>
                                      </p:to>
                                    </p:set>
                                    <p:anim calcmode="lin" valueType="num">
                                      <p:cBhvr additive="base">
                                        <p:cTn dur="500" fill="hold" id="13"/>
                                        <p:tgtEl>
                                          <p:spTgt spid="10244"/>
                                        </p:tgtEl>
                                        <p:attrNameLst>
                                          <p:attrName>ppt_x</p:attrName>
                                        </p:attrNameLst>
                                      </p:cBhvr>
                                      <p:tavLst>
                                        <p:tav tm="0">
                                          <p:val>
                                            <p:strVal val="#ppt_x"/>
                                          </p:val>
                                        </p:tav>
                                        <p:tav tm="100000">
                                          <p:val>
                                            <p:strVal val="#ppt_x"/>
                                          </p:val>
                                        </p:tav>
                                      </p:tavLst>
                                    </p:anim>
                                    <p:anim calcmode="lin" valueType="num">
                                      <p:cBhvr additive="base">
                                        <p:cTn dur="500" fill="hold" id="14"/>
                                        <p:tgtEl>
                                          <p:spTgt spid="10244"/>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2" presetSubtype="4">
                                  <p:stCondLst>
                                    <p:cond delay="0"/>
                                  </p:stCondLst>
                                  <p:childTnLst>
                                    <p:set>
                                      <p:cBhvr>
                                        <p:cTn dur="1" fill="hold" id="18">
                                          <p:stCondLst>
                                            <p:cond delay="0"/>
                                          </p:stCondLst>
                                        </p:cTn>
                                        <p:tgtEl>
                                          <p:spTgt spid="10260"/>
                                        </p:tgtEl>
                                        <p:attrNameLst>
                                          <p:attrName>style.visibility</p:attrName>
                                        </p:attrNameLst>
                                      </p:cBhvr>
                                      <p:to>
                                        <p:strVal val="visible"/>
                                      </p:to>
                                    </p:set>
                                    <p:anim calcmode="lin" valueType="num">
                                      <p:cBhvr additive="base">
                                        <p:cTn dur="500" fill="hold" id="19"/>
                                        <p:tgtEl>
                                          <p:spTgt spid="10260"/>
                                        </p:tgtEl>
                                        <p:attrNameLst>
                                          <p:attrName>ppt_x</p:attrName>
                                        </p:attrNameLst>
                                      </p:cBhvr>
                                      <p:tavLst>
                                        <p:tav tm="0">
                                          <p:val>
                                            <p:strVal val="#ppt_x"/>
                                          </p:val>
                                        </p:tav>
                                        <p:tav tm="100000">
                                          <p:val>
                                            <p:strVal val="#ppt_x"/>
                                          </p:val>
                                        </p:tav>
                                      </p:tavLst>
                                    </p:anim>
                                    <p:anim calcmode="lin" valueType="num">
                                      <p:cBhvr additive="base">
                                        <p:cTn dur="500" fill="hold" id="20"/>
                                        <p:tgtEl>
                                          <p:spTgt spid="10260"/>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id="23" nodeType="clickEffect" presetClass="entr" presetID="2" presetSubtype="4">
                                  <p:stCondLst>
                                    <p:cond delay="0"/>
                                  </p:stCondLst>
                                  <p:childTnLst>
                                    <p:set>
                                      <p:cBhvr>
                                        <p:cTn dur="1" fill="hold" id="24">
                                          <p:stCondLst>
                                            <p:cond delay="0"/>
                                          </p:stCondLst>
                                        </p:cTn>
                                        <p:tgtEl>
                                          <p:spTgt spid="10246"/>
                                        </p:tgtEl>
                                        <p:attrNameLst>
                                          <p:attrName>style.visibility</p:attrName>
                                        </p:attrNameLst>
                                      </p:cBhvr>
                                      <p:to>
                                        <p:strVal val="visible"/>
                                      </p:to>
                                    </p:set>
                                    <p:anim calcmode="lin" valueType="num">
                                      <p:cBhvr additive="base">
                                        <p:cTn dur="500" fill="hold" id="25"/>
                                        <p:tgtEl>
                                          <p:spTgt spid="10246"/>
                                        </p:tgtEl>
                                        <p:attrNameLst>
                                          <p:attrName>ppt_x</p:attrName>
                                        </p:attrNameLst>
                                      </p:cBhvr>
                                      <p:tavLst>
                                        <p:tav tm="0">
                                          <p:val>
                                            <p:strVal val="#ppt_x"/>
                                          </p:val>
                                        </p:tav>
                                        <p:tav tm="100000">
                                          <p:val>
                                            <p:strVal val="#ppt_x"/>
                                          </p:val>
                                        </p:tav>
                                      </p:tavLst>
                                    </p:anim>
                                    <p:anim calcmode="lin" valueType="num">
                                      <p:cBhvr additive="base">
                                        <p:cTn dur="500" fill="hold" id="26"/>
                                        <p:tgtEl>
                                          <p:spTgt spid="10246"/>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id="29" nodeType="clickEffect" presetClass="entr" presetID="2" presetSubtype="4">
                                  <p:stCondLst>
                                    <p:cond delay="0"/>
                                  </p:stCondLst>
                                  <p:childTnLst>
                                    <p:set>
                                      <p:cBhvr>
                                        <p:cTn dur="1" fill="hold" id="30">
                                          <p:stCondLst>
                                            <p:cond delay="0"/>
                                          </p:stCondLst>
                                        </p:cTn>
                                        <p:tgtEl>
                                          <p:spTgt spid="10262"/>
                                        </p:tgtEl>
                                        <p:attrNameLst>
                                          <p:attrName>style.visibility</p:attrName>
                                        </p:attrNameLst>
                                      </p:cBhvr>
                                      <p:to>
                                        <p:strVal val="visible"/>
                                      </p:to>
                                    </p:set>
                                    <p:anim calcmode="lin" valueType="num">
                                      <p:cBhvr additive="base">
                                        <p:cTn dur="500" fill="hold" id="31"/>
                                        <p:tgtEl>
                                          <p:spTgt spid="10262"/>
                                        </p:tgtEl>
                                        <p:attrNameLst>
                                          <p:attrName>ppt_x</p:attrName>
                                        </p:attrNameLst>
                                      </p:cBhvr>
                                      <p:tavLst>
                                        <p:tav tm="0">
                                          <p:val>
                                            <p:strVal val="#ppt_x"/>
                                          </p:val>
                                        </p:tav>
                                        <p:tav tm="100000">
                                          <p:val>
                                            <p:strVal val="#ppt_x"/>
                                          </p:val>
                                        </p:tav>
                                      </p:tavLst>
                                    </p:anim>
                                    <p:anim calcmode="lin" valueType="num">
                                      <p:cBhvr additive="base">
                                        <p:cTn dur="500" fill="hold" id="32"/>
                                        <p:tgtEl>
                                          <p:spTgt spid="10262"/>
                                        </p:tgtEl>
                                        <p:attrNameLst>
                                          <p:attrName>ppt_y</p:attrName>
                                        </p:attrNameLst>
                                      </p:cBhvr>
                                      <p:tavLst>
                                        <p:tav tm="0">
                                          <p:val>
                                            <p:strVal val="1+#ppt_h/2"/>
                                          </p:val>
                                        </p:tav>
                                        <p:tav tm="100000">
                                          <p:val>
                                            <p:strVal val="#ppt_y"/>
                                          </p:val>
                                        </p:tav>
                                      </p:tavLst>
                                    </p:anim>
                                  </p:childTnLst>
                                </p:cTn>
                              </p:par>
                            </p:childTnLst>
                          </p:cTn>
                        </p:par>
                      </p:childTnLst>
                    </p:cTn>
                  </p:par>
                  <p:par>
                    <p:cTn fill="hold" id="33">
                      <p:stCondLst>
                        <p:cond delay="indefinite"/>
                      </p:stCondLst>
                      <p:childTnLst>
                        <p:par>
                          <p:cTn fill="hold" id="34">
                            <p:stCondLst>
                              <p:cond delay="0"/>
                            </p:stCondLst>
                            <p:childTnLst>
                              <p:par>
                                <p:cTn fill="hold" id="35" nodeType="clickEffect" presetClass="entr" presetID="2" presetSubtype="4">
                                  <p:stCondLst>
                                    <p:cond delay="0"/>
                                  </p:stCondLst>
                                  <p:childTnLst>
                                    <p:set>
                                      <p:cBhvr>
                                        <p:cTn dur="1" fill="hold" id="36">
                                          <p:stCondLst>
                                            <p:cond delay="0"/>
                                          </p:stCondLst>
                                        </p:cTn>
                                        <p:tgtEl>
                                          <p:spTgt spid="10256"/>
                                        </p:tgtEl>
                                        <p:attrNameLst>
                                          <p:attrName>style.visibility</p:attrName>
                                        </p:attrNameLst>
                                      </p:cBhvr>
                                      <p:to>
                                        <p:strVal val="visible"/>
                                      </p:to>
                                    </p:set>
                                    <p:anim calcmode="lin" valueType="num">
                                      <p:cBhvr additive="base">
                                        <p:cTn dur="500" fill="hold" id="37"/>
                                        <p:tgtEl>
                                          <p:spTgt spid="10256"/>
                                        </p:tgtEl>
                                        <p:attrNameLst>
                                          <p:attrName>ppt_x</p:attrName>
                                        </p:attrNameLst>
                                      </p:cBhvr>
                                      <p:tavLst>
                                        <p:tav tm="0">
                                          <p:val>
                                            <p:strVal val="#ppt_x"/>
                                          </p:val>
                                        </p:tav>
                                        <p:tav tm="100000">
                                          <p:val>
                                            <p:strVal val="#ppt_x"/>
                                          </p:val>
                                        </p:tav>
                                      </p:tavLst>
                                    </p:anim>
                                    <p:anim calcmode="lin" valueType="num">
                                      <p:cBhvr additive="base">
                                        <p:cTn dur="500" fill="hold" id="38"/>
                                        <p:tgtEl>
                                          <p:spTgt spid="10256"/>
                                        </p:tgtEl>
                                        <p:attrNameLst>
                                          <p:attrName>ppt_y</p:attrName>
                                        </p:attrNameLst>
                                      </p:cBhvr>
                                      <p:tavLst>
                                        <p:tav tm="0">
                                          <p:val>
                                            <p:strVal val="1+#ppt_h/2"/>
                                          </p:val>
                                        </p:tav>
                                        <p:tav tm="100000">
                                          <p:val>
                                            <p:strVal val="#ppt_y"/>
                                          </p:val>
                                        </p:tav>
                                      </p:tavLst>
                                    </p:anim>
                                  </p:childTnLst>
                                </p:cTn>
                              </p:par>
                            </p:childTnLst>
                          </p:cTn>
                        </p:par>
                      </p:childTnLst>
                    </p:cTn>
                  </p:par>
                  <p:par>
                    <p:cTn fill="hold" id="39">
                      <p:stCondLst>
                        <p:cond delay="indefinite"/>
                      </p:stCondLst>
                      <p:childTnLst>
                        <p:par>
                          <p:cTn fill="hold" id="40">
                            <p:stCondLst>
                              <p:cond delay="0"/>
                            </p:stCondLst>
                            <p:childTnLst>
                              <p:par>
                                <p:cTn fill="hold" id="41" nodeType="clickEffect" presetClass="entr" presetID="2" presetSubtype="4">
                                  <p:stCondLst>
                                    <p:cond delay="0"/>
                                  </p:stCondLst>
                                  <p:childTnLst>
                                    <p:set>
                                      <p:cBhvr>
                                        <p:cTn dur="1" fill="hold" id="42">
                                          <p:stCondLst>
                                            <p:cond delay="0"/>
                                          </p:stCondLst>
                                        </p:cTn>
                                        <p:tgtEl>
                                          <p:spTgt spid="10264"/>
                                        </p:tgtEl>
                                        <p:attrNameLst>
                                          <p:attrName>style.visibility</p:attrName>
                                        </p:attrNameLst>
                                      </p:cBhvr>
                                      <p:to>
                                        <p:strVal val="visible"/>
                                      </p:to>
                                    </p:set>
                                    <p:anim calcmode="lin" valueType="num">
                                      <p:cBhvr additive="base">
                                        <p:cTn dur="500" fill="hold" id="43"/>
                                        <p:tgtEl>
                                          <p:spTgt spid="10264"/>
                                        </p:tgtEl>
                                        <p:attrNameLst>
                                          <p:attrName>ppt_x</p:attrName>
                                        </p:attrNameLst>
                                      </p:cBhvr>
                                      <p:tavLst>
                                        <p:tav tm="0">
                                          <p:val>
                                            <p:strVal val="#ppt_x"/>
                                          </p:val>
                                        </p:tav>
                                        <p:tav tm="100000">
                                          <p:val>
                                            <p:strVal val="#ppt_x"/>
                                          </p:val>
                                        </p:tav>
                                      </p:tavLst>
                                    </p:anim>
                                    <p:anim calcmode="lin" valueType="num">
                                      <p:cBhvr additive="base">
                                        <p:cTn dur="500" fill="hold" id="44"/>
                                        <p:tgtEl>
                                          <p:spTgt spid="10264"/>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0"/>
                                  </p:stCondLst>
                                  <p:childTnLst>
                                    <p:set>
                                      <p:cBhvr>
                                        <p:cTn dur="1" fill="hold" id="46">
                                          <p:stCondLst>
                                            <p:cond delay="0"/>
                                          </p:stCondLst>
                                        </p:cTn>
                                        <p:tgtEl>
                                          <p:spTgt spid="5">
                                            <p:txEl>
                                              <p:pRg end="0" st="0"/>
                                            </p:txEl>
                                          </p:spTgt>
                                        </p:tgtEl>
                                        <p:attrNameLst>
                                          <p:attrName>style.visibility</p:attrName>
                                        </p:attrNameLst>
                                      </p:cBhvr>
                                      <p:to>
                                        <p:strVal val="visible"/>
                                      </p:to>
                                    </p:set>
                                    <p:anim calcmode="lin" valueType="num">
                                      <p:cBhvr additive="base">
                                        <p:cTn dur="500" fill="hold" id="47"/>
                                        <p:tgtEl>
                                          <p:spTgt spid="5">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48"/>
                                        <p:tgtEl>
                                          <p:spTgt spid="5">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49">
                      <p:stCondLst>
                        <p:cond delay="indefinite"/>
                      </p:stCondLst>
                      <p:childTnLst>
                        <p:par>
                          <p:cTn fill="hold" id="50">
                            <p:stCondLst>
                              <p:cond delay="0"/>
                            </p:stCondLst>
                            <p:childTnLst>
                              <p:par>
                                <p:cTn fill="hold" id="51" nodeType="clickEffect" presetClass="entr" presetID="2" presetSubtype="4">
                                  <p:stCondLst>
                                    <p:cond delay="0"/>
                                  </p:stCondLst>
                                  <p:childTnLst>
                                    <p:set>
                                      <p:cBhvr>
                                        <p:cTn dur="1" fill="hold" id="52">
                                          <p:stCondLst>
                                            <p:cond delay="0"/>
                                          </p:stCondLst>
                                        </p:cTn>
                                        <p:tgtEl>
                                          <p:spTgt spid="10258"/>
                                        </p:tgtEl>
                                        <p:attrNameLst>
                                          <p:attrName>style.visibility</p:attrName>
                                        </p:attrNameLst>
                                      </p:cBhvr>
                                      <p:to>
                                        <p:strVal val="visible"/>
                                      </p:to>
                                    </p:set>
                                    <p:anim calcmode="lin" valueType="num">
                                      <p:cBhvr additive="base">
                                        <p:cTn dur="500" fill="hold" id="53"/>
                                        <p:tgtEl>
                                          <p:spTgt spid="10258"/>
                                        </p:tgtEl>
                                        <p:attrNameLst>
                                          <p:attrName>ppt_x</p:attrName>
                                        </p:attrNameLst>
                                      </p:cBhvr>
                                      <p:tavLst>
                                        <p:tav tm="0">
                                          <p:val>
                                            <p:strVal val="#ppt_x"/>
                                          </p:val>
                                        </p:tav>
                                        <p:tav tm="100000">
                                          <p:val>
                                            <p:strVal val="#ppt_x"/>
                                          </p:val>
                                        </p:tav>
                                      </p:tavLst>
                                    </p:anim>
                                    <p:anim calcmode="lin" valueType="num">
                                      <p:cBhvr additive="base">
                                        <p:cTn dur="500" fill="hold" id="54"/>
                                        <p:tgtEl>
                                          <p:spTgt spid="10258"/>
                                        </p:tgtEl>
                                        <p:attrNameLst>
                                          <p:attrName>ppt_y</p:attrName>
                                        </p:attrNameLst>
                                      </p:cBhvr>
                                      <p:tavLst>
                                        <p:tav tm="0">
                                          <p:val>
                                            <p:strVal val="1+#ppt_h/2"/>
                                          </p:val>
                                        </p:tav>
                                        <p:tav tm="100000">
                                          <p:val>
                                            <p:strVal val="#ppt_y"/>
                                          </p:val>
                                        </p:tav>
                                      </p:tavLst>
                                    </p:anim>
                                  </p:childTnLst>
                                </p:cTn>
                              </p:par>
                            </p:childTnLst>
                          </p:cTn>
                        </p:par>
                      </p:childTnLst>
                    </p:cTn>
                  </p:par>
                  <p:par>
                    <p:cTn fill="hold" id="55">
                      <p:stCondLst>
                        <p:cond delay="indefinite"/>
                      </p:stCondLst>
                      <p:childTnLst>
                        <p:par>
                          <p:cTn fill="hold" id="56">
                            <p:stCondLst>
                              <p:cond delay="0"/>
                            </p:stCondLst>
                            <p:childTnLst>
                              <p:par>
                                <p:cTn fill="hold" id="57" nodeType="clickEffect" presetClass="entr" presetID="2" presetSubtype="4">
                                  <p:stCondLst>
                                    <p:cond delay="0"/>
                                  </p:stCondLst>
                                  <p:childTnLst>
                                    <p:set>
                                      <p:cBhvr>
                                        <p:cTn dur="1" fill="hold" id="58">
                                          <p:stCondLst>
                                            <p:cond delay="0"/>
                                          </p:stCondLst>
                                        </p:cTn>
                                        <p:tgtEl>
                                          <p:spTgt spid="10268"/>
                                        </p:tgtEl>
                                        <p:attrNameLst>
                                          <p:attrName>style.visibility</p:attrName>
                                        </p:attrNameLst>
                                      </p:cBhvr>
                                      <p:to>
                                        <p:strVal val="visible"/>
                                      </p:to>
                                    </p:set>
                                    <p:anim calcmode="lin" valueType="num">
                                      <p:cBhvr additive="base">
                                        <p:cTn dur="500" fill="hold" id="59"/>
                                        <p:tgtEl>
                                          <p:spTgt spid="10268"/>
                                        </p:tgtEl>
                                        <p:attrNameLst>
                                          <p:attrName>ppt_x</p:attrName>
                                        </p:attrNameLst>
                                      </p:cBhvr>
                                      <p:tavLst>
                                        <p:tav tm="0">
                                          <p:val>
                                            <p:strVal val="#ppt_x"/>
                                          </p:val>
                                        </p:tav>
                                        <p:tav tm="100000">
                                          <p:val>
                                            <p:strVal val="#ppt_x"/>
                                          </p:val>
                                        </p:tav>
                                      </p:tavLst>
                                    </p:anim>
                                    <p:anim calcmode="lin" valueType="num">
                                      <p:cBhvr additive="base">
                                        <p:cTn dur="500" fill="hold" id="60"/>
                                        <p:tgtEl>
                                          <p:spTgt spid="10268"/>
                                        </p:tgtEl>
                                        <p:attrNameLst>
                                          <p:attrName>ppt_y</p:attrName>
                                        </p:attrNameLst>
                                      </p:cBhvr>
                                      <p:tavLst>
                                        <p:tav tm="0">
                                          <p:val>
                                            <p:strVal val="1+#ppt_h/2"/>
                                          </p:val>
                                        </p:tav>
                                        <p:tav tm="100000">
                                          <p:val>
                                            <p:strVal val="#ppt_y"/>
                                          </p:val>
                                        </p:tav>
                                      </p:tavLst>
                                    </p:anim>
                                  </p:childTnLst>
                                </p:cTn>
                              </p:par>
                            </p:childTnLst>
                          </p:cTn>
                        </p:par>
                      </p:childTnLst>
                    </p:cTn>
                  </p:par>
                  <p:par>
                    <p:cTn fill="hold" id="61">
                      <p:stCondLst>
                        <p:cond delay="indefinite"/>
                      </p:stCondLst>
                      <p:childTnLst>
                        <p:par>
                          <p:cTn fill="hold" id="62">
                            <p:stCondLst>
                              <p:cond delay="0"/>
                            </p:stCondLst>
                            <p:childTnLst>
                              <p:par>
                                <p:cTn fill="hold" id="63" nodeType="clickEffect" presetClass="entr" presetID="2" presetSubtype="4">
                                  <p:stCondLst>
                                    <p:cond delay="0"/>
                                  </p:stCondLst>
                                  <p:childTnLst>
                                    <p:set>
                                      <p:cBhvr>
                                        <p:cTn dur="1" fill="hold" id="64">
                                          <p:stCondLst>
                                            <p:cond delay="0"/>
                                          </p:stCondLst>
                                        </p:cTn>
                                        <p:tgtEl>
                                          <p:spTgt spid="10254"/>
                                        </p:tgtEl>
                                        <p:attrNameLst>
                                          <p:attrName>style.visibility</p:attrName>
                                        </p:attrNameLst>
                                      </p:cBhvr>
                                      <p:to>
                                        <p:strVal val="visible"/>
                                      </p:to>
                                    </p:set>
                                    <p:anim calcmode="lin" valueType="num">
                                      <p:cBhvr additive="base">
                                        <p:cTn dur="500" fill="hold" id="65"/>
                                        <p:tgtEl>
                                          <p:spTgt spid="10254"/>
                                        </p:tgtEl>
                                        <p:attrNameLst>
                                          <p:attrName>ppt_x</p:attrName>
                                        </p:attrNameLst>
                                      </p:cBhvr>
                                      <p:tavLst>
                                        <p:tav tm="0">
                                          <p:val>
                                            <p:strVal val="#ppt_x"/>
                                          </p:val>
                                        </p:tav>
                                        <p:tav tm="100000">
                                          <p:val>
                                            <p:strVal val="#ppt_x"/>
                                          </p:val>
                                        </p:tav>
                                      </p:tavLst>
                                    </p:anim>
                                    <p:anim calcmode="lin" valueType="num">
                                      <p:cBhvr additive="base">
                                        <p:cTn dur="500" fill="hold" id="66"/>
                                        <p:tgtEl>
                                          <p:spTgt spid="10254"/>
                                        </p:tgtEl>
                                        <p:attrNameLst>
                                          <p:attrName>ppt_y</p:attrName>
                                        </p:attrNameLst>
                                      </p:cBhvr>
                                      <p:tavLst>
                                        <p:tav tm="0">
                                          <p:val>
                                            <p:strVal val="1+#ppt_h/2"/>
                                          </p:val>
                                        </p:tav>
                                        <p:tav tm="100000">
                                          <p:val>
                                            <p:strVal val="#ppt_y"/>
                                          </p:val>
                                        </p:tav>
                                      </p:tavLst>
                                    </p:anim>
                                  </p:childTnLst>
                                </p:cTn>
                              </p:par>
                            </p:childTnLst>
                          </p:cTn>
                        </p:par>
                      </p:childTnLst>
                    </p:cTn>
                  </p:par>
                  <p:par>
                    <p:cTn fill="hold" id="67">
                      <p:stCondLst>
                        <p:cond delay="indefinite"/>
                      </p:stCondLst>
                      <p:childTnLst>
                        <p:par>
                          <p:cTn fill="hold" id="68">
                            <p:stCondLst>
                              <p:cond delay="0"/>
                            </p:stCondLst>
                            <p:childTnLst>
                              <p:par>
                                <p:cTn fill="hold" id="69" nodeType="clickEffect" presetClass="entr" presetID="2" presetSubtype="4">
                                  <p:stCondLst>
                                    <p:cond delay="0"/>
                                  </p:stCondLst>
                                  <p:childTnLst>
                                    <p:set>
                                      <p:cBhvr>
                                        <p:cTn dur="1" fill="hold" id="70">
                                          <p:stCondLst>
                                            <p:cond delay="0"/>
                                          </p:stCondLst>
                                        </p:cTn>
                                        <p:tgtEl>
                                          <p:spTgt spid="10248"/>
                                        </p:tgtEl>
                                        <p:attrNameLst>
                                          <p:attrName>style.visibility</p:attrName>
                                        </p:attrNameLst>
                                      </p:cBhvr>
                                      <p:to>
                                        <p:strVal val="visible"/>
                                      </p:to>
                                    </p:set>
                                    <p:anim calcmode="lin" valueType="num">
                                      <p:cBhvr additive="base">
                                        <p:cTn dur="500" fill="hold" id="71"/>
                                        <p:tgtEl>
                                          <p:spTgt spid="10248"/>
                                        </p:tgtEl>
                                        <p:attrNameLst>
                                          <p:attrName>ppt_x</p:attrName>
                                        </p:attrNameLst>
                                      </p:cBhvr>
                                      <p:tavLst>
                                        <p:tav tm="0">
                                          <p:val>
                                            <p:strVal val="#ppt_x"/>
                                          </p:val>
                                        </p:tav>
                                        <p:tav tm="100000">
                                          <p:val>
                                            <p:strVal val="#ppt_x"/>
                                          </p:val>
                                        </p:tav>
                                      </p:tavLst>
                                    </p:anim>
                                    <p:anim calcmode="lin" valueType="num">
                                      <p:cBhvr additive="base">
                                        <p:cTn dur="500" fill="hold" id="72"/>
                                        <p:tgtEl>
                                          <p:spTgt spid="10248"/>
                                        </p:tgtEl>
                                        <p:attrNameLst>
                                          <p:attrName>ppt_y</p:attrName>
                                        </p:attrNameLst>
                                      </p:cBhvr>
                                      <p:tavLst>
                                        <p:tav tm="0">
                                          <p:val>
                                            <p:strVal val="1+#ppt_h/2"/>
                                          </p:val>
                                        </p:tav>
                                        <p:tav tm="100000">
                                          <p:val>
                                            <p:strVal val="#ppt_y"/>
                                          </p:val>
                                        </p:tav>
                                      </p:tavLst>
                                    </p:anim>
                                  </p:childTnLst>
                                </p:cTn>
                              </p:par>
                            </p:childTnLst>
                          </p:cTn>
                        </p:par>
                      </p:childTnLst>
                    </p:cTn>
                  </p:par>
                  <p:par>
                    <p:cTn fill="hold" id="73">
                      <p:stCondLst>
                        <p:cond delay="indefinite"/>
                      </p:stCondLst>
                      <p:childTnLst>
                        <p:par>
                          <p:cTn fill="hold" id="74">
                            <p:stCondLst>
                              <p:cond delay="0"/>
                            </p:stCondLst>
                            <p:childTnLst>
                              <p:par>
                                <p:cTn fill="hold" grpId="0" id="75" nodeType="clickEffect" presetClass="entr" presetID="2" presetSubtype="4">
                                  <p:stCondLst>
                                    <p:cond delay="0"/>
                                  </p:stCondLst>
                                  <p:childTnLst>
                                    <p:set>
                                      <p:cBhvr>
                                        <p:cTn dur="1" fill="hold" id="76">
                                          <p:stCondLst>
                                            <p:cond delay="0"/>
                                          </p:stCondLst>
                                        </p:cTn>
                                        <p:tgtEl>
                                          <p:spTgt spid="17"/>
                                        </p:tgtEl>
                                        <p:attrNameLst>
                                          <p:attrName>style.visibility</p:attrName>
                                        </p:attrNameLst>
                                      </p:cBhvr>
                                      <p:to>
                                        <p:strVal val="visible"/>
                                      </p:to>
                                    </p:set>
                                    <p:anim calcmode="lin" valueType="num">
                                      <p:cBhvr additive="base">
                                        <p:cTn dur="500" fill="hold" id="77"/>
                                        <p:tgtEl>
                                          <p:spTgt spid="17"/>
                                        </p:tgtEl>
                                        <p:attrNameLst>
                                          <p:attrName>ppt_x</p:attrName>
                                        </p:attrNameLst>
                                      </p:cBhvr>
                                      <p:tavLst>
                                        <p:tav tm="0">
                                          <p:val>
                                            <p:strVal val="#ppt_x"/>
                                          </p:val>
                                        </p:tav>
                                        <p:tav tm="100000">
                                          <p:val>
                                            <p:strVal val="#ppt_x"/>
                                          </p:val>
                                        </p:tav>
                                      </p:tavLst>
                                    </p:anim>
                                    <p:anim calcmode="lin" valueType="num">
                                      <p:cBhvr additive="base">
                                        <p:cTn dur="500" fill="hold" id="78"/>
                                        <p:tgtEl>
                                          <p:spTgt spid="17"/>
                                        </p:tgtEl>
                                        <p:attrNameLst>
                                          <p:attrName>ppt_y</p:attrName>
                                        </p:attrNameLst>
                                      </p:cBhvr>
                                      <p:tavLst>
                                        <p:tav tm="0">
                                          <p:val>
                                            <p:strVal val="1+#ppt_h/2"/>
                                          </p:val>
                                        </p:tav>
                                        <p:tav tm="100000">
                                          <p:val>
                                            <p:strVal val="#ppt_y"/>
                                          </p:val>
                                        </p:tav>
                                      </p:tavLst>
                                    </p:anim>
                                  </p:childTnLst>
                                </p:cTn>
                              </p:par>
                              <p:par>
                                <p:cTn fill="hold" id="79" nodeType="withEffect" presetClass="entr" presetID="2" presetSubtype="4">
                                  <p:stCondLst>
                                    <p:cond delay="0"/>
                                  </p:stCondLst>
                                  <p:childTnLst>
                                    <p:set>
                                      <p:cBhvr>
                                        <p:cTn dur="1" fill="hold" id="80">
                                          <p:stCondLst>
                                            <p:cond delay="0"/>
                                          </p:stCondLst>
                                        </p:cTn>
                                        <p:tgtEl>
                                          <p:spTgt spid="10250"/>
                                        </p:tgtEl>
                                        <p:attrNameLst>
                                          <p:attrName>style.visibility</p:attrName>
                                        </p:attrNameLst>
                                      </p:cBhvr>
                                      <p:to>
                                        <p:strVal val="visible"/>
                                      </p:to>
                                    </p:set>
                                    <p:anim calcmode="lin" valueType="num">
                                      <p:cBhvr additive="base">
                                        <p:cTn dur="500" fill="hold" id="81"/>
                                        <p:tgtEl>
                                          <p:spTgt spid="10250"/>
                                        </p:tgtEl>
                                        <p:attrNameLst>
                                          <p:attrName>ppt_x</p:attrName>
                                        </p:attrNameLst>
                                      </p:cBhvr>
                                      <p:tavLst>
                                        <p:tav tm="0">
                                          <p:val>
                                            <p:strVal val="#ppt_x"/>
                                          </p:val>
                                        </p:tav>
                                        <p:tav tm="100000">
                                          <p:val>
                                            <p:strVal val="#ppt_x"/>
                                          </p:val>
                                        </p:tav>
                                      </p:tavLst>
                                    </p:anim>
                                    <p:anim calcmode="lin" valueType="num">
                                      <p:cBhvr additive="base">
                                        <p:cTn dur="500" fill="hold" id="82"/>
                                        <p:tgtEl>
                                          <p:spTgt spid="10250"/>
                                        </p:tgtEl>
                                        <p:attrNameLst>
                                          <p:attrName>ppt_y</p:attrName>
                                        </p:attrNameLst>
                                      </p:cBhvr>
                                      <p:tavLst>
                                        <p:tav tm="0">
                                          <p:val>
                                            <p:strVal val="1+#ppt_h/2"/>
                                          </p:val>
                                        </p:tav>
                                        <p:tav tm="100000">
                                          <p:val>
                                            <p:strVal val="#ppt_y"/>
                                          </p:val>
                                        </p:tav>
                                      </p:tavLst>
                                    </p:anim>
                                  </p:childTnLst>
                                </p:cTn>
                              </p:par>
                            </p:childTnLst>
                          </p:cTn>
                        </p:par>
                      </p:childTnLst>
                    </p:cTn>
                  </p:par>
                  <p:par>
                    <p:cTn fill="hold" id="83">
                      <p:stCondLst>
                        <p:cond delay="indefinite"/>
                      </p:stCondLst>
                      <p:childTnLst>
                        <p:par>
                          <p:cTn fill="hold" id="84">
                            <p:stCondLst>
                              <p:cond delay="0"/>
                            </p:stCondLst>
                            <p:childTnLst>
                              <p:par>
                                <p:cTn fill="hold" id="85" nodeType="clickEffect" presetClass="entr" presetID="2" presetSubtype="4">
                                  <p:stCondLst>
                                    <p:cond delay="0"/>
                                  </p:stCondLst>
                                  <p:childTnLst>
                                    <p:set>
                                      <p:cBhvr>
                                        <p:cTn dur="1" fill="hold" id="86">
                                          <p:stCondLst>
                                            <p:cond delay="0"/>
                                          </p:stCondLst>
                                        </p:cTn>
                                        <p:tgtEl>
                                          <p:spTgt spid="34818"/>
                                        </p:tgtEl>
                                        <p:attrNameLst>
                                          <p:attrName>style.visibility</p:attrName>
                                        </p:attrNameLst>
                                      </p:cBhvr>
                                      <p:to>
                                        <p:strVal val="visible"/>
                                      </p:to>
                                    </p:set>
                                    <p:anim calcmode="lin" valueType="num">
                                      <p:cBhvr additive="base">
                                        <p:cTn dur="500" fill="hold" id="87"/>
                                        <p:tgtEl>
                                          <p:spTgt spid="34818"/>
                                        </p:tgtEl>
                                        <p:attrNameLst>
                                          <p:attrName>ppt_x</p:attrName>
                                        </p:attrNameLst>
                                      </p:cBhvr>
                                      <p:tavLst>
                                        <p:tav tm="0">
                                          <p:val>
                                            <p:strVal val="#ppt_x"/>
                                          </p:val>
                                        </p:tav>
                                        <p:tav tm="100000">
                                          <p:val>
                                            <p:strVal val="#ppt_x"/>
                                          </p:val>
                                        </p:tav>
                                      </p:tavLst>
                                    </p:anim>
                                    <p:anim calcmode="lin" valueType="num">
                                      <p:cBhvr additive="base">
                                        <p:cTn dur="500" fill="hold" id="88"/>
                                        <p:tgtEl>
                                          <p:spTgt spid="34818"/>
                                        </p:tgtEl>
                                        <p:attrNameLst>
                                          <p:attrName>ppt_y</p:attrName>
                                        </p:attrNameLst>
                                      </p:cBhvr>
                                      <p:tavLst>
                                        <p:tav tm="0">
                                          <p:val>
                                            <p:strVal val="1+#ppt_h/2"/>
                                          </p:val>
                                        </p:tav>
                                        <p:tav tm="100000">
                                          <p:val>
                                            <p:strVal val="#ppt_y"/>
                                          </p:val>
                                        </p:tav>
                                      </p:tavLst>
                                    </p:anim>
                                  </p:childTnLst>
                                </p:cTn>
                              </p:par>
                            </p:childTnLst>
                          </p:cTn>
                        </p:par>
                      </p:childTnLst>
                    </p:cTn>
                  </p:par>
                  <p:par>
                    <p:cTn fill="hold" id="89">
                      <p:stCondLst>
                        <p:cond delay="indefinite"/>
                      </p:stCondLst>
                      <p:childTnLst>
                        <p:par>
                          <p:cTn fill="hold" id="90">
                            <p:stCondLst>
                              <p:cond delay="0"/>
                            </p:stCondLst>
                            <p:childTnLst>
                              <p:par>
                                <p:cTn fill="hold" id="91" nodeType="clickEffect" presetClass="entr" presetID="2" presetSubtype="4">
                                  <p:stCondLst>
                                    <p:cond delay="0"/>
                                  </p:stCondLst>
                                  <p:childTnLst>
                                    <p:set>
                                      <p:cBhvr>
                                        <p:cTn dur="1" fill="hold" id="92">
                                          <p:stCondLst>
                                            <p:cond delay="0"/>
                                          </p:stCondLst>
                                        </p:cTn>
                                        <p:tgtEl>
                                          <p:spTgt spid="34824"/>
                                        </p:tgtEl>
                                        <p:attrNameLst>
                                          <p:attrName>style.visibility</p:attrName>
                                        </p:attrNameLst>
                                      </p:cBhvr>
                                      <p:to>
                                        <p:strVal val="visible"/>
                                      </p:to>
                                    </p:set>
                                    <p:anim calcmode="lin" valueType="num">
                                      <p:cBhvr additive="base">
                                        <p:cTn dur="500" fill="hold" id="93"/>
                                        <p:tgtEl>
                                          <p:spTgt spid="34824"/>
                                        </p:tgtEl>
                                        <p:attrNameLst>
                                          <p:attrName>ppt_x</p:attrName>
                                        </p:attrNameLst>
                                      </p:cBhvr>
                                      <p:tavLst>
                                        <p:tav tm="0">
                                          <p:val>
                                            <p:strVal val="#ppt_x"/>
                                          </p:val>
                                        </p:tav>
                                        <p:tav tm="100000">
                                          <p:val>
                                            <p:strVal val="#ppt_x"/>
                                          </p:val>
                                        </p:tav>
                                      </p:tavLst>
                                    </p:anim>
                                    <p:anim calcmode="lin" valueType="num">
                                      <p:cBhvr additive="base">
                                        <p:cTn dur="500" fill="hold" id="94"/>
                                        <p:tgtEl>
                                          <p:spTgt spid="34824"/>
                                        </p:tgtEl>
                                        <p:attrNameLst>
                                          <p:attrName>ppt_y</p:attrName>
                                        </p:attrNameLst>
                                      </p:cBhvr>
                                      <p:tavLst>
                                        <p:tav tm="0">
                                          <p:val>
                                            <p:strVal val="1+#ppt_h/2"/>
                                          </p:val>
                                        </p:tav>
                                        <p:tav tm="100000">
                                          <p:val>
                                            <p:strVal val="#ppt_y"/>
                                          </p:val>
                                        </p:tav>
                                      </p:tavLst>
                                    </p:anim>
                                  </p:childTnLst>
                                </p:cTn>
                              </p:par>
                            </p:childTnLst>
                          </p:cTn>
                        </p:par>
                      </p:childTnLst>
                    </p:cTn>
                  </p:par>
                  <p:par>
                    <p:cTn fill="hold" id="95">
                      <p:stCondLst>
                        <p:cond delay="indefinite"/>
                      </p:stCondLst>
                      <p:childTnLst>
                        <p:par>
                          <p:cTn fill="hold" id="96">
                            <p:stCondLst>
                              <p:cond delay="0"/>
                            </p:stCondLst>
                            <p:childTnLst>
                              <p:par>
                                <p:cTn fill="hold" id="97" nodeType="clickEffect" presetClass="entr" presetID="2" presetSubtype="4">
                                  <p:stCondLst>
                                    <p:cond delay="0"/>
                                  </p:stCondLst>
                                  <p:childTnLst>
                                    <p:set>
                                      <p:cBhvr>
                                        <p:cTn dur="1" fill="hold" id="98">
                                          <p:stCondLst>
                                            <p:cond delay="0"/>
                                          </p:stCondLst>
                                        </p:cTn>
                                        <p:tgtEl>
                                          <p:spTgt spid="34828"/>
                                        </p:tgtEl>
                                        <p:attrNameLst>
                                          <p:attrName>style.visibility</p:attrName>
                                        </p:attrNameLst>
                                      </p:cBhvr>
                                      <p:to>
                                        <p:strVal val="visible"/>
                                      </p:to>
                                    </p:set>
                                    <p:anim calcmode="lin" valueType="num">
                                      <p:cBhvr additive="base">
                                        <p:cTn dur="500" fill="hold" id="99"/>
                                        <p:tgtEl>
                                          <p:spTgt spid="34828"/>
                                        </p:tgtEl>
                                        <p:attrNameLst>
                                          <p:attrName>ppt_x</p:attrName>
                                        </p:attrNameLst>
                                      </p:cBhvr>
                                      <p:tavLst>
                                        <p:tav tm="0">
                                          <p:val>
                                            <p:strVal val="#ppt_x"/>
                                          </p:val>
                                        </p:tav>
                                        <p:tav tm="100000">
                                          <p:val>
                                            <p:strVal val="#ppt_x"/>
                                          </p:val>
                                        </p:tav>
                                      </p:tavLst>
                                    </p:anim>
                                    <p:anim calcmode="lin" valueType="num">
                                      <p:cBhvr additive="base">
                                        <p:cTn dur="500" fill="hold" id="100"/>
                                        <p:tgtEl>
                                          <p:spTgt spid="34828"/>
                                        </p:tgtEl>
                                        <p:attrNameLst>
                                          <p:attrName>ppt_y</p:attrName>
                                        </p:attrNameLst>
                                      </p:cBhvr>
                                      <p:tavLst>
                                        <p:tav tm="0">
                                          <p:val>
                                            <p:strVal val="1+#ppt_h/2"/>
                                          </p:val>
                                        </p:tav>
                                        <p:tav tm="100000">
                                          <p:val>
                                            <p:strVal val="#ppt_y"/>
                                          </p:val>
                                        </p:tav>
                                      </p:tavLst>
                                    </p:anim>
                                  </p:childTnLst>
                                </p:cTn>
                              </p:par>
                            </p:childTnLst>
                          </p:cTn>
                        </p:par>
                      </p:childTnLst>
                    </p:cTn>
                  </p:par>
                  <p:par>
                    <p:cTn fill="hold" id="101">
                      <p:stCondLst>
                        <p:cond delay="indefinite"/>
                      </p:stCondLst>
                      <p:childTnLst>
                        <p:par>
                          <p:cTn fill="hold" id="102">
                            <p:stCondLst>
                              <p:cond delay="0"/>
                            </p:stCondLst>
                            <p:childTnLst>
                              <p:par>
                                <p:cTn fill="hold" id="103" nodeType="clickEffect" presetClass="entr" presetID="2" presetSubtype="4">
                                  <p:stCondLst>
                                    <p:cond delay="0"/>
                                  </p:stCondLst>
                                  <p:childTnLst>
                                    <p:set>
                                      <p:cBhvr>
                                        <p:cTn dur="1" fill="hold" id="104">
                                          <p:stCondLst>
                                            <p:cond delay="0"/>
                                          </p:stCondLst>
                                        </p:cTn>
                                        <p:tgtEl>
                                          <p:spTgt spid="34822"/>
                                        </p:tgtEl>
                                        <p:attrNameLst>
                                          <p:attrName>style.visibility</p:attrName>
                                        </p:attrNameLst>
                                      </p:cBhvr>
                                      <p:to>
                                        <p:strVal val="visible"/>
                                      </p:to>
                                    </p:set>
                                    <p:anim calcmode="lin" valueType="num">
                                      <p:cBhvr additive="base">
                                        <p:cTn dur="500" fill="hold" id="105"/>
                                        <p:tgtEl>
                                          <p:spTgt spid="34822"/>
                                        </p:tgtEl>
                                        <p:attrNameLst>
                                          <p:attrName>ppt_x</p:attrName>
                                        </p:attrNameLst>
                                      </p:cBhvr>
                                      <p:tavLst>
                                        <p:tav tm="0">
                                          <p:val>
                                            <p:strVal val="#ppt_x"/>
                                          </p:val>
                                        </p:tav>
                                        <p:tav tm="100000">
                                          <p:val>
                                            <p:strVal val="#ppt_x"/>
                                          </p:val>
                                        </p:tav>
                                      </p:tavLst>
                                    </p:anim>
                                    <p:anim calcmode="lin" valueType="num">
                                      <p:cBhvr additive="base">
                                        <p:cTn dur="500" fill="hold" id="106"/>
                                        <p:tgtEl>
                                          <p:spTgt spid="348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5"/>
      <p:bldP grpId="0" spid="17"/>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3.bp.blogspot.com/_pLEeUKQH9Lo/SSa9RwqPt1I/AAAAAAAAAWw/4Dnmux5DUzs/s320/Lt__Cream_Pearls_w_Shell_by_SerendipityStock.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fontScale="90000"/>
          </a:bodyPr>
          <a:lstStyle/>
          <a:p>
            <a:r>
              <a:rPr lang="en-US" b="1" dirty="0" smtClean="0">
                <a:solidFill>
                  <a:srgbClr val="0070C0"/>
                </a:solidFill>
                <a:latin typeface="Footlight MT Light" pitchFamily="18" charset="0"/>
              </a:rPr>
              <a:t>We use the Ocean as a Highway for Commerce</a:t>
            </a:r>
            <a:endParaRPr lang="en-US" b="1" dirty="0">
              <a:solidFill>
                <a:srgbClr val="0070C0"/>
              </a:solidFill>
              <a:latin typeface="Footlight MT Light" pitchFamily="18" charset="0"/>
            </a:endParaRPr>
          </a:p>
        </p:txBody>
      </p:sp>
      <p:sp>
        <p:nvSpPr>
          <p:cNvPr id="3" name="Content Placeholder 2"/>
          <p:cNvSpPr>
            <a:spLocks noGrp="1"/>
          </p:cNvSpPr>
          <p:nvPr>
            <p:ph idx="1"/>
          </p:nvPr>
        </p:nvSpPr>
        <p:spPr>
          <a:xfrm>
            <a:off x="457200" y="1676400"/>
            <a:ext cx="8229600" cy="4525963"/>
          </a:xfrm>
        </p:spPr>
        <p:txBody>
          <a:bodyPr>
            <a:normAutofit/>
          </a:bodyPr>
          <a:lstStyle/>
          <a:p>
            <a:r>
              <a:rPr lang="en-US" sz="4000" b="1" dirty="0" smtClean="0">
                <a:latin typeface="Footlight MT Light" pitchFamily="18" charset="0"/>
              </a:rPr>
              <a:t>The shallow continental shelves have been exploited as a source of sands and gravels. </a:t>
            </a:r>
          </a:p>
          <a:p>
            <a:r>
              <a:rPr lang="en-US" sz="4000" b="1" dirty="0" smtClean="0">
                <a:latin typeface="Footlight MT Light" pitchFamily="18" charset="0"/>
              </a:rPr>
              <a:t>Expensive deposits of petroleum-bearing sands have been exploited in offshore areas.</a:t>
            </a:r>
          </a:p>
          <a:p>
            <a:endParaRPr lang="en-US" b="1" dirty="0">
              <a:latin typeface="Footlight MT Light" pitchFamily="18"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3.bp.blogspot.com/_pLEeUKQH9Lo/SSa9RwqPt1I/AAAAAAAAAWw/4Dnmux5DUzs/s320/Lt__Cream_Pearls_w_Shell_by_SerendipityStock.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fontScale="90000"/>
          </a:bodyPr>
          <a:lstStyle/>
          <a:p>
            <a:r>
              <a:rPr lang="en-US" b="1" dirty="0" smtClean="0">
                <a:solidFill>
                  <a:srgbClr val="0070C0"/>
                </a:solidFill>
                <a:latin typeface="Footlight MT Light" pitchFamily="18" charset="0"/>
              </a:rPr>
              <a:t>We use the Ocean as a Highway for Commerce</a:t>
            </a:r>
            <a:endParaRPr lang="en-US" b="1" dirty="0">
              <a:solidFill>
                <a:srgbClr val="0070C0"/>
              </a:solidFill>
              <a:latin typeface="Footlight MT Light" pitchFamily="18" charset="0"/>
            </a:endParaRPr>
          </a:p>
        </p:txBody>
      </p:sp>
      <p:sp>
        <p:nvSpPr>
          <p:cNvPr id="3" name="Content Placeholder 2"/>
          <p:cNvSpPr>
            <a:spLocks noGrp="1"/>
          </p:cNvSpPr>
          <p:nvPr>
            <p:ph idx="1"/>
          </p:nvPr>
        </p:nvSpPr>
        <p:spPr>
          <a:xfrm>
            <a:off x="457200" y="1676400"/>
            <a:ext cx="8229600" cy="4525963"/>
          </a:xfrm>
        </p:spPr>
        <p:txBody>
          <a:bodyPr>
            <a:normAutofit/>
          </a:bodyPr>
          <a:lstStyle/>
          <a:p>
            <a:r>
              <a:rPr lang="en-US" sz="4000" b="1" dirty="0" smtClean="0">
                <a:latin typeface="Footlight MT Light" pitchFamily="18" charset="0"/>
              </a:rPr>
              <a:t>Manganese nodules represent a potentially rich and extensive resource. </a:t>
            </a:r>
          </a:p>
          <a:p>
            <a:r>
              <a:rPr lang="en-US" sz="4000" b="1" dirty="0" smtClean="0">
                <a:latin typeface="Footlight MT Light" pitchFamily="18" charset="0"/>
              </a:rPr>
              <a:t>Pearls are taken from oysters to make jewelry and shells and coral have been used as a source of building material.</a:t>
            </a:r>
            <a:endParaRPr lang="en-US" sz="4000" b="1" dirty="0">
              <a:latin typeface="Footlight MT Light" pitchFamily="18"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54" name="Picture 10" descr="http://sailboats.files.wordpress.com/2008/06/coastguard.jpg"/>
          <p:cNvPicPr>
            <a:picLocks noChangeAspect="1" noChangeArrowheads="1"/>
          </p:cNvPicPr>
          <p:nvPr/>
        </p:nvPicPr>
        <p:blipFill>
          <a:blip r:embed="rId2" cstate="print"/>
          <a:srcRect/>
          <a:stretch>
            <a:fillRect/>
          </a:stretch>
        </p:blipFill>
        <p:spPr bwMode="auto">
          <a:xfrm>
            <a:off x="0" y="-1"/>
            <a:ext cx="4362450" cy="2898061"/>
          </a:xfrm>
          <a:prstGeom prst="rect">
            <a:avLst/>
          </a:prstGeom>
          <a:noFill/>
        </p:spPr>
      </p:pic>
      <p:pic>
        <p:nvPicPr>
          <p:cNvPr id="6156" name="Picture 12" descr="http://wwwdelivery.superstock.com/WI/223/1848/PreviewComp/SuperStock_1848-15767.jpg"/>
          <p:cNvPicPr>
            <a:picLocks noChangeAspect="1" noChangeArrowheads="1"/>
          </p:cNvPicPr>
          <p:nvPr/>
        </p:nvPicPr>
        <p:blipFill>
          <a:blip r:embed="rId3" cstate="print"/>
          <a:srcRect/>
          <a:stretch>
            <a:fillRect/>
          </a:stretch>
        </p:blipFill>
        <p:spPr bwMode="auto">
          <a:xfrm>
            <a:off x="3810000" y="1143000"/>
            <a:ext cx="3548367" cy="2362200"/>
          </a:xfrm>
          <a:prstGeom prst="rect">
            <a:avLst/>
          </a:prstGeom>
          <a:noFill/>
        </p:spPr>
      </p:pic>
      <p:pic>
        <p:nvPicPr>
          <p:cNvPr id="6146" name="Picture 2" descr="http://www.acclaimimages.com/_gallery/_free_images/0420-0904-1717-3630_kids_and_navy_sailors_swimming_in_the_ocean_with_a_boat_nearby_m.jpg"/>
          <p:cNvPicPr>
            <a:picLocks noChangeAspect="1" noChangeArrowheads="1"/>
          </p:cNvPicPr>
          <p:nvPr/>
        </p:nvPicPr>
        <p:blipFill>
          <a:blip r:embed="rId4" cstate="print"/>
          <a:srcRect/>
          <a:stretch>
            <a:fillRect/>
          </a:stretch>
        </p:blipFill>
        <p:spPr bwMode="auto">
          <a:xfrm>
            <a:off x="0" y="2514601"/>
            <a:ext cx="2913839" cy="4343399"/>
          </a:xfrm>
          <a:prstGeom prst="rect">
            <a:avLst/>
          </a:prstGeom>
          <a:noFill/>
        </p:spPr>
      </p:pic>
      <p:pic>
        <p:nvPicPr>
          <p:cNvPr id="6148" name="Picture 4" descr="http://www.rbogert.com/images/BlueMarlin-bogertrod-1.jpg"/>
          <p:cNvPicPr>
            <a:picLocks noChangeAspect="1" noChangeArrowheads="1"/>
          </p:cNvPicPr>
          <p:nvPr/>
        </p:nvPicPr>
        <p:blipFill>
          <a:blip r:embed="rId5" cstate="print"/>
          <a:srcRect/>
          <a:stretch>
            <a:fillRect/>
          </a:stretch>
        </p:blipFill>
        <p:spPr bwMode="auto">
          <a:xfrm>
            <a:off x="2286000" y="3295649"/>
            <a:ext cx="4057650" cy="3562351"/>
          </a:xfrm>
          <a:prstGeom prst="rect">
            <a:avLst/>
          </a:prstGeom>
          <a:noFill/>
        </p:spPr>
      </p:pic>
      <p:sp>
        <p:nvSpPr>
          <p:cNvPr id="2" name="Title 1"/>
          <p:cNvSpPr>
            <a:spLocks noGrp="1"/>
          </p:cNvSpPr>
          <p:nvPr>
            <p:ph type="title"/>
          </p:nvPr>
        </p:nvSpPr>
        <p:spPr>
          <a:xfrm>
            <a:off x="2514600" y="0"/>
            <a:ext cx="7162800" cy="1143000"/>
          </a:xfrm>
        </p:spPr>
        <p:txBody>
          <a:bodyPr>
            <a:normAutofit fontScale="90000"/>
          </a:bodyPr>
          <a:lstStyle/>
          <a:p>
            <a:r>
              <a:rPr lang="en-US" b="1" dirty="0" smtClean="0">
                <a:solidFill>
                  <a:srgbClr val="002060"/>
                </a:solidFill>
                <a:latin typeface="Footlight MT Light" pitchFamily="18" charset="0"/>
              </a:rPr>
              <a:t>The Ocean is a Place for Recreation</a:t>
            </a:r>
            <a:endParaRPr lang="en-US" b="1" dirty="0">
              <a:solidFill>
                <a:srgbClr val="002060"/>
              </a:solidFill>
              <a:latin typeface="Footlight MT Light" pitchFamily="18" charset="0"/>
            </a:endParaRPr>
          </a:p>
        </p:txBody>
      </p:sp>
      <p:pic>
        <p:nvPicPr>
          <p:cNvPr id="6150" name="Picture 6" descr="http://www.flippersmack.com/wp-content/uploads/2010/08/scuba_diving_Great-Barrier-Reef.jpg"/>
          <p:cNvPicPr>
            <a:picLocks noChangeAspect="1" noChangeArrowheads="1"/>
          </p:cNvPicPr>
          <p:nvPr/>
        </p:nvPicPr>
        <p:blipFill>
          <a:blip r:embed="rId6" cstate="print"/>
          <a:srcRect/>
          <a:stretch>
            <a:fillRect/>
          </a:stretch>
        </p:blipFill>
        <p:spPr bwMode="auto">
          <a:xfrm>
            <a:off x="5791200" y="2895600"/>
            <a:ext cx="3352800" cy="3352801"/>
          </a:xfrm>
          <a:prstGeom prst="rect">
            <a:avLst/>
          </a:prstGeom>
          <a:noFill/>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54"/>
                                        </p:tgtEl>
                                        <p:attrNameLst>
                                          <p:attrName>style.visibility</p:attrName>
                                        </p:attrNameLst>
                                      </p:cBhvr>
                                      <p:to>
                                        <p:strVal val="visible"/>
                                      </p:to>
                                    </p:set>
                                    <p:anim calcmode="lin" valueType="num">
                                      <p:cBhvr additive="base">
                                        <p:cTn id="7" dur="500" fill="hold"/>
                                        <p:tgtEl>
                                          <p:spTgt spid="6154"/>
                                        </p:tgtEl>
                                        <p:attrNameLst>
                                          <p:attrName>ppt_x</p:attrName>
                                        </p:attrNameLst>
                                      </p:cBhvr>
                                      <p:tavLst>
                                        <p:tav tm="0">
                                          <p:val>
                                            <p:strVal val="#ppt_x"/>
                                          </p:val>
                                        </p:tav>
                                        <p:tav tm="100000">
                                          <p:val>
                                            <p:strVal val="#ppt_x"/>
                                          </p:val>
                                        </p:tav>
                                      </p:tavLst>
                                    </p:anim>
                                    <p:anim calcmode="lin" valueType="num">
                                      <p:cBhvr additive="base">
                                        <p:cTn id="8" dur="500" fill="hold"/>
                                        <p:tgtEl>
                                          <p:spTgt spid="61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56"/>
                                        </p:tgtEl>
                                        <p:attrNameLst>
                                          <p:attrName>style.visibility</p:attrName>
                                        </p:attrNameLst>
                                      </p:cBhvr>
                                      <p:to>
                                        <p:strVal val="visible"/>
                                      </p:to>
                                    </p:set>
                                    <p:anim calcmode="lin" valueType="num">
                                      <p:cBhvr additive="base">
                                        <p:cTn id="13" dur="500" fill="hold"/>
                                        <p:tgtEl>
                                          <p:spTgt spid="6156"/>
                                        </p:tgtEl>
                                        <p:attrNameLst>
                                          <p:attrName>ppt_x</p:attrName>
                                        </p:attrNameLst>
                                      </p:cBhvr>
                                      <p:tavLst>
                                        <p:tav tm="0">
                                          <p:val>
                                            <p:strVal val="#ppt_x"/>
                                          </p:val>
                                        </p:tav>
                                        <p:tav tm="100000">
                                          <p:val>
                                            <p:strVal val="#ppt_x"/>
                                          </p:val>
                                        </p:tav>
                                      </p:tavLst>
                                    </p:anim>
                                    <p:anim calcmode="lin" valueType="num">
                                      <p:cBhvr additive="base">
                                        <p:cTn id="14" dur="500" fill="hold"/>
                                        <p:tgtEl>
                                          <p:spTgt spid="615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anim calcmode="lin" valueType="num">
                                      <p:cBhvr additive="base">
                                        <p:cTn id="19" dur="500" fill="hold"/>
                                        <p:tgtEl>
                                          <p:spTgt spid="6146"/>
                                        </p:tgtEl>
                                        <p:attrNameLst>
                                          <p:attrName>ppt_x</p:attrName>
                                        </p:attrNameLst>
                                      </p:cBhvr>
                                      <p:tavLst>
                                        <p:tav tm="0">
                                          <p:val>
                                            <p:strVal val="#ppt_x"/>
                                          </p:val>
                                        </p:tav>
                                        <p:tav tm="100000">
                                          <p:val>
                                            <p:strVal val="#ppt_x"/>
                                          </p:val>
                                        </p:tav>
                                      </p:tavLst>
                                    </p:anim>
                                    <p:anim calcmode="lin" valueType="num">
                                      <p:cBhvr additive="base">
                                        <p:cTn id="20"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8"/>
                                        </p:tgtEl>
                                        <p:attrNameLst>
                                          <p:attrName>style.visibility</p:attrName>
                                        </p:attrNameLst>
                                      </p:cBhvr>
                                      <p:to>
                                        <p:strVal val="visible"/>
                                      </p:to>
                                    </p:set>
                                    <p:anim calcmode="lin" valueType="num">
                                      <p:cBhvr additive="base">
                                        <p:cTn id="25" dur="500" fill="hold"/>
                                        <p:tgtEl>
                                          <p:spTgt spid="6148"/>
                                        </p:tgtEl>
                                        <p:attrNameLst>
                                          <p:attrName>ppt_x</p:attrName>
                                        </p:attrNameLst>
                                      </p:cBhvr>
                                      <p:tavLst>
                                        <p:tav tm="0">
                                          <p:val>
                                            <p:strVal val="#ppt_x"/>
                                          </p:val>
                                        </p:tav>
                                        <p:tav tm="100000">
                                          <p:val>
                                            <p:strVal val="#ppt_x"/>
                                          </p:val>
                                        </p:tav>
                                      </p:tavLst>
                                    </p:anim>
                                    <p:anim calcmode="lin" valueType="num">
                                      <p:cBhvr additive="base">
                                        <p:cTn id="26"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50"/>
                                        </p:tgtEl>
                                        <p:attrNameLst>
                                          <p:attrName>style.visibility</p:attrName>
                                        </p:attrNameLst>
                                      </p:cBhvr>
                                      <p:to>
                                        <p:strVal val="visible"/>
                                      </p:to>
                                    </p:set>
                                    <p:anim calcmode="lin" valueType="num">
                                      <p:cBhvr additive="base">
                                        <p:cTn id="31" dur="500" fill="hold"/>
                                        <p:tgtEl>
                                          <p:spTgt spid="6150"/>
                                        </p:tgtEl>
                                        <p:attrNameLst>
                                          <p:attrName>ppt_x</p:attrName>
                                        </p:attrNameLst>
                                      </p:cBhvr>
                                      <p:tavLst>
                                        <p:tav tm="0">
                                          <p:val>
                                            <p:strVal val="#ppt_x"/>
                                          </p:val>
                                        </p:tav>
                                        <p:tav tm="100000">
                                          <p:val>
                                            <p:strVal val="#ppt_x"/>
                                          </p:val>
                                        </p:tav>
                                      </p:tavLst>
                                    </p:anim>
                                    <p:anim calcmode="lin" valueType="num">
                                      <p:cBhvr additive="base">
                                        <p:cTn id="32"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7170" name="Picture 2" descr="http://www.seal-pa.org/sams/SAMS%20homepage/8th%20Grade%20Pages/Stiefel/2010%20Environmntal%20Website/SS2/index_files/index_files/Water-pollution.jpg"/>
          <p:cNvPicPr>
            <a:picLocks noChangeAspect="1" noChangeArrowheads="1"/>
          </p:cNvPicPr>
          <p:nvPr/>
        </p:nvPicPr>
        <p:blipFill>
          <a:blip r:embed="rId2" cstate="print"/>
          <a:srcRect/>
          <a:stretch>
            <a:fillRect/>
          </a:stretch>
        </p:blipFill>
        <p:spPr bwMode="auto">
          <a:xfrm>
            <a:off x="0" y="0"/>
            <a:ext cx="4267200" cy="6858000"/>
          </a:xfrm>
          <a:prstGeom prst="rect">
            <a:avLst/>
          </a:prstGeom>
          <a:noFill/>
        </p:spPr>
      </p:pic>
      <p:sp>
        <p:nvSpPr>
          <p:cNvPr id="2" name="Title 1"/>
          <p:cNvSpPr>
            <a:spLocks noGrp="1"/>
          </p:cNvSpPr>
          <p:nvPr>
            <p:ph type="title"/>
          </p:nvPr>
        </p:nvSpPr>
        <p:spPr>
          <a:xfrm>
            <a:off x="4114800" y="0"/>
            <a:ext cx="5029200" cy="1112838"/>
          </a:xfrm>
        </p:spPr>
        <p:txBody>
          <a:bodyPr>
            <a:noAutofit/>
          </a:bodyPr>
          <a:lstStyle/>
          <a:p>
            <a:r>
              <a:rPr lang="en-US" sz="3200" b="1" dirty="0" smtClean="0">
                <a:solidFill>
                  <a:srgbClr val="002060"/>
                </a:solidFill>
                <a:latin typeface="Footlight MT Light" pitchFamily="18" charset="0"/>
              </a:rPr>
              <a:t>The Ocean is a Place of Waste Disposal</a:t>
            </a:r>
            <a:endParaRPr lang="en-US" sz="3200" b="1" dirty="0">
              <a:latin typeface="Footlight MT Light" pitchFamily="18" charset="0"/>
            </a:endParaRPr>
          </a:p>
        </p:txBody>
      </p:sp>
      <p:sp>
        <p:nvSpPr>
          <p:cNvPr id="3" name="Content Placeholder 2"/>
          <p:cNvSpPr>
            <a:spLocks noGrp="1"/>
          </p:cNvSpPr>
          <p:nvPr>
            <p:ph idx="1"/>
          </p:nvPr>
        </p:nvSpPr>
        <p:spPr>
          <a:xfrm>
            <a:off x="4267200" y="990600"/>
            <a:ext cx="4876800" cy="5867400"/>
          </a:xfrm>
        </p:spPr>
        <p:txBody>
          <a:bodyPr>
            <a:normAutofit fontScale="92500" lnSpcReduction="20000"/>
          </a:bodyPr>
          <a:lstStyle/>
          <a:p>
            <a:r>
              <a:rPr lang="en-US" sz="2900" dirty="0" smtClean="0">
                <a:solidFill>
                  <a:schemeClr val="tx1">
                    <a:lumMod val="95000"/>
                    <a:lumOff val="5000"/>
                  </a:schemeClr>
                </a:solidFill>
                <a:latin typeface="Footlight MT Light" pitchFamily="18" charset="0"/>
              </a:rPr>
              <a:t>Water pollution is the contamination of water resources by harmful wastes.</a:t>
            </a:r>
          </a:p>
          <a:p>
            <a:r>
              <a:rPr lang="en-US" sz="2900" dirty="0" smtClean="0">
                <a:solidFill>
                  <a:schemeClr val="tx1">
                    <a:lumMod val="95000"/>
                    <a:lumOff val="5000"/>
                  </a:schemeClr>
                </a:solidFill>
                <a:latin typeface="Footlight MT Light" pitchFamily="18" charset="0"/>
              </a:rPr>
              <a:t>Ocean pollution has escalated dramatically as those who use the oceans for recreational and commercial purposes, as well as those who live nearby, have disposed of more and more wastes there.</a:t>
            </a:r>
          </a:p>
          <a:p>
            <a:r>
              <a:rPr lang="en-US" sz="2900" dirty="0" smtClean="0">
                <a:solidFill>
                  <a:schemeClr val="tx1">
                    <a:lumMod val="95000"/>
                    <a:lumOff val="5000"/>
                  </a:schemeClr>
                </a:solidFill>
                <a:latin typeface="Footlight MT Light" pitchFamily="18" charset="0"/>
              </a:rPr>
              <a:t>United States industry is the greatest source of pollution. It accounts for more than half the volume of all water pollution and for the most deadly pollutants. </a:t>
            </a:r>
          </a:p>
          <a:p>
            <a:endParaRPr lang="en-US" dirty="0" smtClean="0">
              <a:latin typeface="Footlight MT Light" pitchFamily="18"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7170" name="Picture 2" descr="http://www.seal-pa.org/sams/SAMS%20homepage/8th%20Grade%20Pages/Stiefel/2010%20Environmntal%20Website/SS2/index_files/index_files/Water-pollution.jpg"/>
          <p:cNvPicPr>
            <a:picLocks noChangeAspect="1" noChangeArrowheads="1"/>
          </p:cNvPicPr>
          <p:nvPr/>
        </p:nvPicPr>
        <p:blipFill>
          <a:blip r:embed="rId2" cstate="print"/>
          <a:srcRect/>
          <a:stretch>
            <a:fillRect/>
          </a:stretch>
        </p:blipFill>
        <p:spPr bwMode="auto">
          <a:xfrm>
            <a:off x="0" y="0"/>
            <a:ext cx="4267200" cy="6858000"/>
          </a:xfrm>
          <a:prstGeom prst="rect">
            <a:avLst/>
          </a:prstGeom>
          <a:noFill/>
        </p:spPr>
      </p:pic>
      <p:sp>
        <p:nvSpPr>
          <p:cNvPr id="2" name="Title 1"/>
          <p:cNvSpPr>
            <a:spLocks noGrp="1"/>
          </p:cNvSpPr>
          <p:nvPr>
            <p:ph type="title"/>
          </p:nvPr>
        </p:nvSpPr>
        <p:spPr>
          <a:xfrm>
            <a:off x="4114800" y="0"/>
            <a:ext cx="5029200" cy="1112838"/>
          </a:xfrm>
        </p:spPr>
        <p:txBody>
          <a:bodyPr>
            <a:noAutofit/>
          </a:bodyPr>
          <a:lstStyle/>
          <a:p>
            <a:r>
              <a:rPr lang="en-US" sz="3200" b="1" dirty="0" smtClean="0">
                <a:solidFill>
                  <a:srgbClr val="002060"/>
                </a:solidFill>
                <a:latin typeface="Footlight MT Light" pitchFamily="18" charset="0"/>
              </a:rPr>
              <a:t>The Ocean is a Place of Waste Disposal</a:t>
            </a:r>
            <a:endParaRPr lang="en-US" sz="3200" b="1" dirty="0">
              <a:latin typeface="Footlight MT Light" pitchFamily="18" charset="0"/>
            </a:endParaRPr>
          </a:p>
        </p:txBody>
      </p:sp>
      <p:sp>
        <p:nvSpPr>
          <p:cNvPr id="3" name="Content Placeholder 2"/>
          <p:cNvSpPr>
            <a:spLocks noGrp="1"/>
          </p:cNvSpPr>
          <p:nvPr>
            <p:ph idx="1"/>
          </p:nvPr>
        </p:nvSpPr>
        <p:spPr>
          <a:xfrm>
            <a:off x="4267200" y="990600"/>
            <a:ext cx="4876800" cy="5867400"/>
          </a:xfrm>
        </p:spPr>
        <p:txBody>
          <a:bodyPr>
            <a:normAutofit fontScale="85000" lnSpcReduction="20000"/>
          </a:bodyPr>
          <a:lstStyle/>
          <a:p>
            <a:r>
              <a:rPr lang="en-US" sz="2900" dirty="0" smtClean="0">
                <a:solidFill>
                  <a:schemeClr val="tx1">
                    <a:lumMod val="95000"/>
                    <a:lumOff val="5000"/>
                  </a:schemeClr>
                </a:solidFill>
                <a:latin typeface="Footlight MT Light" pitchFamily="18" charset="0"/>
              </a:rPr>
              <a:t>Waste-bearing water, or effluent, is discharged into streams, lakes, or oceans, which in turn disperse the polluting substances.</a:t>
            </a:r>
            <a:endParaRPr lang="en-US" sz="2900" dirty="0">
              <a:solidFill>
                <a:schemeClr val="tx1">
                  <a:lumMod val="95000"/>
                  <a:lumOff val="5000"/>
                </a:schemeClr>
              </a:solidFill>
              <a:latin typeface="Footlight MT Light" pitchFamily="18" charset="0"/>
            </a:endParaRPr>
          </a:p>
          <a:p>
            <a:pPr marL="342900" lvl="1" indent="-342900">
              <a:buFont typeface="Arial" pitchFamily="34" charset="0"/>
              <a:buChar char="•"/>
            </a:pPr>
            <a:r>
              <a:rPr lang="en-US" sz="2900" dirty="0" smtClean="0">
                <a:solidFill>
                  <a:schemeClr val="tx1">
                    <a:lumMod val="95000"/>
                    <a:lumOff val="5000"/>
                  </a:schemeClr>
                </a:solidFill>
                <a:latin typeface="Footlight MT Light" pitchFamily="18" charset="0"/>
              </a:rPr>
              <a:t>Along with domestic waste, sewage carries industrial contaminants and a growing tonnage of paper and plastic refuse.</a:t>
            </a:r>
          </a:p>
          <a:p>
            <a:pPr marL="342900" lvl="1" indent="-342900">
              <a:buFont typeface="Arial" pitchFamily="34" charset="0"/>
              <a:buChar char="•"/>
            </a:pPr>
            <a:r>
              <a:rPr lang="en-US" sz="2900" dirty="0" smtClean="0">
                <a:solidFill>
                  <a:schemeClr val="tx1">
                    <a:lumMod val="95000"/>
                    <a:lumOff val="5000"/>
                  </a:schemeClr>
                </a:solidFill>
                <a:latin typeface="Footlight MT Light" pitchFamily="18" charset="0"/>
              </a:rPr>
              <a:t>Rain drainage is another major polluting agent because it carries such substances as highway debris, sediments from highway and building construction, and acids and radioactive wastes form mining operations into freshwater systems as well as into the ocean.</a:t>
            </a:r>
          </a:p>
          <a:p>
            <a:endParaRPr lang="en-US" dirty="0" smtClean="0">
              <a:latin typeface="Footlight MT Light" pitchFamily="18"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TotalTime>
  <Words>1388</Words>
  <Application>Microsoft Office PowerPoint</Application>
  <PresentationFormat>On-screen Show (4:3)</PresentationFormat>
  <Paragraphs>126</Paragraphs>
  <Slides>32</Slides>
  <Notes>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Ocean Systems</vt:lpstr>
      <vt:lpstr>We Depend on the Ocean for Food</vt:lpstr>
      <vt:lpstr>We Get Our Food from the Ocean</vt:lpstr>
      <vt:lpstr>We get Valuable Minerals from the Ocean</vt:lpstr>
      <vt:lpstr>We use the Ocean as a Highway for Commerce</vt:lpstr>
      <vt:lpstr>We use the Ocean as a Highway for Commerce</vt:lpstr>
      <vt:lpstr>The Ocean is a Place for Recreation</vt:lpstr>
      <vt:lpstr>The Ocean is a Place of Waste Disposal</vt:lpstr>
      <vt:lpstr>The Ocean is a Place of Waste Disposal</vt:lpstr>
      <vt:lpstr>The Ocean is a Place Waste Disposal</vt:lpstr>
      <vt:lpstr>The Ocean is a Place Waste Disposal</vt:lpstr>
      <vt:lpstr>This is What Pollution Does to the Ocean </vt:lpstr>
      <vt:lpstr>Runoff</vt:lpstr>
      <vt:lpstr>Runoff</vt:lpstr>
      <vt:lpstr>Flowing water has tremendous power—it can move boulders and carve out canyons</vt:lpstr>
      <vt:lpstr>Definitions of Runoff</vt:lpstr>
      <vt:lpstr>Definitions of Runoff</vt:lpstr>
      <vt:lpstr>Meteorological Factors Affecting Runoff</vt:lpstr>
      <vt:lpstr>Physical Characteristics Affecting Runoff</vt:lpstr>
      <vt:lpstr>Runoff and Water Quality</vt:lpstr>
      <vt:lpstr>Runoff and Water Quality</vt:lpstr>
      <vt:lpstr>Runoff and Water Quality</vt:lpstr>
      <vt:lpstr>Artificial Reefs</vt:lpstr>
      <vt:lpstr>Artificial Reefs: The Problem</vt:lpstr>
      <vt:lpstr>Artificial Reefs: A Remedy</vt:lpstr>
      <vt:lpstr>Artificial Reefs: Benefits</vt:lpstr>
      <vt:lpstr>What is an Artificial Reef?</vt:lpstr>
      <vt:lpstr>Use of Resources</vt:lpstr>
      <vt:lpstr>Use of Resources</vt:lpstr>
      <vt:lpstr>Use of Resources</vt:lpstr>
      <vt:lpstr>Use of Resources</vt:lpstr>
      <vt:lpstr>Sources</vt:lpstr>
    </vt:vector>
  </TitlesOfParts>
  <Company>Texas A&amp;M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 Systems</dc:title>
  <dc:creator>Ljlab</dc:creator>
  <cp:lastModifiedBy>LJLab</cp:lastModifiedBy>
  <cp:revision>46</cp:revision>
  <dcterms:created xsi:type="dcterms:W3CDTF">2011-05-05T18:34:43Z</dcterms:created>
  <dcterms:modified xsi:type="dcterms:W3CDTF">2011-05-16T19:21:29Z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1821161</vt:lpwstr>
  </property>
  <property fmtid="{D5CDD505-2E9C-101B-9397-08002B2CF9AE}" name="NXPowerLiteVersion" pid="3">
    <vt:lpwstr>D4.1.2</vt:lpwstr>
  </property>
</Properties>
</file>