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5" r:id="rId2"/>
    <p:sldId id="257" r:id="rId3"/>
    <p:sldId id="271" r:id="rId4"/>
    <p:sldId id="272" r:id="rId5"/>
    <p:sldId id="266" r:id="rId6"/>
    <p:sldId id="282" r:id="rId7"/>
    <p:sldId id="273" r:id="rId8"/>
    <p:sldId id="274" r:id="rId9"/>
    <p:sldId id="267" r:id="rId10"/>
    <p:sldId id="280" r:id="rId11"/>
    <p:sldId id="268" r:id="rId12"/>
    <p:sldId id="276" r:id="rId13"/>
    <p:sldId id="279" r:id="rId14"/>
    <p:sldId id="275" r:id="rId15"/>
    <p:sldId id="284" r:id="rId16"/>
    <p:sldId id="270" r:id="rId17"/>
    <p:sldId id="287" r:id="rId18"/>
    <p:sldId id="269" r:id="rId19"/>
    <p:sldId id="278" r:id="rId20"/>
    <p:sldId id="286" r:id="rId21"/>
    <p:sldId id="288" r:id="rId22"/>
    <p:sldId id="290" r:id="rId23"/>
    <p:sldId id="291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C44"/>
    <a:srgbClr val="38C85E"/>
    <a:srgbClr val="008000"/>
    <a:srgbClr val="2E8A88"/>
    <a:srgbClr val="0A8F03"/>
    <a:srgbClr val="F1CF01"/>
    <a:srgbClr val="FF0000"/>
    <a:srgbClr val="296D2C"/>
    <a:srgbClr val="064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33" autoAdjust="0"/>
    <p:restoredTop sz="78012" autoAdjust="0"/>
  </p:normalViewPr>
  <p:slideViewPr>
    <p:cSldViewPr>
      <p:cViewPr>
        <p:scale>
          <a:sx n="80" d="100"/>
          <a:sy n="80" d="100"/>
        </p:scale>
        <p:origin x="-17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D1A11-30DF-4E83-A083-038C91BAAEC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D4BFD-1A7B-4F32-89EF-24D77C530DF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accent3">
                  <a:lumMod val="50000"/>
                </a:schemeClr>
              </a:solidFill>
            </a:rPr>
            <a:t>Cytokinin</a:t>
          </a:r>
          <a:endParaRPr lang="en-US" sz="2800" b="1" dirty="0">
            <a:solidFill>
              <a:schemeClr val="accent3">
                <a:lumMod val="50000"/>
              </a:schemeClr>
            </a:solidFill>
          </a:endParaRPr>
        </a:p>
      </dgm:t>
    </dgm:pt>
    <dgm:pt modelId="{39F57E50-DC1F-4D0F-BB7A-3B5FBF775DB5}" type="parTrans" cxnId="{B435BD17-FB8D-4D7A-8081-E4187A175987}">
      <dgm:prSet/>
      <dgm:spPr/>
      <dgm:t>
        <a:bodyPr/>
        <a:lstStyle/>
        <a:p>
          <a:endParaRPr lang="en-US"/>
        </a:p>
      </dgm:t>
    </dgm:pt>
    <dgm:pt modelId="{5E5F23A2-4ECA-4CDD-AD95-60BC3232D182}" type="sibTrans" cxnId="{B435BD17-FB8D-4D7A-8081-E4187A175987}">
      <dgm:prSet/>
      <dgm:spPr/>
      <dgm:t>
        <a:bodyPr/>
        <a:lstStyle/>
        <a:p>
          <a:endParaRPr lang="en-US"/>
        </a:p>
      </dgm:t>
    </dgm:pt>
    <dgm:pt modelId="{804B04AB-C49D-413E-A4D7-65335EECF29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accent4">
                  <a:lumMod val="75000"/>
                </a:schemeClr>
              </a:solidFill>
            </a:rPr>
            <a:t>Auxin</a:t>
          </a:r>
          <a:endParaRPr lang="en-US" sz="2800" b="1" dirty="0">
            <a:solidFill>
              <a:schemeClr val="accent4">
                <a:lumMod val="75000"/>
              </a:schemeClr>
            </a:solidFill>
          </a:endParaRPr>
        </a:p>
      </dgm:t>
    </dgm:pt>
    <dgm:pt modelId="{F6B3FF95-8EA9-4AAA-A090-C00334AA2A2E}" type="parTrans" cxnId="{26D15676-0EB1-4277-9269-4B2E18A3B350}">
      <dgm:prSet/>
      <dgm:spPr/>
      <dgm:t>
        <a:bodyPr/>
        <a:lstStyle/>
        <a:p>
          <a:endParaRPr lang="en-US"/>
        </a:p>
      </dgm:t>
    </dgm:pt>
    <dgm:pt modelId="{2ED8D8B9-7433-4652-A694-904EA999BF92}" type="sibTrans" cxnId="{26D15676-0EB1-4277-9269-4B2E18A3B350}">
      <dgm:prSet/>
      <dgm:spPr/>
      <dgm:t>
        <a:bodyPr/>
        <a:lstStyle/>
        <a:p>
          <a:endParaRPr lang="en-US"/>
        </a:p>
      </dgm:t>
    </dgm:pt>
    <dgm:pt modelId="{29EF08D2-5258-49E0-8F25-CEF695DD7ABC}" type="pres">
      <dgm:prSet presAssocID="{F85D1A11-30DF-4E83-A083-038C91BAAE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2F4B0-BEF0-497F-8B1B-97E65C1C02F2}" type="pres">
      <dgm:prSet presAssocID="{F85D1A11-30DF-4E83-A083-038C91BAAEC6}" presName="divider" presStyleLbl="fgShp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6097C3-396E-42D6-99C6-66EE7A58CAFF}" type="pres">
      <dgm:prSet presAssocID="{0C5D4BFD-1A7B-4F32-89EF-24D77C530DFB}" presName="downArrow" presStyleLbl="node1" presStyleIdx="0" presStyleCnt="2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DCF813E-FAF5-43C6-BFF2-72A65EF8FD9A}" type="pres">
      <dgm:prSet presAssocID="{0C5D4BFD-1A7B-4F32-89EF-24D77C530DF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2FCF-4D50-4002-9990-8C7420DC089A}" type="pres">
      <dgm:prSet presAssocID="{804B04AB-C49D-413E-A4D7-65335EECF29B}" presName="upArrow" presStyleLbl="node1" presStyleIdx="1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39F5627-5A99-46FC-8882-2B8B564568D4}" type="pres">
      <dgm:prSet presAssocID="{804B04AB-C49D-413E-A4D7-65335EECF29B}" presName="upArrowText" presStyleLbl="revTx" presStyleIdx="1" presStyleCnt="2" custScaleX="107225" custLinFactNeighborX="-15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5BD17-FB8D-4D7A-8081-E4187A175987}" srcId="{F85D1A11-30DF-4E83-A083-038C91BAAEC6}" destId="{0C5D4BFD-1A7B-4F32-89EF-24D77C530DFB}" srcOrd="0" destOrd="0" parTransId="{39F57E50-DC1F-4D0F-BB7A-3B5FBF775DB5}" sibTransId="{5E5F23A2-4ECA-4CDD-AD95-60BC3232D182}"/>
    <dgm:cxn modelId="{26D15676-0EB1-4277-9269-4B2E18A3B350}" srcId="{F85D1A11-30DF-4E83-A083-038C91BAAEC6}" destId="{804B04AB-C49D-413E-A4D7-65335EECF29B}" srcOrd="1" destOrd="0" parTransId="{F6B3FF95-8EA9-4AAA-A090-C00334AA2A2E}" sibTransId="{2ED8D8B9-7433-4652-A694-904EA999BF92}"/>
    <dgm:cxn modelId="{91012A43-193A-49E4-A6B7-3401996709DF}" type="presOf" srcId="{0C5D4BFD-1A7B-4F32-89EF-24D77C530DFB}" destId="{FDCF813E-FAF5-43C6-BFF2-72A65EF8FD9A}" srcOrd="0" destOrd="0" presId="urn:microsoft.com/office/officeart/2005/8/layout/arrow3"/>
    <dgm:cxn modelId="{81692DDD-F762-4714-ADCC-48E92135E0AE}" type="presOf" srcId="{F85D1A11-30DF-4E83-A083-038C91BAAEC6}" destId="{29EF08D2-5258-49E0-8F25-CEF695DD7ABC}" srcOrd="0" destOrd="0" presId="urn:microsoft.com/office/officeart/2005/8/layout/arrow3"/>
    <dgm:cxn modelId="{24487B91-598C-4E72-93FD-BEF1F65A9071}" type="presOf" srcId="{804B04AB-C49D-413E-A4D7-65335EECF29B}" destId="{839F5627-5A99-46FC-8882-2B8B564568D4}" srcOrd="0" destOrd="0" presId="urn:microsoft.com/office/officeart/2005/8/layout/arrow3"/>
    <dgm:cxn modelId="{2A297004-8B49-48CE-A992-CA725F73C5F3}" type="presParOf" srcId="{29EF08D2-5258-49E0-8F25-CEF695DD7ABC}" destId="{88B2F4B0-BEF0-497F-8B1B-97E65C1C02F2}" srcOrd="0" destOrd="0" presId="urn:microsoft.com/office/officeart/2005/8/layout/arrow3"/>
    <dgm:cxn modelId="{776D2523-6930-462B-81F8-966A7184787A}" type="presParOf" srcId="{29EF08D2-5258-49E0-8F25-CEF695DD7ABC}" destId="{556097C3-396E-42D6-99C6-66EE7A58CAFF}" srcOrd="1" destOrd="0" presId="urn:microsoft.com/office/officeart/2005/8/layout/arrow3"/>
    <dgm:cxn modelId="{6C67AD08-6A10-4D71-97C7-F4059C003592}" type="presParOf" srcId="{29EF08D2-5258-49E0-8F25-CEF695DD7ABC}" destId="{FDCF813E-FAF5-43C6-BFF2-72A65EF8FD9A}" srcOrd="2" destOrd="0" presId="urn:microsoft.com/office/officeart/2005/8/layout/arrow3"/>
    <dgm:cxn modelId="{D9B6C206-8D89-4EF6-A7D0-B2674189A9B3}" type="presParOf" srcId="{29EF08D2-5258-49E0-8F25-CEF695DD7ABC}" destId="{13B12FCF-4D50-4002-9990-8C7420DC089A}" srcOrd="3" destOrd="0" presId="urn:microsoft.com/office/officeart/2005/8/layout/arrow3"/>
    <dgm:cxn modelId="{AB59936D-2C95-4F99-ABA3-92FEE0508E46}" type="presParOf" srcId="{29EF08D2-5258-49E0-8F25-CEF695DD7ABC}" destId="{839F5627-5A99-46FC-8882-2B8B564568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D1A11-30DF-4E83-A083-038C91BAAEC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D4BFD-1A7B-4F32-89EF-24D77C530DF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accent2">
                  <a:lumMod val="50000"/>
                </a:schemeClr>
              </a:solidFill>
            </a:rPr>
            <a:t>Abscisic</a:t>
          </a:r>
          <a:r>
            <a:rPr lang="en-US" sz="2800" b="1" dirty="0" smtClean="0">
              <a:solidFill>
                <a:schemeClr val="accent2">
                  <a:lumMod val="50000"/>
                </a:schemeClr>
              </a:solidFill>
            </a:rPr>
            <a:t> Acid</a:t>
          </a:r>
          <a:endParaRPr lang="en-US" sz="2800" b="1" dirty="0">
            <a:solidFill>
              <a:schemeClr val="accent2">
                <a:lumMod val="50000"/>
              </a:schemeClr>
            </a:solidFill>
          </a:endParaRPr>
        </a:p>
      </dgm:t>
    </dgm:pt>
    <dgm:pt modelId="{39F57E50-DC1F-4D0F-BB7A-3B5FBF775DB5}" type="parTrans" cxnId="{B435BD17-FB8D-4D7A-8081-E4187A175987}">
      <dgm:prSet/>
      <dgm:spPr/>
      <dgm:t>
        <a:bodyPr/>
        <a:lstStyle/>
        <a:p>
          <a:endParaRPr lang="en-US"/>
        </a:p>
      </dgm:t>
    </dgm:pt>
    <dgm:pt modelId="{5E5F23A2-4ECA-4CDD-AD95-60BC3232D182}" type="sibTrans" cxnId="{B435BD17-FB8D-4D7A-8081-E4187A175987}">
      <dgm:prSet/>
      <dgm:spPr/>
      <dgm:t>
        <a:bodyPr/>
        <a:lstStyle/>
        <a:p>
          <a:endParaRPr lang="en-US"/>
        </a:p>
      </dgm:t>
    </dgm:pt>
    <dgm:pt modelId="{804B04AB-C49D-413E-A4D7-65335EECF29B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70C0"/>
              </a:solidFill>
            </a:rPr>
            <a:t>Gibberellin</a:t>
          </a:r>
          <a:endParaRPr lang="en-US" sz="2800" b="1" dirty="0">
            <a:solidFill>
              <a:srgbClr val="0070C0"/>
            </a:solidFill>
          </a:endParaRPr>
        </a:p>
      </dgm:t>
    </dgm:pt>
    <dgm:pt modelId="{F6B3FF95-8EA9-4AAA-A090-C00334AA2A2E}" type="parTrans" cxnId="{26D15676-0EB1-4277-9269-4B2E18A3B350}">
      <dgm:prSet/>
      <dgm:spPr/>
      <dgm:t>
        <a:bodyPr/>
        <a:lstStyle/>
        <a:p>
          <a:endParaRPr lang="en-US"/>
        </a:p>
      </dgm:t>
    </dgm:pt>
    <dgm:pt modelId="{2ED8D8B9-7433-4652-A694-904EA999BF92}" type="sibTrans" cxnId="{26D15676-0EB1-4277-9269-4B2E18A3B350}">
      <dgm:prSet/>
      <dgm:spPr/>
      <dgm:t>
        <a:bodyPr/>
        <a:lstStyle/>
        <a:p>
          <a:endParaRPr lang="en-US"/>
        </a:p>
      </dgm:t>
    </dgm:pt>
    <dgm:pt modelId="{29EF08D2-5258-49E0-8F25-CEF695DD7ABC}" type="pres">
      <dgm:prSet presAssocID="{F85D1A11-30DF-4E83-A083-038C91BAAE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2F4B0-BEF0-497F-8B1B-97E65C1C02F2}" type="pres">
      <dgm:prSet presAssocID="{F85D1A11-30DF-4E83-A083-038C91BAAEC6}" presName="divider" presStyleLbl="fgShp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6097C3-396E-42D6-99C6-66EE7A58CAFF}" type="pres">
      <dgm:prSet presAssocID="{0C5D4BFD-1A7B-4F32-89EF-24D77C530DFB}" presName="downArrow" presStyleLbl="node1" presStyleIdx="0" presStyleCnt="2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DCF813E-FAF5-43C6-BFF2-72A65EF8FD9A}" type="pres">
      <dgm:prSet presAssocID="{0C5D4BFD-1A7B-4F32-89EF-24D77C530DFB}" presName="downArrowText" presStyleLbl="revTx" presStyleIdx="0" presStyleCnt="2" custScaleX="11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2FCF-4D50-4002-9990-8C7420DC089A}" type="pres">
      <dgm:prSet presAssocID="{804B04AB-C49D-413E-A4D7-65335EECF29B}" presName="upArrow" presStyleLbl="node1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39F5627-5A99-46FC-8882-2B8B564568D4}" type="pres">
      <dgm:prSet presAssocID="{804B04AB-C49D-413E-A4D7-65335EECF29B}" presName="upArrowText" presStyleLbl="revTx" presStyleIdx="1" presStyleCnt="2" custScaleX="107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5BD17-FB8D-4D7A-8081-E4187A175987}" srcId="{F85D1A11-30DF-4E83-A083-038C91BAAEC6}" destId="{0C5D4BFD-1A7B-4F32-89EF-24D77C530DFB}" srcOrd="0" destOrd="0" parTransId="{39F57E50-DC1F-4D0F-BB7A-3B5FBF775DB5}" sibTransId="{5E5F23A2-4ECA-4CDD-AD95-60BC3232D182}"/>
    <dgm:cxn modelId="{A0F860FA-E8B7-48D9-AB84-064DE9738C4F}" type="presOf" srcId="{F85D1A11-30DF-4E83-A083-038C91BAAEC6}" destId="{29EF08D2-5258-49E0-8F25-CEF695DD7ABC}" srcOrd="0" destOrd="0" presId="urn:microsoft.com/office/officeart/2005/8/layout/arrow3"/>
    <dgm:cxn modelId="{D10598EF-1E94-4867-BD82-6ECD844E41FB}" type="presOf" srcId="{804B04AB-C49D-413E-A4D7-65335EECF29B}" destId="{839F5627-5A99-46FC-8882-2B8B564568D4}" srcOrd="0" destOrd="0" presId="urn:microsoft.com/office/officeart/2005/8/layout/arrow3"/>
    <dgm:cxn modelId="{D8BA2803-B270-4E98-9A63-E0370472EEEC}" type="presOf" srcId="{0C5D4BFD-1A7B-4F32-89EF-24D77C530DFB}" destId="{FDCF813E-FAF5-43C6-BFF2-72A65EF8FD9A}" srcOrd="0" destOrd="0" presId="urn:microsoft.com/office/officeart/2005/8/layout/arrow3"/>
    <dgm:cxn modelId="{26D15676-0EB1-4277-9269-4B2E18A3B350}" srcId="{F85D1A11-30DF-4E83-A083-038C91BAAEC6}" destId="{804B04AB-C49D-413E-A4D7-65335EECF29B}" srcOrd="1" destOrd="0" parTransId="{F6B3FF95-8EA9-4AAA-A090-C00334AA2A2E}" sibTransId="{2ED8D8B9-7433-4652-A694-904EA999BF92}"/>
    <dgm:cxn modelId="{D8094B85-03AE-48FE-8CBE-3067DB653787}" type="presParOf" srcId="{29EF08D2-5258-49E0-8F25-CEF695DD7ABC}" destId="{88B2F4B0-BEF0-497F-8B1B-97E65C1C02F2}" srcOrd="0" destOrd="0" presId="urn:microsoft.com/office/officeart/2005/8/layout/arrow3"/>
    <dgm:cxn modelId="{78AF79E0-7CB7-4E82-871B-472C44BEDEBF}" type="presParOf" srcId="{29EF08D2-5258-49E0-8F25-CEF695DD7ABC}" destId="{556097C3-396E-42D6-99C6-66EE7A58CAFF}" srcOrd="1" destOrd="0" presId="urn:microsoft.com/office/officeart/2005/8/layout/arrow3"/>
    <dgm:cxn modelId="{BDF5349D-C1E0-4BE1-9FB4-35D4C881E31E}" type="presParOf" srcId="{29EF08D2-5258-49E0-8F25-CEF695DD7ABC}" destId="{FDCF813E-FAF5-43C6-BFF2-72A65EF8FD9A}" srcOrd="2" destOrd="0" presId="urn:microsoft.com/office/officeart/2005/8/layout/arrow3"/>
    <dgm:cxn modelId="{9A950162-7B6D-4615-8736-5C84945A6DB7}" type="presParOf" srcId="{29EF08D2-5258-49E0-8F25-CEF695DD7ABC}" destId="{13B12FCF-4D50-4002-9990-8C7420DC089A}" srcOrd="3" destOrd="0" presId="urn:microsoft.com/office/officeart/2005/8/layout/arrow3"/>
    <dgm:cxn modelId="{947DC927-F223-4D3D-8C5B-49B482AFE250}" type="presParOf" srcId="{29EF08D2-5258-49E0-8F25-CEF695DD7ABC}" destId="{839F5627-5A99-46FC-8882-2B8B564568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D1A11-30DF-4E83-A083-038C91BAAEC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D4BFD-1A7B-4F32-89EF-24D77C530DFB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70C0"/>
              </a:solidFill>
            </a:rPr>
            <a:t>Gibberellin</a:t>
          </a:r>
          <a:endParaRPr lang="en-US" sz="2800" b="1" dirty="0">
            <a:solidFill>
              <a:srgbClr val="0070C0"/>
            </a:solidFill>
          </a:endParaRPr>
        </a:p>
      </dgm:t>
    </dgm:pt>
    <dgm:pt modelId="{39F57E50-DC1F-4D0F-BB7A-3B5FBF775DB5}" type="parTrans" cxnId="{B435BD17-FB8D-4D7A-8081-E4187A175987}">
      <dgm:prSet/>
      <dgm:spPr/>
      <dgm:t>
        <a:bodyPr/>
        <a:lstStyle/>
        <a:p>
          <a:endParaRPr lang="en-US"/>
        </a:p>
      </dgm:t>
    </dgm:pt>
    <dgm:pt modelId="{5E5F23A2-4ECA-4CDD-AD95-60BC3232D182}" type="sibTrans" cxnId="{B435BD17-FB8D-4D7A-8081-E4187A175987}">
      <dgm:prSet/>
      <dgm:spPr/>
      <dgm:t>
        <a:bodyPr/>
        <a:lstStyle/>
        <a:p>
          <a:endParaRPr lang="en-US"/>
        </a:p>
      </dgm:t>
    </dgm:pt>
    <dgm:pt modelId="{804B04AB-C49D-413E-A4D7-65335EECF29B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accent2">
                  <a:lumMod val="75000"/>
                </a:schemeClr>
              </a:solidFill>
            </a:rPr>
            <a:t>Abscisic</a:t>
          </a:r>
          <a:r>
            <a:rPr lang="en-US" sz="2800" b="1" dirty="0" smtClean="0">
              <a:solidFill>
                <a:schemeClr val="accent2">
                  <a:lumMod val="75000"/>
                </a:schemeClr>
              </a:solidFill>
            </a:rPr>
            <a:t> Acid</a:t>
          </a:r>
          <a:endParaRPr lang="en-US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F6B3FF95-8EA9-4AAA-A090-C00334AA2A2E}" type="parTrans" cxnId="{26D15676-0EB1-4277-9269-4B2E18A3B350}">
      <dgm:prSet/>
      <dgm:spPr/>
      <dgm:t>
        <a:bodyPr/>
        <a:lstStyle/>
        <a:p>
          <a:endParaRPr lang="en-US"/>
        </a:p>
      </dgm:t>
    </dgm:pt>
    <dgm:pt modelId="{2ED8D8B9-7433-4652-A694-904EA999BF92}" type="sibTrans" cxnId="{26D15676-0EB1-4277-9269-4B2E18A3B350}">
      <dgm:prSet/>
      <dgm:spPr/>
      <dgm:t>
        <a:bodyPr/>
        <a:lstStyle/>
        <a:p>
          <a:endParaRPr lang="en-US"/>
        </a:p>
      </dgm:t>
    </dgm:pt>
    <dgm:pt modelId="{29EF08D2-5258-49E0-8F25-CEF695DD7ABC}" type="pres">
      <dgm:prSet presAssocID="{F85D1A11-30DF-4E83-A083-038C91BAAE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2F4B0-BEF0-497F-8B1B-97E65C1C02F2}" type="pres">
      <dgm:prSet presAssocID="{F85D1A11-30DF-4E83-A083-038C91BAAEC6}" presName="divider" presStyleLbl="fgShp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56097C3-396E-42D6-99C6-66EE7A58CAFF}" type="pres">
      <dgm:prSet presAssocID="{0C5D4BFD-1A7B-4F32-89EF-24D77C530DFB}" presName="downArrow" presStyleLbl="node1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DCF813E-FAF5-43C6-BFF2-72A65EF8FD9A}" type="pres">
      <dgm:prSet presAssocID="{0C5D4BFD-1A7B-4F32-89EF-24D77C530DFB}" presName="downArrowText" presStyleLbl="revTx" presStyleIdx="0" presStyleCnt="2" custScaleX="11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12FCF-4D50-4002-9990-8C7420DC089A}" type="pres">
      <dgm:prSet presAssocID="{804B04AB-C49D-413E-A4D7-65335EECF29B}" presName="upArrow" presStyleLbl="node1" presStyleIdx="1" presStyleCnt="2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39F5627-5A99-46FC-8882-2B8B564568D4}" type="pres">
      <dgm:prSet presAssocID="{804B04AB-C49D-413E-A4D7-65335EECF29B}" presName="upArrowText" presStyleLbl="revTx" presStyleIdx="1" presStyleCnt="2" custScaleX="107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5BD17-FB8D-4D7A-8081-E4187A175987}" srcId="{F85D1A11-30DF-4E83-A083-038C91BAAEC6}" destId="{0C5D4BFD-1A7B-4F32-89EF-24D77C530DFB}" srcOrd="0" destOrd="0" parTransId="{39F57E50-DC1F-4D0F-BB7A-3B5FBF775DB5}" sibTransId="{5E5F23A2-4ECA-4CDD-AD95-60BC3232D182}"/>
    <dgm:cxn modelId="{26D15676-0EB1-4277-9269-4B2E18A3B350}" srcId="{F85D1A11-30DF-4E83-A083-038C91BAAEC6}" destId="{804B04AB-C49D-413E-A4D7-65335EECF29B}" srcOrd="1" destOrd="0" parTransId="{F6B3FF95-8EA9-4AAA-A090-C00334AA2A2E}" sibTransId="{2ED8D8B9-7433-4652-A694-904EA999BF92}"/>
    <dgm:cxn modelId="{2A118377-9DAA-4182-A977-B3E1C8B19CD6}" type="presOf" srcId="{F85D1A11-30DF-4E83-A083-038C91BAAEC6}" destId="{29EF08D2-5258-49E0-8F25-CEF695DD7ABC}" srcOrd="0" destOrd="0" presId="urn:microsoft.com/office/officeart/2005/8/layout/arrow3"/>
    <dgm:cxn modelId="{6786EEF3-0F09-48D2-9BDD-3FFC80E0FB26}" type="presOf" srcId="{0C5D4BFD-1A7B-4F32-89EF-24D77C530DFB}" destId="{FDCF813E-FAF5-43C6-BFF2-72A65EF8FD9A}" srcOrd="0" destOrd="0" presId="urn:microsoft.com/office/officeart/2005/8/layout/arrow3"/>
    <dgm:cxn modelId="{4FDAEBC4-66E3-4C6A-9368-87C398851D3A}" type="presOf" srcId="{804B04AB-C49D-413E-A4D7-65335EECF29B}" destId="{839F5627-5A99-46FC-8882-2B8B564568D4}" srcOrd="0" destOrd="0" presId="urn:microsoft.com/office/officeart/2005/8/layout/arrow3"/>
    <dgm:cxn modelId="{EC2146CF-2811-4744-B014-27A752FA7251}" type="presParOf" srcId="{29EF08D2-5258-49E0-8F25-CEF695DD7ABC}" destId="{88B2F4B0-BEF0-497F-8B1B-97E65C1C02F2}" srcOrd="0" destOrd="0" presId="urn:microsoft.com/office/officeart/2005/8/layout/arrow3"/>
    <dgm:cxn modelId="{75755F3C-0201-4FAD-A03C-C51530B75D0B}" type="presParOf" srcId="{29EF08D2-5258-49E0-8F25-CEF695DD7ABC}" destId="{556097C3-396E-42D6-99C6-66EE7A58CAFF}" srcOrd="1" destOrd="0" presId="urn:microsoft.com/office/officeart/2005/8/layout/arrow3"/>
    <dgm:cxn modelId="{03619B46-3FA8-4493-949C-FCB604FED48E}" type="presParOf" srcId="{29EF08D2-5258-49E0-8F25-CEF695DD7ABC}" destId="{FDCF813E-FAF5-43C6-BFF2-72A65EF8FD9A}" srcOrd="2" destOrd="0" presId="urn:microsoft.com/office/officeart/2005/8/layout/arrow3"/>
    <dgm:cxn modelId="{071717AD-C861-4835-9471-E455E152D10C}" type="presParOf" srcId="{29EF08D2-5258-49E0-8F25-CEF695DD7ABC}" destId="{13B12FCF-4D50-4002-9990-8C7420DC089A}" srcOrd="3" destOrd="0" presId="urn:microsoft.com/office/officeart/2005/8/layout/arrow3"/>
    <dgm:cxn modelId="{E79941B3-F92F-4BBD-838A-4F0625A89959}" type="presParOf" srcId="{29EF08D2-5258-49E0-8F25-CEF695DD7ABC}" destId="{839F5627-5A99-46FC-8882-2B8B564568D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F4B0-BEF0-497F-8B1B-97E65C1C02F2}">
      <dsp:nvSpPr>
        <dsp:cNvPr id="0" name=""/>
        <dsp:cNvSpPr/>
      </dsp:nvSpPr>
      <dsp:spPr>
        <a:xfrm rot="21300000">
          <a:off x="281121" y="1082275"/>
          <a:ext cx="6214794" cy="543724"/>
        </a:xfrm>
        <a:prstGeom prst="mathMinus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56097C3-396E-42D6-99C6-66EE7A58CAFF}">
      <dsp:nvSpPr>
        <dsp:cNvPr id="0" name=""/>
        <dsp:cNvSpPr/>
      </dsp:nvSpPr>
      <dsp:spPr>
        <a:xfrm>
          <a:off x="813244" y="135413"/>
          <a:ext cx="2033111" cy="1083309"/>
        </a:xfrm>
        <a:prstGeom prst="downArrow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FDCF813E-FAF5-43C6-BFF2-72A65EF8FD9A}">
      <dsp:nvSpPr>
        <dsp:cNvPr id="0" name=""/>
        <dsp:cNvSpPr/>
      </dsp:nvSpPr>
      <dsp:spPr>
        <a:xfrm>
          <a:off x="3591829" y="0"/>
          <a:ext cx="2168651" cy="113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accent3">
                  <a:lumMod val="50000"/>
                </a:schemeClr>
              </a:solidFill>
            </a:rPr>
            <a:t>Cytokinin</a:t>
          </a:r>
          <a:endParaRPr lang="en-US" sz="28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591829" y="0"/>
        <a:ext cx="2168651" cy="1137475"/>
      </dsp:txXfrm>
    </dsp:sp>
    <dsp:sp modelId="{13B12FCF-4D50-4002-9990-8C7420DC089A}">
      <dsp:nvSpPr>
        <dsp:cNvPr id="0" name=""/>
        <dsp:cNvSpPr/>
      </dsp:nvSpPr>
      <dsp:spPr>
        <a:xfrm>
          <a:off x="3930681" y="1489551"/>
          <a:ext cx="2033111" cy="1083309"/>
        </a:xfrm>
        <a:prstGeom prst="upArrow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839F5627-5A99-46FC-8882-2B8B564568D4}">
      <dsp:nvSpPr>
        <dsp:cNvPr id="0" name=""/>
        <dsp:cNvSpPr/>
      </dsp:nvSpPr>
      <dsp:spPr>
        <a:xfrm>
          <a:off x="604847" y="1570799"/>
          <a:ext cx="2325336" cy="113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accent4">
                  <a:lumMod val="75000"/>
                </a:schemeClr>
              </a:solidFill>
            </a:rPr>
            <a:t>Auxin</a:t>
          </a:r>
          <a:endParaRPr lang="en-US" sz="28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604847" y="1570799"/>
        <a:ext cx="2325336" cy="1137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F4B0-BEF0-497F-8B1B-97E65C1C02F2}">
      <dsp:nvSpPr>
        <dsp:cNvPr id="0" name=""/>
        <dsp:cNvSpPr/>
      </dsp:nvSpPr>
      <dsp:spPr>
        <a:xfrm rot="21300000">
          <a:off x="281121" y="1082275"/>
          <a:ext cx="6214794" cy="543724"/>
        </a:xfrm>
        <a:prstGeom prst="mathMinus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56097C3-396E-42D6-99C6-66EE7A58CAFF}">
      <dsp:nvSpPr>
        <dsp:cNvPr id="0" name=""/>
        <dsp:cNvSpPr/>
      </dsp:nvSpPr>
      <dsp:spPr>
        <a:xfrm>
          <a:off x="813244" y="135413"/>
          <a:ext cx="2033111" cy="1083310"/>
        </a:xfrm>
        <a:prstGeom prst="down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FDCF813E-FAF5-43C6-BFF2-72A65EF8FD9A}">
      <dsp:nvSpPr>
        <dsp:cNvPr id="0" name=""/>
        <dsp:cNvSpPr/>
      </dsp:nvSpPr>
      <dsp:spPr>
        <a:xfrm>
          <a:off x="3388518" y="0"/>
          <a:ext cx="2575274" cy="113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accent2">
                  <a:lumMod val="50000"/>
                </a:schemeClr>
              </a:solidFill>
            </a:rPr>
            <a:t>Abscisic</a:t>
          </a:r>
          <a:r>
            <a:rPr lang="en-US" sz="2800" b="1" kern="1200" dirty="0" smtClean="0">
              <a:solidFill>
                <a:schemeClr val="accent2">
                  <a:lumMod val="50000"/>
                </a:schemeClr>
              </a:solidFill>
            </a:rPr>
            <a:t> Acid</a:t>
          </a:r>
          <a:endParaRPr lang="en-US" sz="2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388518" y="0"/>
        <a:ext cx="2575274" cy="1137475"/>
      </dsp:txXfrm>
    </dsp:sp>
    <dsp:sp modelId="{13B12FCF-4D50-4002-9990-8C7420DC089A}">
      <dsp:nvSpPr>
        <dsp:cNvPr id="0" name=""/>
        <dsp:cNvSpPr/>
      </dsp:nvSpPr>
      <dsp:spPr>
        <a:xfrm>
          <a:off x="3930681" y="1489551"/>
          <a:ext cx="2033111" cy="1083310"/>
        </a:xfrm>
        <a:prstGeom prst="upArrow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839F5627-5A99-46FC-8882-2B8B564568D4}">
      <dsp:nvSpPr>
        <dsp:cNvPr id="0" name=""/>
        <dsp:cNvSpPr/>
      </dsp:nvSpPr>
      <dsp:spPr>
        <a:xfrm>
          <a:off x="938213" y="1570799"/>
          <a:ext cx="2325336" cy="113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70C0"/>
              </a:solidFill>
            </a:rPr>
            <a:t>Gibberellin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938213" y="1570799"/>
        <a:ext cx="2325336" cy="11374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F4B0-BEF0-497F-8B1B-97E65C1C02F2}">
      <dsp:nvSpPr>
        <dsp:cNvPr id="0" name=""/>
        <dsp:cNvSpPr/>
      </dsp:nvSpPr>
      <dsp:spPr>
        <a:xfrm rot="21300000">
          <a:off x="281121" y="1082275"/>
          <a:ext cx="6214794" cy="543724"/>
        </a:xfrm>
        <a:prstGeom prst="mathMinus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56097C3-396E-42D6-99C6-66EE7A58CAFF}">
      <dsp:nvSpPr>
        <dsp:cNvPr id="0" name=""/>
        <dsp:cNvSpPr/>
      </dsp:nvSpPr>
      <dsp:spPr>
        <a:xfrm>
          <a:off x="813244" y="135413"/>
          <a:ext cx="2033111" cy="1083310"/>
        </a:xfrm>
        <a:prstGeom prst="downArrow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FDCF813E-FAF5-43C6-BFF2-72A65EF8FD9A}">
      <dsp:nvSpPr>
        <dsp:cNvPr id="0" name=""/>
        <dsp:cNvSpPr/>
      </dsp:nvSpPr>
      <dsp:spPr>
        <a:xfrm>
          <a:off x="3388518" y="0"/>
          <a:ext cx="2575274" cy="113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70C0"/>
              </a:solidFill>
            </a:rPr>
            <a:t>Gibberellin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3388518" y="0"/>
        <a:ext cx="2575274" cy="1137475"/>
      </dsp:txXfrm>
    </dsp:sp>
    <dsp:sp modelId="{13B12FCF-4D50-4002-9990-8C7420DC089A}">
      <dsp:nvSpPr>
        <dsp:cNvPr id="0" name=""/>
        <dsp:cNvSpPr/>
      </dsp:nvSpPr>
      <dsp:spPr>
        <a:xfrm>
          <a:off x="3930681" y="1489551"/>
          <a:ext cx="2033111" cy="1083310"/>
        </a:xfrm>
        <a:prstGeom prst="up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839F5627-5A99-46FC-8882-2B8B564568D4}">
      <dsp:nvSpPr>
        <dsp:cNvPr id="0" name=""/>
        <dsp:cNvSpPr/>
      </dsp:nvSpPr>
      <dsp:spPr>
        <a:xfrm>
          <a:off x="938213" y="1570799"/>
          <a:ext cx="2325336" cy="113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accent2">
                  <a:lumMod val="75000"/>
                </a:schemeClr>
              </a:solidFill>
            </a:rPr>
            <a:t>Abscisic</a:t>
          </a: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</a:rPr>
            <a:t> Acid</a:t>
          </a:r>
          <a:endParaRPr lang="en-US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938213" y="1570799"/>
        <a:ext cx="2325336" cy="1137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64674-FBFE-49C8-A13E-A0904746CD49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AB9B-ED02-48FE-90BB-2830917C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7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Partnership for Environmental Education and Rural Health at              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of Veterinary Medicine &amp; Biomedical Sciences, Texas A&amp;M University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support from the National Institutes of Health Office of Research Infrastructure Programs (ORIP)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2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9F69-7972-4E53-9084-707B73D24C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9F69-7972-4E53-9084-707B73D24C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9F69-7972-4E53-9084-707B73D24C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9F69-7972-4E53-9084-707B73D24C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27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Partnership for Environmental Education and Rural Health at              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of Veterinary Medicine &amp; Biomedical Sciences, Texas A&amp;M University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support from the National Institutes of Health Office of Research Infrastructure Programs (ORIP)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5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9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1AB9B-ED02-48FE-90BB-2830917C4E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2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2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725B-DD3F-49D3-9A2D-04035DFE5CC2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3197-B55A-4473-993A-31B4FB03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4.jpe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7.wdp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microsoft.com/office/2007/relationships/hdphoto" Target="../media/hdphoto10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1.xml"/><Relationship Id="rId10" Type="http://schemas.microsoft.com/office/2007/relationships/hdphoto" Target="../media/hdphoto10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2.xml"/><Relationship Id="rId10" Type="http://schemas.microsoft.com/office/2007/relationships/hdphoto" Target="../media/hdphoto1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12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700" y="0"/>
            <a:ext cx="49657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A8F03"/>
                </a:solidFill>
              </a:rPr>
              <a:t>Plant Hormones</a:t>
            </a:r>
            <a:endParaRPr lang="en-US" sz="5400" b="1" dirty="0">
              <a:solidFill>
                <a:srgbClr val="0A8F0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A8F03"/>
                </a:solidFill>
              </a:rPr>
              <a:t>a</a:t>
            </a:r>
            <a:r>
              <a:rPr lang="en-US" sz="4000" dirty="0" smtClean="0">
                <a:solidFill>
                  <a:srgbClr val="0A8F03"/>
                </a:solidFill>
              </a:rPr>
              <a:t>nd plant growth</a:t>
            </a:r>
            <a:endParaRPr lang="en-US" sz="4000" dirty="0">
              <a:solidFill>
                <a:srgbClr val="0A8F0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0" y="1754372"/>
            <a:ext cx="9144000" cy="510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2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biology.phillipmartin.info/science_root.gif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76400" y="0"/>
            <a:ext cx="56692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62450" y="279737"/>
            <a:ext cx="5619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A8F03"/>
                </a:solidFill>
                <a:ea typeface="+mj-ea"/>
                <a:cs typeface="+mj-cs"/>
              </a:rPr>
              <a:t>AUXIN</a:t>
            </a:r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 stimulates the</a:t>
            </a:r>
            <a:b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        production of </a:t>
            </a:r>
            <a:r>
              <a:rPr lang="en-US" sz="2800" b="1" dirty="0" smtClean="0">
                <a:solidFill>
                  <a:srgbClr val="2E8A88"/>
                </a:solidFill>
                <a:ea typeface="+mj-ea"/>
                <a:cs typeface="+mj-cs"/>
              </a:rPr>
              <a:t>roots</a:t>
            </a:r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.</a:t>
            </a:r>
            <a:endParaRPr lang="en-US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745" y1="21708" x2="69104" y2="43060"/>
                        <a14:foregroundMark x1="2830" y1="97153" x2="83726" y2="97153"/>
                        <a14:foregroundMark x1="66038" y1="27402" x2="64387" y2="34875"/>
                        <a14:foregroundMark x1="67453" y1="60498" x2="71698" y2="46263"/>
                        <a14:foregroundMark x1="64387" y1="55872" x2="62736" y2="41637"/>
                        <a14:backgroundMark x1="8962" y1="79359" x2="58726" y2="28470"/>
                        <a14:backgroundMark x1="26887" y1="30961" x2="3066" y2="73310"/>
                        <a14:backgroundMark x1="5896" y1="80071" x2="45991" y2="80071"/>
                        <a14:backgroundMark x1="50708" y1="54804" x2="27123" y2="70819"/>
                        <a14:backgroundMark x1="14858" y1="80783" x2="12028" y2="88256"/>
                        <a14:backgroundMark x1="11792" y1="88256" x2="236" y2="87189"/>
                        <a14:backgroundMark x1="31132" y1="86121" x2="31132" y2="86121"/>
                        <a14:backgroundMark x1="60613" y1="85409" x2="60613" y2="85409"/>
                        <a14:backgroundMark x1="60142" y1="74733" x2="50000" y2="73665"/>
                        <a14:backgroundMark x1="57311" y1="28826" x2="57547" y2="71886"/>
                        <a14:backgroundMark x1="95519" y1="32740" x2="95991" y2="85409"/>
                        <a14:backgroundMark x1="95991" y1="85053" x2="88443" y2="85765"/>
                        <a14:backgroundMark x1="88443" y1="86121" x2="74292" y2="74021"/>
                        <a14:backgroundMark x1="74292" y1="74021" x2="79245" y2="31317"/>
                        <a14:backgroundMark x1="75236" y1="61922" x2="69811" y2="70819"/>
                        <a14:backgroundMark x1="69811" y1="70819" x2="72877" y2="85053"/>
                        <a14:backgroundMark x1="72877" y1="85053" x2="87264" y2="85409"/>
                        <a14:backgroundMark x1="68632" y1="70819" x2="67453" y2="82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5059028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457450" y="4648200"/>
            <a:ext cx="5619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A8F03"/>
                </a:solidFill>
                <a:ea typeface="+mj-ea"/>
                <a:cs typeface="+mj-cs"/>
              </a:rPr>
              <a:t>CYTOKININ</a:t>
            </a:r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 stimulates </a:t>
            </a:r>
            <a:b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the production of </a:t>
            </a:r>
            <a:r>
              <a:rPr lang="en-US" sz="2800" b="1" dirty="0" smtClean="0">
                <a:solidFill>
                  <a:srgbClr val="2E8A88"/>
                </a:solidFill>
                <a:ea typeface="+mj-ea"/>
                <a:cs typeface="+mj-cs"/>
              </a:rPr>
              <a:t>shoots</a:t>
            </a:r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.</a:t>
            </a:r>
            <a:endParaRPr lang="en-US" sz="1400" dirty="0"/>
          </a:p>
        </p:txBody>
      </p:sp>
      <p:pic>
        <p:nvPicPr>
          <p:cNvPr id="3079" name="Picture 7" descr="http://www.deimel.org/images/stump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" t="-70" r="24998" b="7983"/>
          <a:stretch/>
        </p:blipFill>
        <p:spPr bwMode="auto">
          <a:xfrm flipH="1">
            <a:off x="2011680" y="4800600"/>
            <a:ext cx="15544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A8F03"/>
                </a:solidFill>
              </a:rPr>
              <a:t>Gibberellin</a:t>
            </a:r>
            <a:endParaRPr lang="en-US" sz="4800" b="1" dirty="0">
              <a:solidFill>
                <a:srgbClr val="0A8F0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99381"/>
              </p:ext>
            </p:extLst>
          </p:nvPr>
        </p:nvGraphicFramePr>
        <p:xfrm>
          <a:off x="2057400" y="1066800"/>
          <a:ext cx="70104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139"/>
                <a:gridCol w="5356261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Role of Hormone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Internode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Elongation (height)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Site of Production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Root and Shoot Tips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Effect of Hormone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Controls yearly cycles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(flowering/bolting, seeding and dormancy exiting)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Rapid growth of stems and seeds.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029200" y="4270036"/>
            <a:ext cx="3810000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/>
        </p:blipFill>
        <p:spPr bwMode="auto">
          <a:xfrm>
            <a:off x="2133600" y="4270036"/>
            <a:ext cx="2791558" cy="2419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-76200"/>
            <a:ext cx="7543799" cy="1143000"/>
          </a:xfrm>
        </p:spPr>
        <p:txBody>
          <a:bodyPr>
            <a:normAutofit/>
          </a:bodyPr>
          <a:lstStyle/>
          <a:p>
            <a:r>
              <a:rPr lang="en-US" sz="4700" b="1" dirty="0" smtClean="0">
                <a:solidFill>
                  <a:srgbClr val="0A8F03"/>
                </a:solidFill>
              </a:rPr>
              <a:t>Internode Elongation</a:t>
            </a:r>
            <a:endParaRPr lang="en-US" sz="4700" dirty="0">
              <a:solidFill>
                <a:srgbClr val="0A8F0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7400" y="4343400"/>
            <a:ext cx="69342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Internode: </a:t>
            </a:r>
            <a:r>
              <a:rPr lang="en-US" sz="2000" dirty="0"/>
              <a:t>the part of the plant between two nodes or joints.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Node</a:t>
            </a:r>
            <a:r>
              <a:rPr lang="en-US" sz="2000" dirty="0">
                <a:solidFill>
                  <a:srgbClr val="00B050"/>
                </a:solidFill>
              </a:rPr>
              <a:t>: </a:t>
            </a:r>
            <a:r>
              <a:rPr lang="en-US" sz="2000" dirty="0"/>
              <a:t>the part of the </a:t>
            </a:r>
            <a:r>
              <a:rPr lang="en-US" sz="2000" dirty="0" smtClean="0"/>
              <a:t>stem where stems leaves and buds emerge; point </a:t>
            </a:r>
            <a:r>
              <a:rPr lang="en-US" sz="2000" dirty="0"/>
              <a:t>at which </a:t>
            </a:r>
            <a:r>
              <a:rPr lang="en-US" sz="2000" dirty="0" smtClean="0"/>
              <a:t>stems intersect and branch.</a:t>
            </a:r>
            <a:endParaRPr lang="en-US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505" y1="34307" x2="36505" y2="3430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02267"/>
            <a:ext cx="6324600" cy="3364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1676400" cy="1113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39" y="5715000"/>
            <a:ext cx="1555035" cy="1115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82004" y="5520510"/>
            <a:ext cx="1115568" cy="1504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0800" y="5435600"/>
            <a:ext cx="1117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47" y="4530664"/>
            <a:ext cx="3001515" cy="225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84" y="2419528"/>
            <a:ext cx="2857500" cy="193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-76200"/>
            <a:ext cx="7543799" cy="1143000"/>
          </a:xfrm>
        </p:spPr>
        <p:txBody>
          <a:bodyPr>
            <a:normAutofit/>
          </a:bodyPr>
          <a:lstStyle/>
          <a:p>
            <a:r>
              <a:rPr lang="en-US" sz="4700" b="1" dirty="0" smtClean="0">
                <a:solidFill>
                  <a:srgbClr val="0A8F03"/>
                </a:solidFill>
              </a:rPr>
              <a:t>Gibberellin and Cycle Control</a:t>
            </a:r>
            <a:endParaRPr lang="en-US" sz="4700" dirty="0">
              <a:solidFill>
                <a:srgbClr val="0A8F0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199" y="681335"/>
            <a:ext cx="7086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A8F03"/>
                </a:solidFill>
                <a:ea typeface="+mj-ea"/>
                <a:cs typeface="+mj-cs"/>
              </a:rPr>
              <a:t>How gibberellin in a plant recognizes seasonal changes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1981200" y="1132582"/>
            <a:ext cx="7086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E8A88"/>
                </a:solidFill>
                <a:ea typeface="+mj-ea"/>
                <a:cs typeface="+mj-cs"/>
              </a:rPr>
              <a:t>Photoperiod</a:t>
            </a:r>
            <a:r>
              <a:rPr lang="en-US" sz="3200" dirty="0" smtClean="0">
                <a:solidFill>
                  <a:srgbClr val="0A8F03"/>
                </a:solidFill>
                <a:ea typeface="+mj-ea"/>
                <a:cs typeface="+mj-cs"/>
              </a:rPr>
              <a:t>: a plant’s recognition of daylight length in a 24 hour period.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 bwMode="auto">
          <a:xfrm>
            <a:off x="2286000" y="4267200"/>
            <a:ext cx="3810000" cy="2333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3810000" y="3962400"/>
            <a:ext cx="89917" cy="1219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54958" y="3962400"/>
            <a:ext cx="2926842" cy="16938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66184" y="2252008"/>
            <a:ext cx="3801616" cy="1938992"/>
          </a:xfrm>
          <a:prstGeom prst="rect">
            <a:avLst/>
          </a:prstGeom>
          <a:ln w="31750">
            <a:solidFill>
              <a:srgbClr val="38C8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As </a:t>
            </a:r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daylight </a:t>
            </a:r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increases</a:t>
            </a:r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in the spring, the plant recognizes a longer </a:t>
            </a:r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photoperiod. </a:t>
            </a:r>
            <a:r>
              <a:rPr lang="en-US" sz="2400" b="1" i="1" dirty="0" smtClean="0">
                <a:solidFill>
                  <a:srgbClr val="00B050"/>
                </a:solidFill>
                <a:ea typeface="+mj-ea"/>
                <a:cs typeface="+mj-cs"/>
              </a:rPr>
              <a:t>Gibberellin</a:t>
            </a:r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 triggers the plant to exit</a:t>
            </a:r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 dormancy.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48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199" y="76200"/>
            <a:ext cx="7239001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A8F03"/>
                </a:solidFill>
              </a:rPr>
              <a:t>Why is it called Gibberellin?</a:t>
            </a:r>
            <a:endParaRPr lang="en-US" sz="4800" b="1" dirty="0">
              <a:solidFill>
                <a:srgbClr val="0A8F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6450" y="990600"/>
            <a:ext cx="691515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Japanese rice farmers discovered a fungus </a:t>
            </a:r>
            <a:r>
              <a:rPr lang="en-US" sz="2400" i="1" dirty="0" smtClean="0">
                <a:solidFill>
                  <a:srgbClr val="0A8F03"/>
                </a:solidFill>
                <a:ea typeface="+mj-ea"/>
                <a:cs typeface="+mj-cs"/>
              </a:rPr>
              <a:t>(</a:t>
            </a:r>
            <a:r>
              <a:rPr lang="en-US" sz="2400" i="1" dirty="0" err="1">
                <a:solidFill>
                  <a:srgbClr val="0A8F03"/>
                </a:solidFill>
              </a:rPr>
              <a:t>Gibberella</a:t>
            </a:r>
            <a:r>
              <a:rPr lang="en-US" sz="2400" i="1" dirty="0">
                <a:solidFill>
                  <a:srgbClr val="0A8F03"/>
                </a:solidFill>
              </a:rPr>
              <a:t> </a:t>
            </a:r>
            <a:r>
              <a:rPr lang="en-US" sz="2400" i="1" dirty="0" err="1">
                <a:solidFill>
                  <a:srgbClr val="0A8F03"/>
                </a:solidFill>
              </a:rPr>
              <a:t>fujikuroi</a:t>
            </a:r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) that caused an increase in this hormone. </a:t>
            </a:r>
          </a:p>
          <a:p>
            <a:pPr algn="ctr"/>
            <a:endParaRPr lang="en-US" sz="700" dirty="0">
              <a:solidFill>
                <a:srgbClr val="0A8F03"/>
              </a:solidFill>
              <a:ea typeface="+mj-ea"/>
              <a:cs typeface="+mj-cs"/>
            </a:endParaRPr>
          </a:p>
          <a:p>
            <a:pPr algn="ctr"/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From this, they learned that plants have a hormone that causes shoot and seed growth. </a:t>
            </a:r>
          </a:p>
          <a:p>
            <a:pPr algn="ctr"/>
            <a:endParaRPr lang="en-US" sz="3200" dirty="0" smtClean="0">
              <a:solidFill>
                <a:srgbClr val="2E8A88"/>
              </a:solidFill>
              <a:ea typeface="+mj-ea"/>
              <a:cs typeface="+mj-cs"/>
            </a:endParaRPr>
          </a:p>
          <a:p>
            <a:pPr algn="ctr"/>
            <a:endParaRPr lang="en-US" sz="3200" dirty="0" smtClean="0">
              <a:solidFill>
                <a:srgbClr val="2E8A88"/>
              </a:solidFill>
              <a:ea typeface="+mj-ea"/>
              <a:cs typeface="+mj-cs"/>
            </a:endParaRPr>
          </a:p>
          <a:p>
            <a:pPr algn="ctr"/>
            <a:endParaRPr lang="en-US" sz="3200" dirty="0" smtClean="0">
              <a:solidFill>
                <a:srgbClr val="2E8A88"/>
              </a:solidFill>
              <a:ea typeface="+mj-ea"/>
              <a:cs typeface="+mj-cs"/>
            </a:endParaRPr>
          </a:p>
          <a:p>
            <a:pPr algn="ctr"/>
            <a:r>
              <a:rPr lang="en-US" sz="3200" dirty="0" smtClean="0">
                <a:solidFill>
                  <a:srgbClr val="2E8A88"/>
                </a:solidFill>
                <a:ea typeface="+mj-ea"/>
                <a:cs typeface="+mj-cs"/>
              </a:rPr>
              <a:t/>
            </a:r>
            <a:br>
              <a:rPr lang="en-US" sz="3200" dirty="0" smtClean="0">
                <a:solidFill>
                  <a:srgbClr val="2E8A88"/>
                </a:solidFill>
                <a:ea typeface="+mj-ea"/>
                <a:cs typeface="+mj-cs"/>
              </a:rPr>
            </a:br>
            <a:endParaRPr lang="en-US" sz="1000" dirty="0" smtClean="0">
              <a:solidFill>
                <a:srgbClr val="2E8A88"/>
              </a:solidFill>
              <a:ea typeface="+mj-ea"/>
              <a:cs typeface="+mj-cs"/>
            </a:endParaRPr>
          </a:p>
          <a:p>
            <a:pPr algn="ctr"/>
            <a:endParaRPr lang="en-US" sz="3200" dirty="0">
              <a:solidFill>
                <a:srgbClr val="2E8A88"/>
              </a:solidFill>
              <a:ea typeface="+mj-ea"/>
              <a:cs typeface="+mj-cs"/>
            </a:endParaRPr>
          </a:p>
          <a:p>
            <a:pPr algn="ctr"/>
            <a:r>
              <a:rPr lang="en-US" sz="3000" b="1" dirty="0" smtClean="0">
                <a:solidFill>
                  <a:srgbClr val="2E8A88"/>
                </a:solidFill>
                <a:ea typeface="+mj-ea"/>
                <a:cs typeface="+mj-cs"/>
              </a:rPr>
              <a:t>They named this hormone, “</a:t>
            </a:r>
            <a:r>
              <a:rPr lang="en-US" sz="3000" b="1" dirty="0">
                <a:solidFill>
                  <a:srgbClr val="2E8A88"/>
                </a:solidFill>
                <a:ea typeface="+mj-ea"/>
                <a:cs typeface="+mj-cs"/>
              </a:rPr>
              <a:t>Gibberellin</a:t>
            </a:r>
            <a:r>
              <a:rPr lang="en-US" sz="3000" b="1" dirty="0" smtClean="0">
                <a:solidFill>
                  <a:srgbClr val="2E8A88"/>
                </a:solidFill>
                <a:ea typeface="+mj-ea"/>
                <a:cs typeface="+mj-cs"/>
              </a:rPr>
              <a:t>”,</a:t>
            </a:r>
            <a:endParaRPr lang="en-US" sz="3000" b="1" dirty="0">
              <a:solidFill>
                <a:srgbClr val="2E8A88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2E8A88"/>
                </a:solidFill>
                <a:ea typeface="+mj-ea"/>
                <a:cs typeface="+mj-cs"/>
              </a:rPr>
              <a:t> after the fungus. </a:t>
            </a:r>
            <a:endParaRPr lang="en-US" sz="3000" b="1" dirty="0">
              <a:solidFill>
                <a:srgbClr val="2E8A8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" b="24"/>
          <a:stretch/>
        </p:blipFill>
        <p:spPr bwMode="auto">
          <a:xfrm flipH="1">
            <a:off x="3200400" y="3276600"/>
            <a:ext cx="4572000" cy="255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076450" y="2362200"/>
            <a:ext cx="6915150" cy="0"/>
          </a:xfrm>
          <a:prstGeom prst="line">
            <a:avLst/>
          </a:prstGeom>
          <a:ln w="28575">
            <a:solidFill>
              <a:srgbClr val="92D05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A8F03"/>
                </a:solidFill>
              </a:rPr>
              <a:t>Gibberellin Growth Effects</a:t>
            </a:r>
            <a:endParaRPr lang="en-US" sz="4800" b="1" dirty="0">
              <a:solidFill>
                <a:srgbClr val="0A8F03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524" b="42"/>
          <a:stretch/>
        </p:blipFill>
        <p:spPr bwMode="auto">
          <a:xfrm>
            <a:off x="3217545" y="1450622"/>
            <a:ext cx="5697855" cy="2463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1981200"/>
            <a:ext cx="1066800" cy="923330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Increases</a:t>
            </a:r>
            <a:br>
              <a:rPr lang="en-US" b="1" dirty="0" smtClean="0"/>
            </a:br>
            <a:r>
              <a:rPr lang="en-US" b="1" dirty="0" smtClean="0"/>
              <a:t>plant</a:t>
            </a:r>
            <a:br>
              <a:rPr lang="en-US" b="1" dirty="0" smtClean="0"/>
            </a:br>
            <a:r>
              <a:rPr lang="en-US" b="1" dirty="0" smtClean="0"/>
              <a:t>height</a:t>
            </a:r>
            <a:endParaRPr lang="en-US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" b="62"/>
          <a:stretch/>
        </p:blipFill>
        <p:spPr bwMode="auto">
          <a:xfrm>
            <a:off x="2514600" y="4065270"/>
            <a:ext cx="4495800" cy="2472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39000" y="4839950"/>
            <a:ext cx="1066800" cy="923330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Increases</a:t>
            </a:r>
            <a:br>
              <a:rPr lang="en-US" b="1" dirty="0" smtClean="0"/>
            </a:br>
            <a:r>
              <a:rPr lang="en-US" b="1" dirty="0" smtClean="0"/>
              <a:t>fruit</a:t>
            </a:r>
            <a:br>
              <a:rPr lang="en-US" b="1" dirty="0" smtClean="0"/>
            </a:br>
            <a:r>
              <a:rPr lang="en-US" b="1" dirty="0" smtClean="0"/>
              <a:t>size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2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A8F03"/>
                </a:solidFill>
              </a:rPr>
              <a:t>Abscisic</a:t>
            </a:r>
            <a:r>
              <a:rPr lang="en-US" sz="4800" b="1" dirty="0" smtClean="0">
                <a:solidFill>
                  <a:srgbClr val="0A8F03"/>
                </a:solidFill>
              </a:rPr>
              <a:t> Acid</a:t>
            </a:r>
            <a:endParaRPr lang="en-US" sz="4800" b="1" dirty="0">
              <a:solidFill>
                <a:srgbClr val="0A8F0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21999"/>
              </p:ext>
            </p:extLst>
          </p:nvPr>
        </p:nvGraphicFramePr>
        <p:xfrm>
          <a:off x="2133600" y="1066800"/>
          <a:ext cx="67818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5181600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Role of Hormone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Dormancy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Site of Production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Chloroplasts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Effect of Hormone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Enters dormancy: (leaves drop off trees, seeds fall, 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the stomata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close to </a:t>
                      </a:r>
                      <a:b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reduce water loss during drought stress)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057400" y="4162350"/>
            <a:ext cx="3505200" cy="2619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17" y="4151824"/>
            <a:ext cx="3234020" cy="262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18" y="175260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4177283" cy="2826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-76200"/>
            <a:ext cx="7543799" cy="1143000"/>
          </a:xfrm>
        </p:spPr>
        <p:txBody>
          <a:bodyPr>
            <a:normAutofit/>
          </a:bodyPr>
          <a:lstStyle/>
          <a:p>
            <a:r>
              <a:rPr lang="en-US" sz="4700" b="1" dirty="0" err="1" smtClean="0">
                <a:solidFill>
                  <a:srgbClr val="0A8F03"/>
                </a:solidFill>
              </a:rPr>
              <a:t>Abscisic</a:t>
            </a:r>
            <a:r>
              <a:rPr lang="en-US" sz="4700" b="1" dirty="0" smtClean="0">
                <a:solidFill>
                  <a:srgbClr val="0A8F03"/>
                </a:solidFill>
              </a:rPr>
              <a:t> Acid</a:t>
            </a:r>
            <a:endParaRPr lang="en-US" sz="4700" dirty="0">
              <a:solidFill>
                <a:srgbClr val="0A8F0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199" y="681335"/>
            <a:ext cx="7086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A8F03"/>
                </a:solidFill>
                <a:ea typeface="+mj-ea"/>
                <a:cs typeface="+mj-cs"/>
              </a:rPr>
              <a:t>Abscisic</a:t>
            </a:r>
            <a:r>
              <a:rPr lang="en-US" sz="2400" b="1" dirty="0" smtClean="0">
                <a:solidFill>
                  <a:srgbClr val="0A8F03"/>
                </a:solidFill>
                <a:ea typeface="+mj-ea"/>
                <a:cs typeface="+mj-cs"/>
              </a:rPr>
              <a:t> Acid in a plant recognizes seasonal changes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4407298" y="1214733"/>
            <a:ext cx="4686299" cy="461665"/>
          </a:xfrm>
          <a:prstGeom prst="rect">
            <a:avLst/>
          </a:prstGeom>
          <a:ln w="34925">
            <a:solidFill>
              <a:srgbClr val="38C8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2E8A88"/>
                </a:solidFill>
                <a:ea typeface="+mj-ea"/>
                <a:cs typeface="+mj-cs"/>
              </a:rPr>
              <a:t>Dormancy</a:t>
            </a:r>
            <a:r>
              <a:rPr lang="en-US" sz="2400" i="1" dirty="0" smtClean="0">
                <a:solidFill>
                  <a:srgbClr val="0A8F03"/>
                </a:solidFill>
                <a:ea typeface="+mj-ea"/>
                <a:cs typeface="+mj-cs"/>
              </a:rPr>
              <a:t>: a period of no growth</a:t>
            </a:r>
            <a:endParaRPr lang="en-US" sz="2400" i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71318" y="3292668"/>
            <a:ext cx="291082" cy="143173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05401" y="2286000"/>
            <a:ext cx="4038599" cy="41242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As </a:t>
            </a:r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daylight </a:t>
            </a:r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decreases</a:t>
            </a:r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in the winter, the chloroplasts  in the plant recognize a shorter</a:t>
            </a:r>
          </a:p>
          <a:p>
            <a:pPr marL="1433513"/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photoperiod.</a:t>
            </a:r>
            <a:b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</a:br>
            <a:r>
              <a:rPr lang="en-US" sz="1000" dirty="0" smtClean="0">
                <a:solidFill>
                  <a:srgbClr val="2E8A88"/>
                </a:solidFill>
                <a:ea typeface="+mj-ea"/>
                <a:cs typeface="+mj-cs"/>
              </a:rPr>
              <a:t> </a:t>
            </a:r>
            <a:r>
              <a:rPr lang="en-US" sz="1000" b="1" i="1" dirty="0" smtClean="0">
                <a:solidFill>
                  <a:srgbClr val="00B050"/>
                </a:solidFill>
                <a:ea typeface="+mj-ea"/>
                <a:cs typeface="+mj-cs"/>
              </a:rPr>
              <a:t> </a:t>
            </a:r>
          </a:p>
          <a:p>
            <a:pPr marL="1433513"/>
            <a:r>
              <a:rPr lang="en-US" sz="2400" b="1" i="1" dirty="0" err="1" smtClean="0">
                <a:solidFill>
                  <a:srgbClr val="00B050"/>
                </a:solidFill>
                <a:ea typeface="+mj-ea"/>
                <a:cs typeface="+mj-cs"/>
              </a:rPr>
              <a:t>Abscisic</a:t>
            </a:r>
            <a:r>
              <a:rPr lang="en-US" sz="2400" b="1" i="1" dirty="0" smtClean="0">
                <a:solidFill>
                  <a:srgbClr val="00B050"/>
                </a:solidFill>
                <a:ea typeface="+mj-ea"/>
                <a:cs typeface="+mj-cs"/>
              </a:rPr>
              <a:t> Acid</a:t>
            </a:r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 triggers the plant </a:t>
            </a:r>
          </a:p>
          <a:p>
            <a:pPr marL="1433513"/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to enter</a:t>
            </a:r>
            <a:r>
              <a:rPr lang="en-US" sz="2400" dirty="0" smtClean="0">
                <a:solidFill>
                  <a:srgbClr val="2E8A88"/>
                </a:solidFill>
                <a:ea typeface="+mj-ea"/>
                <a:cs typeface="+mj-cs"/>
              </a:rPr>
              <a:t> dormancy.</a:t>
            </a:r>
          </a:p>
          <a:p>
            <a:pPr marL="1433513"/>
            <a:endParaRPr lang="en-US" sz="1200" dirty="0">
              <a:solidFill>
                <a:srgbClr val="2E8A88"/>
              </a:solidFill>
              <a:ea typeface="+mj-ea"/>
              <a:cs typeface="+mj-cs"/>
            </a:endParaRPr>
          </a:p>
          <a:p>
            <a:pPr marL="1433513"/>
            <a:r>
              <a:rPr lang="en-US" sz="2400" dirty="0" smtClean="0">
                <a:solidFill>
                  <a:srgbClr val="00B050"/>
                </a:solidFill>
                <a:ea typeface="+mj-ea"/>
                <a:cs typeface="+mj-cs"/>
              </a:rPr>
              <a:t>The flowers, seeds and leaves fall from the trees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A8F03"/>
                </a:solidFill>
              </a:rPr>
              <a:t>Ethylene </a:t>
            </a:r>
            <a:endParaRPr lang="en-US" sz="4800" b="1" dirty="0">
              <a:solidFill>
                <a:srgbClr val="0A8F0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25147"/>
              </p:ext>
            </p:extLst>
          </p:nvPr>
        </p:nvGraphicFramePr>
        <p:xfrm>
          <a:off x="2133600" y="1066800"/>
          <a:ext cx="6781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5181600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Role of Hormone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Ripening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and Death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Site of Production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Ripening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fruits, aging flowers, germinating seeds and wounded tissues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Effect of Hormone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Stimulates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fruits to ripen, flowers to enter senescence (to grow old and die)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89100"/>
            <a:ext cx="3124200" cy="236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92" y="4189100"/>
            <a:ext cx="3772908" cy="236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A8F03"/>
                </a:solidFill>
              </a:rPr>
              <a:t>What causes my fruits and </a:t>
            </a:r>
            <a:br>
              <a:rPr lang="en-US" sz="3600" b="1" dirty="0" smtClean="0">
                <a:solidFill>
                  <a:srgbClr val="0A8F03"/>
                </a:solidFill>
              </a:rPr>
            </a:br>
            <a:r>
              <a:rPr lang="en-US" sz="3600" b="1" dirty="0" smtClean="0">
                <a:solidFill>
                  <a:srgbClr val="0A8F03"/>
                </a:solidFill>
              </a:rPr>
              <a:t>veggies to go bad?</a:t>
            </a:r>
            <a:endParaRPr lang="en-US" sz="3600" b="1" dirty="0">
              <a:solidFill>
                <a:srgbClr val="0A8F0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1244025"/>
            <a:ext cx="6187439" cy="584775"/>
          </a:xfrm>
          <a:prstGeom prst="rect">
            <a:avLst/>
          </a:prstGeom>
          <a:ln w="28575">
            <a:solidFill>
              <a:srgbClr val="38C8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2E8A88"/>
                </a:solidFill>
                <a:ea typeface="+mj-ea"/>
                <a:cs typeface="+mj-cs"/>
              </a:rPr>
              <a:t>The answer is ETHYLENE!</a:t>
            </a:r>
            <a:endParaRPr lang="en-US" sz="3200" i="1" dirty="0"/>
          </a:p>
        </p:txBody>
      </p:sp>
      <p:sp>
        <p:nvSpPr>
          <p:cNvPr id="3" name="Rectangle 2"/>
          <p:cNvSpPr/>
          <p:nvPr/>
        </p:nvSpPr>
        <p:spPr>
          <a:xfrm>
            <a:off x="2217419" y="4187988"/>
            <a:ext cx="6629400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</a:pPr>
            <a:r>
              <a:rPr lang="en-US" sz="2800" dirty="0">
                <a:solidFill>
                  <a:srgbClr val="0A8F03"/>
                </a:solidFill>
              </a:rPr>
              <a:t>Ethylene is the only plant hormone that exists in a </a:t>
            </a:r>
            <a:r>
              <a:rPr lang="en-US" sz="2800" b="1" dirty="0">
                <a:solidFill>
                  <a:srgbClr val="2E8A88"/>
                </a:solidFill>
              </a:rPr>
              <a:t>gas</a:t>
            </a:r>
            <a:r>
              <a:rPr lang="en-US" sz="2800" dirty="0">
                <a:solidFill>
                  <a:srgbClr val="0A8F03"/>
                </a:solidFill>
              </a:rPr>
              <a:t> form.</a:t>
            </a:r>
          </a:p>
          <a:p>
            <a:pPr marL="68580" lvl="0" algn="ctr">
              <a:spcBef>
                <a:spcPct val="20000"/>
              </a:spcBef>
            </a:pPr>
            <a:endParaRPr lang="en-US" sz="1000" dirty="0">
              <a:solidFill>
                <a:srgbClr val="0A8F03"/>
              </a:solidFill>
            </a:endParaRPr>
          </a:p>
          <a:p>
            <a:pPr marL="68580" lvl="0" algn="ctr">
              <a:spcBef>
                <a:spcPct val="20000"/>
              </a:spcBef>
            </a:pPr>
            <a:r>
              <a:rPr lang="en-US" sz="2800" dirty="0">
                <a:solidFill>
                  <a:srgbClr val="0A8F03"/>
                </a:solidFill>
              </a:rPr>
              <a:t>It can be synthesized from anywhere in the plant. It can even diffuse outside the origin plant and affect another plant nearby.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92658"/>
            <a:ext cx="2865118" cy="2122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A8F03"/>
                </a:solidFill>
              </a:rPr>
              <a:t>Plant Growth and Development</a:t>
            </a:r>
            <a:endParaRPr lang="en-US" b="1" dirty="0">
              <a:solidFill>
                <a:srgbClr val="0A8F03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965961" y="1219200"/>
            <a:ext cx="7025639" cy="548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 smtClean="0">
                <a:solidFill>
                  <a:srgbClr val="064029"/>
                </a:solidFill>
              </a:rPr>
              <a:t>Hormones </a:t>
            </a:r>
            <a:r>
              <a:rPr lang="en-US" i="1" dirty="0" smtClean="0">
                <a:solidFill>
                  <a:srgbClr val="008000"/>
                </a:solidFill>
              </a:rPr>
              <a:t>diffuse throughout the plant to promote growth and development.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6553199" cy="4361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914900" y="5105400"/>
            <a:ext cx="0" cy="8382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2895600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81600" y="3048000"/>
            <a:ext cx="380999" cy="1905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419600" y="3411657"/>
            <a:ext cx="304800" cy="54969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00600" y="3961348"/>
            <a:ext cx="114300" cy="58139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"/>
          <a:stretch/>
        </p:blipFill>
        <p:spPr bwMode="auto">
          <a:xfrm>
            <a:off x="4169127" y="4495800"/>
            <a:ext cx="4898673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A8F03"/>
                </a:solidFill>
              </a:rPr>
              <a:t>Is Ethylene good or bad?</a:t>
            </a:r>
            <a:endParaRPr lang="en-US" sz="4800" b="1" dirty="0">
              <a:solidFill>
                <a:srgbClr val="0A8F0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990600"/>
            <a:ext cx="6187439" cy="1077218"/>
          </a:xfrm>
          <a:prstGeom prst="rect">
            <a:avLst/>
          </a:prstGeom>
          <a:ln w="28575">
            <a:solidFill>
              <a:srgbClr val="38C85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2E8A88"/>
                </a:solidFill>
                <a:ea typeface="+mj-ea"/>
                <a:cs typeface="+mj-cs"/>
              </a:rPr>
              <a:t>A gas that speeds up plant death?!! </a:t>
            </a:r>
            <a:br>
              <a:rPr lang="en-US" sz="3200" i="1" dirty="0" smtClean="0">
                <a:solidFill>
                  <a:srgbClr val="2E8A88"/>
                </a:solidFill>
                <a:ea typeface="+mj-ea"/>
                <a:cs typeface="+mj-cs"/>
              </a:rPr>
            </a:br>
            <a:r>
              <a:rPr lang="en-US" sz="3200" i="1" dirty="0" smtClean="0">
                <a:solidFill>
                  <a:srgbClr val="2E8A88"/>
                </a:solidFill>
                <a:ea typeface="+mj-ea"/>
                <a:cs typeface="+mj-cs"/>
              </a:rPr>
              <a:t>How is this good news?!</a:t>
            </a:r>
            <a:endParaRPr lang="en-US" sz="32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33" y="2158917"/>
            <a:ext cx="5431367" cy="2184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5000" y="4419600"/>
            <a:ext cx="2264127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8000"/>
                </a:solidFill>
                <a:ea typeface="+mj-ea"/>
                <a:cs typeface="+mj-cs"/>
              </a:rPr>
              <a:t>Examples: flowers or fruit that are not </a:t>
            </a:r>
            <a:r>
              <a:rPr lang="en-US" sz="2400" i="1" dirty="0" smtClean="0">
                <a:solidFill>
                  <a:srgbClr val="0A8F03"/>
                </a:solidFill>
                <a:ea typeface="+mj-ea"/>
                <a:cs typeface="+mj-cs"/>
              </a:rPr>
              <a:t>“ripe” need ethylene to reach their peak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248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71628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If the amount of Auxin is greater than Cytokinins…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09482" y="2320926"/>
            <a:ext cx="6214794" cy="2708274"/>
            <a:chOff x="2409482" y="1863725"/>
            <a:chExt cx="6214794" cy="2708274"/>
          </a:xfrm>
        </p:grpSpPr>
        <p:sp>
          <p:nvSpPr>
            <p:cNvPr id="12" name="Minus 11"/>
            <p:cNvSpPr/>
            <p:nvPr/>
          </p:nvSpPr>
          <p:spPr>
            <a:xfrm rot="21300000">
              <a:off x="2409482" y="2946000"/>
              <a:ext cx="6214794" cy="543724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own Arrow 12"/>
            <p:cNvSpPr/>
            <p:nvPr/>
          </p:nvSpPr>
          <p:spPr>
            <a:xfrm>
              <a:off x="2941605" y="1999138"/>
              <a:ext cx="2033111" cy="1083309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5720190" y="1863725"/>
              <a:ext cx="2168651" cy="1137475"/>
            </a:xfrm>
            <a:custGeom>
              <a:avLst/>
              <a:gdLst>
                <a:gd name="connsiteX0" fmla="*/ 0 w 2168651"/>
                <a:gd name="connsiteY0" fmla="*/ 0 h 1137475"/>
                <a:gd name="connsiteX1" fmla="*/ 2168651 w 2168651"/>
                <a:gd name="connsiteY1" fmla="*/ 0 h 1137475"/>
                <a:gd name="connsiteX2" fmla="*/ 2168651 w 2168651"/>
                <a:gd name="connsiteY2" fmla="*/ 1137475 h 1137475"/>
                <a:gd name="connsiteX3" fmla="*/ 0 w 2168651"/>
                <a:gd name="connsiteY3" fmla="*/ 1137475 h 1137475"/>
                <a:gd name="connsiteX4" fmla="*/ 0 w 2168651"/>
                <a:gd name="connsiteY4" fmla="*/ 0 h 113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8651" h="1137475">
                  <a:moveTo>
                    <a:pt x="0" y="0"/>
                  </a:moveTo>
                  <a:lnTo>
                    <a:pt x="2168651" y="0"/>
                  </a:lnTo>
                  <a:lnTo>
                    <a:pt x="2168651" y="1137475"/>
                  </a:lnTo>
                  <a:lnTo>
                    <a:pt x="0" y="1137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accent4">
                      <a:lumMod val="75000"/>
                    </a:schemeClr>
                  </a:solidFill>
                </a:rPr>
                <a:t>Auxin</a:t>
              </a:r>
              <a:endParaRPr lang="en-US" sz="2800" b="1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>
              <a:off x="6059042" y="3353276"/>
              <a:ext cx="2033111" cy="1083309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3066574" y="3434524"/>
              <a:ext cx="2325336" cy="1137475"/>
            </a:xfrm>
            <a:custGeom>
              <a:avLst/>
              <a:gdLst>
                <a:gd name="connsiteX0" fmla="*/ 0 w 2325336"/>
                <a:gd name="connsiteY0" fmla="*/ 0 h 1137475"/>
                <a:gd name="connsiteX1" fmla="*/ 2325336 w 2325336"/>
                <a:gd name="connsiteY1" fmla="*/ 0 h 1137475"/>
                <a:gd name="connsiteX2" fmla="*/ 2325336 w 2325336"/>
                <a:gd name="connsiteY2" fmla="*/ 1137475 h 1137475"/>
                <a:gd name="connsiteX3" fmla="*/ 0 w 2325336"/>
                <a:gd name="connsiteY3" fmla="*/ 1137475 h 1137475"/>
                <a:gd name="connsiteX4" fmla="*/ 0 w 2325336"/>
                <a:gd name="connsiteY4" fmla="*/ 0 h 113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336" h="1137475">
                  <a:moveTo>
                    <a:pt x="0" y="0"/>
                  </a:moveTo>
                  <a:lnTo>
                    <a:pt x="2325336" y="0"/>
                  </a:lnTo>
                  <a:lnTo>
                    <a:pt x="2325336" y="1137475"/>
                  </a:lnTo>
                  <a:lnTo>
                    <a:pt x="0" y="1137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accent3">
                      <a:lumMod val="50000"/>
                    </a:schemeClr>
                  </a:solidFill>
                </a:rPr>
                <a:t>Cytokinis</a:t>
              </a:r>
              <a:endParaRPr lang="en-US" sz="2800" b="1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42026" y="5486400"/>
            <a:ext cx="629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Shoots</a:t>
            </a:r>
            <a:r>
              <a:rPr lang="en-US" sz="2400" b="1" dirty="0" smtClean="0"/>
              <a:t> grow less rapidly, </a:t>
            </a:r>
            <a:br>
              <a:rPr lang="en-US" sz="2400" b="1" dirty="0" smtClean="0"/>
            </a:br>
            <a:r>
              <a:rPr lang="en-US" sz="2400" b="1" dirty="0" smtClean="0"/>
              <a:t>while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root</a:t>
            </a:r>
            <a:r>
              <a:rPr lang="en-US" sz="2400" b="1" dirty="0" smtClean="0"/>
              <a:t> growth is dramatically increased</a:t>
            </a:r>
            <a:endParaRPr lang="en-US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65961" y="76200"/>
            <a:ext cx="71018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A8F03"/>
                </a:solidFill>
              </a:rPr>
              <a:t>How do these Hormones Work Together?</a:t>
            </a:r>
          </a:p>
        </p:txBody>
      </p:sp>
      <p:pic>
        <p:nvPicPr>
          <p:cNvPr id="8" name="Picture 2" descr="http://etc.usf.edu/clipart/3200/3284/root_1_l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711">
            <a:off x="7015877" y="2703759"/>
            <a:ext cx="990600" cy="7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3/0/7/d/1313286119265416372icon-seedling-m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10" y="39879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71628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If the amount of </a:t>
            </a:r>
            <a:r>
              <a:rPr lang="en-US" sz="2400" b="1" dirty="0" err="1"/>
              <a:t>Cytokinins</a:t>
            </a:r>
            <a:r>
              <a:rPr lang="en-US" sz="2400" b="1" dirty="0"/>
              <a:t> is greater than </a:t>
            </a:r>
            <a:r>
              <a:rPr lang="en-US" sz="2400" b="1" dirty="0" err="1"/>
              <a:t>Auxin</a:t>
            </a:r>
            <a:r>
              <a:rPr lang="en-US" sz="2400" b="1" dirty="0"/>
              <a:t>…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475539"/>
              </p:ext>
            </p:extLst>
          </p:nvPr>
        </p:nvGraphicFramePr>
        <p:xfrm>
          <a:off x="2138363" y="2209800"/>
          <a:ext cx="6777037" cy="270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65961" y="76200"/>
            <a:ext cx="71018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A8F03"/>
                </a:solidFill>
              </a:rPr>
              <a:t>How do these Hormones Work Together?</a:t>
            </a:r>
          </a:p>
        </p:txBody>
      </p:sp>
      <p:pic>
        <p:nvPicPr>
          <p:cNvPr id="13314" name="Picture 2" descr="http://etc.usf.edu/clipart/3200/3284/root_1_lg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1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711">
            <a:off x="4024176" y="4274609"/>
            <a:ext cx="990600" cy="7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lker.com/cliparts/3/0/7/d/1313286119265416372icon-seedling-m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42026" y="5486400"/>
            <a:ext cx="629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Shoot</a:t>
            </a:r>
            <a:r>
              <a:rPr lang="en-US" sz="2400" b="1" dirty="0" smtClean="0"/>
              <a:t> growth </a:t>
            </a:r>
            <a:r>
              <a:rPr lang="en-US" sz="2400" b="1" dirty="0"/>
              <a:t>is  dramatically </a:t>
            </a:r>
            <a:r>
              <a:rPr lang="en-US" sz="2400" b="1" dirty="0" smtClean="0"/>
              <a:t>increased, </a:t>
            </a:r>
          </a:p>
          <a:p>
            <a:pPr algn="ctr"/>
            <a:r>
              <a:rPr lang="en-US" sz="2400" b="1" dirty="0" smtClean="0"/>
              <a:t>while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roots</a:t>
            </a:r>
            <a:r>
              <a:rPr lang="en-US" sz="2400" b="1" dirty="0" smtClean="0"/>
              <a:t> grow is less </a:t>
            </a:r>
            <a:r>
              <a:rPr lang="en-US" sz="2400" b="1" dirty="0" smtClean="0"/>
              <a:t>rapidly.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613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27664"/>
            <a:ext cx="71628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If the amount of </a:t>
            </a:r>
            <a:r>
              <a:rPr lang="en-US" sz="2400" b="1" dirty="0" err="1"/>
              <a:t>Cytokinins</a:t>
            </a:r>
            <a:r>
              <a:rPr lang="en-US" sz="2400" b="1" dirty="0"/>
              <a:t> is greater than </a:t>
            </a:r>
            <a:r>
              <a:rPr lang="en-US" sz="2400" b="1" dirty="0" err="1"/>
              <a:t>Auxin</a:t>
            </a:r>
            <a:r>
              <a:rPr lang="en-US" sz="2400" b="1" dirty="0"/>
              <a:t>…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810181"/>
              </p:ext>
            </p:extLst>
          </p:nvPr>
        </p:nvGraphicFramePr>
        <p:xfrm>
          <a:off x="2128361" y="2362200"/>
          <a:ext cx="6777037" cy="270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9820" y="5791200"/>
            <a:ext cx="629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Flowers</a:t>
            </a:r>
            <a:r>
              <a:rPr lang="en-US" sz="2400" b="1" dirty="0" smtClean="0"/>
              <a:t> are no longer blooming </a:t>
            </a:r>
            <a:br>
              <a:rPr lang="en-US" sz="2400" b="1" dirty="0" smtClean="0"/>
            </a:b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leaves</a:t>
            </a:r>
            <a:r>
              <a:rPr lang="en-US" sz="2400" b="1" dirty="0" smtClean="0"/>
              <a:t> begin to fall from the trees.</a:t>
            </a:r>
            <a:endParaRPr lang="en-US" sz="24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65961" y="76200"/>
            <a:ext cx="71018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A8F03"/>
                </a:solidFill>
              </a:rPr>
              <a:t>How do these Hormones Work Together?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761035" cy="70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clker.com/cliparts/8/d/b/f/12065776462058505676Odysseus_Blue_flower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52993"/>
            <a:ext cx="457200" cy="4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27664"/>
            <a:ext cx="71628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If the amount of </a:t>
            </a:r>
            <a:r>
              <a:rPr lang="en-US" sz="2400" b="1" dirty="0" err="1"/>
              <a:t>Cytokinins</a:t>
            </a:r>
            <a:r>
              <a:rPr lang="en-US" sz="2400" b="1" dirty="0"/>
              <a:t> is greater than </a:t>
            </a:r>
            <a:r>
              <a:rPr lang="en-US" sz="2400" b="1" dirty="0" err="1"/>
              <a:t>Auxin</a:t>
            </a:r>
            <a:r>
              <a:rPr lang="en-US" sz="2400" b="1" dirty="0"/>
              <a:t>…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88460"/>
              </p:ext>
            </p:extLst>
          </p:nvPr>
        </p:nvGraphicFramePr>
        <p:xfrm>
          <a:off x="2128361" y="2362200"/>
          <a:ext cx="6777037" cy="270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9820" y="5638800"/>
            <a:ext cx="629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Green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leaves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rgbClr val="0070C0"/>
                </a:solidFill>
              </a:rPr>
              <a:t>flowers</a:t>
            </a:r>
            <a:r>
              <a:rPr lang="en-US" sz="2400" b="1" dirty="0" smtClean="0"/>
              <a:t> begin to </a:t>
            </a:r>
            <a:r>
              <a:rPr lang="en-US" sz="2400" b="1" dirty="0" smtClean="0">
                <a:solidFill>
                  <a:srgbClr val="008000"/>
                </a:solidFill>
              </a:rPr>
              <a:t>regrow</a:t>
            </a:r>
            <a:r>
              <a:rPr lang="en-US" sz="2400" b="1" dirty="0" smtClean="0"/>
              <a:t>. </a:t>
            </a:r>
            <a:br>
              <a:rPr lang="en-US" sz="2400" b="1" dirty="0" smtClean="0"/>
            </a:br>
            <a:r>
              <a:rPr lang="en-US" sz="2400" b="1" dirty="0" smtClean="0"/>
              <a:t>This usually occurs in the spring time.</a:t>
            </a:r>
            <a:endParaRPr lang="en-US" sz="24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65961" y="76200"/>
            <a:ext cx="71018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A8F03"/>
                </a:solidFill>
              </a:rPr>
              <a:t>How do these Hormones Work Together?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761035" cy="70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clker.com/cliparts/8/d/b/f/12065776462058505676Odysseus_Blue_flower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90800"/>
            <a:ext cx="457200" cy="47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1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5120640" y="0"/>
            <a:ext cx="402336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4508500" cy="762000"/>
          </a:xfrm>
        </p:spPr>
        <p:txBody>
          <a:bodyPr>
            <a:normAutofit fontScale="90000"/>
          </a:bodyPr>
          <a:lstStyle/>
          <a:p>
            <a:r>
              <a:rPr b="1" dirty="0" lang="en-US" smtClean="0" sz="5400">
                <a:solidFill>
                  <a:srgbClr val="0A8F03"/>
                </a:solidFill>
              </a:rPr>
              <a:t>In summary…</a:t>
            </a:r>
            <a:endParaRPr b="1" dirty="0" lang="en-US" sz="5400">
              <a:solidFill>
                <a:srgbClr val="0A8F0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39347"/>
              </p:ext>
            </p:extLst>
          </p:nvPr>
        </p:nvGraphicFramePr>
        <p:xfrm>
          <a:off x="321521" y="762000"/>
          <a:ext cx="8136679" cy="5867400"/>
        </p:xfrm>
        <a:graphic>
          <a:graphicData uri="http://schemas.openxmlformats.org/drawingml/2006/table">
            <a:tbl>
              <a:tblPr bandRow="1" firstRow="1">
                <a:tableStyleId>{8799B23B-EC83-4686-B30A-512413B5E67A}</a:tableStyleId>
              </a:tblPr>
              <a:tblGrid>
                <a:gridCol w="2201321"/>
                <a:gridCol w="5935358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dirty="0" lang="en-US" smtClean="0" sz="2400"/>
                        <a:t/>
                      </a:r>
                      <a:br>
                        <a:rPr dirty="0" lang="en-US" smtClean="0" sz="2400"/>
                      </a:br>
                      <a:r>
                        <a:rPr dirty="0" err="1" lang="en-US" smtClean="0" sz="2400"/>
                        <a:t>Auxin</a:t>
                      </a:r>
                      <a:r>
                        <a:rPr dirty="0" lang="en-US" smtClean="0" sz="2400"/>
                        <a:t/>
                      </a:r>
                      <a:br>
                        <a:rPr dirty="0" lang="en-US" smtClean="0" sz="2400"/>
                      </a:br>
                      <a:endParaRPr b="1" dirty="0" lang="en-US" smtClean="0" sz="2400"/>
                    </a:p>
                  </a:txBody>
                  <a:tcPr anchor="ctr">
                    <a:solidFill>
                      <a:srgbClr val="38C85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85750" marL="285750">
                        <a:buFont charset="0" pitchFamily="34" typeface="Arial"/>
                        <a:buChar char="•"/>
                      </a:pPr>
                      <a:r>
                        <a:rPr b="0" dirty="0" lang="en-US" smtClean="0" sz="2400" u="sng"/>
                        <a:t>Produces Roots</a:t>
                      </a:r>
                    </a:p>
                    <a:p>
                      <a:pPr algn="l" defTabSz="914400" eaLnBrk="1" fontAlgn="auto" hangingPunct="1" indent="-285750" latinLnBrk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b="0" baseline="0" dirty="0" lang="en-US" smtClean="0" sz="2400"/>
                        <a:t>Cell elongation</a:t>
                      </a:r>
                      <a:endParaRPr dirty="0" lang="en-US" smtClean="0" sz="2400"/>
                    </a:p>
                    <a:p>
                      <a:pPr indent="-285750" marL="285750">
                        <a:buFont charset="0" pitchFamily="34" typeface="Arial"/>
                        <a:buChar char="•"/>
                      </a:pPr>
                      <a:r>
                        <a:rPr b="0" dirty="0" lang="en-US" smtClean="0" sz="2400"/>
                        <a:t>Acts</a:t>
                      </a:r>
                      <a:r>
                        <a:rPr b="0" baseline="0" dirty="0" lang="en-US" smtClean="0" sz="2400"/>
                        <a:t> through t</a:t>
                      </a:r>
                      <a:r>
                        <a:rPr b="0" dirty="0" lang="en-US" smtClean="0" sz="2400"/>
                        <a:t>ropism</a:t>
                      </a:r>
                      <a:r>
                        <a:rPr b="0" baseline="0" dirty="0" lang="en-US" smtClean="0" sz="2400"/>
                        <a:t> responses</a:t>
                      </a:r>
                    </a:p>
                  </a:txBody>
                  <a:tcPr anchor="ctr">
                    <a:solidFill>
                      <a:srgbClr val="38C85E">
                        <a:alpha val="30000"/>
                      </a:srgb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b="1" dirty="0" lang="en-US" smtClean="0" sz="2400"/>
                        <a:t/>
                      </a:r>
                      <a:br>
                        <a:rPr b="1" dirty="0" lang="en-US" smtClean="0" sz="2400"/>
                      </a:br>
                      <a:r>
                        <a:rPr b="1" dirty="0" err="1" lang="en-US" smtClean="0" sz="2400"/>
                        <a:t>Cytokinin</a:t>
                      </a:r>
                      <a:r>
                        <a:rPr b="1" dirty="0" lang="en-US" smtClean="0" sz="2400"/>
                        <a:t/>
                      </a:r>
                      <a:br>
                        <a:rPr b="1" dirty="0" lang="en-US" smtClean="0" sz="2400"/>
                      </a:br>
                      <a:endParaRPr b="1" dirty="0" lang="en-US" sz="2400"/>
                    </a:p>
                  </a:txBody>
                  <a:tcPr anchor="ctr">
                    <a:solidFill>
                      <a:srgbClr val="7ADC4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85750" marL="285750">
                        <a:buFont charset="0" pitchFamily="34" typeface="Arial"/>
                        <a:buChar char="•"/>
                      </a:pPr>
                      <a:r>
                        <a:rPr b="0" dirty="0" lang="en-US" smtClean="0" sz="2400" u="sng"/>
                        <a:t>Produces new Shoots</a:t>
                      </a:r>
                    </a:p>
                    <a:p>
                      <a:pPr indent="-285750" marL="285750">
                        <a:buFont charset="0" pitchFamily="34" typeface="Arial"/>
                        <a:buChar char="•"/>
                      </a:pPr>
                      <a:r>
                        <a:rPr b="0" dirty="0" lang="en-US" smtClean="0" sz="2400"/>
                        <a:t>Mitosis of new cells</a:t>
                      </a:r>
                      <a:endParaRPr b="0" baseline="0" dirty="0" lang="en-US" smtClean="0" sz="2400"/>
                    </a:p>
                    <a:p>
                      <a:pPr indent="-285750" marL="285750">
                        <a:buFont charset="0" pitchFamily="34" typeface="Arial"/>
                        <a:buChar char="•"/>
                      </a:pPr>
                      <a:r>
                        <a:rPr b="0" baseline="0" dirty="0" lang="en-US" smtClean="0" sz="2400"/>
                        <a:t>Seed Germination</a:t>
                      </a:r>
                      <a:endParaRPr dirty="0" lang="en-US"/>
                    </a:p>
                  </a:txBody>
                  <a:tcPr anchor="ctr">
                    <a:solidFill>
                      <a:srgbClr val="7ADC44">
                        <a:alpha val="30000"/>
                      </a:srgb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b="1" dirty="0" lang="en-US" smtClean="0" sz="2400"/>
                        <a:t>Gibberellin</a:t>
                      </a:r>
                      <a:endParaRPr b="1" dirty="0" lang="en-US" sz="2400"/>
                    </a:p>
                  </a:txBody>
                  <a:tcPr anchor="ctr">
                    <a:solidFill>
                      <a:srgbClr val="38C85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-285750" marL="285750">
                        <a:buFont charset="0" pitchFamily="34" typeface="Arial"/>
                        <a:buChar char="•"/>
                      </a:pPr>
                      <a:r>
                        <a:rPr b="0" dirty="0" lang="en-US" smtClean="0" sz="2400" u="sng"/>
                        <a:t>Promotes Internode elongation</a:t>
                      </a:r>
                    </a:p>
                    <a:p>
                      <a:pPr indent="-285750" marL="285750">
                        <a:buFont charset="0" pitchFamily="34" typeface="Arial"/>
                        <a:buChar char="•"/>
                      </a:pPr>
                      <a:r>
                        <a:rPr b="0" baseline="0" dirty="0" lang="en-US" smtClean="0" sz="2400"/>
                        <a:t>Controls yearly cycles</a:t>
                      </a:r>
                    </a:p>
                  </a:txBody>
                  <a:tcPr anchor="ctr">
                    <a:solidFill>
                      <a:srgbClr val="38C85E">
                        <a:alpha val="30000"/>
                      </a:srgbClr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b="1" dirty="0" err="1" lang="en-US" smtClean="0" sz="2400"/>
                        <a:t>Abscisic</a:t>
                      </a:r>
                      <a:r>
                        <a:rPr b="1" dirty="0" lang="en-US" smtClean="0" sz="2400"/>
                        <a:t> Acid</a:t>
                      </a:r>
                      <a:endParaRPr b="1" dirty="0" lang="en-US" sz="2400"/>
                    </a:p>
                  </a:txBody>
                  <a:tcPr anchor="ctr">
                    <a:solidFill>
                      <a:srgbClr val="7ADC44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eaLnBrk="1" fontAlgn="auto" hangingPunct="1" indent="-285750" latinLnBrk="0" lvl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b="0" baseline="0" cap="none" dirty="0" i="0" kern="1200" kumimoji="0" lang="en-US" noProof="0" normalizeH="0" smtClean="0" spc="0" strike="noStrike" sz="2400" u="sng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“Dormancy hormone”</a:t>
                      </a:r>
                    </a:p>
                    <a:p>
                      <a:pPr algn="l" defTabSz="914400" eaLnBrk="1" fontAlgn="auto" hangingPunct="1" indent="-285750" latinLnBrk="0" lvl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b="0" baseline="0" cap="none" dirty="0" i="0" kern="1200" kumimoji="0" lang="en-US" noProof="0" normalizeH="0" smtClean="0" spc="0" strike="noStrike" sz="2400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Causes leaves to drop and </a:t>
                      </a:r>
                      <a:r>
                        <a:rPr b="0" baseline="0" cap="none" dirty="0" err="1" i="0" kern="1200" kumimoji="0" lang="en-US" noProof="0" normalizeH="0" smtClean="0" spc="0" strike="noStrike" sz="2400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stomatas</a:t>
                      </a:r>
                      <a:r>
                        <a:rPr b="0" baseline="0" cap="none" dirty="0" i="0" kern="1200" kumimoji="0" lang="en-US" noProof="0" normalizeH="0" smtClean="0" spc="0" strike="noStrike" sz="2400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close</a:t>
                      </a:r>
                      <a:endParaRPr dirty="0" lang="en-US"/>
                    </a:p>
                  </a:txBody>
                  <a:tcPr anchor="ctr">
                    <a:solidFill>
                      <a:srgbClr val="7ADC44">
                        <a:alpha val="30000"/>
                      </a:srgb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b="1" dirty="0" lang="en-US" smtClean="0" sz="2400"/>
                        <a:t>Ethylene</a:t>
                      </a:r>
                      <a:endParaRPr b="1" dirty="0" lang="en-US" sz="2400"/>
                    </a:p>
                  </a:txBody>
                  <a:tcPr anchor="ctr">
                    <a:solidFill>
                      <a:srgbClr val="38C85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 eaLnBrk="1" fontAlgn="auto" hangingPunct="1" indent="-285750" latinLnBrk="0" lvl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b="0" baseline="0" cap="none" dirty="0" i="0" kern="1200" kumimoji="0" lang="en-US" noProof="0" normalizeH="0" smtClean="0" spc="0" strike="noStrike" sz="2400" u="sng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“Death Hormone”</a:t>
                      </a:r>
                    </a:p>
                    <a:p>
                      <a:pPr algn="l" defTabSz="914400" eaLnBrk="1" fontAlgn="auto" hangingPunct="1" indent="-285750" latinLnBrk="0" lvl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charset="0" pitchFamily="34" typeface="Arial"/>
                        <a:buChar char="•"/>
                        <a:tabLst/>
                        <a:defRPr/>
                      </a:pPr>
                      <a:r>
                        <a:rPr b="0" baseline="0" cap="none" dirty="0" i="0" kern="1200" kumimoji="0" lang="en-US" noProof="0" normalizeH="0" smtClean="0" spc="0" strike="noStrike" sz="2400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Speeds up ripening and senescence</a:t>
                      </a:r>
                    </a:p>
                  </a:txBody>
                  <a:tcPr anchor="ctr">
                    <a:solidFill>
                      <a:srgbClr val="38C85E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72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A8F03"/>
                </a:solidFill>
              </a:rPr>
              <a:t>What is a Plant Hormone?</a:t>
            </a:r>
            <a:endParaRPr lang="en-US" b="1" dirty="0">
              <a:solidFill>
                <a:srgbClr val="0A8F03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965961" y="990600"/>
            <a:ext cx="7178039" cy="5712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en-US" sz="3600" dirty="0" smtClean="0">
              <a:solidFill>
                <a:srgbClr val="0A8F03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 smtClean="0">
              <a:solidFill>
                <a:srgbClr val="0A8F03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solidFill>
                <a:srgbClr val="0A8F03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900" dirty="0" smtClean="0">
                <a:solidFill>
                  <a:srgbClr val="0A8F03"/>
                </a:solidFill>
              </a:rPr>
              <a:t>A </a:t>
            </a:r>
            <a:r>
              <a:rPr lang="en-US" sz="3900" dirty="0" smtClean="0">
                <a:solidFill>
                  <a:srgbClr val="064029"/>
                </a:solidFill>
              </a:rPr>
              <a:t>naturally-occurring</a:t>
            </a:r>
            <a:r>
              <a:rPr lang="en-US" sz="3900" dirty="0" smtClean="0">
                <a:solidFill>
                  <a:srgbClr val="0A8F03"/>
                </a:solidFill>
              </a:rPr>
              <a:t> compound which regulates change in </a:t>
            </a:r>
            <a:r>
              <a:rPr lang="en-US" sz="3900" dirty="0" smtClean="0">
                <a:solidFill>
                  <a:srgbClr val="064029"/>
                </a:solidFill>
              </a:rPr>
              <a:t>physiology</a:t>
            </a:r>
            <a:r>
              <a:rPr lang="en-US" sz="3900" dirty="0" smtClean="0">
                <a:solidFill>
                  <a:srgbClr val="0A8F03"/>
                </a:solidFill>
              </a:rPr>
              <a:t>, </a:t>
            </a:r>
            <a:r>
              <a:rPr lang="en-US" sz="4300" i="1" dirty="0" smtClean="0">
                <a:solidFill>
                  <a:srgbClr val="064029"/>
                </a:solidFill>
              </a:rPr>
              <a:t>growth</a:t>
            </a:r>
            <a:r>
              <a:rPr lang="en-US" sz="3900" dirty="0" smtClean="0">
                <a:solidFill>
                  <a:srgbClr val="0A8F03"/>
                </a:solidFill>
              </a:rPr>
              <a:t> or </a:t>
            </a:r>
            <a:r>
              <a:rPr lang="en-US" sz="3900" dirty="0" smtClean="0">
                <a:solidFill>
                  <a:srgbClr val="064029"/>
                </a:solidFill>
              </a:rPr>
              <a:t>development</a:t>
            </a:r>
            <a:r>
              <a:rPr lang="en-US" sz="3900" dirty="0" smtClean="0">
                <a:solidFill>
                  <a:srgbClr val="0A8F03"/>
                </a:solidFill>
              </a:rPr>
              <a:t> of the plant.</a:t>
            </a:r>
            <a:endParaRPr lang="en-US" sz="3900" dirty="0">
              <a:solidFill>
                <a:srgbClr val="0A8F0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"/>
          <a:stretch/>
        </p:blipFill>
        <p:spPr bwMode="auto">
          <a:xfrm>
            <a:off x="2438400" y="1219200"/>
            <a:ext cx="6088380" cy="2377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6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en-US" b="1" dirty="0" smtClean="0">
                <a:solidFill>
                  <a:srgbClr val="0A8F03"/>
                </a:solidFill>
              </a:rPr>
              <a:t>5 Types </a:t>
            </a:r>
            <a:r>
              <a:rPr lang="en-US" b="1" dirty="0">
                <a:solidFill>
                  <a:srgbClr val="0A8F03"/>
                </a:solidFill>
              </a:rPr>
              <a:t>of Plant Hormones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09800" y="1219200"/>
            <a:ext cx="6934200" cy="548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sz="3600" b="1" i="1" dirty="0" err="1" smtClean="0">
                <a:solidFill>
                  <a:srgbClr val="008000"/>
                </a:solidFill>
              </a:rPr>
              <a:t>Auxin</a:t>
            </a:r>
            <a:endParaRPr lang="en-US" sz="3600" b="1" i="1" dirty="0" smtClean="0">
              <a:solidFill>
                <a:srgbClr val="008000"/>
              </a:solidFill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sz="3600" b="1" i="1" dirty="0" err="1" smtClean="0">
                <a:solidFill>
                  <a:srgbClr val="008000"/>
                </a:solidFill>
              </a:rPr>
              <a:t>Cytokinin</a:t>
            </a:r>
            <a:endParaRPr lang="en-US" sz="3600" b="1" i="1" dirty="0" smtClean="0">
              <a:solidFill>
                <a:srgbClr val="008000"/>
              </a:solidFill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sz="3600" b="1" i="1" dirty="0" smtClean="0">
                <a:solidFill>
                  <a:srgbClr val="008000"/>
                </a:solidFill>
              </a:rPr>
              <a:t>Gibberellin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sz="3600" b="1" i="1" dirty="0" err="1" smtClean="0">
                <a:solidFill>
                  <a:srgbClr val="008000"/>
                </a:solidFill>
              </a:rPr>
              <a:t>Abscisic</a:t>
            </a:r>
            <a:r>
              <a:rPr lang="en-US" sz="3600" b="1" i="1" dirty="0" smtClean="0">
                <a:solidFill>
                  <a:srgbClr val="008000"/>
                </a:solidFill>
              </a:rPr>
              <a:t> Acid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n-US" sz="3600" b="1" i="1" dirty="0" smtClean="0">
                <a:solidFill>
                  <a:srgbClr val="008000"/>
                </a:solidFill>
              </a:rPr>
              <a:t>Ethylene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/>
          <a:stretch/>
        </p:blipFill>
        <p:spPr bwMode="auto">
          <a:xfrm rot="5400000">
            <a:off x="4953000" y="2590800"/>
            <a:ext cx="4846320" cy="25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A8F03"/>
                </a:solidFill>
              </a:rPr>
              <a:t>Auxin</a:t>
            </a:r>
            <a:endParaRPr lang="en-US" sz="4800" b="1" dirty="0">
              <a:solidFill>
                <a:srgbClr val="0A8F0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86165"/>
              </p:ext>
            </p:extLst>
          </p:nvPr>
        </p:nvGraphicFramePr>
        <p:xfrm>
          <a:off x="2133600" y="1066800"/>
          <a:ext cx="67818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5181600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Role of Hormone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Cell elongation </a:t>
                      </a:r>
                      <a:r>
                        <a:rPr lang="en-US" sz="2200" b="0" i="1" dirty="0" smtClean="0">
                          <a:solidFill>
                            <a:schemeClr val="tx1"/>
                          </a:solidFill>
                        </a:rPr>
                        <a:t>(increase</a:t>
                      </a:r>
                      <a:r>
                        <a:rPr lang="en-US" sz="2200" b="0" i="1" baseline="0" dirty="0" smtClean="0">
                          <a:solidFill>
                            <a:schemeClr val="tx1"/>
                          </a:solidFill>
                        </a:rPr>
                        <a:t> cell size)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Site of Production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Shoot Tips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Effect of Hormone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Growth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of plant in response to the environment, production of roots.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1965961" y="3888303"/>
            <a:ext cx="7178039" cy="2969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2E8A88"/>
                </a:solidFill>
              </a:rPr>
              <a:t>Tropism</a:t>
            </a:r>
            <a:r>
              <a:rPr lang="en-US" dirty="0" smtClean="0">
                <a:solidFill>
                  <a:srgbClr val="0A8F03"/>
                </a:solidFill>
              </a:rPr>
              <a:t>: </a:t>
            </a:r>
            <a:r>
              <a:rPr lang="en-US" sz="3000" dirty="0" smtClean="0">
                <a:solidFill>
                  <a:srgbClr val="0A8F03"/>
                </a:solidFill>
              </a:rPr>
              <a:t>a plant’s response to environment</a:t>
            </a:r>
            <a:r>
              <a:rPr lang="en-US" sz="1000" dirty="0" smtClean="0">
                <a:solidFill>
                  <a:srgbClr val="0A8F03"/>
                </a:solidFill>
              </a:rPr>
              <a:t/>
            </a:r>
            <a:br>
              <a:rPr lang="en-US" sz="1000" dirty="0" smtClean="0">
                <a:solidFill>
                  <a:srgbClr val="0A8F03"/>
                </a:solidFill>
              </a:rPr>
            </a:br>
            <a:endParaRPr lang="en-US" sz="1000" dirty="0" smtClean="0">
              <a:solidFill>
                <a:srgbClr val="0A8F03"/>
              </a:solidFill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2E8A88"/>
                </a:solidFill>
              </a:rPr>
              <a:t>Phototropism</a:t>
            </a:r>
            <a:r>
              <a:rPr lang="en-US" sz="3200" dirty="0" smtClean="0">
                <a:solidFill>
                  <a:srgbClr val="0A8F03"/>
                </a:solidFill>
              </a:rPr>
              <a:t>- response to </a:t>
            </a:r>
            <a:r>
              <a:rPr lang="en-US" sz="3200" i="1" u="sng" dirty="0" smtClean="0">
                <a:solidFill>
                  <a:srgbClr val="2E8A88"/>
                </a:solidFill>
              </a:rPr>
              <a:t>light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2E8A88"/>
                </a:solidFill>
              </a:rPr>
              <a:t>Geotropism</a:t>
            </a:r>
            <a:r>
              <a:rPr lang="en-US" sz="3200" dirty="0" smtClean="0">
                <a:solidFill>
                  <a:srgbClr val="0A8F03"/>
                </a:solidFill>
              </a:rPr>
              <a:t>-response to </a:t>
            </a:r>
            <a:r>
              <a:rPr lang="en-US" sz="3200" i="1" u="sng" dirty="0" smtClean="0">
                <a:solidFill>
                  <a:srgbClr val="2E8A88"/>
                </a:solidFill>
              </a:rPr>
              <a:t>gravity</a:t>
            </a: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2E8A88"/>
                </a:solidFill>
              </a:rPr>
              <a:t>Thigmotropism</a:t>
            </a:r>
            <a:r>
              <a:rPr lang="en-US" sz="3200" dirty="0" smtClean="0">
                <a:solidFill>
                  <a:srgbClr val="0A8F03"/>
                </a:solidFill>
              </a:rPr>
              <a:t>-response to </a:t>
            </a:r>
            <a:r>
              <a:rPr lang="en-US" sz="3200" i="1" u="sng" dirty="0" smtClean="0">
                <a:solidFill>
                  <a:srgbClr val="2E8A88"/>
                </a:solidFill>
              </a:rPr>
              <a:t>touch</a:t>
            </a:r>
          </a:p>
          <a:p>
            <a:pPr marL="0" indent="0">
              <a:buNone/>
            </a:pPr>
            <a:endParaRPr lang="en-US" dirty="0">
              <a:solidFill>
                <a:srgbClr val="0A8F03"/>
              </a:solidFill>
            </a:endParaRPr>
          </a:p>
        </p:txBody>
      </p:sp>
      <p:pic>
        <p:nvPicPr>
          <p:cNvPr id="5122" name="Picture 2" descr="http://leavingbio.net/Plant%20Responses_files/image00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2000"/>
            <a:ext cx="959556" cy="11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A8F03"/>
                </a:solidFill>
              </a:rPr>
              <a:t>Auxin</a:t>
            </a:r>
            <a:r>
              <a:rPr lang="en-US" sz="4800" b="1" dirty="0" smtClean="0">
                <a:solidFill>
                  <a:srgbClr val="0A8F03"/>
                </a:solidFill>
              </a:rPr>
              <a:t> Growth Effects</a:t>
            </a:r>
            <a:endParaRPr lang="en-US" sz="4800" b="1" dirty="0">
              <a:solidFill>
                <a:srgbClr val="0A8F0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6450" y="1295401"/>
            <a:ext cx="386715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8F03"/>
                </a:solidFill>
              </a:rPr>
              <a:t>Stimulates Adventitious </a:t>
            </a:r>
            <a:r>
              <a:rPr lang="en-US" sz="2800" b="1" u="sng" dirty="0">
                <a:solidFill>
                  <a:srgbClr val="0A8F03"/>
                </a:solidFill>
              </a:rPr>
              <a:t>Root</a:t>
            </a:r>
            <a:r>
              <a:rPr lang="en-US" sz="2800" b="1" dirty="0">
                <a:solidFill>
                  <a:srgbClr val="0A8F03"/>
                </a:solidFill>
              </a:rPr>
              <a:t> Formation</a:t>
            </a:r>
            <a:r>
              <a:rPr lang="en-US" sz="2800" dirty="0">
                <a:solidFill>
                  <a:srgbClr val="0A8F03"/>
                </a:solidFill>
              </a:rPr>
              <a:t>. </a:t>
            </a:r>
            <a:r>
              <a:rPr lang="en-US" sz="3600" dirty="0">
                <a:solidFill>
                  <a:srgbClr val="0A8F03"/>
                </a:solidFill>
              </a:rPr>
              <a:t/>
            </a:r>
            <a:br>
              <a:rPr lang="en-US" sz="3600" dirty="0">
                <a:solidFill>
                  <a:srgbClr val="0A8F03"/>
                </a:solidFill>
              </a:rPr>
            </a:br>
            <a:endParaRPr lang="en-US" sz="3600" dirty="0" smtClean="0">
              <a:solidFill>
                <a:srgbClr val="0A8F03"/>
              </a:solidFill>
            </a:endParaRPr>
          </a:p>
          <a:p>
            <a:endParaRPr lang="en-US" sz="3600" dirty="0">
              <a:solidFill>
                <a:srgbClr val="0A8F03"/>
              </a:solidFill>
            </a:endParaRPr>
          </a:p>
          <a:p>
            <a:r>
              <a:rPr lang="en-US" sz="2400" b="1" dirty="0">
                <a:solidFill>
                  <a:srgbClr val="2E8A88"/>
                </a:solidFill>
              </a:rPr>
              <a:t>Adventitious roots </a:t>
            </a:r>
            <a:r>
              <a:rPr lang="en-US" sz="2400" dirty="0">
                <a:solidFill>
                  <a:srgbClr val="0A8F03"/>
                </a:solidFill>
              </a:rPr>
              <a:t>grow from stems or leaves rather than from the original root system of the plants.</a:t>
            </a:r>
          </a:p>
          <a:p>
            <a:endParaRPr lang="en-US" sz="2800" dirty="0" smtClean="0">
              <a:solidFill>
                <a:srgbClr val="0A8F03"/>
              </a:solidFill>
            </a:endParaRPr>
          </a:p>
          <a:p>
            <a:endParaRPr lang="en-US" sz="2800" dirty="0">
              <a:solidFill>
                <a:srgbClr val="0A8F03"/>
              </a:solidFill>
            </a:endParaRPr>
          </a:p>
          <a:p>
            <a:endParaRPr lang="en-US" sz="2800" dirty="0">
              <a:solidFill>
                <a:srgbClr val="0A8F03"/>
              </a:solidFill>
            </a:endParaRPr>
          </a:p>
          <a:p>
            <a:r>
              <a:rPr lang="en-US" sz="2000" i="1" dirty="0">
                <a:solidFill>
                  <a:srgbClr val="0A8F03"/>
                </a:solidFill>
              </a:rPr>
              <a:t>This is especially useful when cutting and transplanting plants.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7224"/>
            <a:ext cx="2932557" cy="283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62540"/>
            <a:ext cx="239417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53690"/>
            <a:ext cx="3646489" cy="27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-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A8F03"/>
                </a:solidFill>
              </a:rPr>
              <a:t>Auxin</a:t>
            </a:r>
            <a:r>
              <a:rPr lang="en-US" sz="4800" b="1" dirty="0" smtClean="0">
                <a:solidFill>
                  <a:srgbClr val="0A8F03"/>
                </a:solidFill>
              </a:rPr>
              <a:t> Growth Effects</a:t>
            </a:r>
            <a:endParaRPr lang="en-US" sz="4800" dirty="0">
              <a:solidFill>
                <a:srgbClr val="0A8F0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6248400"/>
            <a:ext cx="3886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0A8F03"/>
                </a:solidFill>
              </a:rPr>
              <a:t>Thigmotropism-touch</a:t>
            </a:r>
            <a:endParaRPr lang="en-US" sz="3200" dirty="0">
              <a:solidFill>
                <a:srgbClr val="0A8F0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82045" y="3352800"/>
            <a:ext cx="3328155" cy="3175575"/>
            <a:chOff x="2082800" y="1422112"/>
            <a:chExt cx="3328155" cy="3175575"/>
          </a:xfrm>
        </p:grpSpPr>
        <p:sp>
          <p:nvSpPr>
            <p:cNvPr id="7" name="Rectangle 6"/>
            <p:cNvSpPr/>
            <p:nvPr/>
          </p:nvSpPr>
          <p:spPr>
            <a:xfrm>
              <a:off x="2082800" y="1422112"/>
              <a:ext cx="3246120" cy="31755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82800" y="4012912"/>
              <a:ext cx="33281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0A8F03"/>
                  </a:solidFill>
                </a:rPr>
                <a:t>Phototropism-light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055" y="1524000"/>
              <a:ext cx="3136900" cy="2590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437421" y="1117599"/>
            <a:ext cx="3619269" cy="2921001"/>
            <a:chOff x="5741465" y="1092199"/>
            <a:chExt cx="3377136" cy="29210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465" y="1092199"/>
              <a:ext cx="3377135" cy="2844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868638" y="3428425"/>
              <a:ext cx="32499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en-US" sz="3200" dirty="0">
                  <a:solidFill>
                    <a:srgbClr val="0A8F03"/>
                  </a:solidFill>
                </a:rPr>
                <a:t>Geotropism-gravity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" b="73"/>
            <a:stretch/>
          </p:blipFill>
          <p:spPr bwMode="auto">
            <a:xfrm>
              <a:off x="6120942" y="1142425"/>
              <a:ext cx="2587495" cy="24149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707360" y="4114800"/>
            <a:ext cx="3052168" cy="2240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66982" y="1147128"/>
            <a:ext cx="33337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A8F03"/>
                </a:solidFill>
              </a:rPr>
              <a:t>Tropisms-</a:t>
            </a:r>
            <a:r>
              <a:rPr lang="en-US" sz="3200" dirty="0" smtClean="0">
                <a:solidFill>
                  <a:srgbClr val="0A8F03"/>
                </a:solidFill>
                <a:ea typeface="+mj-ea"/>
                <a:cs typeface="+mj-cs"/>
              </a:rPr>
              <a:t>How a plant grows in response </a:t>
            </a:r>
            <a:r>
              <a:rPr lang="en-US" sz="3200" dirty="0">
                <a:solidFill>
                  <a:srgbClr val="0A8F03"/>
                </a:solidFill>
                <a:ea typeface="+mj-ea"/>
                <a:cs typeface="+mj-cs"/>
              </a:rPr>
              <a:t>to </a:t>
            </a:r>
            <a:r>
              <a:rPr lang="en-US" sz="3200" dirty="0" smtClean="0">
                <a:solidFill>
                  <a:srgbClr val="0A8F03"/>
                </a:solidFill>
                <a:ea typeface="+mj-ea"/>
                <a:cs typeface="+mj-cs"/>
              </a:rPr>
              <a:t>the environment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70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-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A8F03"/>
                </a:solidFill>
              </a:rPr>
              <a:t>Auxin</a:t>
            </a:r>
            <a:endParaRPr lang="en-US" sz="4800" dirty="0">
              <a:solidFill>
                <a:srgbClr val="0A8F0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6450" y="838200"/>
            <a:ext cx="6915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A8F03"/>
                </a:solidFill>
                <a:ea typeface="+mj-ea"/>
                <a:cs typeface="+mj-cs"/>
              </a:rPr>
              <a:t>How does this hormone stimulate tropism?</a:t>
            </a:r>
            <a:endParaRPr lang="en-US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2076450" y="1295400"/>
            <a:ext cx="4438825" cy="4876800"/>
            <a:chOff x="2076450" y="1295400"/>
            <a:chExt cx="4438825" cy="4876800"/>
          </a:xfrm>
        </p:grpSpPr>
        <p:grpSp>
          <p:nvGrpSpPr>
            <p:cNvPr id="29" name="Group 28"/>
            <p:cNvGrpSpPr/>
            <p:nvPr/>
          </p:nvGrpSpPr>
          <p:grpSpPr>
            <a:xfrm>
              <a:off x="2076450" y="1828800"/>
              <a:ext cx="4438825" cy="4343400"/>
              <a:chOff x="2057400" y="2919829"/>
              <a:chExt cx="4438825" cy="4343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5" b="19"/>
              <a:stretch/>
            </p:blipFill>
            <p:spPr>
              <a:xfrm>
                <a:off x="2057400" y="3056989"/>
                <a:ext cx="1463040" cy="420624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542211" y="2919829"/>
                <a:ext cx="2954014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500" cap="none" spc="0" dirty="0" smtClean="0">
                    <a:ln w="10541" cmpd="sng">
                      <a:noFill/>
                      <a:prstDash val="solid"/>
                    </a:ln>
                    <a:effectLst/>
                  </a:rPr>
                  <a:t>Cell Elongation</a:t>
                </a:r>
                <a:endParaRPr lang="en-US" sz="3500" cap="none" spc="0" dirty="0">
                  <a:ln w="10541" cmpd="sng">
                    <a:noFill/>
                    <a:prstDash val="solid"/>
                  </a:ln>
                  <a:effectLst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2788920" y="3453229"/>
                <a:ext cx="2068830" cy="1600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Sun 34"/>
            <p:cNvSpPr/>
            <p:nvPr/>
          </p:nvSpPr>
          <p:spPr>
            <a:xfrm>
              <a:off x="2514600" y="1295400"/>
              <a:ext cx="609600" cy="59436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1C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90537" y="1965960"/>
            <a:ext cx="5453463" cy="4978658"/>
            <a:chOff x="3690537" y="1965960"/>
            <a:chExt cx="5453463" cy="49786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541520" y="2895600"/>
              <a:ext cx="4297680" cy="30175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32" name="Straight Arrow Connector 31"/>
            <p:cNvCxnSpPr/>
            <p:nvPr/>
          </p:nvCxnSpPr>
          <p:spPr>
            <a:xfrm flipV="1">
              <a:off x="5867400" y="5034486"/>
              <a:ext cx="118127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Sun 36"/>
            <p:cNvSpPr/>
            <p:nvPr/>
          </p:nvSpPr>
          <p:spPr>
            <a:xfrm>
              <a:off x="8153400" y="1965960"/>
              <a:ext cx="990600" cy="1082039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1CF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8008257" y="2814063"/>
              <a:ext cx="533400" cy="467871"/>
            </a:xfrm>
            <a:prstGeom prst="straightConnector1">
              <a:avLst/>
            </a:prstGeom>
            <a:ln w="76200">
              <a:solidFill>
                <a:srgbClr val="F1CF0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3690537" y="5867400"/>
              <a:ext cx="5179238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cap="none" spc="0" dirty="0" err="1" smtClean="0">
                  <a:ln w="10541" cmpd="sng">
                    <a:noFill/>
                    <a:prstDash val="solid"/>
                  </a:ln>
                  <a:effectLst/>
                </a:rPr>
                <a:t>Auxin</a:t>
              </a:r>
              <a:r>
                <a:rPr lang="en-US" sz="3200" cap="none" spc="0" dirty="0" smtClean="0">
                  <a:ln w="10541" cmpd="sng">
                    <a:noFill/>
                    <a:prstDash val="solid"/>
                  </a:ln>
                  <a:effectLst/>
                </a:rPr>
                <a:t> travels away from the </a:t>
              </a:r>
              <a:br>
                <a:rPr lang="en-US" sz="3200" cap="none" spc="0" dirty="0" smtClean="0">
                  <a:ln w="10541" cmpd="sng">
                    <a:noFill/>
                    <a:prstDash val="solid"/>
                  </a:ln>
                  <a:effectLst/>
                </a:rPr>
              </a:br>
              <a:r>
                <a:rPr lang="en-US" sz="3200" cap="none" spc="0" dirty="0" smtClean="0">
                  <a:ln w="10541" cmpd="sng">
                    <a:noFill/>
                    <a:prstDash val="solid"/>
                  </a:ln>
                  <a:effectLst/>
                </a:rPr>
                <a:t>sunlight and expands the cells</a:t>
              </a:r>
              <a:endParaRPr lang="en-US" sz="3200" cap="none" spc="0" dirty="0">
                <a:ln w="10541" cmpd="sng">
                  <a:noFill/>
                  <a:prstDash val="solid"/>
                </a:ln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8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 b="5"/>
          <a:stretch/>
        </p:blipFill>
        <p:spPr bwMode="auto">
          <a:xfrm rot="5400000">
            <a:off x="-2240280" y="2497257"/>
            <a:ext cx="658368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65961" y="76200"/>
            <a:ext cx="7101839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A8F03"/>
                </a:solidFill>
              </a:rPr>
              <a:t>Cytokinin</a:t>
            </a:r>
            <a:endParaRPr lang="en-US" sz="4800" b="1" dirty="0">
              <a:solidFill>
                <a:srgbClr val="0A8F0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43366"/>
              </p:ext>
            </p:extLst>
          </p:nvPr>
        </p:nvGraphicFramePr>
        <p:xfrm>
          <a:off x="2133600" y="1066800"/>
          <a:ext cx="67818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5181600"/>
              </a:tblGrid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Role of Hormone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smtClean="0">
                          <a:solidFill>
                            <a:schemeClr val="tx1"/>
                          </a:solidFill>
                        </a:rPr>
                        <a:t>Cell division </a:t>
                      </a:r>
                      <a:r>
                        <a:rPr lang="en-US" sz="2200" b="0" i="1" smtClean="0">
                          <a:solidFill>
                            <a:schemeClr val="tx1"/>
                          </a:solidFill>
                        </a:rPr>
                        <a:t>(increase number</a:t>
                      </a:r>
                      <a:r>
                        <a:rPr lang="en-US" sz="2200" b="0" i="1" baseline="0" smtClean="0">
                          <a:solidFill>
                            <a:schemeClr val="tx1"/>
                          </a:solidFill>
                        </a:rPr>
                        <a:t> of cells)</a:t>
                      </a:r>
                      <a:endParaRPr lang="en-US" sz="2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Site of Production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Root Tips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Effect of Hormone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Mitosis of new cells; </a:t>
                      </a:r>
                      <a:br>
                        <a:rPr lang="en-US" sz="2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Stimulates seed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germination and new shoot growth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85E">
                        <a:alpha val="6509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32819"/>
            <a:ext cx="1753664" cy="2648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http://3.bp.blogspot.com/_lclVymJYsbU/TAQDiwBoqaI/AAAAAAAAA_k/3vaiBsEWGmE/s1600/citrus+sucker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132819"/>
            <a:ext cx="1981200" cy="264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32" y="4572000"/>
            <a:ext cx="2819400" cy="170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695</Words>
  <Application>Microsoft Office PowerPoint</Application>
  <PresentationFormat>On-screen Show (4:3)</PresentationFormat>
  <Paragraphs>174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Plant Hormones</vt:lpstr>
      <vt:lpstr>Plant Growth and Development</vt:lpstr>
      <vt:lpstr>What is a Plant Hormone?</vt:lpstr>
      <vt:lpstr>5 Types of Plant Hormones</vt:lpstr>
      <vt:lpstr>Auxin</vt:lpstr>
      <vt:lpstr>Auxin Growth Effects</vt:lpstr>
      <vt:lpstr>Auxin Growth Effects</vt:lpstr>
      <vt:lpstr>Auxin</vt:lpstr>
      <vt:lpstr>Cytokinin</vt:lpstr>
      <vt:lpstr>PowerPoint Presentation</vt:lpstr>
      <vt:lpstr>Gibberellin</vt:lpstr>
      <vt:lpstr>Internode Elongation</vt:lpstr>
      <vt:lpstr>Gibberellin and Cycle Control</vt:lpstr>
      <vt:lpstr>Why is it called Gibberellin?</vt:lpstr>
      <vt:lpstr>Gibberellin Growth Effects</vt:lpstr>
      <vt:lpstr>Abscisic Acid</vt:lpstr>
      <vt:lpstr>Abscisic Acid</vt:lpstr>
      <vt:lpstr>Ethylene </vt:lpstr>
      <vt:lpstr>What causes my fruits and  veggies to go bad?</vt:lpstr>
      <vt:lpstr>Is Ethylene good or bad?</vt:lpstr>
      <vt:lpstr>If the amount of Auxin is greater than Cytokinins… </vt:lpstr>
      <vt:lpstr>If the amount of Cytokinins is greater than Auxin… </vt:lpstr>
      <vt:lpstr>If the amount of Cytokinins is greater than Auxin… </vt:lpstr>
      <vt:lpstr>If the amount of Cytokinins is greater than Auxin… </vt:lpstr>
      <vt:lpstr>In summary…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Ljlab</cp:lastModifiedBy>
  <cp:revision>96</cp:revision>
  <dcterms:created xsi:type="dcterms:W3CDTF">2013-06-07T18:36:03Z</dcterms:created>
  <dcterms:modified xsi:type="dcterms:W3CDTF">2013-08-27T18:06:10Z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2900566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