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gif" Extension="gif"/>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0" r:id="rId5"/>
    <p:sldId id="259" r:id="rId6"/>
    <p:sldId id="263" r:id="rId7"/>
    <p:sldId id="262" r:id="rId8"/>
    <p:sldId id="269" r:id="rId9"/>
    <p:sldId id="266" r:id="rId10"/>
    <p:sldId id="267" r:id="rId11"/>
    <p:sldId id="268" r:id="rId12"/>
    <p:sldId id="271" r:id="rId13"/>
    <p:sldId id="260" r:id="rId14"/>
    <p:sldId id="261" r:id="rId15"/>
    <p:sldId id="2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66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7/31/2012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7/31/2012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12.xml.rels><?xml version="1.0" encoding="UTF-8" standalone="yes" ?><Relationships xmlns="http://schemas.openxmlformats.org/package/2006/relationships"><Relationship Id="rId3" Target="../media/image29.jpeg" Type="http://schemas.openxmlformats.org/officeDocument/2006/relationships/image"/><Relationship Id="rId2" Target="../media/image28.jpeg" Type="http://schemas.openxmlformats.org/officeDocument/2006/relationships/image"/><Relationship Id="rId1" Target="../slideLayouts/slideLayout2.xml" Type="http://schemas.openxmlformats.org/officeDocument/2006/relationships/slideLayout"/><Relationship Id="rId5" Target="../media/image31.jpeg" Type="http://schemas.openxmlformats.org/officeDocument/2006/relationships/image"/><Relationship Id="rId4" Target="../media/image30.jpeg" Type="http://schemas.openxmlformats.org/officeDocument/2006/relationships/image"/></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upload.wikimedia.org/wikipedia/commons/5/58/Earth's_water_distribution.sv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arget="../media/image14.jpeg" Type="http://schemas.openxmlformats.org/officeDocument/2006/relationships/image"/><Relationship Id="rId2" Target="../media/image13.jpeg" Type="http://schemas.openxmlformats.org/officeDocument/2006/relationships/image"/><Relationship Id="rId1" Target="../slideLayouts/slideLayout2.xml" Type="http://schemas.openxmlformats.org/officeDocument/2006/relationships/slideLayout"/><Relationship Id="rId4" Target="../media/image15.jpeg" Type="http://schemas.openxmlformats.org/officeDocument/2006/relationships/image"/></Relationships>
</file>

<file path=ppt/slides/_rels/slide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arget="../media/image18.jpeg" Type="http://schemas.openxmlformats.org/officeDocument/2006/relationships/image"/><Relationship Id="rId2" Target="../media/image17.jpeg" Type="http://schemas.openxmlformats.org/officeDocument/2006/relationships/image"/><Relationship Id="rId1" Target="../slideLayouts/slideLayout2.xml" Type="http://schemas.openxmlformats.org/officeDocument/2006/relationships/slideLayout"/><Relationship Id="rId4" Target="../media/image19.jpeg" Type="http://schemas.openxmlformats.org/officeDocument/2006/relationships/image"/></Relationships>
</file>

<file path=ppt/slides/_rels/slide7.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arget="../media/image23.jpeg" Type="http://schemas.openxmlformats.org/officeDocument/2006/relationships/image"/><Relationship Id="rId2" Target="../media/image22.jpeg" Type="http://schemas.openxmlformats.org/officeDocument/2006/relationships/imag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2052" name="Picture 4" descr="http://ts1.mm.bing.net/images/thumbnail.aspx?q=1533744383992&amp;id=40810c3947969f1ffeb80e7da3b54240&amp;url=http%3a%2f%2fwww.citizensadvice.co.uk%2fPageFiles%2f4354%2fWater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5559636"/>
            <a:ext cx="1905000" cy="1298364"/>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ts4.mm.bing.net/images/thumbnail.aspx?q=1533753045051&amp;id=ff6208b610828b287fa2bc80f0f569d4&amp;url=http%3a%2f%2fwww.freemages.co.uk%2falbum%2fparis%2fconcorde_fontaine_bleu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1749" y="2795586"/>
            <a:ext cx="2809875" cy="406241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ts1.mm.bing.net/images/thumbnail.aspx?q=1550652872692&amp;id=f0963d22f199aa015e8d59b1436e912f&amp;url=http%3a%2f%2fwww.rlrouse.com%2fpic-of-the-day%2fwav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888304" cy="300261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ts2.mm.bing.net/images/thumbnail.aspx?q=1514104435429&amp;id=aa1f7b6472190583024a7dfb6a11c033&amp;url=http%3a%2f%2fwww.punjabigraphics.com%2fimages%2f26%2foceans-beach.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2887980"/>
            <a:ext cx="4286250" cy="3970019"/>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http://ts2.mm.bing.net/images/thumbnail.aspx?q=1579715397805&amp;id=6f8e607c5abb8c489b68a5a50589b66e&amp;url=http%3a%2f%2fcdn.tweakfit.com%2fwp-content%2fuploads%2f2010%2f02%2fbottled-wat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9525"/>
            <a:ext cx="2990850" cy="3707665"/>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http://ts4.mm.bing.net/images/thumbnail.aspx?q=1536430967583&amp;id=f29a1f1f7f9634a2f874ba17c8b72df0&amp;url=http%3a%2f%2fimages.paraorkut.com%2fimg%2fwallpapers%2f1024x768%2fw%2fwaterfall_over_rocks-2557.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0"/>
            <a:ext cx="3762374" cy="288798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ts4.mm.bing.net/images/thumbnail.aspx?q=1575130629607&amp;id=862d07b3cd81bb1353b5ecb9f6dd82ff&amp;url=http%3a%2f%2fwww.laixilake.com%2fwp-content%2fuploads%2f2011%2f01%2fIdaho-Lakes.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804" y="2795587"/>
            <a:ext cx="2857500"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ts4.mm.bing.net/images/thumbnail.aspx?q=1519686460543&amp;id=574ed65676210d44e873dd97ed2ee25d&amp;url=http%3a%2f%2fwww.co.washington.or.us%2fHHS%2fEnvironmentalHealth%2fimages%2fDrinking-Water-Overview.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4721087"/>
            <a:ext cx="3276600" cy="213691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lstStyle/>
          <a:p>
            <a:r>
              <a:rPr lang="en-US" dirty="0" smtClean="0">
                <a:solidFill>
                  <a:schemeClr val="tx1"/>
                </a:solidFill>
              </a:rPr>
              <a:t>Properties of Water</a:t>
            </a:r>
            <a:endParaRPr lang="en-US" dirty="0">
              <a:solidFill>
                <a:schemeClr val="tx1"/>
              </a:solidFill>
            </a:endParaRPr>
          </a:p>
        </p:txBody>
      </p:sp>
    </p:spTree>
    <p:extLst>
      <p:ext uri="{BB962C8B-B14F-4D97-AF65-F5344CB8AC3E}">
        <p14:creationId xmlns:p14="http://schemas.microsoft.com/office/powerpoint/2010/main" val="3569573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Precipitation</a:t>
            </a:r>
            <a:endParaRPr lang="en-US" dirty="0"/>
          </a:p>
        </p:txBody>
      </p:sp>
      <p:sp>
        <p:nvSpPr>
          <p:cNvPr id="3" name="Content Placeholder 2"/>
          <p:cNvSpPr>
            <a:spLocks noGrp="1"/>
          </p:cNvSpPr>
          <p:nvPr>
            <p:ph idx="1"/>
          </p:nvPr>
        </p:nvSpPr>
        <p:spPr>
          <a:xfrm>
            <a:off x="457200" y="1935480"/>
            <a:ext cx="4876800" cy="4389120"/>
          </a:xfrm>
        </p:spPr>
        <p:txBody>
          <a:bodyPr/>
          <a:lstStyle/>
          <a:p>
            <a:r>
              <a:rPr lang="en-US" dirty="0" smtClean="0"/>
              <a:t>Precipitation </a:t>
            </a:r>
            <a:r>
              <a:rPr lang="en-US" dirty="0"/>
              <a:t>occurs when so much water has condensed that the air cannot hold it anymore.  The clouds get heavy and water falls back to the earth in the form of rain, hail, sleet or snow.</a:t>
            </a:r>
          </a:p>
          <a:p>
            <a:endParaRPr lang="en-US" dirty="0"/>
          </a:p>
        </p:txBody>
      </p:sp>
      <p:pic>
        <p:nvPicPr>
          <p:cNvPr id="4" name="Picture 3" descr="http://www.kidzone.ws/imageschanged/water/rain2.jpg"/>
          <p:cNvPicPr/>
          <p:nvPr/>
        </p:nvPicPr>
        <p:blipFill>
          <a:blip r:embed="rId2">
            <a:extLst>
              <a:ext uri="{28A0092B-C50C-407E-A947-70E740481C1C}">
                <a14:useLocalDpi xmlns:a14="http://schemas.microsoft.com/office/drawing/2010/main" val="0"/>
              </a:ext>
            </a:extLst>
          </a:blip>
          <a:srcRect/>
          <a:stretch>
            <a:fillRect/>
          </a:stretch>
        </p:blipFill>
        <p:spPr bwMode="auto">
          <a:xfrm>
            <a:off x="5864902" y="1981200"/>
            <a:ext cx="3048000" cy="4210050"/>
          </a:xfrm>
          <a:prstGeom prst="rect">
            <a:avLst/>
          </a:prstGeom>
          <a:noFill/>
          <a:ln>
            <a:noFill/>
          </a:ln>
        </p:spPr>
      </p:pic>
    </p:spTree>
    <p:extLst>
      <p:ext uri="{BB962C8B-B14F-4D97-AF65-F5344CB8AC3E}">
        <p14:creationId xmlns:p14="http://schemas.microsoft.com/office/powerpoint/2010/main" val="4268074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Collection </a:t>
            </a:r>
            <a:endParaRPr lang="en-US" dirty="0"/>
          </a:p>
        </p:txBody>
      </p:sp>
      <p:sp>
        <p:nvSpPr>
          <p:cNvPr id="3" name="Content Placeholder 2"/>
          <p:cNvSpPr>
            <a:spLocks noGrp="1"/>
          </p:cNvSpPr>
          <p:nvPr>
            <p:ph idx="1"/>
          </p:nvPr>
        </p:nvSpPr>
        <p:spPr>
          <a:xfrm>
            <a:off x="457200" y="1935480"/>
            <a:ext cx="5410200" cy="4389120"/>
          </a:xfrm>
        </p:spPr>
        <p:txBody>
          <a:bodyPr>
            <a:normAutofit fontScale="92500"/>
          </a:bodyPr>
          <a:lstStyle/>
          <a:p>
            <a:r>
              <a:rPr lang="en-US" dirty="0" smtClean="0"/>
              <a:t>When </a:t>
            </a:r>
            <a:r>
              <a:rPr lang="en-US" dirty="0"/>
              <a:t>water falls back to earth as precipitation, it may fall back in the oceans, lakes or rivers or it may end up on land.  </a:t>
            </a:r>
            <a:endParaRPr lang="en-US" dirty="0" smtClean="0"/>
          </a:p>
          <a:p>
            <a:r>
              <a:rPr lang="en-US" dirty="0" smtClean="0"/>
              <a:t>When </a:t>
            </a:r>
            <a:r>
              <a:rPr lang="en-US" dirty="0"/>
              <a:t>it ends up on land, it will either soak into the earth and become part of the “ground water” that plants and animals use to drink or it may run over the soil and collect in the oceans, lakes or rivers where the cycle </a:t>
            </a:r>
            <a:r>
              <a:rPr lang="en-US" dirty="0" smtClean="0"/>
              <a:t>starts all </a:t>
            </a:r>
            <a:r>
              <a:rPr lang="en-US" dirty="0"/>
              <a:t>over </a:t>
            </a:r>
            <a:r>
              <a:rPr lang="en-US" dirty="0" smtClean="0"/>
              <a:t>again!</a:t>
            </a:r>
            <a:endParaRPr lang="en-US" dirty="0"/>
          </a:p>
        </p:txBody>
      </p:sp>
      <p:pic>
        <p:nvPicPr>
          <p:cNvPr id="1026" name="Picture 2" descr="http://t1.gstatic.com/images?q=tbn:ANd9GcR245OLd0db0c1rGjUiz3Cqr_VDJAeynntrS2ZgkYGbhSSG4mN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3604" y="1066800"/>
            <a:ext cx="2619375" cy="17430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1.gstatic.com/images?q=tbn:ANd9GcRCtXAxyqb3pkfA_phyR6nL448447VOP8URfvZx9dkvM7TTUnJhD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3129" y="3048000"/>
            <a:ext cx="260985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t2.gstatic.com/images?q=tbn:ANd9GcQX9S8vmcu_HyCb84KGJw1rhYOZbKKyfBfsRaSFf5yMmk3YPwY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8364" y="495300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2001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Adhesion and Cohesion</a:t>
            </a:r>
            <a:endParaRPr lang="en-US" dirty="0"/>
          </a:p>
        </p:txBody>
      </p:sp>
      <p:sp>
        <p:nvSpPr>
          <p:cNvPr id="3" name="Content Placeholder 2"/>
          <p:cNvSpPr>
            <a:spLocks noGrp="1"/>
          </p:cNvSpPr>
          <p:nvPr>
            <p:ph idx="1"/>
          </p:nvPr>
        </p:nvSpPr>
        <p:spPr/>
        <p:txBody>
          <a:bodyPr/>
          <a:lstStyle/>
          <a:p>
            <a:r>
              <a:rPr lang="en-US" dirty="0" smtClean="0"/>
              <a:t>Adhesion					Cohesion</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2362200"/>
            <a:ext cx="3171825"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http://t2.gstatic.com/images?q=tbn:ANd9GcQFV4TyzPJnrIsv3T2TWd8ODoBgcWSYGH6WzyOWKouuCoP6Yhe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362200"/>
            <a:ext cx="32766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t3.gstatic.com/images?q=tbn:ANd9GcSt0STQPaCEfju7Uj2W6ddHv60QRGeIZ50cvlqbJHi8ml5nSeVAg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12919"/>
            <a:ext cx="2609850" cy="244792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3.gstatic.com/images?q=tbn:ANd9GcQeHNxeRLYQvimkZZc6cY3iy6G-RcEX-0ir0FG6XYlG2tUWRPCZjaqJLah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4999" y="4312920"/>
            <a:ext cx="2486025" cy="2447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561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Adhesion and Cohesion</a:t>
            </a:r>
            <a:endParaRPr lang="en-US" dirty="0"/>
          </a:p>
        </p:txBody>
      </p:sp>
      <p:sp>
        <p:nvSpPr>
          <p:cNvPr id="2" name="Content Placeholder 1"/>
          <p:cNvSpPr>
            <a:spLocks noGrp="1"/>
          </p:cNvSpPr>
          <p:nvPr>
            <p:ph idx="1"/>
          </p:nvPr>
        </p:nvSpPr>
        <p:spPr>
          <a:xfrm>
            <a:off x="457200" y="1935480"/>
            <a:ext cx="8153400" cy="4389120"/>
          </a:xfrm>
        </p:spPr>
        <p:txBody>
          <a:bodyPr>
            <a:normAutofit/>
          </a:bodyPr>
          <a:lstStyle/>
          <a:p>
            <a:r>
              <a:rPr lang="en-US" dirty="0" smtClean="0"/>
              <a:t>Water </a:t>
            </a:r>
            <a:r>
              <a:rPr lang="en-US" dirty="0"/>
              <a:t>is attracted to other water. This is called </a:t>
            </a:r>
            <a:r>
              <a:rPr lang="en-US" dirty="0">
                <a:solidFill>
                  <a:srgbClr val="C00000"/>
                </a:solidFill>
              </a:rPr>
              <a:t>cohesion</a:t>
            </a:r>
            <a:r>
              <a:rPr lang="en-US" dirty="0"/>
              <a:t>. Water can also be attracted to other materials. This is called </a:t>
            </a:r>
            <a:r>
              <a:rPr lang="en-US" dirty="0" smtClean="0">
                <a:solidFill>
                  <a:srgbClr val="C00000"/>
                </a:solidFill>
              </a:rPr>
              <a:t>adhesion</a:t>
            </a:r>
            <a:endParaRPr lang="en-US" dirty="0"/>
          </a:p>
          <a:p>
            <a:endParaRPr lang="en-US" dirty="0"/>
          </a:p>
          <a:p>
            <a:r>
              <a:rPr lang="en-US" dirty="0"/>
              <a:t> 	The oxygen end of water has a negative </a:t>
            </a:r>
            <a:r>
              <a:rPr lang="en-US" dirty="0" smtClean="0"/>
              <a:t>charge (-) </a:t>
            </a:r>
            <a:r>
              <a:rPr lang="en-US" dirty="0"/>
              <a:t>and the hydrogen end has a positive </a:t>
            </a:r>
            <a:r>
              <a:rPr lang="en-US" dirty="0" smtClean="0"/>
              <a:t>charge (+). </a:t>
            </a:r>
            <a:r>
              <a:rPr lang="en-US" dirty="0"/>
              <a:t>The </a:t>
            </a:r>
            <a:r>
              <a:rPr lang="en-US" dirty="0" err="1"/>
              <a:t>hydrogens</a:t>
            </a:r>
            <a:r>
              <a:rPr lang="en-US" dirty="0"/>
              <a:t> of one water molecule are attracted to the oxygen from other water molecules. This attractive force is what gives water its cohesive and adhesive properties.</a:t>
            </a:r>
          </a:p>
          <a:p>
            <a:endParaRPr lang="en-US" dirty="0"/>
          </a:p>
        </p:txBody>
      </p:sp>
    </p:spTree>
    <p:extLst>
      <p:ext uri="{BB962C8B-B14F-4D97-AF65-F5344CB8AC3E}">
        <p14:creationId xmlns:p14="http://schemas.microsoft.com/office/powerpoint/2010/main" val="3641554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Surface Tension</a:t>
            </a:r>
            <a:endParaRPr lang="en-US" dirty="0"/>
          </a:p>
        </p:txBody>
      </p:sp>
      <p:sp>
        <p:nvSpPr>
          <p:cNvPr id="2" name="Content Placeholder 1"/>
          <p:cNvSpPr>
            <a:spLocks noGrp="1"/>
          </p:cNvSpPr>
          <p:nvPr>
            <p:ph idx="1"/>
          </p:nvPr>
        </p:nvSpPr>
        <p:spPr>
          <a:xfrm>
            <a:off x="457200" y="1981200"/>
            <a:ext cx="5257800" cy="4389120"/>
          </a:xfrm>
        </p:spPr>
        <p:txBody>
          <a:bodyPr>
            <a:normAutofit fontScale="62500" lnSpcReduction="20000"/>
          </a:bodyPr>
          <a:lstStyle/>
          <a:p>
            <a:pPr marL="0" indent="0">
              <a:buNone/>
            </a:pPr>
            <a:endParaRPr lang="en-US" dirty="0" smtClean="0"/>
          </a:p>
          <a:p>
            <a:r>
              <a:rPr lang="en-US" i="1" dirty="0">
                <a:solidFill>
                  <a:srgbClr val="C00000"/>
                </a:solidFill>
              </a:rPr>
              <a:t>Surface tension</a:t>
            </a:r>
            <a:r>
              <a:rPr lang="en-US" dirty="0"/>
              <a:t> is the name we give to the </a:t>
            </a:r>
            <a:r>
              <a:rPr lang="en-US" i="1" dirty="0"/>
              <a:t>cohesion</a:t>
            </a:r>
            <a:r>
              <a:rPr lang="en-US" dirty="0"/>
              <a:t> of water molecules at the surface of a body of </a:t>
            </a:r>
            <a:r>
              <a:rPr lang="en-US" dirty="0" smtClean="0"/>
              <a:t>water</a:t>
            </a:r>
          </a:p>
          <a:p>
            <a:endParaRPr lang="en-US" dirty="0" smtClean="0"/>
          </a:p>
          <a:p>
            <a:pPr lvl="1"/>
            <a:r>
              <a:rPr lang="en-US" dirty="0" smtClean="0"/>
              <a:t>EXAMPLE: When you place </a:t>
            </a:r>
            <a:r>
              <a:rPr lang="en-US" dirty="0"/>
              <a:t>a drop of water onto a piece of wax </a:t>
            </a:r>
            <a:r>
              <a:rPr lang="en-US" dirty="0" smtClean="0"/>
              <a:t>paper, molecule </a:t>
            </a:r>
            <a:r>
              <a:rPr lang="en-US" dirty="0"/>
              <a:t>in the water drop is attracted to the other water molecules in the drop. </a:t>
            </a:r>
            <a:r>
              <a:rPr lang="en-US" dirty="0" smtClean="0"/>
              <a:t>(there is no adhesion between the drop and the wax paper)</a:t>
            </a:r>
          </a:p>
          <a:p>
            <a:pPr lvl="2"/>
            <a:r>
              <a:rPr lang="en-US" dirty="0" smtClean="0"/>
              <a:t>This </a:t>
            </a:r>
            <a:r>
              <a:rPr lang="en-US" dirty="0"/>
              <a:t>causes the water to pull itself into a shape with the smallest amount of surface area, a bead (sphere). All the water molecules on the surface of the bead are </a:t>
            </a:r>
            <a:r>
              <a:rPr lang="en-US" dirty="0" smtClean="0"/>
              <a:t>creating </a:t>
            </a:r>
            <a:r>
              <a:rPr lang="en-US" dirty="0"/>
              <a:t>surface </a:t>
            </a:r>
            <a:r>
              <a:rPr lang="en-US" dirty="0" smtClean="0"/>
              <a:t>tension</a:t>
            </a:r>
          </a:p>
          <a:p>
            <a:endParaRPr lang="en-US" dirty="0" smtClean="0"/>
          </a:p>
          <a:p>
            <a:pPr lvl="1"/>
            <a:r>
              <a:rPr lang="en-US" dirty="0" smtClean="0"/>
              <a:t>EXAMPLE: When you float </a:t>
            </a:r>
            <a:r>
              <a:rPr lang="en-US" dirty="0"/>
              <a:t>a pin or a paperclip on the top if a glass of </a:t>
            </a:r>
            <a:r>
              <a:rPr lang="en-US" dirty="0" smtClean="0"/>
              <a:t>water, the </a:t>
            </a:r>
            <a:r>
              <a:rPr lang="en-US" dirty="0"/>
              <a:t>water is able to hold up the </a:t>
            </a:r>
            <a:r>
              <a:rPr lang="en-US" dirty="0" smtClean="0"/>
              <a:t>metal</a:t>
            </a:r>
            <a:r>
              <a:rPr lang="en-US" dirty="0"/>
              <a:t> </a:t>
            </a:r>
            <a:r>
              <a:rPr lang="en-US" dirty="0" smtClean="0"/>
              <a:t>even though the paper clip is heavier than water.</a:t>
            </a:r>
          </a:p>
          <a:p>
            <a:endParaRPr lang="en-US" dirty="0"/>
          </a:p>
          <a:p>
            <a:r>
              <a:rPr lang="en-US" dirty="0"/>
              <a:t>Surface tension is </a:t>
            </a:r>
            <a:r>
              <a:rPr lang="en-US" b="1" dirty="0"/>
              <a:t>not</a:t>
            </a:r>
            <a:r>
              <a:rPr lang="en-US" dirty="0"/>
              <a:t> the force that keeps boats floating</a:t>
            </a:r>
          </a:p>
        </p:txBody>
      </p:sp>
      <p:pic>
        <p:nvPicPr>
          <p:cNvPr id="5122" name="Picture 2" descr="http://t0.gstatic.com/images?q=tbn:ANd9GcQaEzlppCDXqbe--IItTSjPnJkBIbMwQeaLbQ7zTJ5Qj1vFM50E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4080" y="1143001"/>
            <a:ext cx="2686050" cy="28956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t0.gstatic.com/images?q=tbn:ANd9GcS7XhDG785X0TZ8KyV7Uqky7v1s3ILs4d7xMv1fhISQ4wUo5UsZ6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4555" y="4648200"/>
            <a:ext cx="2705100" cy="1685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9349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Capillary Action</a:t>
            </a:r>
            <a:endParaRPr lang="en-US" dirty="0"/>
          </a:p>
        </p:txBody>
      </p:sp>
      <p:sp>
        <p:nvSpPr>
          <p:cNvPr id="3" name="Content Placeholder 2"/>
          <p:cNvSpPr>
            <a:spLocks noGrp="1"/>
          </p:cNvSpPr>
          <p:nvPr>
            <p:ph idx="1"/>
          </p:nvPr>
        </p:nvSpPr>
        <p:spPr>
          <a:xfrm>
            <a:off x="457200" y="1935480"/>
            <a:ext cx="4876800" cy="4389120"/>
          </a:xfrm>
        </p:spPr>
        <p:txBody>
          <a:bodyPr>
            <a:normAutofit fontScale="62500" lnSpcReduction="20000"/>
          </a:bodyPr>
          <a:lstStyle/>
          <a:p>
            <a:r>
              <a:rPr lang="en-US" dirty="0"/>
              <a:t>Surface tension is related to the cohesive properties of water. </a:t>
            </a:r>
            <a:endParaRPr lang="en-US" dirty="0" smtClean="0"/>
          </a:p>
          <a:p>
            <a:r>
              <a:rPr lang="en-US" i="1" dirty="0" smtClean="0">
                <a:solidFill>
                  <a:srgbClr val="C00000"/>
                </a:solidFill>
              </a:rPr>
              <a:t>Capillary </a:t>
            </a:r>
            <a:r>
              <a:rPr lang="en-US" i="1" dirty="0">
                <a:solidFill>
                  <a:srgbClr val="C00000"/>
                </a:solidFill>
              </a:rPr>
              <a:t>action</a:t>
            </a:r>
            <a:r>
              <a:rPr lang="en-US" dirty="0"/>
              <a:t> however, is related to the adhesive properties of water. </a:t>
            </a:r>
            <a:endParaRPr lang="en-US" dirty="0" smtClean="0"/>
          </a:p>
          <a:p>
            <a:pPr>
              <a:tabLst>
                <a:tab pos="3536950" algn="l"/>
              </a:tabLst>
            </a:pPr>
            <a:endParaRPr lang="en-US" dirty="0"/>
          </a:p>
          <a:p>
            <a:pPr lvl="1"/>
            <a:r>
              <a:rPr lang="en-US" dirty="0" smtClean="0"/>
              <a:t>EXAMPLE: You </a:t>
            </a:r>
            <a:r>
              <a:rPr lang="en-US" dirty="0"/>
              <a:t>can see capillary action 'in action' by placing a straw into a glass of water. The water 'climbs' up the straw. O</a:t>
            </a:r>
            <a:r>
              <a:rPr lang="en-US" dirty="0" smtClean="0"/>
              <a:t>ne </a:t>
            </a:r>
            <a:r>
              <a:rPr lang="en-US" dirty="0"/>
              <a:t>water molecule moves closer to a the straw molecules the other water molecules (which are cohesively attracted to that water molecule) also move up into the straw. </a:t>
            </a:r>
            <a:endParaRPr lang="en-US" dirty="0" smtClean="0"/>
          </a:p>
          <a:p>
            <a:pPr marL="393192" lvl="1" indent="0">
              <a:buNone/>
            </a:pPr>
            <a:endParaRPr lang="en-US" dirty="0"/>
          </a:p>
          <a:p>
            <a:pPr marL="393192" lvl="1" indent="0">
              <a:buNone/>
            </a:pPr>
            <a:r>
              <a:rPr lang="en-US" dirty="0" smtClean="0"/>
              <a:t>Capillary </a:t>
            </a:r>
            <a:r>
              <a:rPr lang="en-US" dirty="0"/>
              <a:t>action is limited by gravity and the size of the straw. The thinner the straw or tube the higher up capillary action will pull the water </a:t>
            </a:r>
            <a:r>
              <a:rPr lang="en-US" dirty="0" smtClean="0"/>
              <a:t>.</a:t>
            </a:r>
          </a:p>
          <a:p>
            <a:pPr marL="393192" lvl="1" indent="0">
              <a:buNone/>
            </a:pPr>
            <a:endParaRPr lang="en-US" dirty="0" smtClean="0"/>
          </a:p>
          <a:p>
            <a:pPr lvl="1"/>
            <a:r>
              <a:rPr lang="en-US" dirty="0" smtClean="0"/>
              <a:t>Plants </a:t>
            </a:r>
            <a:r>
              <a:rPr lang="en-US" dirty="0"/>
              <a:t>take advantage of capillary action to pull water from the into themselves. From the roots water is drawn through the plant by another force, </a:t>
            </a:r>
            <a:r>
              <a:rPr lang="en-US" i="1" dirty="0"/>
              <a:t>transpiration</a:t>
            </a:r>
            <a:r>
              <a:rPr lang="en-US" dirty="0"/>
              <a:t>.</a:t>
            </a:r>
          </a:p>
        </p:txBody>
      </p:sp>
      <p:pic>
        <p:nvPicPr>
          <p:cNvPr id="4098" name="Picture 2" descr="http://t3.gstatic.com/images?q=tbn:ANd9GcTDlTlBIQh9xQ7KV4cv4wluDHOi2zGMTvRWCPriZvDndsNACfe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914400"/>
            <a:ext cx="16764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t1.gstatic.com/images?q=tbn:ANd9GcR-t9vwlYd2ysG0wSHzDgoXue0A2SYhiY1_g8tg9kBybN077TiSz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276600"/>
            <a:ext cx="22098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786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Water- it’s everywhere!</a:t>
            </a:r>
            <a:endParaRPr lang="en-US" dirty="0"/>
          </a:p>
        </p:txBody>
      </p:sp>
      <p:sp>
        <p:nvSpPr>
          <p:cNvPr id="2" name="Content Placeholder 1"/>
          <p:cNvSpPr>
            <a:spLocks noGrp="1"/>
          </p:cNvSpPr>
          <p:nvPr>
            <p:ph idx="1"/>
          </p:nvPr>
        </p:nvSpPr>
        <p:spPr>
          <a:xfrm>
            <a:off x="457200" y="1935480"/>
            <a:ext cx="3886200" cy="4389120"/>
          </a:xfrm>
        </p:spPr>
        <p:txBody>
          <a:bodyPr/>
          <a:lstStyle/>
          <a:p>
            <a:r>
              <a:rPr lang="en-US" dirty="0" smtClean="0"/>
              <a:t>Water is the key to our survival on Earth, it is our source of life</a:t>
            </a:r>
          </a:p>
          <a:p>
            <a:r>
              <a:rPr lang="en-US" dirty="0" smtClean="0"/>
              <a:t>Water is everywhere! It makes up about 70% percent of the Earth’s surface</a:t>
            </a:r>
          </a:p>
          <a:p>
            <a:r>
              <a:rPr lang="en-US" dirty="0" smtClean="0"/>
              <a:t>Of that water, about 97% is ocean, and only 3% is fresh water</a:t>
            </a:r>
            <a:endParaRPr lang="en-US" dirty="0"/>
          </a:p>
        </p:txBody>
      </p:sp>
      <p:pic>
        <p:nvPicPr>
          <p:cNvPr id="1026" name="Picture 2" descr="File:Earth's water distribution.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2295525"/>
            <a:ext cx="504825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073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Chemical make-up </a:t>
            </a:r>
            <a:endParaRPr lang="en-US" dirty="0"/>
          </a:p>
        </p:txBody>
      </p:sp>
      <p:sp>
        <p:nvSpPr>
          <p:cNvPr id="2" name="Content Placeholder 1"/>
          <p:cNvSpPr>
            <a:spLocks noGrp="1"/>
          </p:cNvSpPr>
          <p:nvPr>
            <p:ph idx="1"/>
          </p:nvPr>
        </p:nvSpPr>
        <p:spPr>
          <a:solidFill>
            <a:schemeClr val="bg1"/>
          </a:solidFill>
        </p:spPr>
        <p:txBody>
          <a:bodyPr/>
          <a:lstStyle/>
          <a:p>
            <a:r>
              <a:rPr lang="en-US" dirty="0" smtClean="0"/>
              <a:t>Water</a:t>
            </a:r>
            <a:r>
              <a:rPr lang="en-US" dirty="0" smtClean="0">
                <a:solidFill>
                  <a:schemeClr val="bg2">
                    <a:lumMod val="50000"/>
                  </a:schemeClr>
                </a:solidFill>
              </a:rPr>
              <a:t> </a:t>
            </a:r>
            <a:r>
              <a:rPr lang="en-US" dirty="0" smtClean="0"/>
              <a:t>has the chemical formula </a:t>
            </a:r>
            <a:r>
              <a:rPr lang="en-US" dirty="0" smtClean="0">
                <a:solidFill>
                  <a:schemeClr val="bg2">
                    <a:lumMod val="50000"/>
                  </a:schemeClr>
                </a:solidFill>
              </a:rPr>
              <a:t>H</a:t>
            </a:r>
            <a:r>
              <a:rPr lang="en-US" baseline="-25000" dirty="0" smtClean="0">
                <a:solidFill>
                  <a:schemeClr val="bg2">
                    <a:lumMod val="50000"/>
                  </a:schemeClr>
                </a:solidFill>
              </a:rPr>
              <a:t>2</a:t>
            </a:r>
            <a:r>
              <a:rPr lang="en-US" dirty="0" smtClean="0">
                <a:solidFill>
                  <a:schemeClr val="bg2">
                    <a:lumMod val="50000"/>
                  </a:schemeClr>
                </a:solidFill>
              </a:rPr>
              <a:t>O</a:t>
            </a:r>
            <a:r>
              <a:rPr lang="en-US" dirty="0"/>
              <a:t>. A water </a:t>
            </a:r>
            <a:r>
              <a:rPr lang="en-US" dirty="0" smtClean="0"/>
              <a:t>molecule contains </a:t>
            </a:r>
            <a:r>
              <a:rPr lang="en-US" dirty="0"/>
              <a:t>one </a:t>
            </a:r>
            <a:r>
              <a:rPr lang="en-US" dirty="0" smtClean="0">
                <a:solidFill>
                  <a:schemeClr val="bg2">
                    <a:lumMod val="50000"/>
                  </a:schemeClr>
                </a:solidFill>
              </a:rPr>
              <a:t>oxygen</a:t>
            </a:r>
            <a:r>
              <a:rPr lang="en-US" dirty="0" smtClean="0"/>
              <a:t> and </a:t>
            </a:r>
            <a:r>
              <a:rPr lang="en-US" dirty="0"/>
              <a:t>two </a:t>
            </a:r>
            <a:r>
              <a:rPr lang="en-US" dirty="0" smtClean="0">
                <a:solidFill>
                  <a:schemeClr val="bg2">
                    <a:lumMod val="50000"/>
                  </a:schemeClr>
                </a:solidFill>
              </a:rPr>
              <a:t>hydrogen</a:t>
            </a:r>
            <a:r>
              <a:rPr lang="en-US" dirty="0" smtClean="0"/>
              <a:t> atoms connected </a:t>
            </a:r>
            <a:r>
              <a:rPr lang="en-US" dirty="0"/>
              <a:t>by </a:t>
            </a:r>
            <a:r>
              <a:rPr lang="en-US" dirty="0" smtClean="0"/>
              <a:t>covalent </a:t>
            </a:r>
            <a:r>
              <a:rPr lang="en-US" dirty="0"/>
              <a:t>bonds.</a:t>
            </a:r>
          </a:p>
        </p:txBody>
      </p:sp>
      <p:pic>
        <p:nvPicPr>
          <p:cNvPr id="1026" name="Picture 2" descr="http://t3.gstatic.com/images?q=tbn:ANd9GcRGfwJjPkok-43rG7rmN8Ay3tWw_4wCgN-k69nb0Z18oxThMj11L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371849"/>
            <a:ext cx="1524000" cy="24955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2.gstatic.com/images?q=tbn:ANd9GcSBVmspSUzQqWGqxpRGcsZFqs5knFkk-vX449a2J6R7_hBZEf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352800"/>
            <a:ext cx="1800225" cy="253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928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SOLID- LIQUID- GAS</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41916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https://encrypted-tbn1.google.com/images?q=tbn:ANd9GcTThEbnN7GVMG9g4jjI5xRgUO9z782E224F-d_DTPehhzBEgII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175"/>
            <a:ext cx="29718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nees.oregonstate.edu/killer_wave/wav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3175"/>
            <a:ext cx="3276600" cy="684857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07664" y="4998238"/>
            <a:ext cx="4762500" cy="523220"/>
          </a:xfrm>
          <a:prstGeom prst="rect">
            <a:avLst/>
          </a:prstGeom>
          <a:noFill/>
        </p:spPr>
        <p:txBody>
          <a:bodyPr wrap="square" rtlCol="0">
            <a:spAutoFit/>
          </a:bodyPr>
          <a:lstStyle/>
          <a:p>
            <a:r>
              <a:rPr lang="en-US" sz="2800" b="1" dirty="0" smtClean="0">
                <a:solidFill>
                  <a:schemeClr val="bg1"/>
                </a:solidFill>
              </a:rPr>
              <a:t>THREE STATES OF WATER</a:t>
            </a:r>
            <a:endParaRPr lang="en-US" sz="2800" b="1" dirty="0">
              <a:solidFill>
                <a:schemeClr val="bg1"/>
              </a:solidFill>
            </a:endParaRPr>
          </a:p>
        </p:txBody>
      </p:sp>
      <p:sp>
        <p:nvSpPr>
          <p:cNvPr id="5" name="TextBox 4"/>
          <p:cNvSpPr txBox="1"/>
          <p:nvPr/>
        </p:nvSpPr>
        <p:spPr>
          <a:xfrm>
            <a:off x="397864" y="5747401"/>
            <a:ext cx="2209800" cy="707886"/>
          </a:xfrm>
          <a:prstGeom prst="rect">
            <a:avLst/>
          </a:prstGeom>
          <a:noFill/>
        </p:spPr>
        <p:txBody>
          <a:bodyPr wrap="square" rtlCol="0">
            <a:spAutoFit/>
          </a:bodyPr>
          <a:lstStyle/>
          <a:p>
            <a:r>
              <a:rPr lang="en-US" sz="4000" dirty="0" smtClean="0">
                <a:solidFill>
                  <a:schemeClr val="bg1"/>
                </a:solidFill>
              </a:rPr>
              <a:t>SOLID</a:t>
            </a:r>
            <a:endParaRPr lang="en-US" sz="4000" dirty="0">
              <a:solidFill>
                <a:schemeClr val="bg1"/>
              </a:solidFill>
            </a:endParaRPr>
          </a:p>
        </p:txBody>
      </p:sp>
      <p:sp>
        <p:nvSpPr>
          <p:cNvPr id="11" name="TextBox 10"/>
          <p:cNvSpPr txBox="1"/>
          <p:nvPr/>
        </p:nvSpPr>
        <p:spPr>
          <a:xfrm>
            <a:off x="3884014" y="6110088"/>
            <a:ext cx="2209800" cy="707886"/>
          </a:xfrm>
          <a:prstGeom prst="rect">
            <a:avLst/>
          </a:prstGeom>
          <a:noFill/>
        </p:spPr>
        <p:txBody>
          <a:bodyPr wrap="square" rtlCol="0">
            <a:spAutoFit/>
          </a:bodyPr>
          <a:lstStyle/>
          <a:p>
            <a:r>
              <a:rPr lang="en-US" sz="4000" dirty="0" smtClean="0">
                <a:solidFill>
                  <a:schemeClr val="bg1"/>
                </a:solidFill>
              </a:rPr>
              <a:t>LIQUID</a:t>
            </a:r>
            <a:endParaRPr lang="en-US" sz="4000" dirty="0">
              <a:solidFill>
                <a:schemeClr val="bg1"/>
              </a:solidFill>
            </a:endParaRPr>
          </a:p>
        </p:txBody>
      </p:sp>
      <p:sp>
        <p:nvSpPr>
          <p:cNvPr id="14" name="TextBox 13"/>
          <p:cNvSpPr txBox="1"/>
          <p:nvPr/>
        </p:nvSpPr>
        <p:spPr>
          <a:xfrm>
            <a:off x="6629400" y="5747401"/>
            <a:ext cx="1600200" cy="707886"/>
          </a:xfrm>
          <a:prstGeom prst="rect">
            <a:avLst/>
          </a:prstGeom>
          <a:noFill/>
        </p:spPr>
        <p:txBody>
          <a:bodyPr wrap="square" rtlCol="0">
            <a:spAutoFit/>
          </a:bodyPr>
          <a:lstStyle/>
          <a:p>
            <a:r>
              <a:rPr lang="en-US" sz="4000" dirty="0" smtClean="0">
                <a:solidFill>
                  <a:schemeClr val="bg1"/>
                </a:solidFill>
              </a:rPr>
              <a:t>GAS</a:t>
            </a:r>
            <a:endParaRPr lang="en-US" sz="4000" dirty="0">
              <a:solidFill>
                <a:schemeClr val="bg1"/>
              </a:solidFill>
            </a:endParaRPr>
          </a:p>
        </p:txBody>
      </p:sp>
      <p:sp>
        <p:nvSpPr>
          <p:cNvPr id="7" name="Rectangle 6"/>
          <p:cNvSpPr/>
          <p:nvPr/>
        </p:nvSpPr>
        <p:spPr>
          <a:xfrm>
            <a:off x="63712" y="120134"/>
            <a:ext cx="1702004" cy="369332"/>
          </a:xfrm>
          <a:prstGeom prst="rect">
            <a:avLst/>
          </a:prstGeom>
        </p:spPr>
        <p:txBody>
          <a:bodyPr wrap="none">
            <a:spAutoFit/>
          </a:bodyPr>
          <a:lstStyle/>
          <a:p>
            <a:r>
              <a:rPr lang="en-US" dirty="0"/>
              <a:t>Below </a:t>
            </a:r>
            <a:r>
              <a:rPr lang="en-US" dirty="0">
                <a:solidFill>
                  <a:schemeClr val="accent2"/>
                </a:solidFill>
              </a:rPr>
              <a:t>freezing</a:t>
            </a:r>
            <a:r>
              <a:rPr lang="en-US" dirty="0"/>
              <a:t> </a:t>
            </a:r>
          </a:p>
        </p:txBody>
      </p:sp>
      <p:sp>
        <p:nvSpPr>
          <p:cNvPr id="8" name="Rectangle 7"/>
          <p:cNvSpPr/>
          <p:nvPr/>
        </p:nvSpPr>
        <p:spPr>
          <a:xfrm>
            <a:off x="3298855" y="111602"/>
            <a:ext cx="3079689" cy="369332"/>
          </a:xfrm>
          <a:prstGeom prst="rect">
            <a:avLst/>
          </a:prstGeom>
        </p:spPr>
        <p:txBody>
          <a:bodyPr wrap="none">
            <a:spAutoFit/>
          </a:bodyPr>
          <a:lstStyle/>
          <a:p>
            <a:r>
              <a:rPr lang="en-US" dirty="0" smtClean="0"/>
              <a:t>Between </a:t>
            </a:r>
            <a:r>
              <a:rPr lang="en-US" dirty="0">
                <a:solidFill>
                  <a:schemeClr val="bg1"/>
                </a:solidFill>
              </a:rPr>
              <a:t>freezing </a:t>
            </a:r>
            <a:r>
              <a:rPr lang="en-US" dirty="0" smtClean="0"/>
              <a:t>and </a:t>
            </a:r>
            <a:r>
              <a:rPr lang="en-US" dirty="0" smtClean="0">
                <a:solidFill>
                  <a:srgbClr val="FF0000"/>
                </a:solidFill>
              </a:rPr>
              <a:t>boiling</a:t>
            </a:r>
            <a:endParaRPr lang="en-US" dirty="0">
              <a:solidFill>
                <a:srgbClr val="FF0000"/>
              </a:solidFill>
            </a:endParaRPr>
          </a:p>
        </p:txBody>
      </p:sp>
      <p:sp>
        <p:nvSpPr>
          <p:cNvPr id="9" name="Rectangle 8"/>
          <p:cNvSpPr/>
          <p:nvPr/>
        </p:nvSpPr>
        <p:spPr>
          <a:xfrm>
            <a:off x="7378598" y="88080"/>
            <a:ext cx="1617494" cy="369332"/>
          </a:xfrm>
          <a:prstGeom prst="rect">
            <a:avLst/>
          </a:prstGeom>
        </p:spPr>
        <p:txBody>
          <a:bodyPr wrap="none">
            <a:spAutoFit/>
          </a:bodyPr>
          <a:lstStyle/>
          <a:p>
            <a:r>
              <a:rPr lang="en-US" dirty="0" smtClean="0">
                <a:solidFill>
                  <a:schemeClr val="bg1"/>
                </a:solidFill>
              </a:rPr>
              <a:t>Above</a:t>
            </a:r>
            <a:r>
              <a:rPr lang="en-US" dirty="0" smtClean="0"/>
              <a:t> </a:t>
            </a:r>
            <a:r>
              <a:rPr lang="en-US" dirty="0" smtClean="0">
                <a:solidFill>
                  <a:srgbClr val="FF0000"/>
                </a:solidFill>
              </a:rPr>
              <a:t>boiling</a:t>
            </a:r>
            <a:endParaRPr lang="en-US" dirty="0">
              <a:solidFill>
                <a:srgbClr val="FF0000"/>
              </a:solidFill>
            </a:endParaRPr>
          </a:p>
        </p:txBody>
      </p:sp>
    </p:spTree>
    <p:extLst>
      <p:ext uri="{BB962C8B-B14F-4D97-AF65-F5344CB8AC3E}">
        <p14:creationId xmlns:p14="http://schemas.microsoft.com/office/powerpoint/2010/main" val="73980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495300"/>
            <a:ext cx="8229600" cy="1143000"/>
          </a:xfrm>
        </p:spPr>
        <p:txBody>
          <a:bodyPr/>
          <a:lstStyle/>
          <a:p>
            <a:r>
              <a:rPr lang="en-US" smtClean="0"/>
              <a:t>Physical Changes</a:t>
            </a:r>
            <a:r>
              <a:rPr lang="en-US" smtClean="0"/>
              <a:t> </a:t>
            </a:r>
            <a:r>
              <a:rPr lang="en-US" dirty="0" smtClean="0"/>
              <a:t>of Water</a:t>
            </a:r>
            <a:endParaRPr lang="en-US" dirty="0"/>
          </a:p>
        </p:txBody>
      </p:sp>
      <p:sp>
        <p:nvSpPr>
          <p:cNvPr id="2" name="Content Placeholder 1"/>
          <p:cNvSpPr>
            <a:spLocks noGrp="1"/>
          </p:cNvSpPr>
          <p:nvPr>
            <p:ph idx="1"/>
          </p:nvPr>
        </p:nvSpPr>
        <p:spPr>
          <a:xfrm>
            <a:off x="152400" y="1524000"/>
            <a:ext cx="2819400" cy="5219700"/>
          </a:xfrm>
        </p:spPr>
        <p:txBody>
          <a:bodyPr>
            <a:normAutofit fontScale="77500" lnSpcReduction="20000"/>
          </a:bodyPr>
          <a:lstStyle/>
          <a:p>
            <a:pPr marL="393192" lvl="1" indent="0">
              <a:buNone/>
            </a:pPr>
            <a:endParaRPr lang="en-US" sz="1600" dirty="0"/>
          </a:p>
          <a:p>
            <a:pPr lvl="2"/>
            <a:r>
              <a:rPr lang="en-US" sz="2300" b="1" dirty="0" smtClean="0"/>
              <a:t>Condensation</a:t>
            </a:r>
            <a:r>
              <a:rPr lang="en-US" sz="2300" dirty="0" smtClean="0"/>
              <a:t> </a:t>
            </a:r>
            <a:endParaRPr lang="en-US" sz="2300" dirty="0"/>
          </a:p>
          <a:p>
            <a:pPr marL="667512" lvl="2" indent="0">
              <a:buNone/>
            </a:pPr>
            <a:r>
              <a:rPr lang="en-US" sz="2000" dirty="0" smtClean="0"/>
              <a:t>     GAS </a:t>
            </a:r>
            <a:r>
              <a:rPr lang="en-US" sz="2000" dirty="0" smtClean="0">
                <a:sym typeface="Wingdings" pitchFamily="2" charset="2"/>
              </a:rPr>
              <a:t> LIQUID</a:t>
            </a:r>
          </a:p>
          <a:p>
            <a:pPr marL="667512" lvl="2" indent="0">
              <a:buNone/>
            </a:pPr>
            <a:endParaRPr lang="en-US" sz="2000" dirty="0" smtClean="0">
              <a:sym typeface="Wingdings" pitchFamily="2" charset="2"/>
            </a:endParaRPr>
          </a:p>
          <a:p>
            <a:pPr lvl="2"/>
            <a:r>
              <a:rPr lang="en-US" sz="2000" b="1" dirty="0" smtClean="0">
                <a:sym typeface="Wingdings" pitchFamily="2" charset="2"/>
              </a:rPr>
              <a:t>Evaporation</a:t>
            </a:r>
          </a:p>
          <a:p>
            <a:pPr marL="667512" lvl="2" indent="0">
              <a:buNone/>
            </a:pPr>
            <a:r>
              <a:rPr lang="en-US" sz="2000" dirty="0" smtClean="0">
                <a:sym typeface="Wingdings" pitchFamily="2" charset="2"/>
              </a:rPr>
              <a:t>     LIQUID  GAS</a:t>
            </a:r>
          </a:p>
          <a:p>
            <a:pPr lvl="2"/>
            <a:endParaRPr lang="en-US" sz="2000" dirty="0">
              <a:sym typeface="Wingdings" pitchFamily="2" charset="2"/>
            </a:endParaRPr>
          </a:p>
          <a:p>
            <a:pPr lvl="2"/>
            <a:r>
              <a:rPr lang="en-US" sz="2000" b="1" dirty="0" smtClean="0">
                <a:sym typeface="Wingdings" pitchFamily="2" charset="2"/>
              </a:rPr>
              <a:t>Freezing</a:t>
            </a:r>
          </a:p>
          <a:p>
            <a:pPr marL="667512" lvl="2" indent="0">
              <a:buNone/>
            </a:pPr>
            <a:r>
              <a:rPr lang="en-US" sz="2000" dirty="0" smtClean="0">
                <a:sym typeface="Wingdings" pitchFamily="2" charset="2"/>
              </a:rPr>
              <a:t>     LIQUID  SOLID</a:t>
            </a:r>
          </a:p>
          <a:p>
            <a:pPr marL="667512" lvl="2" indent="0">
              <a:buNone/>
            </a:pPr>
            <a:endParaRPr lang="en-US" sz="2000" dirty="0" smtClean="0">
              <a:sym typeface="Wingdings" pitchFamily="2" charset="2"/>
            </a:endParaRPr>
          </a:p>
          <a:p>
            <a:pPr lvl="2"/>
            <a:r>
              <a:rPr lang="en-US" sz="2000" b="1" dirty="0" smtClean="0">
                <a:sym typeface="Wingdings" pitchFamily="2" charset="2"/>
              </a:rPr>
              <a:t>Melting</a:t>
            </a:r>
          </a:p>
          <a:p>
            <a:pPr marL="667512" lvl="2" indent="0">
              <a:buNone/>
            </a:pPr>
            <a:r>
              <a:rPr lang="en-US" sz="2000" dirty="0" smtClean="0">
                <a:sym typeface="Wingdings" pitchFamily="2" charset="2"/>
              </a:rPr>
              <a:t>     SOLID  LIQUID</a:t>
            </a:r>
          </a:p>
          <a:p>
            <a:pPr lvl="2"/>
            <a:endParaRPr lang="en-US" sz="2000" dirty="0">
              <a:sym typeface="Wingdings" pitchFamily="2" charset="2"/>
            </a:endParaRPr>
          </a:p>
          <a:p>
            <a:pPr lvl="2"/>
            <a:r>
              <a:rPr lang="en-US" sz="2000" b="1" dirty="0" smtClean="0">
                <a:sym typeface="Wingdings" pitchFamily="2" charset="2"/>
              </a:rPr>
              <a:t>Sublimation</a:t>
            </a:r>
          </a:p>
          <a:p>
            <a:pPr marL="667512" lvl="2" indent="0">
              <a:buNone/>
            </a:pPr>
            <a:r>
              <a:rPr lang="en-US" sz="2000" dirty="0">
                <a:sym typeface="Wingdings" pitchFamily="2" charset="2"/>
              </a:rPr>
              <a:t> </a:t>
            </a:r>
            <a:r>
              <a:rPr lang="en-US" sz="2000" dirty="0" smtClean="0">
                <a:sym typeface="Wingdings" pitchFamily="2" charset="2"/>
              </a:rPr>
              <a:t>   SOLID  GAS</a:t>
            </a:r>
          </a:p>
          <a:p>
            <a:pPr marL="667512" lvl="2" indent="0">
              <a:buNone/>
            </a:pPr>
            <a:endParaRPr lang="en-US" sz="2000" dirty="0" smtClean="0">
              <a:sym typeface="Wingdings" pitchFamily="2" charset="2"/>
            </a:endParaRPr>
          </a:p>
          <a:p>
            <a:pPr lvl="2"/>
            <a:r>
              <a:rPr lang="en-US" sz="2000" b="1" dirty="0" smtClean="0">
                <a:sym typeface="Wingdings" pitchFamily="2" charset="2"/>
              </a:rPr>
              <a:t>Frost Formation</a:t>
            </a:r>
          </a:p>
          <a:p>
            <a:pPr marL="667512" lvl="2" indent="0">
              <a:buNone/>
            </a:pPr>
            <a:r>
              <a:rPr lang="en-US" sz="2000" dirty="0">
                <a:sym typeface="Wingdings" pitchFamily="2" charset="2"/>
              </a:rPr>
              <a:t> </a:t>
            </a:r>
            <a:r>
              <a:rPr lang="en-US" sz="2000" dirty="0" smtClean="0">
                <a:sym typeface="Wingdings" pitchFamily="2" charset="2"/>
              </a:rPr>
              <a:t>   GAS  SOLID</a:t>
            </a:r>
            <a:endParaRPr lang="en-US" sz="2000" dirty="0" smtClean="0"/>
          </a:p>
          <a:p>
            <a:pPr marL="393192" lvl="1" indent="0">
              <a:buNone/>
            </a:pPr>
            <a:r>
              <a:rPr lang="en-US" dirty="0"/>
              <a:t>  </a:t>
            </a:r>
            <a:endParaRPr lang="en-US" dirty="0" smtClean="0"/>
          </a:p>
          <a:p>
            <a:pPr marL="393192" lvl="1" indent="0">
              <a:buNone/>
            </a:pPr>
            <a:endParaRPr lang="en-US" dirty="0"/>
          </a:p>
          <a:p>
            <a:pPr marL="393192" lvl="1" indent="0">
              <a:buNone/>
            </a:pPr>
            <a:endParaRPr lang="en-US" dirty="0" smtClean="0"/>
          </a:p>
          <a:p>
            <a:pPr marL="393192" lvl="1" indent="0">
              <a:buNone/>
            </a:pPr>
            <a:endParaRPr lang="en-US" dirty="0" smtClean="0"/>
          </a:p>
          <a:p>
            <a:endParaRPr lang="en-US" sz="1600" dirty="0" smtClean="0"/>
          </a:p>
          <a:p>
            <a:endParaRPr lang="en-US" dirty="0"/>
          </a:p>
        </p:txBody>
      </p:sp>
      <p:pic>
        <p:nvPicPr>
          <p:cNvPr id="4" name="Picture 3" descr="http://www.uni.edu/~iowawet/photos/states.jpg"/>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76400"/>
            <a:ext cx="5715000" cy="4953000"/>
          </a:xfrm>
          <a:prstGeom prst="rect">
            <a:avLst/>
          </a:prstGeom>
          <a:noFill/>
          <a:ln>
            <a:noFill/>
          </a:ln>
        </p:spPr>
      </p:pic>
    </p:spTree>
    <p:extLst>
      <p:ext uri="{BB962C8B-B14F-4D97-AF65-F5344CB8AC3E}">
        <p14:creationId xmlns:p14="http://schemas.microsoft.com/office/powerpoint/2010/main" val="1094207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52400" y="457200"/>
            <a:ext cx="2819400" cy="932688"/>
          </a:xfrm>
        </p:spPr>
        <p:txBody>
          <a:bodyPr/>
          <a:lstStyle/>
          <a:p>
            <a:r>
              <a:rPr lang="en-US" dirty="0" smtClean="0">
                <a:solidFill>
                  <a:schemeClr val="bg1"/>
                </a:solidFill>
              </a:rPr>
              <a:t>Fun Fact!</a:t>
            </a:r>
            <a:endParaRPr lang="en-US" dirty="0">
              <a:solidFill>
                <a:schemeClr val="bg1"/>
              </a:solidFill>
            </a:endParaRPr>
          </a:p>
        </p:txBody>
      </p:sp>
      <p:sp>
        <p:nvSpPr>
          <p:cNvPr id="3" name="Content Placeholder 2"/>
          <p:cNvSpPr>
            <a:spLocks noGrp="1"/>
          </p:cNvSpPr>
          <p:nvPr>
            <p:ph idx="1"/>
          </p:nvPr>
        </p:nvSpPr>
        <p:spPr>
          <a:xfrm>
            <a:off x="76200" y="1295400"/>
            <a:ext cx="2438400" cy="4876800"/>
          </a:xfrm>
          <a:solidFill>
            <a:schemeClr val="tx1"/>
          </a:solidFill>
        </p:spPr>
        <p:txBody>
          <a:bodyPr>
            <a:normAutofit fontScale="47500" lnSpcReduction="20000"/>
          </a:bodyPr>
          <a:lstStyle/>
          <a:p>
            <a:r>
              <a:rPr lang="en-US" sz="3400" dirty="0" smtClean="0">
                <a:solidFill>
                  <a:schemeClr val="bg1"/>
                </a:solidFill>
              </a:rPr>
              <a:t>Most liquids </a:t>
            </a:r>
            <a:r>
              <a:rPr lang="en-US" sz="3400" i="1" dirty="0" smtClean="0">
                <a:solidFill>
                  <a:schemeClr val="bg1"/>
                </a:solidFill>
              </a:rPr>
              <a:t>contract</a:t>
            </a:r>
            <a:r>
              <a:rPr lang="en-US" sz="3400" dirty="0" smtClean="0">
                <a:solidFill>
                  <a:schemeClr val="bg1"/>
                </a:solidFill>
              </a:rPr>
              <a:t> (</a:t>
            </a:r>
            <a:r>
              <a:rPr lang="en-US" sz="3400" dirty="0">
                <a:solidFill>
                  <a:schemeClr val="bg1"/>
                </a:solidFill>
              </a:rPr>
              <a:t>get smaller) when they get colder. Water is different. Water contracts until it reaches </a:t>
            </a:r>
            <a:r>
              <a:rPr lang="en-US" sz="3400" dirty="0" smtClean="0">
                <a:solidFill>
                  <a:schemeClr val="bg1"/>
                </a:solidFill>
              </a:rPr>
              <a:t>4</a:t>
            </a:r>
            <a:r>
              <a:rPr lang="en-US" sz="3400" dirty="0" smtClean="0">
                <a:solidFill>
                  <a:schemeClr val="bg1"/>
                </a:solidFill>
                <a:latin typeface="Garamond"/>
                <a:sym typeface="Symbol"/>
              </a:rPr>
              <a:t></a:t>
            </a:r>
            <a:r>
              <a:rPr lang="en-US" sz="3400" dirty="0" smtClean="0">
                <a:solidFill>
                  <a:schemeClr val="bg1"/>
                </a:solidFill>
              </a:rPr>
              <a:t>C </a:t>
            </a:r>
            <a:r>
              <a:rPr lang="en-US" sz="3400" dirty="0">
                <a:solidFill>
                  <a:schemeClr val="bg1"/>
                </a:solidFill>
              </a:rPr>
              <a:t>then it expands until it is solid. </a:t>
            </a:r>
            <a:endParaRPr lang="en-US" sz="3400" dirty="0" smtClean="0">
              <a:solidFill>
                <a:schemeClr val="bg1"/>
              </a:solidFill>
            </a:endParaRPr>
          </a:p>
          <a:p>
            <a:endParaRPr lang="en-US" sz="3400" dirty="0" smtClean="0">
              <a:solidFill>
                <a:schemeClr val="bg1"/>
              </a:solidFill>
            </a:endParaRPr>
          </a:p>
          <a:p>
            <a:r>
              <a:rPr lang="en-US" sz="3400" dirty="0" smtClean="0">
                <a:solidFill>
                  <a:schemeClr val="bg1"/>
                </a:solidFill>
              </a:rPr>
              <a:t>So, solid </a:t>
            </a:r>
            <a:r>
              <a:rPr lang="en-US" sz="3400" dirty="0">
                <a:solidFill>
                  <a:schemeClr val="bg1"/>
                </a:solidFill>
              </a:rPr>
              <a:t>water is </a:t>
            </a:r>
            <a:r>
              <a:rPr lang="en-US" sz="3400" i="1" dirty="0">
                <a:solidFill>
                  <a:schemeClr val="bg1"/>
                </a:solidFill>
              </a:rPr>
              <a:t>less</a:t>
            </a:r>
            <a:r>
              <a:rPr lang="en-US" sz="3400" dirty="0">
                <a:solidFill>
                  <a:schemeClr val="bg1"/>
                </a:solidFill>
              </a:rPr>
              <a:t> </a:t>
            </a:r>
            <a:r>
              <a:rPr lang="en-US" sz="3400" i="1" dirty="0">
                <a:solidFill>
                  <a:schemeClr val="bg1"/>
                </a:solidFill>
              </a:rPr>
              <a:t>dense</a:t>
            </a:r>
            <a:r>
              <a:rPr lang="en-US" sz="3400" dirty="0">
                <a:solidFill>
                  <a:schemeClr val="bg1"/>
                </a:solidFill>
              </a:rPr>
              <a:t> </a:t>
            </a:r>
            <a:r>
              <a:rPr lang="en-US" sz="3400" dirty="0" smtClean="0">
                <a:solidFill>
                  <a:schemeClr val="bg1"/>
                </a:solidFill>
              </a:rPr>
              <a:t>than </a:t>
            </a:r>
            <a:r>
              <a:rPr lang="en-US" sz="3400" dirty="0">
                <a:solidFill>
                  <a:schemeClr val="bg1"/>
                </a:solidFill>
              </a:rPr>
              <a:t>liquid </a:t>
            </a:r>
            <a:r>
              <a:rPr lang="en-US" sz="3400" dirty="0" smtClean="0">
                <a:solidFill>
                  <a:schemeClr val="bg1"/>
                </a:solidFill>
              </a:rPr>
              <a:t>water! </a:t>
            </a:r>
          </a:p>
          <a:p>
            <a:endParaRPr lang="en-US" sz="3400" dirty="0" smtClean="0">
              <a:solidFill>
                <a:schemeClr val="bg1"/>
              </a:solidFill>
            </a:endParaRPr>
          </a:p>
          <a:p>
            <a:r>
              <a:rPr lang="en-US" sz="3400" b="1" dirty="0" smtClean="0">
                <a:solidFill>
                  <a:schemeClr val="bg1"/>
                </a:solidFill>
              </a:rPr>
              <a:t>If</a:t>
            </a:r>
            <a:r>
              <a:rPr lang="en-US" sz="3400" dirty="0">
                <a:solidFill>
                  <a:schemeClr val="bg1"/>
                </a:solidFill>
              </a:rPr>
              <a:t> water worked like other liquids, then there would be no such thing as an ice berg, the ice in your soft drink would sink to the bottom of the glass, and ponds would freeze from the bottom up!</a:t>
            </a:r>
          </a:p>
          <a:p>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1176" y="4090416"/>
            <a:ext cx="33528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079111"/>
            <a:ext cx="264795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3501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Water Cycle!</a:t>
            </a:r>
            <a:endParaRPr lang="en-US" dirty="0"/>
          </a:p>
        </p:txBody>
      </p:sp>
      <p:sp>
        <p:nvSpPr>
          <p:cNvPr id="2" name="Content Placeholder 1"/>
          <p:cNvSpPr>
            <a:spLocks noGrp="1"/>
          </p:cNvSpPr>
          <p:nvPr>
            <p:ph idx="1"/>
          </p:nvPr>
        </p:nvSpPr>
        <p:spPr/>
        <p:txBody>
          <a:bodyPr/>
          <a:lstStyle/>
          <a:p>
            <a:r>
              <a:rPr lang="en-US" dirty="0" smtClean="0"/>
              <a:t>Evaporation</a:t>
            </a:r>
          </a:p>
          <a:p>
            <a:endParaRPr lang="en-US" dirty="0" smtClean="0"/>
          </a:p>
          <a:p>
            <a:r>
              <a:rPr lang="en-US" dirty="0" smtClean="0"/>
              <a:t>Condensation</a:t>
            </a:r>
          </a:p>
          <a:p>
            <a:endParaRPr lang="en-US" dirty="0" smtClean="0"/>
          </a:p>
          <a:p>
            <a:r>
              <a:rPr lang="en-US" dirty="0" smtClean="0"/>
              <a:t>Precipitation</a:t>
            </a:r>
          </a:p>
          <a:p>
            <a:endParaRPr lang="en-US" dirty="0" smtClean="0"/>
          </a:p>
          <a:p>
            <a:r>
              <a:rPr lang="en-US" dirty="0" smtClean="0"/>
              <a:t>Collection</a:t>
            </a:r>
          </a:p>
        </p:txBody>
      </p:sp>
      <p:pic>
        <p:nvPicPr>
          <p:cNvPr id="4" name="Picture 3" descr="http://www.kidzone.ws/imageschanged/water/swatercycle1.gif"/>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590800"/>
            <a:ext cx="3486150" cy="2609850"/>
          </a:xfrm>
          <a:prstGeom prst="rect">
            <a:avLst/>
          </a:prstGeom>
          <a:noFill/>
          <a:ln>
            <a:noFill/>
          </a:ln>
        </p:spPr>
      </p:pic>
    </p:spTree>
    <p:extLst>
      <p:ext uri="{BB962C8B-B14F-4D97-AF65-F5344CB8AC3E}">
        <p14:creationId xmlns:p14="http://schemas.microsoft.com/office/powerpoint/2010/main" val="3923260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Evaporation</a:t>
            </a:r>
            <a:endParaRPr lang="en-US" dirty="0"/>
          </a:p>
        </p:txBody>
      </p:sp>
      <p:sp>
        <p:nvSpPr>
          <p:cNvPr id="3" name="Content Placeholder 2"/>
          <p:cNvSpPr>
            <a:spLocks noGrp="1"/>
          </p:cNvSpPr>
          <p:nvPr>
            <p:ph idx="1"/>
          </p:nvPr>
        </p:nvSpPr>
        <p:spPr>
          <a:xfrm>
            <a:off x="457200" y="1935480"/>
            <a:ext cx="4572000" cy="4389120"/>
          </a:xfrm>
        </p:spPr>
        <p:txBody>
          <a:bodyPr/>
          <a:lstStyle/>
          <a:p>
            <a:pPr marL="0" indent="0">
              <a:buNone/>
            </a:pPr>
            <a:r>
              <a:rPr lang="en-US" dirty="0"/>
              <a:t> </a:t>
            </a:r>
          </a:p>
          <a:p>
            <a:r>
              <a:rPr lang="en-US" dirty="0"/>
              <a:t>Evaporation is when the sun heats up water in rivers or lakes or the ocean and turns it into vapor or steam. The water vapor or steam leaves the river, lake or ocean and goes into the air</a:t>
            </a:r>
            <a:r>
              <a:rPr lang="en-US" dirty="0" smtClean="0"/>
              <a:t>.</a:t>
            </a:r>
          </a:p>
          <a:p>
            <a:endParaRPr lang="en-US" dirty="0"/>
          </a:p>
        </p:txBody>
      </p:sp>
      <p:pic>
        <p:nvPicPr>
          <p:cNvPr id="11" name="Picture 10" descr="http://www.kidzone.ws/imageschanged/water/steam.jpg"/>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133600"/>
            <a:ext cx="3352800" cy="2590800"/>
          </a:xfrm>
          <a:prstGeom prst="rect">
            <a:avLst/>
          </a:prstGeom>
          <a:noFill/>
          <a:ln>
            <a:noFill/>
          </a:ln>
        </p:spPr>
      </p:pic>
    </p:spTree>
    <p:extLst>
      <p:ext uri="{BB962C8B-B14F-4D97-AF65-F5344CB8AC3E}">
        <p14:creationId xmlns:p14="http://schemas.microsoft.com/office/powerpoint/2010/main" val="2783160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Condensation</a:t>
            </a:r>
            <a:endParaRPr lang="en-US" dirty="0"/>
          </a:p>
        </p:txBody>
      </p:sp>
      <p:sp>
        <p:nvSpPr>
          <p:cNvPr id="3" name="Content Placeholder 2"/>
          <p:cNvSpPr>
            <a:spLocks noGrp="1"/>
          </p:cNvSpPr>
          <p:nvPr>
            <p:ph idx="1"/>
          </p:nvPr>
        </p:nvSpPr>
        <p:spPr>
          <a:xfrm>
            <a:off x="457200" y="1935480"/>
            <a:ext cx="4648200" cy="4389120"/>
          </a:xfrm>
        </p:spPr>
        <p:txBody>
          <a:bodyPr>
            <a:normAutofit fontScale="92500"/>
          </a:bodyPr>
          <a:lstStyle/>
          <a:p>
            <a:r>
              <a:rPr lang="en-US" dirty="0"/>
              <a:t>Condensation:  </a:t>
            </a:r>
            <a:r>
              <a:rPr lang="en-US" dirty="0" smtClean="0"/>
              <a:t>Water </a:t>
            </a:r>
            <a:r>
              <a:rPr lang="en-US" dirty="0"/>
              <a:t>vapor in the air gets cold and changes back into liquid, forming </a:t>
            </a:r>
            <a:r>
              <a:rPr lang="en-US" dirty="0" smtClean="0"/>
              <a:t>clouds</a:t>
            </a:r>
          </a:p>
          <a:p>
            <a:pPr lvl="1"/>
            <a:r>
              <a:rPr lang="en-US" dirty="0" smtClean="0"/>
              <a:t>EXAMPLE: Water </a:t>
            </a:r>
            <a:r>
              <a:rPr lang="en-US" dirty="0"/>
              <a:t>forms on the outside of </a:t>
            </a:r>
            <a:r>
              <a:rPr lang="en-US" dirty="0" smtClean="0"/>
              <a:t>a cold glass</a:t>
            </a:r>
            <a:r>
              <a:rPr lang="en-US" dirty="0"/>
              <a:t> </a:t>
            </a:r>
            <a:r>
              <a:rPr lang="en-US" dirty="0" smtClean="0"/>
              <a:t>on a hot day.</a:t>
            </a:r>
            <a:r>
              <a:rPr lang="en-US" dirty="0"/>
              <a:t>  That water didn't </a:t>
            </a:r>
            <a:r>
              <a:rPr lang="en-US" dirty="0" smtClean="0"/>
              <a:t>just leak </a:t>
            </a:r>
            <a:r>
              <a:rPr lang="en-US" dirty="0"/>
              <a:t>through the glass!  It actually came from the air.  Water vapor in the warm </a:t>
            </a:r>
            <a:r>
              <a:rPr lang="en-US" dirty="0" smtClean="0"/>
              <a:t>air turns </a:t>
            </a:r>
            <a:r>
              <a:rPr lang="en-US" dirty="0"/>
              <a:t>back into liquid when it touches the cold glass.</a:t>
            </a:r>
          </a:p>
        </p:txBody>
      </p:sp>
      <p:pic>
        <p:nvPicPr>
          <p:cNvPr id="3074" name="Picture 2" descr="https://encrypted-tbn0.google.com/images?q=tbn:ANd9GcQOKC6ZOk9NVr66WCUySGVnkiivzJt0tNJpEL5ZzD0g8agFN9-g5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865682"/>
            <a:ext cx="3429000" cy="279191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962400"/>
            <a:ext cx="3276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3366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398</TotalTime>
  <Words>281</Words>
  <Application>Microsoft Office PowerPoint</Application>
  <PresentationFormat>On-screen Show (4:3)</PresentationFormat>
  <Paragraphs>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Properties of Water</vt:lpstr>
      <vt:lpstr>Water- it’s everywhere!</vt:lpstr>
      <vt:lpstr>Chemical make-up </vt:lpstr>
      <vt:lpstr>SOLID- LIQUID- GAS</vt:lpstr>
      <vt:lpstr>Physical Changes of Water</vt:lpstr>
      <vt:lpstr>Fun Fact!</vt:lpstr>
      <vt:lpstr>The Water Cycle!</vt:lpstr>
      <vt:lpstr>Evaporation</vt:lpstr>
      <vt:lpstr>Condensation</vt:lpstr>
      <vt:lpstr>Precipitation</vt:lpstr>
      <vt:lpstr>Collection </vt:lpstr>
      <vt:lpstr>Adhesion and Cohesion</vt:lpstr>
      <vt:lpstr>Adhesion and Cohesion</vt:lpstr>
      <vt:lpstr>Surface Tension</vt:lpstr>
      <vt:lpstr>Capillary Action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Properties of Water</dc:title>
  <dc:creator/>
  <cp:lastModifiedBy>Tech</cp:lastModifiedBy>
  <cp:revision>35</cp:revision>
  <dcterms:created xsi:type="dcterms:W3CDTF">2006-08-16T00:00:00Z</dcterms:created>
  <dcterms:modified xsi:type="dcterms:W3CDTF">2012-07-31T16:02:59Z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442470</vt:lpwstr>
  </property>
  <property fmtid="{D5CDD505-2E9C-101B-9397-08002B2CF9AE}" name="NXPowerLiteSettings" pid="3">
    <vt:lpwstr>F6000400038000</vt:lpwstr>
  </property>
  <property fmtid="{D5CDD505-2E9C-101B-9397-08002B2CF9AE}" name="NXPowerLiteVersion" pid="4">
    <vt:lpwstr>D4.3.1</vt:lpwstr>
  </property>
</Properties>
</file>