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99"/>
    <a:srgbClr val="66FFFF"/>
    <a:srgbClr val="00FF00"/>
    <a:srgbClr val="FF0000"/>
    <a:srgbClr val="FF9900"/>
    <a:srgbClr val="042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58" autoAdjust="0"/>
  </p:normalViewPr>
  <p:slideViewPr>
    <p:cSldViewPr>
      <p:cViewPr varScale="1">
        <p:scale>
          <a:sx n="60" d="100"/>
          <a:sy n="60" d="100"/>
        </p:scale>
        <p:origin x="-84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9BA7-2ED3-4EA2-BDE0-D38FF1AD1E6F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31D1-04FC-496F-9CC6-63030B257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EC5F-2DF9-4772-B4A5-89F53D9EBE25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BAE3-3EBB-4E61-80BB-D03744B3F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4E79-7C3D-40C5-AC18-F41CF49EC40D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1F9C-EBED-47DC-B0CE-D038C8EC9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8C9C-DF6B-4CBC-8D91-1B5350EF2DE0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9CBC-3A84-44EB-8D87-419F00B44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D6D8-8497-4A6D-9E20-3C5F836DAAED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3666-6CE3-4456-B5D8-974A6D0C2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5D70-6A5B-45FE-893B-D0D5A7BE5229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440A-FD40-45A0-B5FB-0CC92D6E2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9629-7624-45B1-A461-8CC4485DC2A4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17FF-7688-4BB3-998C-5F6D9691C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7883-DD9A-49DE-9855-3DA6B9319E17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175B-2A8D-4B38-8DBE-66E18FD00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2E4B-2BD1-4C25-8DBE-DDC3D007EACA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8EAC-B030-4A4D-8517-BFA748C79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EF7A-7AF9-4BAA-9F18-9A183794F046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18C8-1290-457F-960F-F88C607D3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50F1-E5C3-47B5-BA41-0B3701F31947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F011-790D-4BCF-AA04-18596CD2F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FAFE70-CB69-4548-95EC-B0B9FB9B5FA3}" type="datetimeFigureOut">
              <a:rPr lang="en-US"/>
              <a:pPr>
                <a:defRPr/>
              </a:pPr>
              <a:t>3/10/2010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42765-FBEC-4D6E-8787-DCD8E0DD8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hyperlink" Target="http://ows.edb.utexas.edu/index.php?q=site/early-settlers-texas/howd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aming.unlv.edu/centennial/web/0168_0012_frontier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Texas_Longhorn_Steer_Rocksprings_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www.lib.washington.edu/exhibits/FRONTIER/Local/quilt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images.google.com/imgres?imgurl=http://howsyourrevolution.files.wordpress.com/2009/10/axe1.jpg&amp;imgrefurl=http://howsyourrevolution.wordpress.com/2009/10/&amp;usg=__TEy5YfAw1rZBnmC6-Au6qkG9_NE=&amp;h=321&amp;w=500&amp;sz=13&amp;hl=en&amp;start=2&amp;tbnid=Dp30t83KEBsm-M:&amp;tbnh=83&amp;tbnw=130&amp;prev=/images?q=axe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676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bg1"/>
                </a:solidFill>
                <a:latin typeface="Bernard MT Condensed" pitchFamily="18" charset="0"/>
              </a:rPr>
              <a:t>Settlers in Texas</a:t>
            </a:r>
            <a:endParaRPr lang="en-US" sz="6600" smtClean="0">
              <a:solidFill>
                <a:schemeClr val="bg1"/>
              </a:solidFill>
            </a:endParaRPr>
          </a:p>
        </p:txBody>
      </p:sp>
      <p:pic>
        <p:nvPicPr>
          <p:cNvPr id="13314" name="Picture 4" descr="texas Nursing Job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2819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http://www.farwest.it/FOTOxSITO/2009/06/frontier.fami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953000"/>
            <a:ext cx="3040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The Alamo, San Antonio, Tex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2057400"/>
            <a:ext cx="30543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Last Frontie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057400"/>
            <a:ext cx="2663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http://www.texasbeyondhistory.net/forts/images/frontier49-l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8534400" y="6400800"/>
            <a:ext cx="685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34" charset="0"/>
              </a:rPr>
              <a:t>Diane Tomlinson 2009/2010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smtClean="0">
                <a:solidFill>
                  <a:schemeClr val="bg1"/>
                </a:solidFill>
                <a:latin typeface="Bernard MT Condensed" pitchFamily="18" charset="0"/>
              </a:rPr>
              <a:t>Everyday Settler Life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Growing, collecting, preserving, and capturing food.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Building and maintaining a homestead.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Journeys to the mill or a trading town.</a:t>
            </a:r>
          </a:p>
          <a:p>
            <a:pPr marL="514350" indent="-514350" eaLnBrk="1" hangingPunct="1">
              <a:buFont typeface="Arial" charset="0"/>
              <a:buAutoNum type="arabicPeriod" startAt="4"/>
            </a:pPr>
            <a:r>
              <a:rPr lang="en-US" sz="2800" smtClean="0">
                <a:solidFill>
                  <a:schemeClr val="bg1"/>
                </a:solidFill>
              </a:rPr>
              <a:t>Celebration of life occurrences. </a:t>
            </a:r>
          </a:p>
        </p:txBody>
      </p:sp>
      <p:pic>
        <p:nvPicPr>
          <p:cNvPr id="14339" name="Picture 5" descr="goose_lake_prairi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4574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Mayer's%20Mill%20from%20South%20(Sawmill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2766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781800" y="525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Bernard MT Condensed" pitchFamily="18" charset="0"/>
              </a:rPr>
              <a:t>SAWMILL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Bernard MT Condensed" pitchFamily="18" charset="0"/>
              </a:rPr>
              <a:t>HOMESTEAD</a:t>
            </a:r>
          </a:p>
        </p:txBody>
      </p:sp>
      <p:pic>
        <p:nvPicPr>
          <p:cNvPr id="14343" name="Picture 12" descr="mariposa_road_open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657600"/>
            <a:ext cx="334803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971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Bernard MT Condensed" pitchFamily="18" charset="0"/>
              </a:rPr>
              <a:t>TOWN CELEBRATION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u="sng" smtClean="0">
                <a:solidFill>
                  <a:schemeClr val="bg1"/>
                </a:solidFill>
                <a:latin typeface="Bernard MT Condensed" pitchFamily="18" charset="0"/>
              </a:rPr>
              <a:t>Farm Animals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1828800" cy="4343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chemeClr val="bg1"/>
                </a:solidFill>
                <a:latin typeface="Bernard MT Condensed" pitchFamily="18" charset="0"/>
              </a:rPr>
              <a:t>Oxen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chemeClr val="bg1"/>
                </a:solidFill>
                <a:latin typeface="Bernard MT Condensed" pitchFamily="18" charset="0"/>
              </a:rPr>
              <a:t>Chickens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chemeClr val="bg1"/>
                </a:solidFill>
                <a:latin typeface="Bernard MT Condensed" pitchFamily="18" charset="0"/>
              </a:rPr>
              <a:t>Geese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chemeClr val="bg1"/>
                </a:solidFill>
                <a:latin typeface="Bernard MT Condensed" pitchFamily="18" charset="0"/>
              </a:rPr>
              <a:t>Horses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chemeClr val="bg1"/>
                </a:solidFill>
                <a:latin typeface="Bernard MT Condensed" pitchFamily="18" charset="0"/>
              </a:rPr>
              <a:t>Pigs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769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chemeClr val="bg1"/>
                </a:solidFill>
                <a:latin typeface="Bernard MT Condensed" pitchFamily="18" charset="0"/>
              </a:rPr>
              <a:t>Animals were very important to settlers. Pioneers relied on animals for food, clothing, and manual labor.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5364" name="Picture 6" descr="ox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2286000"/>
            <a:ext cx="23574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hick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743200"/>
            <a:ext cx="2209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anadian-Gee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81400"/>
            <a:ext cx="2362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08c_fut_musta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160963"/>
            <a:ext cx="23622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talbert_pigs_19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5613" y="4267200"/>
            <a:ext cx="20081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1600200" y="28956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flipV="1">
            <a:off x="2133600" y="3505200"/>
            <a:ext cx="3429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>
            <a:off x="1676400" y="45720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>
            <a:off x="1828800" y="5486400"/>
            <a:ext cx="1524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9"/>
          <p:cNvSpPr>
            <a:spLocks noChangeShapeType="1"/>
          </p:cNvSpPr>
          <p:nvPr/>
        </p:nvSpPr>
        <p:spPr bwMode="auto">
          <a:xfrm>
            <a:off x="1524000" y="6324600"/>
            <a:ext cx="4267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5181600"/>
            <a:ext cx="3733800" cy="1143000"/>
          </a:xfrm>
        </p:spPr>
        <p:txBody>
          <a:bodyPr/>
          <a:lstStyle/>
          <a:p>
            <a:pPr eaLnBrk="1" hangingPunct="1"/>
            <a:r>
              <a:rPr lang="en-US" sz="5400" u="sng" smtClean="0">
                <a:solidFill>
                  <a:schemeClr val="bg1"/>
                </a:solidFill>
                <a:latin typeface="Bernard MT Condensed" pitchFamily="18" charset="0"/>
              </a:rPr>
              <a:t>The Texas Longhorn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3733800" y="76200"/>
            <a:ext cx="5410200" cy="42672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Brought to Texas near the Sabine River in 1690 from Mexico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Only breed of Cattle to have adapted in the Americas without human intervention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Saved Texas’ economy after the Civil War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Largely replaced by other breeds on ranches and thus approached Extinction by early 1900s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Very lean and healthy meat with less calories and cholesterol than chicken!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Very hardy and robust animal for extreme cold and heat.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High fertility rate.</a:t>
            </a:r>
          </a:p>
        </p:txBody>
      </p:sp>
      <p:pic>
        <p:nvPicPr>
          <p:cNvPr id="16387" name="Picture 9" descr="Texas Longh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File:Texas Longhorn Steer Rockspring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6576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6" descr="Maryandca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343525"/>
            <a:ext cx="2667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733800" cy="1143000"/>
          </a:xfrm>
        </p:spPr>
        <p:txBody>
          <a:bodyPr/>
          <a:lstStyle/>
          <a:p>
            <a:pPr eaLnBrk="1" hangingPunct="1"/>
            <a:r>
              <a:rPr lang="en-US" sz="6000" u="sng" smtClean="0">
                <a:solidFill>
                  <a:schemeClr val="bg1"/>
                </a:solidFill>
                <a:latin typeface="Bernard MT Condensed" pitchFamily="18" charset="0"/>
              </a:rPr>
              <a:t>Agriculture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4038600" cy="42672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Break down the forest with an axe.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Build dams, mills, and homes using the logs from the forest.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Prepare your fields and your family for harsh, barren winters. </a:t>
            </a: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Bernard MT Condensed" pitchFamily="18" charset="0"/>
              </a:rPr>
              <a:t>Store and preserve what you harvest and kill for these colder, less fruitful months. Meat can often be stored by smoking it and salting it.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7411" name="Picture 4" descr="s_hiram-chop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California%20History%20Online%20The%20Gold%20Rush%20The%20World%20Rushed%20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quilt-s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635500"/>
            <a:ext cx="2667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pioneer%20cab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68738"/>
            <a:ext cx="24352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sz="6000" u="sng" smtClean="0">
                <a:solidFill>
                  <a:schemeClr val="bg1"/>
                </a:solidFill>
                <a:latin typeface="Bernard MT Condensed" pitchFamily="18" charset="0"/>
              </a:rPr>
              <a:t>Illness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Along the journey to the frontier of America, many young children perished from famine or disease…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Even once a community was established, life expectancy during this time period was very low (mid 30s). 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Due to lack of sanitary, intelligent medical care, the infant mortality rate remained high through this period. </a:t>
            </a:r>
          </a:p>
        </p:txBody>
      </p:sp>
      <p:pic>
        <p:nvPicPr>
          <p:cNvPr id="18435" name="Picture 5" descr="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13372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Rebecca_winters_gr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0"/>
            <a:ext cx="21669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u="sng" smtClean="0">
                <a:solidFill>
                  <a:schemeClr val="bg1"/>
                </a:solidFill>
                <a:latin typeface="Bernard MT Condensed" pitchFamily="18" charset="0"/>
              </a:rPr>
              <a:t>Daily Tools &amp; Other Inventions</a:t>
            </a:r>
          </a:p>
        </p:txBody>
      </p:sp>
      <p:pic>
        <p:nvPicPr>
          <p:cNvPr id="19458" name="Picture 4" descr="axe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97075"/>
            <a:ext cx="2362200" cy="15081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914400" cy="520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ucida Handwriting" pitchFamily="66" charset="0"/>
              </a:rPr>
              <a:t>AXE</a:t>
            </a:r>
          </a:p>
        </p:txBody>
      </p:sp>
      <p:pic>
        <p:nvPicPr>
          <p:cNvPr id="19460" name="Picture 8" descr="A Line of Pioneer Fence with Laurel Ridge in the Background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50" y="4343400"/>
            <a:ext cx="2571750" cy="17097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943600" y="6321425"/>
            <a:ext cx="1828800" cy="4603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Lucida Handwriting" pitchFamily="66" charset="0"/>
              </a:rPr>
              <a:t>FENCING</a:t>
            </a:r>
          </a:p>
        </p:txBody>
      </p:sp>
      <p:pic>
        <p:nvPicPr>
          <p:cNvPr id="19462" name="Picture 11" descr="http://www.blackforgeart.co.uk/Signs/House/Images/Signs-House-1200-Large/Blacksmith%20and%20dog%20with%20cut%20letters%20wall%20plaque_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495800"/>
            <a:ext cx="2514600" cy="17954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2743200" y="2057400"/>
            <a:ext cx="2286000" cy="4603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Lucida Handwriting" pitchFamily="66" charset="0"/>
              </a:rPr>
              <a:t>BLACKSMITHS</a:t>
            </a:r>
          </a:p>
        </p:txBody>
      </p:sp>
      <p:pic>
        <p:nvPicPr>
          <p:cNvPr id="19464" name="Picture 14" descr="Conestoga Wag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886200"/>
            <a:ext cx="2362200" cy="18272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76200" y="5940425"/>
            <a:ext cx="2209800" cy="7651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Lucida Handwriting" pitchFamily="66" charset="0"/>
              </a:rPr>
              <a:t>CONESTOGA WAGONS</a:t>
            </a:r>
          </a:p>
        </p:txBody>
      </p:sp>
      <p:pic>
        <p:nvPicPr>
          <p:cNvPr id="19466" name="Picture 17" descr="horseshoe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819400"/>
            <a:ext cx="2514600" cy="15890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7" name="Picture 21" descr="awgu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427163"/>
            <a:ext cx="2743200" cy="20018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8" name="Text Box 22"/>
          <p:cNvSpPr txBox="1">
            <a:spLocks noChangeArrowheads="1"/>
          </p:cNvSpPr>
          <p:nvPr/>
        </p:nvSpPr>
        <p:spPr bwMode="auto">
          <a:xfrm>
            <a:off x="5562600" y="3581400"/>
            <a:ext cx="3352800" cy="4603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Lucida Handwriting" pitchFamily="66" charset="0"/>
              </a:rPr>
              <a:t>PIONEER FIREARMS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-1600200" y="-152400"/>
            <a:ext cx="8229600" cy="1143000"/>
          </a:xfrm>
        </p:spPr>
        <p:txBody>
          <a:bodyPr/>
          <a:lstStyle/>
          <a:p>
            <a:r>
              <a:rPr lang="en-US" u="sng" smtClean="0">
                <a:solidFill>
                  <a:schemeClr val="bg1"/>
                </a:solidFill>
                <a:latin typeface="Bernard MT Condensed" pitchFamily="18" charset="0"/>
              </a:rPr>
              <a:t>The Texas Timeline</a:t>
            </a:r>
            <a:r>
              <a:rPr lang="en-US" smtClean="0">
                <a:solidFill>
                  <a:schemeClr val="bg1"/>
                </a:solidFill>
                <a:latin typeface="Bernard MT Condensed" pitchFamily="18" charset="0"/>
              </a:rPr>
              <a:t>!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bg1"/>
                </a:solidFill>
              </a:rPr>
              <a:t>1500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>
                <a:solidFill>
                  <a:srgbClr val="FF9900"/>
                </a:solidFill>
                <a:latin typeface="Britannic Bold" pitchFamily="34" charset="0"/>
              </a:rPr>
              <a:t>Indian Tribes occupy the region </a:t>
            </a:r>
            <a:br>
              <a:rPr lang="en-US">
                <a:solidFill>
                  <a:srgbClr val="FF9900"/>
                </a:solidFill>
                <a:latin typeface="Britannic Bold" pitchFamily="34" charset="0"/>
              </a:rPr>
            </a:br>
            <a:r>
              <a:rPr lang="en-US">
                <a:solidFill>
                  <a:srgbClr val="FF9900"/>
                </a:solidFill>
                <a:latin typeface="Britannic Bold" pitchFamily="34" charset="0"/>
              </a:rPr>
              <a:t>between the Rio Grande and the Red River.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		</a:t>
            </a:r>
            <a:r>
              <a:rPr lang="en-US" sz="2400" u="sng">
                <a:solidFill>
                  <a:schemeClr val="bg1"/>
                </a:solidFill>
              </a:rPr>
              <a:t>1528</a:t>
            </a:r>
            <a:r>
              <a:rPr lang="en-US" sz="2400">
                <a:solidFill>
                  <a:schemeClr val="bg1"/>
                </a:solidFill>
              </a:rPr>
              <a:t>: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  <a:latin typeface="Algerian" pitchFamily="82" charset="0"/>
              </a:rPr>
              <a:t>Cabeza de Vaca shipwrecks on 				Galveston Island, and later explores the 			Texas coastline.</a:t>
            </a:r>
          </a:p>
          <a:p>
            <a:pPr>
              <a:spcBef>
                <a:spcPct val="50000"/>
              </a:spcBef>
            </a:pPr>
            <a:endParaRPr lang="en-US" u="sng">
              <a:solidFill>
                <a:schemeClr val="bg1"/>
              </a:solidFill>
              <a:latin typeface="Gill Sans Ultra Bold Condensed"/>
            </a:endParaRPr>
          </a:p>
          <a:p>
            <a:pPr>
              <a:spcBef>
                <a:spcPct val="50000"/>
              </a:spcBef>
            </a:pPr>
            <a:r>
              <a:rPr lang="en-US" u="sng">
                <a:solidFill>
                  <a:schemeClr val="bg1"/>
                </a:solidFill>
                <a:latin typeface="Gill Sans Ultra Bold Condensed"/>
              </a:rPr>
              <a:t>Late 1500s and 1600s</a:t>
            </a:r>
            <a:r>
              <a:rPr lang="en-US" sz="2000">
                <a:solidFill>
                  <a:schemeClr val="bg1"/>
                </a:solidFill>
                <a:latin typeface="Gill Sans Ultra Bold Condensed"/>
              </a:rPr>
              <a:t>: </a:t>
            </a:r>
            <a:r>
              <a:rPr lang="en-US">
                <a:solidFill>
                  <a:srgbClr val="00FF00"/>
                </a:solidFill>
                <a:latin typeface="Arial Unicode MS"/>
              </a:rPr>
              <a:t>Several explorers </a:t>
            </a:r>
            <a:br>
              <a:rPr lang="en-US">
                <a:solidFill>
                  <a:srgbClr val="00FF00"/>
                </a:solidFill>
                <a:latin typeface="Arial Unicode MS"/>
              </a:rPr>
            </a:br>
            <a:r>
              <a:rPr lang="en-US">
                <a:solidFill>
                  <a:srgbClr val="00FF00"/>
                </a:solidFill>
                <a:latin typeface="Arial Unicode MS"/>
              </a:rPr>
              <a:t>make their way across Texas. This includes</a:t>
            </a:r>
            <a:r>
              <a:rPr lang="en-US" sz="2000">
                <a:solidFill>
                  <a:srgbClr val="00FF00"/>
                </a:solidFill>
                <a:latin typeface="Arial Unicode MS"/>
              </a:rPr>
              <a:t> </a:t>
            </a:r>
            <a:br>
              <a:rPr lang="en-US" sz="2000">
                <a:solidFill>
                  <a:srgbClr val="00FF00"/>
                </a:solidFill>
                <a:latin typeface="Arial Unicode MS"/>
              </a:rPr>
            </a:br>
            <a:r>
              <a:rPr lang="en-US">
                <a:solidFill>
                  <a:srgbClr val="00FF00"/>
                </a:solidFill>
                <a:latin typeface="Arial Unicode MS"/>
              </a:rPr>
              <a:t>La Salle, Coronado, Cavelier, de Leon, </a:t>
            </a:r>
            <a:br>
              <a:rPr lang="en-US">
                <a:solidFill>
                  <a:srgbClr val="00FF00"/>
                </a:solidFill>
                <a:latin typeface="Arial Unicode MS"/>
              </a:rPr>
            </a:br>
            <a:r>
              <a:rPr lang="en-US">
                <a:solidFill>
                  <a:srgbClr val="00FF00"/>
                </a:solidFill>
                <a:latin typeface="Arial Unicode MS"/>
              </a:rPr>
              <a:t>and many others.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bg1"/>
                </a:solidFill>
              </a:rPr>
              <a:t>1700s</a:t>
            </a:r>
            <a:r>
              <a:rPr lang="en-US" sz="2000">
                <a:solidFill>
                  <a:schemeClr val="bg1"/>
                </a:solidFill>
                <a:latin typeface="Arial Unicode MS"/>
              </a:rPr>
              <a:t>: </a:t>
            </a:r>
            <a:r>
              <a:rPr lang="en-US" sz="2000">
                <a:solidFill>
                  <a:srgbClr val="66FFFF"/>
                </a:solidFill>
                <a:latin typeface="Berlin Sans FB" pitchFamily="34" charset="0"/>
              </a:rPr>
              <a:t>Spain is establishing missions across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Berlin Sans FB" pitchFamily="34" charset="0"/>
              </a:rPr>
              <a:t>Texas to colonize and “civilize” the Indians.</a:t>
            </a:r>
          </a:p>
          <a:p>
            <a:pPr>
              <a:spcBef>
                <a:spcPct val="50000"/>
              </a:spcBef>
            </a:pPr>
            <a:endParaRPr lang="en-US" sz="1600" u="sng">
              <a:solidFill>
                <a:srgbClr val="FF9999"/>
              </a:solidFill>
              <a:latin typeface="Arial Unicode M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2865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917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81400"/>
            <a:ext cx="3359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u="sng" smtClean="0">
                <a:solidFill>
                  <a:schemeClr val="bg1"/>
                </a:solidFill>
              </a:rPr>
              <a:t>1800-1834</a:t>
            </a:r>
            <a:r>
              <a:rPr lang="en-US" sz="2400" b="1" smtClean="0">
                <a:solidFill>
                  <a:schemeClr val="bg1"/>
                </a:solidFill>
              </a:rPr>
              <a:t>: </a:t>
            </a:r>
            <a:r>
              <a:rPr lang="en-US" sz="2000" b="1" smtClean="0">
                <a:solidFill>
                  <a:srgbClr val="FF9999"/>
                </a:solidFill>
                <a:latin typeface="Baskerville Old Face" pitchFamily="18" charset="0"/>
              </a:rPr>
              <a:t>Relations between Texas and </a:t>
            </a:r>
            <a:br>
              <a:rPr lang="en-US" sz="2000" b="1" smtClean="0">
                <a:solidFill>
                  <a:srgbClr val="FF9999"/>
                </a:solidFill>
                <a:latin typeface="Baskerville Old Face" pitchFamily="18" charset="0"/>
              </a:rPr>
            </a:br>
            <a:r>
              <a:rPr lang="en-US" sz="2000" b="1" smtClean="0">
                <a:solidFill>
                  <a:srgbClr val="FF9999"/>
                </a:solidFill>
                <a:latin typeface="Baskerville Old Face" pitchFamily="18" charset="0"/>
              </a:rPr>
              <a:t>Mexico are deteriorating and becoming violent. </a:t>
            </a:r>
            <a:br>
              <a:rPr lang="en-US" sz="2000" b="1" smtClean="0">
                <a:solidFill>
                  <a:srgbClr val="FF9999"/>
                </a:solidFill>
                <a:latin typeface="Baskerville Old Face" pitchFamily="18" charset="0"/>
              </a:rPr>
            </a:br>
            <a:r>
              <a:rPr lang="en-US" sz="2000" b="1" smtClean="0">
                <a:solidFill>
                  <a:srgbClr val="FF9999"/>
                </a:solidFill>
                <a:latin typeface="Baskerville Old Face" pitchFamily="18" charset="0"/>
              </a:rPr>
              <a:t>(Battle of Velasco, 1832)</a:t>
            </a:r>
          </a:p>
          <a:p>
            <a:pPr>
              <a:buFont typeface="Arial" charset="0"/>
              <a:buNone/>
            </a:pPr>
            <a:endParaRPr lang="en-US" sz="2000" u="sng" smtClean="0">
              <a:solidFill>
                <a:schemeClr val="bg1"/>
              </a:solidFill>
              <a:latin typeface="Bauhaus 93" pitchFamily="82" charset="0"/>
            </a:endParaRPr>
          </a:p>
          <a:p>
            <a:pPr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  <a:latin typeface="Bauhaus 93" pitchFamily="82" charset="0"/>
              </a:rPr>
              <a:t>				</a:t>
            </a:r>
            <a:r>
              <a:rPr lang="en-US" sz="2800" u="sng" smtClean="0">
                <a:solidFill>
                  <a:schemeClr val="bg1"/>
                </a:solidFill>
                <a:latin typeface="Bauhaus 93" pitchFamily="82" charset="0"/>
              </a:rPr>
              <a:t>1835</a:t>
            </a:r>
            <a:r>
              <a:rPr lang="en-US" sz="2800" smtClean="0">
                <a:solidFill>
                  <a:schemeClr val="bg1"/>
                </a:solidFill>
                <a:latin typeface="Bauhaus 93" pitchFamily="82" charset="0"/>
              </a:rPr>
              <a:t>:</a:t>
            </a:r>
            <a:r>
              <a:rPr lang="en-US" sz="2800" smtClean="0">
                <a:solidFill>
                  <a:srgbClr val="00FFCC"/>
                </a:solidFill>
                <a:latin typeface="Bauhaus 93" pitchFamily="82" charset="0"/>
              </a:rPr>
              <a:t> </a:t>
            </a:r>
            <a:r>
              <a:rPr lang="en-US" sz="2000" b="1" smtClean="0">
                <a:solidFill>
                  <a:srgbClr val="00FFCC"/>
                </a:solidFill>
                <a:latin typeface="Arial Black" pitchFamily="34" charset="0"/>
              </a:rPr>
              <a:t>THE REVOLUTION BEGINS </a:t>
            </a:r>
            <a:r>
              <a:rPr lang="en-US" sz="2400" b="1" smtClean="0">
                <a:solidFill>
                  <a:srgbClr val="00FFCC"/>
                </a:solidFill>
                <a:latin typeface="Bradley Hand ITC"/>
              </a:rPr>
              <a:t>			</a:t>
            </a:r>
            <a:r>
              <a:rPr lang="en-US" sz="2000" b="1" smtClean="0">
                <a:solidFill>
                  <a:srgbClr val="00FFCC"/>
                </a:solidFill>
                <a:latin typeface="Bradley Hand ITC"/>
              </a:rPr>
              <a:t>with the Battle of Gonzales, and later that 			year, the Battle of Goliad.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solidFill>
                  <a:srgbClr val="00FFCC"/>
                </a:solidFill>
                <a:latin typeface="Bradley Hand ITC"/>
              </a:rPr>
              <a:t>				</a:t>
            </a:r>
          </a:p>
          <a:p>
            <a:pPr>
              <a:buFont typeface="Arial" charset="0"/>
              <a:buNone/>
            </a:pPr>
            <a:r>
              <a:rPr lang="en-US" sz="2400" u="sng" smtClean="0">
                <a:solidFill>
                  <a:schemeClr val="bg1"/>
                </a:solidFill>
                <a:latin typeface="Bauhaus 93" pitchFamily="82" charset="0"/>
              </a:rPr>
              <a:t>March 2, 1836</a:t>
            </a:r>
            <a:r>
              <a:rPr lang="en-US" sz="2000" smtClean="0">
                <a:solidFill>
                  <a:schemeClr val="bg1"/>
                </a:solidFill>
                <a:latin typeface="Bauhaus 93" pitchFamily="82" charset="0"/>
              </a:rPr>
              <a:t>:  </a:t>
            </a:r>
            <a:r>
              <a:rPr lang="en-US" sz="2000" smtClean="0">
                <a:solidFill>
                  <a:srgbClr val="E46C0A"/>
                </a:solidFill>
                <a:latin typeface="Adobe Heiti Std R"/>
                <a:ea typeface="Adobe Heiti Std R"/>
                <a:cs typeface="Adobe Heiti Std R"/>
              </a:rPr>
              <a:t>The Texas Declaration of  Independence is signed!</a:t>
            </a:r>
            <a:endParaRPr lang="en-US" sz="2000" b="1" smtClean="0">
              <a:solidFill>
                <a:srgbClr val="E46C0A"/>
              </a:solidFill>
              <a:latin typeface="Bradley Hand ITC"/>
            </a:endParaRPr>
          </a:p>
          <a:p>
            <a:pPr>
              <a:buFont typeface="Arial" charset="0"/>
              <a:buNone/>
            </a:pPr>
            <a:endParaRPr lang="en-US" sz="2000" b="1" smtClean="0">
              <a:solidFill>
                <a:srgbClr val="00FFCC"/>
              </a:solidFill>
              <a:latin typeface="Bradley Hand ITC"/>
            </a:endParaRPr>
          </a:p>
          <a:p>
            <a:pPr>
              <a:buFont typeface="Arial" charset="0"/>
              <a:buNone/>
            </a:pPr>
            <a:endParaRPr lang="en-US" sz="2000" b="1" u="sng" smtClean="0">
              <a:solidFill>
                <a:srgbClr val="00FFCC"/>
              </a:solidFill>
              <a:latin typeface="Bradley Hand ITC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2133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670050"/>
            <a:ext cx="20764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"/>
            <a:ext cx="2514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86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86200"/>
            <a:ext cx="2057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315200" y="3886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Republic of Texas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360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Bauhaus 93</vt:lpstr>
      <vt:lpstr>Arial</vt:lpstr>
      <vt:lpstr>Calibri</vt:lpstr>
      <vt:lpstr>Bernard MT Condensed</vt:lpstr>
      <vt:lpstr>Wingdings</vt:lpstr>
      <vt:lpstr>Lucida Handwriting</vt:lpstr>
      <vt:lpstr>Britannic Bold</vt:lpstr>
      <vt:lpstr>Algerian</vt:lpstr>
      <vt:lpstr>Gill Sans Ultra Bold Condensed</vt:lpstr>
      <vt:lpstr>Arial Unicode MS</vt:lpstr>
      <vt:lpstr>Berlin Sans FB</vt:lpstr>
      <vt:lpstr>Baskerville Old Face</vt:lpstr>
      <vt:lpstr>Arial Black</vt:lpstr>
      <vt:lpstr>Bradley Hand ITC</vt:lpstr>
      <vt:lpstr>Adobe Heiti Std R</vt:lpstr>
      <vt:lpstr>Office Theme</vt:lpstr>
      <vt:lpstr>Settlers in Texas</vt:lpstr>
      <vt:lpstr>Everyday Settler Life</vt:lpstr>
      <vt:lpstr>Farm Animals</vt:lpstr>
      <vt:lpstr>The Texas Longhorn</vt:lpstr>
      <vt:lpstr>Agriculture</vt:lpstr>
      <vt:lpstr>Illness</vt:lpstr>
      <vt:lpstr>Daily Tools &amp; Other Inventions</vt:lpstr>
      <vt:lpstr>The Texas Timeline!</vt:lpstr>
      <vt:lpstr>Slide 9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Settler Period in Texas 1700-1800</dc:title>
  <dc:creator>Ljlab</dc:creator>
  <cp:lastModifiedBy>Trey</cp:lastModifiedBy>
  <cp:revision>40</cp:revision>
  <dcterms:created xsi:type="dcterms:W3CDTF">2009-09-02T20:02:05Z</dcterms:created>
  <dcterms:modified xsi:type="dcterms:W3CDTF">2010-03-10T18:45:31Z</dcterms:modified>
</cp:coreProperties>
</file>