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1" r:id="rId6"/>
    <p:sldId id="259" r:id="rId7"/>
    <p:sldId id="260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uhaus 93" pitchFamily="82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uhaus 93" pitchFamily="82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uhaus 93" pitchFamily="82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uhaus 93" pitchFamily="82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Bauhaus 93" pitchFamily="8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Bauhaus 93" pitchFamily="8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Bauhaus 93" pitchFamily="8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Bauhaus 93" pitchFamily="8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Bauhaus 93" pitchFamily="8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9999"/>
    <a:srgbClr val="66FFFF"/>
    <a:srgbClr val="00FF00"/>
    <a:srgbClr val="FF0000"/>
    <a:srgbClr val="FF9900"/>
    <a:srgbClr val="04217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058" autoAdjust="0"/>
  </p:normalViewPr>
  <p:slideViewPr>
    <p:cSldViewPr>
      <p:cViewPr varScale="1">
        <p:scale>
          <a:sx n="60" d="100"/>
          <a:sy n="60" d="100"/>
        </p:scale>
        <p:origin x="-84" y="-11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39BA7-2ED3-4EA2-BDE0-D38FF1AD1E6F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831D1-04FC-496F-9CC6-63030B2571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B8C9C-DF6B-4CBC-8D91-1B5350EF2DE0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59CBC-3A84-44EB-8D87-419F00B442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BD6D8-8497-4A6D-9E20-3C5F836DAAED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23666-6CE3-4456-B5D8-974A6D0C2B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55D70-6A5B-45FE-893B-D0D5A7BE5229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7440A-FD40-45A0-B5FB-0CC92D6E26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8B9629-7624-45B1-A461-8CC4485DC2A4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D017FF-7688-4BB3-998C-5F6D9691C4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97883-DD9A-49DE-9855-3DA6B9319E17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C175B-2A8D-4B38-8DBE-66E18FD00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BE2E4B-2BD1-4C25-8DBE-DDC3D007EACA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48EAC-B030-4A4D-8517-BFA748C791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1EF7A-7AF9-4BAA-9F18-9A183794F046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C718C8-1290-457F-960F-F88C607D32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D50F1-E5C3-47B5-BA41-0B3701F31947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0F011-790D-4BCF-AA04-18596CD2F7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0EC5F-2DF9-4772-B4A5-89F53D9EBE25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EBAE3-3EBB-4E61-80BB-D03744B3F04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74E79-7C3D-40C5-AC18-F41CF49EC40D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F1F9C-EBED-47DC-B0CE-D038C8EC9A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217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3FAFE70-CB69-4548-95EC-B0B9FB9B5FA3}" type="datetimeFigureOut">
              <a:rPr lang="en-US"/>
              <a:pPr>
                <a:defRPr/>
              </a:pPr>
              <a:t>3/10/2010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9D42765-FBEC-4D6E-8787-DCD8E0DD8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1.gif"/><Relationship Id="rId7" Type="http://schemas.openxmlformats.org/officeDocument/2006/relationships/image" Target="../media/image4.jpeg"/><Relationship Id="rId2" Type="http://schemas.openxmlformats.org/officeDocument/2006/relationships/hyperlink" Target="http://ows.edb.utexas.edu/index.php?q=site/early-settlers-texas/howdy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gaming.unlv.edu/centennial/web/0168_0012_frontier.jpg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7/79/Texas_Longhorn_Steer_Rocksprings_2.jpg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hyperlink" Target="http://www.lib.washington.edu/exhibits/FRONTIER/Local/quilt.gi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hyperlink" Target="http://images.google.com/imgres?imgurl=http://howsyourrevolution.files.wordpress.com/2009/10/axe1.jpg&amp;imgrefurl=http://howsyourrevolution.wordpress.com/2009/10/&amp;usg=__TEy5YfAw1rZBnmC6-Au6qkG9_NE=&amp;h=321&amp;w=500&amp;sz=13&amp;hl=en&amp;start=2&amp;tbnid=Dp30t83KEBsm-M:&amp;tbnh=83&amp;tbnw=130&amp;prev=/images?q=axe&amp;gbv=2&amp;hl=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676400"/>
          </a:xfrm>
        </p:spPr>
        <p:txBody>
          <a:bodyPr/>
          <a:lstStyle/>
          <a:p>
            <a:pPr eaLnBrk="1" hangingPunct="1"/>
            <a:r>
              <a:rPr lang="en-US" sz="6600" smtClean="0">
                <a:solidFill>
                  <a:schemeClr val="bg1"/>
                </a:solidFill>
                <a:latin typeface="Bernard MT Condensed" pitchFamily="18" charset="0"/>
              </a:rPr>
              <a:t>Settlers in Texas</a:t>
            </a:r>
            <a:endParaRPr lang="en-US" sz="6600" smtClean="0">
              <a:solidFill>
                <a:schemeClr val="bg1"/>
              </a:solidFill>
            </a:endParaRPr>
          </a:p>
        </p:txBody>
      </p:sp>
      <p:pic>
        <p:nvPicPr>
          <p:cNvPr id="13314" name="Picture 4" descr="texas Nursing Jobs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3352800"/>
            <a:ext cx="2819400" cy="177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6" descr="http://www.farwest.it/FOTOxSITO/2009/06/frontier.famil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4953000"/>
            <a:ext cx="30400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8" descr="The Alamo, San Antonio, Texa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2250" y="2057400"/>
            <a:ext cx="3054350" cy="20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12" descr="Last Frontier">
            <a:hlinkClick r:id="rId6"/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43600" y="2057400"/>
            <a:ext cx="266382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14" descr="http://www.texasbeyondhistory.net/forts/images/frontier49-lg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867400" y="46482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TextBox 10"/>
          <p:cNvSpPr txBox="1">
            <a:spLocks noChangeArrowheads="1"/>
          </p:cNvSpPr>
          <p:nvPr/>
        </p:nvSpPr>
        <p:spPr bwMode="auto">
          <a:xfrm>
            <a:off x="8534400" y="6400800"/>
            <a:ext cx="6858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">
                <a:solidFill>
                  <a:schemeClr val="bg1"/>
                </a:solidFill>
                <a:latin typeface="Calibri" pitchFamily="34" charset="0"/>
              </a:rPr>
              <a:t>Diane Tomlinson 2009/2010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5400" u="sng" smtClean="0">
                <a:solidFill>
                  <a:schemeClr val="bg1"/>
                </a:solidFill>
                <a:latin typeface="Bernard MT Condensed" pitchFamily="18" charset="0"/>
              </a:rPr>
              <a:t>Everyday Settler Life</a:t>
            </a:r>
          </a:p>
        </p:txBody>
      </p:sp>
      <p:sp>
        <p:nvSpPr>
          <p:cNvPr id="1433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6000"/>
          </a:xfrm>
        </p:spPr>
        <p:txBody>
          <a:bodyPr/>
          <a:lstStyle/>
          <a:p>
            <a:pPr marL="514350" indent="-514350" eaLnBrk="1" hangingPunct="1">
              <a:buFont typeface="Arial" charset="0"/>
              <a:buAutoNum type="arabicPeriod"/>
            </a:pPr>
            <a:r>
              <a:rPr lang="en-US" sz="2800" smtClean="0">
                <a:solidFill>
                  <a:schemeClr val="bg1"/>
                </a:solidFill>
              </a:rPr>
              <a:t>Growing, collecting, preserving, and capturing food.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sz="2800" smtClean="0">
                <a:solidFill>
                  <a:schemeClr val="bg1"/>
                </a:solidFill>
              </a:rPr>
              <a:t>Building and maintaining a homestead.</a:t>
            </a:r>
          </a:p>
          <a:p>
            <a:pPr marL="514350" indent="-514350" eaLnBrk="1" hangingPunct="1">
              <a:buFont typeface="Arial" charset="0"/>
              <a:buAutoNum type="arabicPeriod"/>
            </a:pPr>
            <a:r>
              <a:rPr lang="en-US" sz="2800" smtClean="0">
                <a:solidFill>
                  <a:schemeClr val="bg1"/>
                </a:solidFill>
              </a:rPr>
              <a:t>Journeys to the mill or a trading town.</a:t>
            </a:r>
          </a:p>
          <a:p>
            <a:pPr marL="514350" indent="-514350" eaLnBrk="1" hangingPunct="1">
              <a:buFont typeface="Arial" charset="0"/>
              <a:buAutoNum type="arabicPeriod" startAt="4"/>
            </a:pPr>
            <a:r>
              <a:rPr lang="en-US" sz="2800" smtClean="0">
                <a:solidFill>
                  <a:schemeClr val="bg1"/>
                </a:solidFill>
              </a:rPr>
              <a:t>Celebration of life occurrences. </a:t>
            </a:r>
          </a:p>
        </p:txBody>
      </p:sp>
      <p:pic>
        <p:nvPicPr>
          <p:cNvPr id="14339" name="Picture 5" descr="goose_lake_prairie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733800"/>
            <a:ext cx="2457450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7" descr="Mayer's%20Mill%20from%20South%20(Sawmill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6500" y="3276600"/>
            <a:ext cx="28575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Text Box 8"/>
          <p:cNvSpPr txBox="1">
            <a:spLocks noChangeArrowheads="1"/>
          </p:cNvSpPr>
          <p:nvPr/>
        </p:nvSpPr>
        <p:spPr bwMode="auto">
          <a:xfrm>
            <a:off x="6781800" y="52578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Bernard MT Condensed" pitchFamily="18" charset="0"/>
              </a:rPr>
              <a:t>SAWMILL</a:t>
            </a:r>
          </a:p>
        </p:txBody>
      </p:sp>
      <p:sp>
        <p:nvSpPr>
          <p:cNvPr id="14342" name="Text Box 10"/>
          <p:cNvSpPr txBox="1">
            <a:spLocks noChangeArrowheads="1"/>
          </p:cNvSpPr>
          <p:nvPr/>
        </p:nvSpPr>
        <p:spPr bwMode="auto">
          <a:xfrm>
            <a:off x="228600" y="5562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Bernard MT Condensed" pitchFamily="18" charset="0"/>
              </a:rPr>
              <a:t>HOMESTEAD</a:t>
            </a:r>
          </a:p>
        </p:txBody>
      </p:sp>
      <p:pic>
        <p:nvPicPr>
          <p:cNvPr id="14343" name="Picture 12" descr="mariposa_road_openi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90800" y="3657600"/>
            <a:ext cx="3348038" cy="243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13"/>
          <p:cNvSpPr txBox="1">
            <a:spLocks noChangeArrowheads="1"/>
          </p:cNvSpPr>
          <p:nvPr/>
        </p:nvSpPr>
        <p:spPr bwMode="auto">
          <a:xfrm>
            <a:off x="2971800" y="62484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>
                <a:solidFill>
                  <a:schemeClr val="bg1"/>
                </a:solidFill>
                <a:latin typeface="Bernard MT Condensed" pitchFamily="18" charset="0"/>
              </a:rPr>
              <a:t>TOWN CELEBRATION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u="sng" smtClean="0">
                <a:solidFill>
                  <a:schemeClr val="bg1"/>
                </a:solidFill>
                <a:latin typeface="Bernard MT Condensed" pitchFamily="18" charset="0"/>
              </a:rPr>
              <a:t>Farm Animals</a:t>
            </a:r>
          </a:p>
        </p:txBody>
      </p:sp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1828800" cy="43434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sz="3600" smtClean="0">
                <a:solidFill>
                  <a:schemeClr val="bg1"/>
                </a:solidFill>
                <a:latin typeface="Bernard MT Condensed" pitchFamily="18" charset="0"/>
              </a:rPr>
              <a:t>Oxen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sz="3600" smtClean="0">
                <a:solidFill>
                  <a:schemeClr val="bg1"/>
                </a:solidFill>
                <a:latin typeface="Bernard MT Condensed" pitchFamily="18" charset="0"/>
              </a:rPr>
              <a:t>Chickens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sz="3600" smtClean="0">
                <a:solidFill>
                  <a:schemeClr val="bg1"/>
                </a:solidFill>
                <a:latin typeface="Bernard MT Condensed" pitchFamily="18" charset="0"/>
              </a:rPr>
              <a:t>Geese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sz="3600" smtClean="0">
                <a:solidFill>
                  <a:schemeClr val="bg1"/>
                </a:solidFill>
                <a:latin typeface="Bernard MT Condensed" pitchFamily="18" charset="0"/>
              </a:rPr>
              <a:t>Horses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sz="3600" smtClean="0">
                <a:solidFill>
                  <a:schemeClr val="bg1"/>
                </a:solidFill>
                <a:latin typeface="Bernard MT Condensed" pitchFamily="18" charset="0"/>
              </a:rPr>
              <a:t>Pigs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457200" y="1371600"/>
            <a:ext cx="7696200" cy="1370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en-US" sz="2400">
                <a:solidFill>
                  <a:schemeClr val="bg1"/>
                </a:solidFill>
                <a:latin typeface="Bernard MT Condensed" pitchFamily="18" charset="0"/>
              </a:rPr>
              <a:t>Animals were very important to settlers. Pioneers relied on animals for food, clothing, and manual labor.</a:t>
            </a:r>
          </a:p>
          <a:p>
            <a:pPr>
              <a:spcBef>
                <a:spcPct val="50000"/>
              </a:spcBef>
            </a:pPr>
            <a:endParaRPr lang="en-US" sz="2400">
              <a:solidFill>
                <a:schemeClr val="bg1"/>
              </a:solidFill>
              <a:latin typeface="Bernard MT Condensed" pitchFamily="18" charset="0"/>
            </a:endParaRPr>
          </a:p>
        </p:txBody>
      </p:sp>
      <p:pic>
        <p:nvPicPr>
          <p:cNvPr id="15364" name="Picture 6" descr="ox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5163" y="2286000"/>
            <a:ext cx="2357437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8" descr="chicke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2743200"/>
            <a:ext cx="2209800" cy="15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0" descr="Canadian-Gees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0400" y="3581400"/>
            <a:ext cx="236220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2" descr="08c_fut_mustang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400" y="5160963"/>
            <a:ext cx="2362200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4" descr="talbert_pigs_194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35613" y="4267200"/>
            <a:ext cx="200818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9" name="Line 15"/>
          <p:cNvSpPr>
            <a:spLocks noChangeShapeType="1"/>
          </p:cNvSpPr>
          <p:nvPr/>
        </p:nvSpPr>
        <p:spPr bwMode="auto">
          <a:xfrm>
            <a:off x="1600200" y="2895600"/>
            <a:ext cx="1524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5370" name="Line 16"/>
          <p:cNvSpPr>
            <a:spLocks noChangeShapeType="1"/>
          </p:cNvSpPr>
          <p:nvPr/>
        </p:nvSpPr>
        <p:spPr bwMode="auto">
          <a:xfrm flipV="1">
            <a:off x="2133600" y="3505200"/>
            <a:ext cx="34290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5371" name="Line 17"/>
          <p:cNvSpPr>
            <a:spLocks noChangeShapeType="1"/>
          </p:cNvSpPr>
          <p:nvPr/>
        </p:nvSpPr>
        <p:spPr bwMode="auto">
          <a:xfrm>
            <a:off x="1676400" y="4572000"/>
            <a:ext cx="14478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5372" name="Line 18"/>
          <p:cNvSpPr>
            <a:spLocks noChangeShapeType="1"/>
          </p:cNvSpPr>
          <p:nvPr/>
        </p:nvSpPr>
        <p:spPr bwMode="auto">
          <a:xfrm>
            <a:off x="1828800" y="5486400"/>
            <a:ext cx="1524000" cy="304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5373" name="Line 19"/>
          <p:cNvSpPr>
            <a:spLocks noChangeShapeType="1"/>
          </p:cNvSpPr>
          <p:nvPr/>
        </p:nvSpPr>
        <p:spPr bwMode="auto">
          <a:xfrm>
            <a:off x="1524000" y="6324600"/>
            <a:ext cx="42672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 idx="4294967295"/>
          </p:nvPr>
        </p:nvSpPr>
        <p:spPr>
          <a:xfrm>
            <a:off x="0" y="5181600"/>
            <a:ext cx="3733800" cy="1143000"/>
          </a:xfrm>
        </p:spPr>
        <p:txBody>
          <a:bodyPr/>
          <a:lstStyle/>
          <a:p>
            <a:pPr eaLnBrk="1" hangingPunct="1"/>
            <a:r>
              <a:rPr lang="en-US" sz="5400" u="sng" smtClean="0">
                <a:solidFill>
                  <a:schemeClr val="bg1"/>
                </a:solidFill>
                <a:latin typeface="Bernard MT Condensed" pitchFamily="18" charset="0"/>
              </a:rPr>
              <a:t>The Texas Longhorn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4294967295"/>
          </p:nvPr>
        </p:nvSpPr>
        <p:spPr>
          <a:xfrm>
            <a:off x="3733800" y="76200"/>
            <a:ext cx="5410200" cy="4267200"/>
          </a:xfrm>
        </p:spPr>
        <p:txBody>
          <a:bodyPr/>
          <a:lstStyle/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Brought to Texas near the Sabine River in 1690 from Mexico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Only breed of Cattle to have adapted in the Americas without human intervention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Saved Texas’ economy after the Civil War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Largely replaced by other breeds on ranches and thus approached Extinction by early 1900s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Very lean and healthy meat with less calories and cholesterol than chicken!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Very hardy and robust animal for extreme cold and heat.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High fertility rate.</a:t>
            </a:r>
          </a:p>
        </p:txBody>
      </p:sp>
      <p:pic>
        <p:nvPicPr>
          <p:cNvPr id="16387" name="Picture 9" descr="Texas Longhor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200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14" descr="File:Texas Longhorn Steer Rocksprings 2.jpg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2057400"/>
            <a:ext cx="3657600" cy="258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16" descr="Maryandcal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600" y="5343525"/>
            <a:ext cx="266700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2590800" y="274638"/>
            <a:ext cx="3733800" cy="1143000"/>
          </a:xfrm>
        </p:spPr>
        <p:txBody>
          <a:bodyPr/>
          <a:lstStyle/>
          <a:p>
            <a:pPr eaLnBrk="1" hangingPunct="1"/>
            <a:r>
              <a:rPr lang="en-US" sz="6000" u="sng" smtClean="0">
                <a:solidFill>
                  <a:schemeClr val="bg1"/>
                </a:solidFill>
                <a:latin typeface="Bernard MT Condensed" pitchFamily="18" charset="0"/>
              </a:rPr>
              <a:t>Agriculture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2438400" y="1752600"/>
            <a:ext cx="4038600" cy="4267200"/>
          </a:xfrm>
        </p:spPr>
        <p:txBody>
          <a:bodyPr/>
          <a:lstStyle/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Break down the forest with an axe.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Build dams, mills, and homes using the logs from the forest.</a:t>
            </a:r>
          </a:p>
          <a:p>
            <a:pPr eaLnBrk="1" hangingPunct="1">
              <a:buFont typeface="Arial" charset="0"/>
              <a:buNone/>
            </a:pPr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Prepare your fields and your family for harsh, barren winters. </a:t>
            </a:r>
          </a:p>
          <a:p>
            <a:pPr eaLnBrk="1" hangingPunct="1"/>
            <a:endParaRPr lang="en-US" sz="2000" smtClean="0">
              <a:solidFill>
                <a:schemeClr val="bg1"/>
              </a:solidFill>
              <a:latin typeface="Bernard MT Condensed" pitchFamily="18" charset="0"/>
            </a:endParaRPr>
          </a:p>
          <a:p>
            <a:pPr eaLnBrk="1" hangingPunct="1"/>
            <a:r>
              <a:rPr lang="en-US" sz="2000" smtClean="0">
                <a:solidFill>
                  <a:schemeClr val="bg1"/>
                </a:solidFill>
                <a:latin typeface="Bernard MT Condensed" pitchFamily="18" charset="0"/>
              </a:rPr>
              <a:t>Store and preserve what you harvest and kill for these colder, less fruitful months. Meat can often be stored by smoking it and salting it.</a:t>
            </a:r>
            <a:endParaRPr lang="en-US" smtClean="0">
              <a:solidFill>
                <a:schemeClr val="bg1"/>
              </a:solidFill>
            </a:endParaRPr>
          </a:p>
        </p:txBody>
      </p:sp>
      <p:pic>
        <p:nvPicPr>
          <p:cNvPr id="17411" name="Picture 4" descr="s_hiram-chop-s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590800" cy="169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6" descr="California%20History%20Online%20The%20Gold%20Rush%20The%20World%20Rushed%20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0"/>
            <a:ext cx="27432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7" descr="quilt-sm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4635500"/>
            <a:ext cx="2667000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9" descr="pioneer%20cabi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868738"/>
            <a:ext cx="2435225" cy="298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>
          <a:xfrm>
            <a:off x="3124200" y="274638"/>
            <a:ext cx="3886200" cy="1143000"/>
          </a:xfrm>
        </p:spPr>
        <p:txBody>
          <a:bodyPr/>
          <a:lstStyle/>
          <a:p>
            <a:pPr eaLnBrk="1" hangingPunct="1"/>
            <a:r>
              <a:rPr lang="en-US" sz="6000" u="sng" smtClean="0">
                <a:solidFill>
                  <a:schemeClr val="bg1"/>
                </a:solidFill>
                <a:latin typeface="Bernard MT Condensed" pitchFamily="18" charset="0"/>
              </a:rPr>
              <a:t>Illness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81000" y="2971800"/>
            <a:ext cx="8229600" cy="3886200"/>
          </a:xfrm>
        </p:spPr>
        <p:txBody>
          <a:bodyPr/>
          <a:lstStyle/>
          <a:p>
            <a:pPr eaLnBrk="1" hangingPunct="1"/>
            <a:r>
              <a:rPr lang="en-US" sz="2800" smtClean="0">
                <a:solidFill>
                  <a:schemeClr val="bg1"/>
                </a:solidFill>
              </a:rPr>
              <a:t>Along the journey to the frontier of America, many young children perished from famine or disease…</a:t>
            </a:r>
          </a:p>
          <a:p>
            <a:pPr eaLnBrk="1" hangingPunct="1"/>
            <a:r>
              <a:rPr lang="en-US" sz="2800" smtClean="0">
                <a:solidFill>
                  <a:schemeClr val="bg1"/>
                </a:solidFill>
              </a:rPr>
              <a:t>Even once a community was established, life expectancy during this time period was very low (mid 30s). </a:t>
            </a:r>
            <a:endParaRPr lang="en-US" sz="2400" smtClean="0">
              <a:solidFill>
                <a:schemeClr val="bg1"/>
              </a:solidFill>
            </a:endParaRPr>
          </a:p>
          <a:p>
            <a:pPr eaLnBrk="1" hangingPunct="1"/>
            <a:r>
              <a:rPr lang="en-US" sz="2800" smtClean="0">
                <a:solidFill>
                  <a:schemeClr val="bg1"/>
                </a:solidFill>
              </a:rPr>
              <a:t>Due to lack of sanitary, intelligent medical care, the infant mortality rate remained high through this period. </a:t>
            </a:r>
          </a:p>
        </p:txBody>
      </p:sp>
      <p:pic>
        <p:nvPicPr>
          <p:cNvPr id="18435" name="Picture 5" descr="medic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3133725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9" descr="Rebecca_winters_grav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77063" y="0"/>
            <a:ext cx="216693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5400" u="sng" smtClean="0">
                <a:solidFill>
                  <a:schemeClr val="bg1"/>
                </a:solidFill>
                <a:latin typeface="Bernard MT Condensed" pitchFamily="18" charset="0"/>
              </a:rPr>
              <a:t>Daily Tools &amp; Other Inventions</a:t>
            </a:r>
          </a:p>
        </p:txBody>
      </p:sp>
      <p:pic>
        <p:nvPicPr>
          <p:cNvPr id="19458" name="Picture 4" descr="axe1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997075"/>
            <a:ext cx="2362200" cy="150812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685800" y="1219200"/>
            <a:ext cx="914400" cy="520700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Lucida Handwriting" pitchFamily="66" charset="0"/>
              </a:rPr>
              <a:t>AXE</a:t>
            </a:r>
          </a:p>
        </p:txBody>
      </p:sp>
      <p:pic>
        <p:nvPicPr>
          <p:cNvPr id="19460" name="Picture 8" descr="A Line of Pioneer Fence with Laurel Ridge in the Background Pictu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5450" y="4343400"/>
            <a:ext cx="2571750" cy="1709738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1" name="Text Box 9"/>
          <p:cNvSpPr txBox="1">
            <a:spLocks noChangeArrowheads="1"/>
          </p:cNvSpPr>
          <p:nvPr/>
        </p:nvSpPr>
        <p:spPr bwMode="auto">
          <a:xfrm>
            <a:off x="5943600" y="6321425"/>
            <a:ext cx="1828800" cy="46037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Lucida Handwriting" pitchFamily="66" charset="0"/>
              </a:rPr>
              <a:t>FENCING</a:t>
            </a:r>
          </a:p>
        </p:txBody>
      </p:sp>
      <p:pic>
        <p:nvPicPr>
          <p:cNvPr id="19462" name="Picture 11" descr="http://www.blackforgeart.co.uk/Signs/House/Images/Signs-House-1200-Large/Blacksmith%20and%20dog%20with%20cut%20letters%20wall%20plaque_L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4495800"/>
            <a:ext cx="2514600" cy="1795463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3" name="Text Box 12"/>
          <p:cNvSpPr txBox="1">
            <a:spLocks noChangeArrowheads="1"/>
          </p:cNvSpPr>
          <p:nvPr/>
        </p:nvSpPr>
        <p:spPr bwMode="auto">
          <a:xfrm>
            <a:off x="2743200" y="2057400"/>
            <a:ext cx="2286000" cy="46037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  <a:latin typeface="Lucida Handwriting" pitchFamily="66" charset="0"/>
              </a:rPr>
              <a:t>BLACKSMITHS</a:t>
            </a:r>
          </a:p>
        </p:txBody>
      </p:sp>
      <p:pic>
        <p:nvPicPr>
          <p:cNvPr id="19464" name="Picture 14" descr="Conestoga Wago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200" y="3886200"/>
            <a:ext cx="2362200" cy="1827213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5" name="Text Box 15"/>
          <p:cNvSpPr txBox="1">
            <a:spLocks noChangeArrowheads="1"/>
          </p:cNvSpPr>
          <p:nvPr/>
        </p:nvSpPr>
        <p:spPr bwMode="auto">
          <a:xfrm>
            <a:off x="76200" y="5940425"/>
            <a:ext cx="2209800" cy="76517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Lucida Handwriting" pitchFamily="66" charset="0"/>
              </a:rPr>
              <a:t>CONESTOGA WAGONS</a:t>
            </a:r>
          </a:p>
        </p:txBody>
      </p:sp>
      <p:pic>
        <p:nvPicPr>
          <p:cNvPr id="19466" name="Picture 17" descr="horseshoesmall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67000" y="2819400"/>
            <a:ext cx="2514600" cy="1589088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9467" name="Picture 21" descr="awgun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791200" y="1427163"/>
            <a:ext cx="2743200" cy="2001837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9468" name="Text Box 22"/>
          <p:cNvSpPr txBox="1">
            <a:spLocks noChangeArrowheads="1"/>
          </p:cNvSpPr>
          <p:nvPr/>
        </p:nvSpPr>
        <p:spPr bwMode="auto">
          <a:xfrm>
            <a:off x="5562600" y="3581400"/>
            <a:ext cx="3352800" cy="460375"/>
          </a:xfrm>
          <a:prstGeom prst="rect">
            <a:avLst/>
          </a:prstGeom>
          <a:noFill/>
          <a:ln w="635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  <a:latin typeface="Lucida Handwriting" pitchFamily="66" charset="0"/>
              </a:rPr>
              <a:t>PIONEER FIREARMS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>
          <a:xfrm>
            <a:off x="-1600200" y="-152400"/>
            <a:ext cx="8229600" cy="1143000"/>
          </a:xfrm>
        </p:spPr>
        <p:txBody>
          <a:bodyPr/>
          <a:lstStyle/>
          <a:p>
            <a:r>
              <a:rPr lang="en-US" u="sng" smtClean="0">
                <a:solidFill>
                  <a:schemeClr val="bg1"/>
                </a:solidFill>
                <a:latin typeface="Bernard MT Condensed" pitchFamily="18" charset="0"/>
              </a:rPr>
              <a:t>The Texas Timeline</a:t>
            </a:r>
            <a:r>
              <a:rPr lang="en-US" smtClean="0">
                <a:solidFill>
                  <a:schemeClr val="bg1"/>
                </a:solidFill>
                <a:latin typeface="Bernard MT Condensed" pitchFamily="18" charset="0"/>
              </a:rPr>
              <a:t>!</a:t>
            </a:r>
          </a:p>
        </p:txBody>
      </p:sp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304800" y="1066800"/>
            <a:ext cx="8534400" cy="595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u="sng">
                <a:solidFill>
                  <a:schemeClr val="bg1"/>
                </a:solidFill>
              </a:rPr>
              <a:t>1500</a:t>
            </a:r>
            <a:r>
              <a:rPr lang="en-US">
                <a:solidFill>
                  <a:schemeClr val="bg1"/>
                </a:solidFill>
              </a:rPr>
              <a:t>: </a:t>
            </a:r>
            <a:r>
              <a:rPr lang="en-US">
                <a:solidFill>
                  <a:srgbClr val="FF9900"/>
                </a:solidFill>
                <a:latin typeface="Britannic Bold" pitchFamily="34" charset="0"/>
              </a:rPr>
              <a:t>Indian Tribes occupy the region </a:t>
            </a:r>
            <a:br>
              <a:rPr lang="en-US">
                <a:solidFill>
                  <a:srgbClr val="FF9900"/>
                </a:solidFill>
                <a:latin typeface="Britannic Bold" pitchFamily="34" charset="0"/>
              </a:rPr>
            </a:br>
            <a:r>
              <a:rPr lang="en-US">
                <a:solidFill>
                  <a:srgbClr val="FF9900"/>
                </a:solidFill>
                <a:latin typeface="Britannic Bold" pitchFamily="34" charset="0"/>
              </a:rPr>
              <a:t>between the Rio Grande and the Red River.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		</a:t>
            </a:r>
            <a:r>
              <a:rPr lang="en-US" sz="2400" u="sng">
                <a:solidFill>
                  <a:schemeClr val="bg1"/>
                </a:solidFill>
              </a:rPr>
              <a:t>1528</a:t>
            </a:r>
            <a:r>
              <a:rPr lang="en-US" sz="2400">
                <a:solidFill>
                  <a:schemeClr val="bg1"/>
                </a:solidFill>
              </a:rPr>
              <a:t>: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sz="2000">
                <a:solidFill>
                  <a:srgbClr val="FF0000"/>
                </a:solidFill>
                <a:latin typeface="Algerian" pitchFamily="82" charset="0"/>
              </a:rPr>
              <a:t>Cabeza de Vaca shipwrecks on 				Galveston Island, and later explores the 			Texas coastline.</a:t>
            </a:r>
          </a:p>
          <a:p>
            <a:pPr>
              <a:spcBef>
                <a:spcPct val="50000"/>
              </a:spcBef>
            </a:pPr>
            <a:endParaRPr lang="en-US" u="sng">
              <a:solidFill>
                <a:schemeClr val="bg1"/>
              </a:solidFill>
              <a:latin typeface="Gill Sans Ultra Bold Condensed"/>
            </a:endParaRPr>
          </a:p>
          <a:p>
            <a:pPr>
              <a:spcBef>
                <a:spcPct val="50000"/>
              </a:spcBef>
            </a:pPr>
            <a:r>
              <a:rPr lang="en-US" u="sng">
                <a:solidFill>
                  <a:schemeClr val="bg1"/>
                </a:solidFill>
                <a:latin typeface="Gill Sans Ultra Bold Condensed"/>
              </a:rPr>
              <a:t>Late 1500s and 1600s</a:t>
            </a:r>
            <a:r>
              <a:rPr lang="en-US" sz="2000">
                <a:solidFill>
                  <a:schemeClr val="bg1"/>
                </a:solidFill>
                <a:latin typeface="Gill Sans Ultra Bold Condensed"/>
              </a:rPr>
              <a:t>: </a:t>
            </a:r>
            <a:r>
              <a:rPr lang="en-US">
                <a:solidFill>
                  <a:srgbClr val="00FF00"/>
                </a:solidFill>
                <a:latin typeface="Arial Unicode MS"/>
              </a:rPr>
              <a:t>Several explorers </a:t>
            </a:r>
            <a:br>
              <a:rPr lang="en-US">
                <a:solidFill>
                  <a:srgbClr val="00FF00"/>
                </a:solidFill>
                <a:latin typeface="Arial Unicode MS"/>
              </a:rPr>
            </a:br>
            <a:r>
              <a:rPr lang="en-US">
                <a:solidFill>
                  <a:srgbClr val="00FF00"/>
                </a:solidFill>
                <a:latin typeface="Arial Unicode MS"/>
              </a:rPr>
              <a:t>make their way across Texas. This includes</a:t>
            </a:r>
            <a:r>
              <a:rPr lang="en-US" sz="2000">
                <a:solidFill>
                  <a:srgbClr val="00FF00"/>
                </a:solidFill>
                <a:latin typeface="Arial Unicode MS"/>
              </a:rPr>
              <a:t> </a:t>
            </a:r>
            <a:br>
              <a:rPr lang="en-US" sz="2000">
                <a:solidFill>
                  <a:srgbClr val="00FF00"/>
                </a:solidFill>
                <a:latin typeface="Arial Unicode MS"/>
              </a:rPr>
            </a:br>
            <a:r>
              <a:rPr lang="en-US">
                <a:solidFill>
                  <a:srgbClr val="00FF00"/>
                </a:solidFill>
                <a:latin typeface="Arial Unicode MS"/>
              </a:rPr>
              <a:t>La Salle, Coronado, Cavelier, de Leon, </a:t>
            </a:r>
            <a:br>
              <a:rPr lang="en-US">
                <a:solidFill>
                  <a:srgbClr val="00FF00"/>
                </a:solidFill>
                <a:latin typeface="Arial Unicode MS"/>
              </a:rPr>
            </a:br>
            <a:r>
              <a:rPr lang="en-US">
                <a:solidFill>
                  <a:srgbClr val="00FF00"/>
                </a:solidFill>
                <a:latin typeface="Arial Unicode MS"/>
              </a:rPr>
              <a:t>and many others.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chemeClr val="bg1"/>
                </a:solidFill>
              </a:rPr>
              <a:t>		</a:t>
            </a:r>
          </a:p>
          <a:p>
            <a:pPr>
              <a:spcBef>
                <a:spcPct val="50000"/>
              </a:spcBef>
            </a:pPr>
            <a:r>
              <a:rPr lang="en-US" sz="2400" u="sng">
                <a:solidFill>
                  <a:schemeClr val="bg1"/>
                </a:solidFill>
              </a:rPr>
              <a:t>1700s</a:t>
            </a:r>
            <a:r>
              <a:rPr lang="en-US" sz="2000">
                <a:solidFill>
                  <a:schemeClr val="bg1"/>
                </a:solidFill>
                <a:latin typeface="Arial Unicode MS"/>
              </a:rPr>
              <a:t>: </a:t>
            </a:r>
            <a:r>
              <a:rPr lang="en-US" sz="2000">
                <a:solidFill>
                  <a:srgbClr val="66FFFF"/>
                </a:solidFill>
                <a:latin typeface="Berlin Sans FB" pitchFamily="34" charset="0"/>
              </a:rPr>
              <a:t>Spain is establishing missions across </a:t>
            </a:r>
          </a:p>
          <a:p>
            <a:pPr>
              <a:spcBef>
                <a:spcPct val="50000"/>
              </a:spcBef>
            </a:pPr>
            <a:r>
              <a:rPr lang="en-US" sz="2000">
                <a:solidFill>
                  <a:srgbClr val="66FFFF"/>
                </a:solidFill>
                <a:latin typeface="Berlin Sans FB" pitchFamily="34" charset="0"/>
              </a:rPr>
              <a:t>Texas to colonize and “civilize” the Indians.</a:t>
            </a:r>
          </a:p>
          <a:p>
            <a:pPr>
              <a:spcBef>
                <a:spcPct val="50000"/>
              </a:spcBef>
            </a:pPr>
            <a:endParaRPr lang="en-US" sz="1600" u="sng">
              <a:solidFill>
                <a:srgbClr val="FF9999"/>
              </a:solidFill>
              <a:latin typeface="Arial Unicode MS"/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228600"/>
            <a:ext cx="28654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828800"/>
            <a:ext cx="1917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3581400"/>
            <a:ext cx="33591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/>
          </p:cNvSpPr>
          <p:nvPr>
            <p:ph type="body" idx="1"/>
          </p:nvPr>
        </p:nvSpPr>
        <p:spPr>
          <a:xfrm>
            <a:off x="381000" y="457200"/>
            <a:ext cx="8229600" cy="53340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2400" b="1" u="sng" smtClean="0">
                <a:solidFill>
                  <a:schemeClr val="bg1"/>
                </a:solidFill>
              </a:rPr>
              <a:t>1800-1834</a:t>
            </a:r>
            <a:r>
              <a:rPr lang="en-US" sz="2400" b="1" smtClean="0">
                <a:solidFill>
                  <a:schemeClr val="bg1"/>
                </a:solidFill>
              </a:rPr>
              <a:t>: </a:t>
            </a:r>
            <a:r>
              <a:rPr lang="en-US" sz="2000" b="1" smtClean="0">
                <a:solidFill>
                  <a:srgbClr val="FF9999"/>
                </a:solidFill>
                <a:latin typeface="Baskerville Old Face" pitchFamily="18" charset="0"/>
              </a:rPr>
              <a:t>Relations between Texas and </a:t>
            </a:r>
            <a:br>
              <a:rPr lang="en-US" sz="2000" b="1" smtClean="0">
                <a:solidFill>
                  <a:srgbClr val="FF9999"/>
                </a:solidFill>
                <a:latin typeface="Baskerville Old Face" pitchFamily="18" charset="0"/>
              </a:rPr>
            </a:br>
            <a:r>
              <a:rPr lang="en-US" sz="2000" b="1" smtClean="0">
                <a:solidFill>
                  <a:srgbClr val="FF9999"/>
                </a:solidFill>
                <a:latin typeface="Baskerville Old Face" pitchFamily="18" charset="0"/>
              </a:rPr>
              <a:t>Mexico are deteriorating and becoming violent. </a:t>
            </a:r>
            <a:br>
              <a:rPr lang="en-US" sz="2000" b="1" smtClean="0">
                <a:solidFill>
                  <a:srgbClr val="FF9999"/>
                </a:solidFill>
                <a:latin typeface="Baskerville Old Face" pitchFamily="18" charset="0"/>
              </a:rPr>
            </a:br>
            <a:r>
              <a:rPr lang="en-US" sz="2000" b="1" smtClean="0">
                <a:solidFill>
                  <a:srgbClr val="FF9999"/>
                </a:solidFill>
                <a:latin typeface="Baskerville Old Face" pitchFamily="18" charset="0"/>
              </a:rPr>
              <a:t>(Battle of Velasco, 1832)</a:t>
            </a:r>
          </a:p>
          <a:p>
            <a:pPr>
              <a:buFont typeface="Arial" charset="0"/>
              <a:buNone/>
            </a:pPr>
            <a:endParaRPr lang="en-US" sz="2000" u="sng" smtClean="0">
              <a:solidFill>
                <a:schemeClr val="bg1"/>
              </a:solidFill>
              <a:latin typeface="Bauhaus 93" pitchFamily="82" charset="0"/>
            </a:endParaRPr>
          </a:p>
          <a:p>
            <a:pPr>
              <a:buFont typeface="Arial" charset="0"/>
              <a:buNone/>
            </a:pPr>
            <a:r>
              <a:rPr lang="en-US" sz="2000" smtClean="0">
                <a:solidFill>
                  <a:schemeClr val="bg1"/>
                </a:solidFill>
                <a:latin typeface="Bauhaus 93" pitchFamily="82" charset="0"/>
              </a:rPr>
              <a:t>				</a:t>
            </a:r>
            <a:r>
              <a:rPr lang="en-US" sz="2800" u="sng" smtClean="0">
                <a:solidFill>
                  <a:schemeClr val="bg1"/>
                </a:solidFill>
                <a:latin typeface="Bauhaus 93" pitchFamily="82" charset="0"/>
              </a:rPr>
              <a:t>1835</a:t>
            </a:r>
            <a:r>
              <a:rPr lang="en-US" sz="2800" smtClean="0">
                <a:solidFill>
                  <a:schemeClr val="bg1"/>
                </a:solidFill>
                <a:latin typeface="Bauhaus 93" pitchFamily="82" charset="0"/>
              </a:rPr>
              <a:t>:</a:t>
            </a:r>
            <a:r>
              <a:rPr lang="en-US" sz="2800" smtClean="0">
                <a:solidFill>
                  <a:srgbClr val="00FFCC"/>
                </a:solidFill>
                <a:latin typeface="Bauhaus 93" pitchFamily="82" charset="0"/>
              </a:rPr>
              <a:t> </a:t>
            </a:r>
            <a:r>
              <a:rPr lang="en-US" sz="2000" b="1" smtClean="0">
                <a:solidFill>
                  <a:srgbClr val="00FFCC"/>
                </a:solidFill>
                <a:latin typeface="Arial Black" pitchFamily="34" charset="0"/>
              </a:rPr>
              <a:t>THE REVOLUTION BEGINS </a:t>
            </a:r>
            <a:r>
              <a:rPr lang="en-US" sz="2400" b="1" smtClean="0">
                <a:solidFill>
                  <a:srgbClr val="00FFCC"/>
                </a:solidFill>
                <a:latin typeface="Bradley Hand ITC"/>
              </a:rPr>
              <a:t>			</a:t>
            </a:r>
            <a:r>
              <a:rPr lang="en-US" sz="2000" b="1" smtClean="0">
                <a:solidFill>
                  <a:srgbClr val="00FFCC"/>
                </a:solidFill>
                <a:latin typeface="Bradley Hand ITC"/>
              </a:rPr>
              <a:t>with the Battle of Gonzales, and later that 			year, the Battle of Goliad.</a:t>
            </a:r>
          </a:p>
          <a:p>
            <a:pPr>
              <a:buFont typeface="Arial" charset="0"/>
              <a:buNone/>
            </a:pPr>
            <a:r>
              <a:rPr lang="en-US" sz="2000" b="1" smtClean="0">
                <a:solidFill>
                  <a:srgbClr val="00FFCC"/>
                </a:solidFill>
                <a:latin typeface="Bradley Hand ITC"/>
              </a:rPr>
              <a:t>				</a:t>
            </a:r>
          </a:p>
          <a:p>
            <a:pPr>
              <a:buFont typeface="Arial" charset="0"/>
              <a:buNone/>
            </a:pPr>
            <a:r>
              <a:rPr lang="en-US" sz="2400" u="sng" smtClean="0">
                <a:solidFill>
                  <a:schemeClr val="bg1"/>
                </a:solidFill>
                <a:latin typeface="Bauhaus 93" pitchFamily="82" charset="0"/>
              </a:rPr>
              <a:t>March 2, 1836</a:t>
            </a:r>
            <a:r>
              <a:rPr lang="en-US" sz="2000" smtClean="0">
                <a:solidFill>
                  <a:schemeClr val="bg1"/>
                </a:solidFill>
                <a:latin typeface="Bauhaus 93" pitchFamily="82" charset="0"/>
              </a:rPr>
              <a:t>:  </a:t>
            </a:r>
            <a:r>
              <a:rPr lang="en-US" sz="2000" smtClean="0">
                <a:solidFill>
                  <a:srgbClr val="E46C0A"/>
                </a:solidFill>
                <a:latin typeface="Adobe Heiti Std R"/>
                <a:ea typeface="Adobe Heiti Std R"/>
                <a:cs typeface="Adobe Heiti Std R"/>
              </a:rPr>
              <a:t>The Texas Declaration of  Independence is signed!</a:t>
            </a:r>
            <a:endParaRPr lang="en-US" sz="2000" b="1" smtClean="0">
              <a:solidFill>
                <a:srgbClr val="E46C0A"/>
              </a:solidFill>
              <a:latin typeface="Bradley Hand ITC"/>
            </a:endParaRPr>
          </a:p>
          <a:p>
            <a:pPr>
              <a:buFont typeface="Arial" charset="0"/>
              <a:buNone/>
            </a:pPr>
            <a:endParaRPr lang="en-US" sz="2000" b="1" smtClean="0">
              <a:solidFill>
                <a:srgbClr val="00FFCC"/>
              </a:solidFill>
              <a:latin typeface="Bradley Hand ITC"/>
            </a:endParaRPr>
          </a:p>
          <a:p>
            <a:pPr>
              <a:buFont typeface="Arial" charset="0"/>
              <a:buNone/>
            </a:pPr>
            <a:endParaRPr lang="en-US" sz="2000" b="1" u="sng" smtClean="0">
              <a:solidFill>
                <a:srgbClr val="00FFCC"/>
              </a:solidFill>
              <a:latin typeface="Bradley Hand ITC"/>
            </a:endParaRPr>
          </a:p>
        </p:txBody>
      </p:sp>
      <p:pic>
        <p:nvPicPr>
          <p:cNvPr id="2150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038600"/>
            <a:ext cx="21336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" y="1670050"/>
            <a:ext cx="2076450" cy="160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43600" y="228600"/>
            <a:ext cx="2514600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14600" y="3886200"/>
            <a:ext cx="4114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0" y="3886200"/>
            <a:ext cx="2057400" cy="279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TextBox 8"/>
          <p:cNvSpPr txBox="1">
            <a:spLocks noChangeArrowheads="1"/>
          </p:cNvSpPr>
          <p:nvPr/>
        </p:nvSpPr>
        <p:spPr bwMode="auto">
          <a:xfrm>
            <a:off x="7315200" y="3886200"/>
            <a:ext cx="1676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The Republic of Texas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360</Words>
  <Application>Microsoft Office PowerPoint</Application>
  <PresentationFormat>On-screen Show (4:3)</PresentationFormat>
  <Paragraphs>64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Bauhaus 93</vt:lpstr>
      <vt:lpstr>Arial</vt:lpstr>
      <vt:lpstr>Calibri</vt:lpstr>
      <vt:lpstr>Bernard MT Condensed</vt:lpstr>
      <vt:lpstr>Wingdings</vt:lpstr>
      <vt:lpstr>Lucida Handwriting</vt:lpstr>
      <vt:lpstr>Britannic Bold</vt:lpstr>
      <vt:lpstr>Algerian</vt:lpstr>
      <vt:lpstr>Gill Sans Ultra Bold Condensed</vt:lpstr>
      <vt:lpstr>Arial Unicode MS</vt:lpstr>
      <vt:lpstr>Berlin Sans FB</vt:lpstr>
      <vt:lpstr>Baskerville Old Face</vt:lpstr>
      <vt:lpstr>Arial Black</vt:lpstr>
      <vt:lpstr>Bradley Hand ITC</vt:lpstr>
      <vt:lpstr>Adobe Heiti Std R</vt:lpstr>
      <vt:lpstr>Office Theme</vt:lpstr>
      <vt:lpstr>Settlers in Texas</vt:lpstr>
      <vt:lpstr>Everyday Settler Life</vt:lpstr>
      <vt:lpstr>Farm Animals</vt:lpstr>
      <vt:lpstr>The Texas Longhorn</vt:lpstr>
      <vt:lpstr>Agriculture</vt:lpstr>
      <vt:lpstr>Illness</vt:lpstr>
      <vt:lpstr>Daily Tools &amp; Other Inventions</vt:lpstr>
      <vt:lpstr>The Texas Timeline!</vt:lpstr>
      <vt:lpstr>Slide 9</vt:lpstr>
    </vt:vector>
  </TitlesOfParts>
  <Company>Texas A&amp;M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Settler Period in Texas 1700-1800</dc:title>
  <dc:creator>Ljlab</dc:creator>
  <cp:lastModifiedBy>Trey</cp:lastModifiedBy>
  <cp:revision>40</cp:revision>
  <dcterms:created xsi:type="dcterms:W3CDTF">2009-09-02T20:02:05Z</dcterms:created>
  <dcterms:modified xsi:type="dcterms:W3CDTF">2010-03-10T18:45:31Z</dcterms:modified>
</cp:coreProperties>
</file>