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5"/>
  </p:notesMasterIdLst>
  <p:sldIdLst>
    <p:sldId id="256" r:id="rId2"/>
    <p:sldId id="266" r:id="rId3"/>
    <p:sldId id="271" r:id="rId4"/>
    <p:sldId id="272" r:id="rId5"/>
    <p:sldId id="275" r:id="rId6"/>
    <p:sldId id="276" r:id="rId7"/>
    <p:sldId id="267" r:id="rId8"/>
    <p:sldId id="268" r:id="rId9"/>
    <p:sldId id="279" r:id="rId10"/>
    <p:sldId id="269" r:id="rId11"/>
    <p:sldId id="280" r:id="rId12"/>
    <p:sldId id="270" r:id="rId13"/>
    <p:sldId id="281" r:id="rId14"/>
    <p:sldId id="282" r:id="rId15"/>
    <p:sldId id="258" r:id="rId16"/>
    <p:sldId id="259" r:id="rId17"/>
    <p:sldId id="264" r:id="rId18"/>
    <p:sldId id="261" r:id="rId19"/>
    <p:sldId id="277" r:id="rId20"/>
    <p:sldId id="262" r:id="rId21"/>
    <p:sldId id="263" r:id="rId22"/>
    <p:sldId id="260" r:id="rId23"/>
    <p:sldId id="26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1460"/>
    <a:srgbClr val="832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76786" autoAdjust="0"/>
  </p:normalViewPr>
  <p:slideViewPr>
    <p:cSldViewPr>
      <p:cViewPr varScale="1">
        <p:scale>
          <a:sx n="64" d="100"/>
          <a:sy n="64" d="100"/>
        </p:scale>
        <p:origin x="-108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40346-F992-4D7D-B6DD-2B827E1F3495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EE777-BBD7-4226-9570-C43B21163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88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EE777-BBD7-4226-9570-C43B211636D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72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Mandible</a:t>
            </a:r>
          </a:p>
          <a:p>
            <a:pPr marL="228600" indent="-228600">
              <a:buAutoNum type="arabicPeriod"/>
            </a:pPr>
            <a:r>
              <a:rPr lang="en-US" dirty="0" smtClean="0"/>
              <a:t>Cervical</a:t>
            </a:r>
            <a:r>
              <a:rPr lang="en-US" baseline="0" dirty="0" smtClean="0"/>
              <a:t> Vertebrae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Lumbar Vertebrae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Femur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Humorous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EE777-BBD7-4226-9570-C43B211636D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26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Sternum</a:t>
            </a:r>
          </a:p>
          <a:p>
            <a:pPr marL="228600" indent="-228600">
              <a:buAutoNum type="arabicPeriod"/>
            </a:pPr>
            <a:r>
              <a:rPr lang="en-US" dirty="0" smtClean="0"/>
              <a:t>Tibia</a:t>
            </a:r>
          </a:p>
          <a:p>
            <a:pPr marL="228600" indent="-228600">
              <a:buAutoNum type="arabicPeriod"/>
            </a:pPr>
            <a:r>
              <a:rPr lang="en-US" dirty="0" smtClean="0"/>
              <a:t>Fibula</a:t>
            </a:r>
          </a:p>
          <a:p>
            <a:pPr marL="228600" indent="-228600">
              <a:buAutoNum type="arabicPeriod"/>
            </a:pPr>
            <a:r>
              <a:rPr lang="en-US" dirty="0" smtClean="0"/>
              <a:t>Thoracic Vertebrae</a:t>
            </a:r>
          </a:p>
          <a:p>
            <a:pPr marL="228600" indent="-228600">
              <a:buAutoNum type="arabicPeriod"/>
            </a:pPr>
            <a:r>
              <a:rPr lang="en-US" dirty="0" smtClean="0"/>
              <a:t>Pelvis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EE777-BBD7-4226-9570-C43B211636D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91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EE777-BBD7-4226-9570-C43B211636D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99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Note</a:t>
            </a:r>
            <a:r>
              <a:rPr lang="en-US" dirty="0" smtClean="0"/>
              <a:t>: the</a:t>
            </a:r>
            <a:r>
              <a:rPr lang="en-US" baseline="0" dirty="0" smtClean="0"/>
              <a:t> Sacrum is three, small fused vertebrae in between the lumbar and caudal vertebrae not well seen in this picture but there!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EE777-BBD7-4226-9570-C43B211636D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31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EE777-BBD7-4226-9570-C43B211636D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46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EE777-BBD7-4226-9570-C43B211636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46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EE777-BBD7-4226-9570-C43B211636D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2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EE777-BBD7-4226-9570-C43B211636D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58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smtClean="0"/>
              <a:t>Maxilla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Scapula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Ulna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Radius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Tarsus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EE777-BBD7-4226-9570-C43B211636D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08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Caudal vertebrae</a:t>
            </a:r>
          </a:p>
          <a:p>
            <a:pPr marL="228600" indent="-228600">
              <a:buAutoNum type="arabicPeriod"/>
            </a:pPr>
            <a:r>
              <a:rPr lang="en-US" dirty="0" smtClean="0"/>
              <a:t>Ischium</a:t>
            </a:r>
          </a:p>
          <a:p>
            <a:pPr marL="228600" indent="-228600">
              <a:buAutoNum type="arabicPeriod"/>
            </a:pPr>
            <a:r>
              <a:rPr lang="en-US" dirty="0" smtClean="0"/>
              <a:t>Ilium</a:t>
            </a:r>
          </a:p>
          <a:p>
            <a:pPr marL="228600" indent="-228600">
              <a:buAutoNum type="arabicPeriod"/>
            </a:pPr>
            <a:r>
              <a:rPr lang="en-US" dirty="0" smtClean="0"/>
              <a:t>Patella</a:t>
            </a:r>
          </a:p>
          <a:p>
            <a:pPr marL="228600" indent="-228600">
              <a:buAutoNum type="arabicPeriod"/>
            </a:pPr>
            <a:r>
              <a:rPr lang="en-US" dirty="0" smtClean="0"/>
              <a:t>Mandible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4EE777-BBD7-4226-9570-C43B211636D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38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7BE8-BBDF-478F-8589-573BEC88E3CD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4500-CB64-42F8-9781-42DCB1393F4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7BE8-BBDF-478F-8589-573BEC88E3CD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4500-CB64-42F8-9781-42DCB1393F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7BE8-BBDF-478F-8589-573BEC88E3CD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4500-CB64-42F8-9781-42DCB1393F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7BE8-BBDF-478F-8589-573BEC88E3CD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4500-CB64-42F8-9781-42DCB1393F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7BE8-BBDF-478F-8589-573BEC88E3CD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4500-CB64-42F8-9781-42DCB1393F4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7BE8-BBDF-478F-8589-573BEC88E3CD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4500-CB64-42F8-9781-42DCB1393F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7BE8-BBDF-478F-8589-573BEC88E3CD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4500-CB64-42F8-9781-42DCB1393F4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7BE8-BBDF-478F-8589-573BEC88E3CD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4500-CB64-42F8-9781-42DCB1393F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7BE8-BBDF-478F-8589-573BEC88E3CD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4500-CB64-42F8-9781-42DCB1393F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7BE8-BBDF-478F-8589-573BEC88E3CD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4500-CB64-42F8-9781-42DCB1393F4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87BE8-BBDF-478F-8589-573BEC88E3CD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64500-CB64-42F8-9781-42DCB1393F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F087BE8-BBDF-478F-8589-573BEC88E3CD}" type="datetimeFigureOut">
              <a:rPr lang="en-US" smtClean="0"/>
              <a:t>2/15/2013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6464500-CB64-42F8-9781-42DCB1393F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82775"/>
            <a:ext cx="7848600" cy="1546225"/>
          </a:xfrm>
        </p:spPr>
        <p:txBody>
          <a:bodyPr>
            <a:normAutofit/>
          </a:bodyPr>
          <a:lstStyle/>
          <a:p>
            <a:pPr lvl="0" algn="ctr"/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Small Animal </a:t>
            </a:r>
            <a:b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Skeletal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53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Bones of the </a:t>
            </a:r>
            <a:r>
              <a:rPr lang="en-US" dirty="0" smtClean="0">
                <a:solidFill>
                  <a:srgbClr val="00B0F0"/>
                </a:solidFill>
              </a:rPr>
              <a:t>Pectoral Skeleton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Scapula</a:t>
            </a:r>
          </a:p>
          <a:p>
            <a:r>
              <a:rPr lang="en-US" dirty="0" err="1" smtClean="0"/>
              <a:t>Humerus</a:t>
            </a:r>
            <a:endParaRPr lang="en-US" dirty="0" smtClean="0"/>
          </a:p>
          <a:p>
            <a:r>
              <a:rPr lang="en-US" dirty="0" smtClean="0"/>
              <a:t>Radius</a:t>
            </a:r>
          </a:p>
          <a:p>
            <a:r>
              <a:rPr lang="en-US" dirty="0" smtClean="0"/>
              <a:t>Ulna</a:t>
            </a:r>
          </a:p>
          <a:p>
            <a:r>
              <a:rPr lang="en-US" dirty="0" smtClean="0"/>
              <a:t>Carpus</a:t>
            </a:r>
          </a:p>
          <a:p>
            <a:r>
              <a:rPr lang="en-US" dirty="0" smtClean="0"/>
              <a:t>Metacarpus</a:t>
            </a:r>
          </a:p>
          <a:p>
            <a:r>
              <a:rPr lang="en-US" dirty="0" smtClean="0"/>
              <a:t>Phalange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90997"/>
            <a:ext cx="4624449" cy="3343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22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7458210" cy="538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3276600" y="1392198"/>
            <a:ext cx="114300" cy="9700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828800" y="3429000"/>
            <a:ext cx="11430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400300" y="4114801"/>
            <a:ext cx="876300" cy="2285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3390900" y="4114801"/>
            <a:ext cx="361950" cy="5333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400300" y="4953000"/>
            <a:ext cx="8001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3200400" y="5257800"/>
            <a:ext cx="6858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514600" y="5410200"/>
            <a:ext cx="4572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2742271" y="838200"/>
            <a:ext cx="165942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Scapula</a:t>
            </a:r>
            <a:endParaRPr lang="en-US" sz="30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53819" y="3560802"/>
            <a:ext cx="185018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err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Humerus</a:t>
            </a:r>
            <a:endParaRPr lang="en-US" sz="30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47531" y="4104501"/>
            <a:ext cx="146706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Radius</a:t>
            </a:r>
            <a:endParaRPr lang="en-US" sz="30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505200" y="4551402"/>
            <a:ext cx="101822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Ulna</a:t>
            </a:r>
            <a:endParaRPr lang="en-US" sz="30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981616" y="4687520"/>
            <a:ext cx="150874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Carpus</a:t>
            </a:r>
            <a:endParaRPr lang="en-US" sz="30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776134" y="5161002"/>
            <a:ext cx="231986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Metacarpus</a:t>
            </a:r>
            <a:endParaRPr lang="en-US" sz="30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519332" y="5791200"/>
            <a:ext cx="189507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Phalange</a:t>
            </a:r>
            <a:endParaRPr lang="en-US" sz="30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720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Bones of the </a:t>
            </a:r>
            <a:r>
              <a:rPr lang="en-US" dirty="0" smtClean="0">
                <a:solidFill>
                  <a:srgbClr val="FF0000"/>
                </a:solidFill>
              </a:rPr>
              <a:t>Pelvic Skeleton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Pelvis</a:t>
            </a:r>
          </a:p>
          <a:p>
            <a:pPr lvl="1"/>
            <a:r>
              <a:rPr lang="en-US" dirty="0" smtClean="0"/>
              <a:t>Ilium</a:t>
            </a:r>
          </a:p>
          <a:p>
            <a:pPr lvl="1"/>
            <a:r>
              <a:rPr lang="en-US" dirty="0" smtClean="0"/>
              <a:t>Ischium</a:t>
            </a:r>
          </a:p>
          <a:p>
            <a:r>
              <a:rPr lang="en-US" dirty="0" smtClean="0"/>
              <a:t>Femur</a:t>
            </a:r>
          </a:p>
          <a:p>
            <a:r>
              <a:rPr lang="en-US" dirty="0" smtClean="0"/>
              <a:t>Patella/</a:t>
            </a:r>
            <a:r>
              <a:rPr lang="en-US" dirty="0" err="1" smtClean="0"/>
              <a:t>Rotula</a:t>
            </a:r>
            <a:endParaRPr lang="en-US" dirty="0" smtClean="0"/>
          </a:p>
          <a:p>
            <a:r>
              <a:rPr lang="en-US" dirty="0" smtClean="0"/>
              <a:t>Tibia</a:t>
            </a:r>
          </a:p>
          <a:p>
            <a:r>
              <a:rPr lang="en-US" dirty="0" smtClean="0"/>
              <a:t>Fibula</a:t>
            </a:r>
          </a:p>
          <a:p>
            <a:r>
              <a:rPr lang="en-US" dirty="0" smtClean="0"/>
              <a:t>Tarsus</a:t>
            </a:r>
          </a:p>
          <a:p>
            <a:r>
              <a:rPr lang="en-US" dirty="0" smtClean="0"/>
              <a:t>Metatarsus</a:t>
            </a:r>
          </a:p>
          <a:p>
            <a:r>
              <a:rPr lang="en-US" dirty="0" smtClean="0"/>
              <a:t>Phalange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84248"/>
            <a:ext cx="5244150" cy="373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58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162800" cy="50957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410200" y="1905000"/>
            <a:ext cx="762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6248400" y="3081251"/>
            <a:ext cx="944082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5776360" y="3439634"/>
            <a:ext cx="944081" cy="2941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724400" y="4114800"/>
            <a:ext cx="762000" cy="1143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257800" y="4312832"/>
            <a:ext cx="685800" cy="4320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477000" y="46482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614559" y="5029200"/>
            <a:ext cx="577923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448300" y="5257800"/>
            <a:ext cx="116625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6431479" y="5562600"/>
            <a:ext cx="350321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ight Brace 26"/>
          <p:cNvSpPr/>
          <p:nvPr/>
        </p:nvSpPr>
        <p:spPr>
          <a:xfrm rot="18342023">
            <a:off x="6096001" y="1859221"/>
            <a:ext cx="304800" cy="1180153"/>
          </a:xfrm>
          <a:prstGeom prst="rightBrace">
            <a:avLst>
              <a:gd name="adj1" fmla="val 28706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15480" y="5867400"/>
            <a:ext cx="189507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Phalange</a:t>
            </a:r>
            <a:endParaRPr lang="en-US" sz="30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352800" y="4953000"/>
            <a:ext cx="22124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Metatarsus</a:t>
            </a:r>
            <a:endParaRPr lang="en-US" sz="30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71151" y="4467895"/>
            <a:ext cx="107702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Tibia</a:t>
            </a:r>
            <a:endParaRPr lang="en-US" sz="30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162800" y="5084802"/>
            <a:ext cx="141609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Tarsus</a:t>
            </a:r>
            <a:endParaRPr lang="en-US" sz="30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010400" y="4371201"/>
            <a:ext cx="131959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Fibula</a:t>
            </a:r>
            <a:endParaRPr lang="en-US" sz="30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429000" y="3941802"/>
            <a:ext cx="142378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Patella</a:t>
            </a:r>
            <a:endParaRPr lang="en-US" sz="30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705600" y="3456801"/>
            <a:ext cx="135966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Femur</a:t>
            </a:r>
            <a:endParaRPr lang="en-US" sz="30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086600" y="2971800"/>
            <a:ext cx="163859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Ischium</a:t>
            </a:r>
            <a:endParaRPr lang="en-US" sz="30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979847" y="1351002"/>
            <a:ext cx="108395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Ilium</a:t>
            </a:r>
            <a:endParaRPr lang="en-US" sz="30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 rot="20094064">
            <a:off x="6152334" y="1711982"/>
            <a:ext cx="129554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Pelvis</a:t>
            </a:r>
            <a:endParaRPr lang="en-US" sz="30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99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362200"/>
            <a:ext cx="9220200" cy="22002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Lets look at the </a:t>
            </a:r>
            <a:br>
              <a:rPr lang="en-US" dirty="0" smtClean="0"/>
            </a:br>
            <a:r>
              <a:rPr lang="en-US" b="1" dirty="0" smtClean="0"/>
              <a:t>Skeletal Systems </a:t>
            </a:r>
            <a:r>
              <a:rPr lang="en-US" dirty="0" smtClean="0"/>
              <a:t>of different Small Animals!!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6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54082" y="1066799"/>
            <a:ext cx="7467600" cy="5443051"/>
            <a:chOff x="854082" y="1066799"/>
            <a:chExt cx="7467600" cy="5443051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082" y="1066799"/>
              <a:ext cx="7467600" cy="5443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4191000" y="4648200"/>
              <a:ext cx="6096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4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Cat</a:t>
            </a:r>
            <a:endParaRPr lang="en-US" dirty="0"/>
          </a:p>
        </p:txBody>
      </p:sp>
      <p:pic>
        <p:nvPicPr>
          <p:cNvPr id="4098" name="Picture 2" descr="https://facinatingamazinganimals.files.wordpress.com/2012/05/feline-anatomy-skele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458686"/>
            <a:ext cx="897255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38600" y="4191000"/>
            <a:ext cx="542925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95400"/>
            <a:ext cx="9906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48618"/>
            <a:ext cx="762000" cy="54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077619"/>
            <a:ext cx="495299" cy="35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90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8462"/>
            <a:ext cx="8229600" cy="597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Rabbit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6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Rat</a:t>
            </a:r>
            <a:endParaRPr lang="en-US" dirty="0"/>
          </a:p>
        </p:txBody>
      </p:sp>
      <p:pic>
        <p:nvPicPr>
          <p:cNvPr id="8194" name="Picture 2" descr="http://www.biologycorner.com/resources/rat_skeleton_labeled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295400"/>
            <a:ext cx="862639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914400" y="4114800"/>
            <a:ext cx="4419600" cy="609600"/>
            <a:chOff x="914400" y="4114800"/>
            <a:chExt cx="4419600" cy="609600"/>
          </a:xfrm>
        </p:grpSpPr>
        <p:sp>
          <p:nvSpPr>
            <p:cNvPr id="3" name="Rectangle 2"/>
            <p:cNvSpPr/>
            <p:nvPr/>
          </p:nvSpPr>
          <p:spPr>
            <a:xfrm>
              <a:off x="914400" y="4419600"/>
              <a:ext cx="13716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419600" y="4114800"/>
              <a:ext cx="9144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783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362200"/>
            <a:ext cx="9220200" cy="2200275"/>
          </a:xfrm>
        </p:spPr>
        <p:txBody>
          <a:bodyPr/>
          <a:lstStyle/>
          <a:p>
            <a:pPr algn="ctr"/>
            <a:r>
              <a:rPr lang="en-US" dirty="0" smtClean="0"/>
              <a:t>Can you Name the bones?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52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the Skeletal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 Form</a:t>
            </a:r>
            <a:endParaRPr lang="en-US" sz="4000" dirty="0"/>
          </a:p>
          <a:p>
            <a:r>
              <a:rPr lang="en-US" sz="4000" dirty="0" smtClean="0"/>
              <a:t> Protection</a:t>
            </a:r>
            <a:endParaRPr lang="en-US" sz="4000" dirty="0"/>
          </a:p>
          <a:p>
            <a:r>
              <a:rPr lang="en-US" sz="4000" dirty="0" smtClean="0"/>
              <a:t> Support</a:t>
            </a:r>
            <a:endParaRPr lang="en-US" sz="4000" dirty="0"/>
          </a:p>
          <a:p>
            <a:r>
              <a:rPr lang="en-US" sz="4000" dirty="0" smtClean="0"/>
              <a:t> Strength</a:t>
            </a:r>
            <a:endParaRPr lang="en-US" sz="4000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57400"/>
            <a:ext cx="4680801" cy="372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44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88" y="533399"/>
            <a:ext cx="7239000" cy="607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Dog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209800" y="1066800"/>
            <a:ext cx="76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810000" y="1943100"/>
            <a:ext cx="228600" cy="9332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857500" y="4572000"/>
            <a:ext cx="8001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771900" y="4724400"/>
            <a:ext cx="882588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620000" y="4457700"/>
            <a:ext cx="5334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981200" y="21967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77200" y="395347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5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0" y="4415135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4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04125" y="4262735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3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71900" y="1138535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778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Cat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646111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438400" y="1676400"/>
            <a:ext cx="762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19200" y="2057400"/>
            <a:ext cx="5334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8033658" y="2481943"/>
            <a:ext cx="228600" cy="3864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38200" y="4267200"/>
            <a:ext cx="5715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514600" y="4103914"/>
            <a:ext cx="1295400" cy="266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68812" y="373380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07812" y="2675164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5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10000" y="395347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4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91806" y="909935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3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0" y="137160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559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abbit skele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38200"/>
            <a:ext cx="5105400" cy="53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Rabbit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257550" y="2133600"/>
            <a:ext cx="78105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048000" y="4185557"/>
            <a:ext cx="419100" cy="4626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638800" y="4416878"/>
            <a:ext cx="1219200" cy="171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752600" y="2590800"/>
            <a:ext cx="451757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867400" y="2895600"/>
            <a:ext cx="457200" cy="419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112008" y="2004715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61837" y="421298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5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58000" y="3955213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4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42957" y="2192706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3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88312" y="1301055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256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Rat</a:t>
            </a:r>
            <a:endParaRPr lang="en-US" dirty="0"/>
          </a:p>
        </p:txBody>
      </p:sp>
      <p:pic>
        <p:nvPicPr>
          <p:cNvPr id="9218" name="Picture 2" descr="[Image, BIODIDAC, Ratt016b.gif Vertebrata Mammalia Rattus rattus Lateral viw of the entire rat skeleton. Description en anglais seulement. Désolé !&lt;br&gt;Lateral viw of the entire rat skeleton.]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63" y="990600"/>
            <a:ext cx="899503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3733800" y="1600200"/>
            <a:ext cx="1143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358134" y="1371600"/>
            <a:ext cx="207133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791200" y="4177914"/>
            <a:ext cx="720123" cy="2351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667000" y="3429000"/>
            <a:ext cx="8001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805684" y="4177914"/>
            <a:ext cx="552450" cy="4702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173812" y="3951937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13645" y="502848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5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74292" y="757535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4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58134" y="426720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3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21812" y="3951937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4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1600200"/>
            <a:ext cx="9144000" cy="4876800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Bone</a:t>
            </a:r>
            <a:r>
              <a:rPr lang="en-US" sz="3200" dirty="0" smtClean="0"/>
              <a:t>- Hard tissue that supports and protects other organs</a:t>
            </a:r>
            <a:br>
              <a:rPr lang="en-US" sz="3200" dirty="0" smtClean="0"/>
            </a:br>
            <a:endParaRPr lang="en-US" sz="1000" dirty="0" smtClean="0"/>
          </a:p>
          <a:p>
            <a:pPr marL="182880" lvl="1"/>
            <a:r>
              <a:rPr lang="en-US" sz="3200" b="1" u="sng" dirty="0" smtClean="0"/>
              <a:t>Cartilage</a:t>
            </a:r>
            <a:r>
              <a:rPr lang="en-US" sz="3200" dirty="0" smtClean="0"/>
              <a:t>- </a:t>
            </a:r>
            <a:r>
              <a:rPr lang="en-US" sz="3200" dirty="0"/>
              <a:t>Firm, flexible tissues that </a:t>
            </a:r>
            <a:r>
              <a:rPr lang="en-US" sz="3200" dirty="0" smtClean="0"/>
              <a:t>are </a:t>
            </a:r>
            <a:r>
              <a:rPr lang="en-US" sz="3200" dirty="0"/>
              <a:t>not as hard as </a:t>
            </a:r>
            <a:r>
              <a:rPr lang="en-US" sz="3200" dirty="0" smtClean="0"/>
              <a:t>bone</a:t>
            </a:r>
            <a:br>
              <a:rPr lang="en-US" sz="3200" dirty="0" smtClean="0"/>
            </a:br>
            <a:endParaRPr lang="en-US" sz="1000" dirty="0"/>
          </a:p>
          <a:p>
            <a:r>
              <a:rPr lang="en-US" sz="3200" b="1" u="sng" dirty="0" smtClean="0"/>
              <a:t>Ligaments</a:t>
            </a:r>
            <a:r>
              <a:rPr lang="en-US" sz="3200" dirty="0" smtClean="0"/>
              <a:t>- Tissue that connects bone to bone</a:t>
            </a:r>
          </a:p>
          <a:p>
            <a:endParaRPr lang="en-US" sz="1000" dirty="0"/>
          </a:p>
          <a:p>
            <a:r>
              <a:rPr lang="en-US" sz="3200" b="1" u="sng" dirty="0" smtClean="0"/>
              <a:t>Tendons</a:t>
            </a:r>
            <a:r>
              <a:rPr lang="en-US" sz="3200" dirty="0" smtClean="0"/>
              <a:t>- Tissue that connects bone to muscle</a:t>
            </a:r>
            <a:br>
              <a:rPr lang="en-US" sz="32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endParaRPr lang="en-US" sz="1000" dirty="0" smtClean="0"/>
          </a:p>
          <a:p>
            <a:r>
              <a:rPr lang="en-US" sz="3200" b="1" u="sng" dirty="0" smtClean="0"/>
              <a:t>Joints</a:t>
            </a:r>
            <a:r>
              <a:rPr lang="en-US" sz="3200" dirty="0" smtClean="0"/>
              <a:t>- Where bones meet and allows for movement</a:t>
            </a:r>
          </a:p>
        </p:txBody>
      </p:sp>
    </p:spTree>
    <p:extLst>
      <p:ext uri="{BB962C8B-B14F-4D97-AF65-F5344CB8AC3E}">
        <p14:creationId xmlns:p14="http://schemas.microsoft.com/office/powerpoint/2010/main" val="166615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599"/>
            <a:ext cx="6858000" cy="5355771"/>
          </a:xfrm>
        </p:spPr>
        <p:txBody>
          <a:bodyPr>
            <a:normAutofit/>
          </a:bodyPr>
          <a:lstStyle/>
          <a:p>
            <a:r>
              <a:rPr lang="en-US" b="1" dirty="0" smtClean="0"/>
              <a:t>Spongy bone</a:t>
            </a:r>
          </a:p>
          <a:p>
            <a:pPr lvl="1"/>
            <a:r>
              <a:rPr lang="en-US" i="1" dirty="0"/>
              <a:t>F</a:t>
            </a:r>
            <a:r>
              <a:rPr lang="en-US" i="1" dirty="0" smtClean="0"/>
              <a:t>ills </a:t>
            </a:r>
            <a:r>
              <a:rPr lang="en-US" i="1" dirty="0"/>
              <a:t>ends of </a:t>
            </a:r>
            <a:r>
              <a:rPr lang="en-US" i="1" dirty="0" smtClean="0"/>
              <a:t>bones and lines </a:t>
            </a:r>
            <a:r>
              <a:rPr lang="en-US" i="1" dirty="0"/>
              <a:t>hollow portions</a:t>
            </a:r>
            <a:endParaRPr lang="en-US" sz="3000" i="1" dirty="0"/>
          </a:p>
          <a:p>
            <a:r>
              <a:rPr lang="en-US" b="1" dirty="0" smtClean="0"/>
              <a:t>Red marrow </a:t>
            </a:r>
          </a:p>
          <a:p>
            <a:pPr lvl="1"/>
            <a:r>
              <a:rPr lang="en-US" i="1" dirty="0"/>
              <a:t>I</a:t>
            </a:r>
            <a:r>
              <a:rPr lang="en-US" i="1" dirty="0" smtClean="0"/>
              <a:t>nside </a:t>
            </a:r>
            <a:r>
              <a:rPr lang="en-US" i="1" dirty="0"/>
              <a:t>cavities of spongy </a:t>
            </a:r>
            <a:r>
              <a:rPr lang="en-US" i="1" dirty="0" smtClean="0"/>
              <a:t>bone, formation </a:t>
            </a:r>
            <a:r>
              <a:rPr lang="en-US" i="1" dirty="0"/>
              <a:t>of red blood cells</a:t>
            </a:r>
            <a:endParaRPr lang="en-US" sz="3000" i="1" dirty="0"/>
          </a:p>
          <a:p>
            <a:r>
              <a:rPr lang="en-US" b="1" dirty="0" smtClean="0"/>
              <a:t>Yellow marrow</a:t>
            </a:r>
          </a:p>
          <a:p>
            <a:pPr lvl="1"/>
            <a:r>
              <a:rPr lang="en-US" i="1" dirty="0" smtClean="0"/>
              <a:t>Fat and energy storage</a:t>
            </a:r>
          </a:p>
          <a:p>
            <a:r>
              <a:rPr lang="en-US" b="1" dirty="0"/>
              <a:t>Compact bone </a:t>
            </a:r>
          </a:p>
          <a:p>
            <a:pPr lvl="1"/>
            <a:r>
              <a:rPr lang="en-US" i="1" dirty="0"/>
              <a:t>L</a:t>
            </a:r>
            <a:r>
              <a:rPr lang="en-US" i="1" dirty="0" smtClean="0"/>
              <a:t>ayer </a:t>
            </a:r>
            <a:r>
              <a:rPr lang="en-US" i="1" dirty="0"/>
              <a:t>of hard mineral matter, Calcium, gives bones strength</a:t>
            </a:r>
          </a:p>
          <a:p>
            <a:r>
              <a:rPr lang="en-US" b="1" dirty="0" err="1" smtClean="0"/>
              <a:t>Periosteum</a:t>
            </a:r>
            <a:endParaRPr lang="en-US" b="1" dirty="0"/>
          </a:p>
          <a:p>
            <a:pPr lvl="1"/>
            <a:r>
              <a:rPr lang="en-US" i="1" dirty="0"/>
              <a:t>Outer most layer, Cushions the hard portion of the bone, Repair of broken bones</a:t>
            </a:r>
          </a:p>
          <a:p>
            <a:pPr lvl="1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11000"/>
                    </a14:imgEffect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55171"/>
            <a:ext cx="2440172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V="1">
            <a:off x="2209800" y="5334000"/>
            <a:ext cx="54864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590800" y="4191000"/>
            <a:ext cx="5258686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683772" y="3505200"/>
            <a:ext cx="525868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209800" y="2133600"/>
            <a:ext cx="5732658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437514" y="1066800"/>
            <a:ext cx="5411972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60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75" t="69169" r="819" b="-761"/>
          <a:stretch/>
        </p:blipFill>
        <p:spPr bwMode="auto">
          <a:xfrm>
            <a:off x="4334960" y="5047527"/>
            <a:ext cx="2650602" cy="179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Joints</a:t>
            </a:r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" t="4283" r="53703" b="67904"/>
          <a:stretch/>
        </p:blipFill>
        <p:spPr bwMode="auto">
          <a:xfrm>
            <a:off x="2608090" y="1468582"/>
            <a:ext cx="3453740" cy="1579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0" t="37178" r="2635" b="32630"/>
          <a:stretch/>
        </p:blipFill>
        <p:spPr bwMode="auto">
          <a:xfrm>
            <a:off x="5410200" y="3048000"/>
            <a:ext cx="2900362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5" t="2223" r="1921" b="67893"/>
          <a:stretch/>
        </p:blipFill>
        <p:spPr bwMode="auto">
          <a:xfrm>
            <a:off x="6048375" y="410475"/>
            <a:ext cx="3095625" cy="169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" t="36773" r="58151" b="32533"/>
          <a:stretch/>
        </p:blipFill>
        <p:spPr bwMode="auto">
          <a:xfrm>
            <a:off x="1604460" y="3276600"/>
            <a:ext cx="27305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9" t="69778" r="52400" b="647"/>
          <a:stretch/>
        </p:blipFill>
        <p:spPr bwMode="auto">
          <a:xfrm>
            <a:off x="76200" y="5121174"/>
            <a:ext cx="2941038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60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85256" y="1034143"/>
            <a:ext cx="7848600" cy="5606143"/>
            <a:chOff x="4073979" y="381000"/>
            <a:chExt cx="5048250" cy="3571875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979" y="381000"/>
              <a:ext cx="5048250" cy="3571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6248400" y="609600"/>
              <a:ext cx="2590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05400" y="1632131"/>
            <a:ext cx="2581156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Plane Joint</a:t>
            </a:r>
            <a:endParaRPr lang="en-US" sz="35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00556" y="4114800"/>
            <a:ext cx="2629246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Hinge Joint</a:t>
            </a:r>
            <a:endParaRPr lang="en-US" sz="35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76200" y="3124200"/>
            <a:ext cx="4003020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Ball&amp;Socket</a:t>
            </a:r>
            <a:r>
              <a:rPr lang="en-US" sz="35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Joint</a:t>
            </a:r>
            <a:endParaRPr lang="en-US" sz="35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4044" y="3886200"/>
            <a:ext cx="2629246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Hinge Joint</a:t>
            </a:r>
            <a:endParaRPr lang="en-US" sz="35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53599" y="4876800"/>
            <a:ext cx="3254417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Ellipsoid Joint</a:t>
            </a:r>
            <a:endParaRPr lang="en-US" sz="35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73637" y="2493258"/>
            <a:ext cx="4003020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Ball&amp;Socket</a:t>
            </a:r>
            <a:r>
              <a:rPr lang="en-US" sz="35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Joint</a:t>
            </a:r>
            <a:endParaRPr lang="en-US" sz="35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810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1" grpId="1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the Skeleton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400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  <a:p>
            <a:pPr lvl="1"/>
            <a:r>
              <a:rPr lang="en-US" sz="3600" dirty="0" smtClean="0">
                <a:solidFill>
                  <a:srgbClr val="00B050"/>
                </a:solidFill>
                <a:effectLst/>
              </a:rPr>
              <a:t> Axial </a:t>
            </a:r>
            <a:r>
              <a:rPr lang="en-US" sz="3600" dirty="0" smtClean="0">
                <a:effectLst/>
              </a:rPr>
              <a:t>- central axis bones</a:t>
            </a:r>
          </a:p>
          <a:p>
            <a:pPr lvl="1"/>
            <a:r>
              <a:rPr lang="en-US" sz="3600" dirty="0" smtClean="0">
                <a:solidFill>
                  <a:srgbClr val="00B0F0"/>
                </a:solidFill>
              </a:rPr>
              <a:t> Pectoral </a:t>
            </a:r>
            <a:r>
              <a:rPr lang="en-US" sz="3600" dirty="0" smtClean="0"/>
              <a:t>- bones of the fore limbs</a:t>
            </a:r>
            <a:endParaRPr lang="en-US" sz="3600" dirty="0"/>
          </a:p>
          <a:p>
            <a:pPr lvl="1"/>
            <a:r>
              <a:rPr lang="en-US" sz="3600" dirty="0" smtClean="0">
                <a:solidFill>
                  <a:srgbClr val="FF0000"/>
                </a:solidFill>
              </a:rPr>
              <a:t> Pelvic </a:t>
            </a:r>
            <a:r>
              <a:rPr lang="en-US" sz="3600" dirty="0" smtClean="0"/>
              <a:t>- bones of the hind limbs</a:t>
            </a:r>
          </a:p>
          <a:p>
            <a:pPr lvl="1"/>
            <a:endParaRPr lang="en-US" sz="3600" dirty="0"/>
          </a:p>
          <a:p>
            <a:pPr lvl="1"/>
            <a:endParaRPr lang="en-US" dirty="0" smtClean="0"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86200"/>
            <a:ext cx="4038600" cy="2908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774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Bones of the </a:t>
            </a:r>
            <a:r>
              <a:rPr lang="en-US" dirty="0" smtClean="0">
                <a:solidFill>
                  <a:srgbClr val="00B050"/>
                </a:solidFill>
              </a:rPr>
              <a:t>Axial Skeleton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Skull</a:t>
            </a:r>
          </a:p>
          <a:p>
            <a:pPr lvl="1">
              <a:buSzPct val="70000"/>
            </a:pPr>
            <a:r>
              <a:rPr lang="en-US" dirty="0" smtClean="0"/>
              <a:t>Maxilla</a:t>
            </a:r>
          </a:p>
          <a:p>
            <a:pPr lvl="1">
              <a:buSzPct val="70000"/>
            </a:pPr>
            <a:r>
              <a:rPr lang="en-US" dirty="0" smtClean="0"/>
              <a:t>Mandible</a:t>
            </a:r>
          </a:p>
          <a:p>
            <a:r>
              <a:rPr lang="en-US" dirty="0" smtClean="0"/>
              <a:t>Vertebrae</a:t>
            </a: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Cervical Vertebrae</a:t>
            </a:r>
          </a:p>
          <a:p>
            <a:pPr lvl="1">
              <a:buSzPct val="70000"/>
            </a:pPr>
            <a:r>
              <a:rPr lang="en-US" dirty="0" smtClean="0"/>
              <a:t>Thoracic Vertebrae</a:t>
            </a: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Lumbar Vertebrae</a:t>
            </a:r>
          </a:p>
          <a:p>
            <a:pPr lvl="1">
              <a:buSzPct val="70000"/>
            </a:pPr>
            <a:r>
              <a:rPr lang="en-US" dirty="0"/>
              <a:t>Sacrum</a:t>
            </a: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Caudal Vertebrae</a:t>
            </a:r>
          </a:p>
          <a:p>
            <a:pPr>
              <a:buSzPct val="70000"/>
              <a:defRPr/>
            </a:pPr>
            <a:r>
              <a:rPr lang="en-US" dirty="0" smtClean="0"/>
              <a:t>Ribs</a:t>
            </a:r>
          </a:p>
          <a:p>
            <a:pPr>
              <a:buSzPct val="70000"/>
              <a:defRPr/>
            </a:pPr>
            <a:r>
              <a:rPr lang="en-US" dirty="0" smtClean="0"/>
              <a:t>Sternum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582" y="2057400"/>
            <a:ext cx="4524375" cy="321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34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003" y="1638300"/>
            <a:ext cx="6610350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1828800" y="1295400"/>
            <a:ext cx="104666" cy="8234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5797214" y="3276601"/>
            <a:ext cx="1136986" cy="11429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828800" y="2438400"/>
            <a:ext cx="76200" cy="8382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ight Brace 16"/>
          <p:cNvSpPr/>
          <p:nvPr/>
        </p:nvSpPr>
        <p:spPr>
          <a:xfrm rot="18707504">
            <a:off x="3197745" y="1680866"/>
            <a:ext cx="304800" cy="1052883"/>
          </a:xfrm>
          <a:prstGeom prst="rightBrace">
            <a:avLst>
              <a:gd name="adj1" fmla="val 28706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Brace 18"/>
          <p:cNvSpPr/>
          <p:nvPr/>
        </p:nvSpPr>
        <p:spPr>
          <a:xfrm rot="17200814">
            <a:off x="4035522" y="2352359"/>
            <a:ext cx="304800" cy="779838"/>
          </a:xfrm>
          <a:prstGeom prst="rightBrace">
            <a:avLst>
              <a:gd name="adj1" fmla="val 28706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/>
          <p:cNvSpPr/>
          <p:nvPr/>
        </p:nvSpPr>
        <p:spPr>
          <a:xfrm rot="16200000">
            <a:off x="4985192" y="2371072"/>
            <a:ext cx="304800" cy="972855"/>
          </a:xfrm>
          <a:prstGeom prst="rightBrace">
            <a:avLst>
              <a:gd name="adj1" fmla="val 28706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>
          <a:xfrm rot="16852680">
            <a:off x="6650830" y="2279774"/>
            <a:ext cx="304800" cy="1699256"/>
          </a:xfrm>
          <a:prstGeom prst="rightBrace">
            <a:avLst>
              <a:gd name="adj1" fmla="val 28706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99932" y="741402"/>
            <a:ext cx="146706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Maxilla</a:t>
            </a:r>
            <a:endParaRPr lang="en-US" sz="30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 rot="19121172">
            <a:off x="3872896" y="1575003"/>
            <a:ext cx="189507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Thoracic </a:t>
            </a:r>
            <a:endParaRPr lang="en-US" sz="30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 rot="19183026">
            <a:off x="3183466" y="1139569"/>
            <a:ext cx="17860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Cervical </a:t>
            </a:r>
            <a:endParaRPr lang="en-US" sz="30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 rot="19183026">
            <a:off x="6626320" y="1841879"/>
            <a:ext cx="157447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Caudal </a:t>
            </a:r>
            <a:endParaRPr lang="en-US" sz="30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 rot="19183026">
            <a:off x="4945859" y="1676566"/>
            <a:ext cx="170271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Lumbar </a:t>
            </a:r>
            <a:endParaRPr lang="en-US" sz="30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6206" y="3200400"/>
            <a:ext cx="196079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Mandible </a:t>
            </a:r>
            <a:endParaRPr lang="en-US" sz="30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400800" y="4267200"/>
            <a:ext cx="159370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Sacrum</a:t>
            </a:r>
            <a:endParaRPr lang="en-US" sz="30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133600" y="3972699"/>
            <a:ext cx="1637066" cy="8484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3770666" y="4440197"/>
            <a:ext cx="526216" cy="6652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1395886" y="4752201"/>
            <a:ext cx="101822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Ribs</a:t>
            </a:r>
            <a:endParaRPr lang="en-US" sz="30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43436" y="5008602"/>
            <a:ext cx="174438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Sternum</a:t>
            </a:r>
            <a:endParaRPr lang="en-US" sz="3000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755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</TotalTime>
  <Words>301</Words>
  <Application>Microsoft Office PowerPoint</Application>
  <PresentationFormat>On-screen Show (4:3)</PresentationFormat>
  <Paragraphs>156</Paragraphs>
  <Slides>23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Clarity</vt:lpstr>
      <vt:lpstr>Small Animal  Skeletal Systems</vt:lpstr>
      <vt:lpstr>Functions of the Skeletal System</vt:lpstr>
      <vt:lpstr>How does it work?</vt:lpstr>
      <vt:lpstr>Bones</vt:lpstr>
      <vt:lpstr>Joints</vt:lpstr>
      <vt:lpstr>Joints</vt:lpstr>
      <vt:lpstr>Parts of the Skeleton</vt:lpstr>
      <vt:lpstr>Bones of the Axial Skeleton</vt:lpstr>
      <vt:lpstr>PowerPoint Presentation</vt:lpstr>
      <vt:lpstr>Bones of the Pectoral Skeleton</vt:lpstr>
      <vt:lpstr>PowerPoint Presentation</vt:lpstr>
      <vt:lpstr>Bones of the Pelvic Skeleton </vt:lpstr>
      <vt:lpstr>PowerPoint Presentation</vt:lpstr>
      <vt:lpstr>Lets look at the  Skeletal Systems of different Small Animals!!</vt:lpstr>
      <vt:lpstr>Dog</vt:lpstr>
      <vt:lpstr>Cat</vt:lpstr>
      <vt:lpstr>Rabbit</vt:lpstr>
      <vt:lpstr>Rat</vt:lpstr>
      <vt:lpstr>Can you Name the bones?</vt:lpstr>
      <vt:lpstr>Dog</vt:lpstr>
      <vt:lpstr>Cat</vt:lpstr>
      <vt:lpstr>Rabbit</vt:lpstr>
      <vt:lpstr>Rat</vt:lpstr>
    </vt:vector>
  </TitlesOfParts>
  <Company>College of Veterinary Medicine - Texas A&amp;M Univ.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Animal Skeletal Systems</dc:title>
  <dc:creator>Sherry Rosedahl</dc:creator>
  <cp:lastModifiedBy>Ljlab</cp:lastModifiedBy>
  <cp:revision>40</cp:revision>
  <dcterms:created xsi:type="dcterms:W3CDTF">2012-11-07T17:08:01Z</dcterms:created>
  <dcterms:modified xsi:type="dcterms:W3CDTF">2013-02-15T20:29:09Z</dcterms:modified>
</cp:coreProperties>
</file>