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77" r:id="rId16"/>
    <p:sldId id="278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0AEE99-F5E8-43F8-A584-CB8FC9C0660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5E2260-E857-4FC1-9446-371F4E2612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9" y="228600"/>
            <a:ext cx="7061200" cy="469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0825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Soils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2890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Plant Nutrients/ Minerals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5943600" cy="484663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18 </a:t>
            </a:r>
            <a:r>
              <a:rPr lang="en-US" sz="2800" dirty="0" smtClean="0"/>
              <a:t>elements </a:t>
            </a:r>
            <a:r>
              <a:rPr lang="en-US" sz="2800" dirty="0" smtClean="0"/>
              <a:t>essential for plant growth</a:t>
            </a:r>
            <a:endParaRPr lang="en-US" sz="2800" dirty="0" smtClean="0"/>
          </a:p>
          <a:p>
            <a:pPr lvl="1"/>
            <a:r>
              <a:rPr lang="en-US" dirty="0"/>
              <a:t>Nitrogen - most </a:t>
            </a:r>
            <a:r>
              <a:rPr lang="en-US" dirty="0" smtClean="0"/>
              <a:t>important, nitrogen-fixing bacteria</a:t>
            </a:r>
            <a:endParaRPr lang="en-US" dirty="0"/>
          </a:p>
          <a:p>
            <a:pPr lvl="1"/>
            <a:r>
              <a:rPr lang="en-US" dirty="0" smtClean="0"/>
              <a:t>Carbon</a:t>
            </a:r>
            <a:r>
              <a:rPr lang="en-US" dirty="0" smtClean="0"/>
              <a:t>, Hydrogen and Oxygen </a:t>
            </a:r>
            <a:r>
              <a:rPr lang="en-US" dirty="0" smtClean="0"/>
              <a:t>- </a:t>
            </a:r>
            <a:r>
              <a:rPr lang="en-US" dirty="0" smtClean="0"/>
              <a:t>from air and </a:t>
            </a:r>
            <a:r>
              <a:rPr lang="en-US" dirty="0" smtClean="0"/>
              <a:t>water</a:t>
            </a:r>
            <a:endParaRPr lang="en-US" dirty="0" smtClean="0"/>
          </a:p>
          <a:p>
            <a:pPr lvl="1"/>
            <a:r>
              <a:rPr lang="en-US" dirty="0" smtClean="0"/>
              <a:t>Iron</a:t>
            </a:r>
            <a:r>
              <a:rPr lang="en-US" dirty="0" smtClean="0"/>
              <a:t>, calcium, phosphorus, potassium, copper, sulfur, magnesium, manganese, zinc, boron, chlorine, cobalt, nickel, and molybdenum </a:t>
            </a:r>
            <a:r>
              <a:rPr lang="en-US" dirty="0" smtClean="0"/>
              <a:t>- from soil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400300" cy="408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8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686800" cy="11848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Soil physical properties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654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Properties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525963"/>
          </a:xfrm>
        </p:spPr>
        <p:txBody>
          <a:bodyPr/>
          <a:lstStyle/>
          <a:p>
            <a:r>
              <a:rPr lang="en-US" dirty="0" smtClean="0"/>
              <a:t>Permeability</a:t>
            </a:r>
          </a:p>
          <a:p>
            <a:r>
              <a:rPr lang="en-US" dirty="0" smtClean="0"/>
              <a:t>Water holding capacity</a:t>
            </a:r>
          </a:p>
          <a:p>
            <a:r>
              <a:rPr lang="en-US" dirty="0" smtClean="0"/>
              <a:t>Porosity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05" y="205740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Permeability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029200" cy="4160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rate at which water moves through </a:t>
            </a:r>
            <a:r>
              <a:rPr lang="en-US" sz="2800" dirty="0" smtClean="0"/>
              <a:t>soil</a:t>
            </a:r>
            <a:endParaRPr lang="en-US" sz="2800" dirty="0" smtClean="0"/>
          </a:p>
          <a:p>
            <a:r>
              <a:rPr lang="en-US" sz="2800" dirty="0" smtClean="0"/>
              <a:t>Affected </a:t>
            </a:r>
            <a:r>
              <a:rPr lang="en-US" sz="2800" dirty="0" smtClean="0"/>
              <a:t>by the </a:t>
            </a:r>
            <a:r>
              <a:rPr lang="en-US" sz="2800" dirty="0" smtClean="0"/>
              <a:t>amount, </a:t>
            </a:r>
            <a:r>
              <a:rPr lang="en-US" sz="2800" dirty="0" smtClean="0"/>
              <a:t>size, </a:t>
            </a:r>
            <a:r>
              <a:rPr lang="en-US" sz="2800" dirty="0" smtClean="0"/>
              <a:t>and arrangement of pores.</a:t>
            </a:r>
          </a:p>
          <a:p>
            <a:pPr lvl="1"/>
            <a:r>
              <a:rPr lang="en-US" dirty="0" err="1" smtClean="0"/>
              <a:t>Macropores</a:t>
            </a:r>
            <a:r>
              <a:rPr lang="en-US" dirty="0" smtClean="0"/>
              <a:t>, such as sand, can </a:t>
            </a:r>
            <a:r>
              <a:rPr lang="en-US" dirty="0" smtClean="0"/>
              <a:t>increase permeability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60548"/>
            <a:ext cx="3581400" cy="33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Water Holding Capacity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4541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ability of a </a:t>
            </a:r>
            <a:r>
              <a:rPr lang="en-US" sz="2800" dirty="0" smtClean="0"/>
              <a:t>soil’s </a:t>
            </a:r>
            <a:r>
              <a:rPr lang="en-US" sz="2800" dirty="0" err="1" smtClean="0"/>
              <a:t>micropores</a:t>
            </a:r>
            <a:r>
              <a:rPr lang="en-US" sz="2800" dirty="0" smtClean="0"/>
              <a:t> to hold water for plant use</a:t>
            </a:r>
          </a:p>
          <a:p>
            <a:r>
              <a:rPr lang="en-US" sz="2800" dirty="0" smtClean="0"/>
              <a:t>Affected </a:t>
            </a:r>
            <a:r>
              <a:rPr lang="en-US" sz="2800" dirty="0" smtClean="0"/>
              <a:t>by </a:t>
            </a:r>
            <a:r>
              <a:rPr lang="en-US" sz="2800" dirty="0" smtClean="0"/>
              <a:t>the amount, size and arrangement of </a:t>
            </a:r>
            <a:r>
              <a:rPr lang="en-US" sz="2800" dirty="0" smtClean="0"/>
              <a:t>pores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31448"/>
            <a:ext cx="4638675" cy="34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Porosity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733800" cy="4541838"/>
          </a:xfrm>
        </p:spPr>
        <p:txBody>
          <a:bodyPr/>
          <a:lstStyle/>
          <a:p>
            <a:r>
              <a:rPr lang="en-US" dirty="0" smtClean="0"/>
              <a:t>Soil texture</a:t>
            </a:r>
          </a:p>
          <a:p>
            <a:r>
              <a:rPr lang="en-US" dirty="0" smtClean="0"/>
              <a:t>Soil structure</a:t>
            </a:r>
          </a:p>
          <a:p>
            <a:r>
              <a:rPr lang="en-US" dirty="0" smtClean="0"/>
              <a:t>Compaction</a:t>
            </a:r>
          </a:p>
          <a:p>
            <a:r>
              <a:rPr lang="en-US" dirty="0" smtClean="0"/>
              <a:t>Organic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77926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Soil Texture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relative proportions of sand, silt and clay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41" y="2286000"/>
            <a:ext cx="5219257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Particle types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41" y="1600200"/>
            <a:ext cx="5817259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Sand - particles </a:t>
            </a:r>
            <a:r>
              <a:rPr lang="en-US" sz="2800" dirty="0" smtClean="0"/>
              <a:t>of 2 to .05 mm diameter</a:t>
            </a:r>
          </a:p>
          <a:p>
            <a:r>
              <a:rPr lang="en-US" sz="2800" dirty="0" smtClean="0"/>
              <a:t>Silt - particles </a:t>
            </a:r>
            <a:r>
              <a:rPr lang="en-US" sz="2800" dirty="0" smtClean="0"/>
              <a:t>.05 to .0002 mm diameter</a:t>
            </a:r>
          </a:p>
          <a:p>
            <a:r>
              <a:rPr lang="en-US" sz="2800" dirty="0" smtClean="0"/>
              <a:t>Clay - &lt;.</a:t>
            </a:r>
            <a:r>
              <a:rPr lang="en-US" sz="2800" dirty="0" smtClean="0"/>
              <a:t>0002 mm diameter</a:t>
            </a:r>
          </a:p>
          <a:p>
            <a:r>
              <a:rPr lang="en-US" sz="2800" dirty="0" smtClean="0"/>
              <a:t>Loam - contains </a:t>
            </a:r>
            <a:r>
              <a:rPr lang="en-US" sz="2800" dirty="0" smtClean="0"/>
              <a:t>soils whose properties </a:t>
            </a:r>
            <a:r>
              <a:rPr lang="en-US" sz="2800" dirty="0" smtClean="0"/>
              <a:t>consist almost equally of </a:t>
            </a:r>
            <a:r>
              <a:rPr lang="en-US" sz="2800" dirty="0" smtClean="0"/>
              <a:t>clay, silt, and sand </a:t>
            </a:r>
            <a:r>
              <a:rPr lang="en-US" sz="2800" dirty="0" smtClean="0"/>
              <a:t>separates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000"/>
            <a:ext cx="24770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Structure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nature </a:t>
            </a:r>
            <a:r>
              <a:rPr lang="en-US" sz="2800" dirty="0" smtClean="0"/>
              <a:t>of </a:t>
            </a:r>
            <a:r>
              <a:rPr lang="en-US" sz="2800" dirty="0" smtClean="0"/>
              <a:t>the arrangement of primary particles into naturally formed secondary particles called aggregates </a:t>
            </a:r>
            <a:endParaRPr lang="en-US" sz="2800" dirty="0" smtClean="0"/>
          </a:p>
          <a:p>
            <a:r>
              <a:rPr lang="en-US" sz="2800" dirty="0" smtClean="0"/>
              <a:t>Profound </a:t>
            </a:r>
            <a:r>
              <a:rPr lang="en-US" sz="2800" dirty="0" smtClean="0"/>
              <a:t>influence on porosity and balance between large and small </a:t>
            </a:r>
            <a:r>
              <a:rPr lang="en-US" sz="2800" dirty="0" smtClean="0"/>
              <a:t>pores</a:t>
            </a:r>
            <a:endParaRPr lang="en-US" sz="2800" dirty="0" smtClean="0"/>
          </a:p>
          <a:p>
            <a:r>
              <a:rPr lang="en-US" sz="2800" dirty="0" smtClean="0"/>
              <a:t>Types</a:t>
            </a:r>
          </a:p>
          <a:p>
            <a:pPr lvl="1"/>
            <a:r>
              <a:rPr lang="en-US" dirty="0" smtClean="0"/>
              <a:t>Granular</a:t>
            </a:r>
          </a:p>
          <a:p>
            <a:pPr lvl="1"/>
            <a:r>
              <a:rPr lang="en-US" dirty="0" smtClean="0"/>
              <a:t>Blocky</a:t>
            </a:r>
          </a:p>
          <a:p>
            <a:pPr lvl="1"/>
            <a:r>
              <a:rPr lang="en-US" dirty="0" smtClean="0"/>
              <a:t>Platy</a:t>
            </a:r>
          </a:p>
          <a:p>
            <a:pPr lvl="1"/>
            <a:r>
              <a:rPr lang="en-US" dirty="0" smtClean="0"/>
              <a:t>Columnar/Prismatic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81400"/>
            <a:ext cx="4038601" cy="30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Granular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1" cy="4038599"/>
          </a:xfrm>
        </p:spPr>
        <p:txBody>
          <a:bodyPr/>
          <a:lstStyle/>
          <a:p>
            <a:r>
              <a:rPr lang="en-US" sz="2800" dirty="0" smtClean="0"/>
              <a:t>Individual particles of sand, </a:t>
            </a:r>
            <a:r>
              <a:rPr lang="en-US" sz="2800" dirty="0" smtClean="0"/>
              <a:t>silt, </a:t>
            </a:r>
            <a:r>
              <a:rPr lang="en-US" sz="2800" dirty="0" smtClean="0"/>
              <a:t>and clay grouped together in small, nearly spherical grains</a:t>
            </a:r>
          </a:p>
          <a:p>
            <a:r>
              <a:rPr lang="en-US" sz="2800" dirty="0" smtClean="0"/>
              <a:t>Water </a:t>
            </a:r>
            <a:r>
              <a:rPr lang="en-US" sz="2800" dirty="0" smtClean="0"/>
              <a:t>easily circulates </a:t>
            </a:r>
          </a:p>
          <a:p>
            <a:r>
              <a:rPr lang="en-US" sz="2800" dirty="0" smtClean="0"/>
              <a:t>Common </a:t>
            </a:r>
            <a:r>
              <a:rPr lang="en-US" sz="2800" dirty="0" smtClean="0"/>
              <a:t>in surface soils with high organic matter content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96" y="3657600"/>
            <a:ext cx="3924004" cy="29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What is soil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3094038"/>
          </a:xfrm>
        </p:spPr>
        <p:txBody>
          <a:bodyPr/>
          <a:lstStyle/>
          <a:p>
            <a:r>
              <a:rPr lang="en-US" dirty="0" smtClean="0"/>
              <a:t>Formed </a:t>
            </a:r>
            <a:r>
              <a:rPr lang="en-US" dirty="0" smtClean="0"/>
              <a:t>by weathering, erosion, and the combining of those rock particles with air, water, and organic </a:t>
            </a:r>
            <a:r>
              <a:rPr lang="en-US" dirty="0" smtClean="0"/>
              <a:t>material</a:t>
            </a:r>
            <a:endParaRPr lang="en-US" dirty="0" smtClean="0"/>
          </a:p>
          <a:p>
            <a:r>
              <a:rPr lang="en-US" dirty="0" smtClean="0"/>
              <a:t>It can take 100 to 600 years or more for nature to make one inch of topsoil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1910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63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Blocky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Soil particles that cling together in </a:t>
            </a:r>
            <a:r>
              <a:rPr lang="en-US" sz="2800" dirty="0" smtClean="0"/>
              <a:t>nearly </a:t>
            </a:r>
            <a:r>
              <a:rPr lang="en-US" sz="2800" dirty="0" smtClean="0"/>
              <a:t>square or angular blocks having more or less sharp </a:t>
            </a:r>
            <a:r>
              <a:rPr lang="en-US" sz="2800" dirty="0" smtClean="0"/>
              <a:t>edges</a:t>
            </a:r>
            <a:endParaRPr lang="en-US" sz="2800" dirty="0" smtClean="0"/>
          </a:p>
          <a:p>
            <a:r>
              <a:rPr lang="en-US" sz="2800" dirty="0" smtClean="0"/>
              <a:t>Resists </a:t>
            </a:r>
            <a:r>
              <a:rPr lang="en-US" sz="2800" dirty="0" smtClean="0"/>
              <a:t>penetration and movement of water</a:t>
            </a:r>
          </a:p>
          <a:p>
            <a:r>
              <a:rPr lang="en-US" sz="2800" dirty="0" smtClean="0"/>
              <a:t>Common in </a:t>
            </a:r>
            <a:r>
              <a:rPr lang="en-US" sz="2800" dirty="0" err="1" smtClean="0"/>
              <a:t>subsoils</a:t>
            </a:r>
            <a:r>
              <a:rPr lang="en-US" sz="2800" dirty="0" smtClean="0"/>
              <a:t>, </a:t>
            </a:r>
            <a:r>
              <a:rPr lang="en-US" sz="2800" dirty="0" smtClean="0"/>
              <a:t>especially in humid regions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81400"/>
            <a:ext cx="4053085" cy="30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Platy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Made up of soil particles aggregated in thin plates or sheets piled horizontally on one </a:t>
            </a:r>
            <a:r>
              <a:rPr lang="en-US" sz="2800" dirty="0" smtClean="0"/>
              <a:t>another</a:t>
            </a:r>
            <a:endParaRPr lang="en-US" sz="2800" dirty="0" smtClean="0"/>
          </a:p>
          <a:p>
            <a:r>
              <a:rPr lang="en-US" sz="2800" dirty="0" smtClean="0"/>
              <a:t>Plates often overlap, greatly impairing water circulation</a:t>
            </a:r>
          </a:p>
          <a:p>
            <a:r>
              <a:rPr lang="en-US" sz="2800" dirty="0" smtClean="0"/>
              <a:t>Common with </a:t>
            </a:r>
            <a:r>
              <a:rPr lang="en-US" sz="2800" dirty="0" err="1" smtClean="0"/>
              <a:t>puddling</a:t>
            </a:r>
            <a:r>
              <a:rPr lang="en-US" sz="2800" dirty="0" smtClean="0"/>
              <a:t> or ponding of soils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4038600"/>
            <a:ext cx="3606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Columnar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Soil particles that have formed into vertical columns or pillars separated by miniature, but definite vertical cracks</a:t>
            </a:r>
          </a:p>
          <a:p>
            <a:r>
              <a:rPr lang="en-US" sz="2800" dirty="0" smtClean="0"/>
              <a:t>Water circulation and drainage is poor</a:t>
            </a:r>
            <a:endParaRPr lang="en-US" sz="2800" dirty="0" smtClean="0"/>
          </a:p>
          <a:p>
            <a:r>
              <a:rPr lang="en-US" sz="2800" dirty="0" smtClean="0"/>
              <a:t>Common in </a:t>
            </a:r>
            <a:r>
              <a:rPr lang="en-US" sz="2800" dirty="0" err="1" smtClean="0"/>
              <a:t>subsoils</a:t>
            </a:r>
            <a:r>
              <a:rPr lang="en-US" sz="2800" dirty="0" smtClean="0"/>
              <a:t> in arid and semi-arid regions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87971"/>
            <a:ext cx="3412695" cy="27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Compaction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209953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Destroys soil quality</a:t>
            </a:r>
          </a:p>
          <a:p>
            <a:r>
              <a:rPr lang="en-US" sz="2800" dirty="0" smtClean="0"/>
              <a:t>Reduces pore size</a:t>
            </a:r>
          </a:p>
          <a:p>
            <a:r>
              <a:rPr lang="en-US" sz="2800" dirty="0" smtClean="0"/>
              <a:t>Less space for air and water</a:t>
            </a:r>
          </a:p>
          <a:p>
            <a:r>
              <a:rPr lang="en-US" sz="2800" dirty="0" smtClean="0"/>
              <a:t>Difficult </a:t>
            </a:r>
            <a:r>
              <a:rPr lang="en-US" sz="2800" dirty="0" smtClean="0"/>
              <a:t>for plants to grow roots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65" y="1828800"/>
            <a:ext cx="34391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reducing compaction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4381"/>
            <a:ext cx="5181600" cy="4541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 organic matter</a:t>
            </a:r>
          </a:p>
          <a:p>
            <a:r>
              <a:rPr lang="en-US" sz="2800" dirty="0" smtClean="0"/>
              <a:t>Reduce trips </a:t>
            </a:r>
            <a:r>
              <a:rPr lang="en-US" sz="2800" dirty="0" smtClean="0"/>
              <a:t>across </a:t>
            </a:r>
            <a:r>
              <a:rPr lang="en-US" sz="2800" dirty="0" smtClean="0"/>
              <a:t>the area</a:t>
            </a:r>
            <a:endParaRPr lang="en-US" sz="2800" dirty="0" smtClean="0"/>
          </a:p>
          <a:p>
            <a:r>
              <a:rPr lang="en-US" sz="2800" dirty="0" smtClean="0"/>
              <a:t>Practice reduced-till or no till systems</a:t>
            </a:r>
          </a:p>
          <a:p>
            <a:r>
              <a:rPr lang="en-US" sz="2800" dirty="0" smtClean="0"/>
              <a:t>Harvest when soils are not wet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205" y="2286000"/>
            <a:ext cx="32478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90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475" y="2667000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Soil Profile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058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Soil Profile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layers</a:t>
            </a:r>
          </a:p>
          <a:p>
            <a:pPr lvl="1"/>
            <a:r>
              <a:rPr lang="en-US" dirty="0" smtClean="0"/>
              <a:t>O:Organic</a:t>
            </a:r>
          </a:p>
          <a:p>
            <a:pPr lvl="1"/>
            <a:r>
              <a:rPr lang="en-US" dirty="0" smtClean="0"/>
              <a:t>A: Topsoil</a:t>
            </a:r>
          </a:p>
          <a:p>
            <a:pPr lvl="1"/>
            <a:r>
              <a:rPr lang="en-US" dirty="0" smtClean="0"/>
              <a:t>E: </a:t>
            </a:r>
            <a:r>
              <a:rPr lang="en-US" dirty="0" err="1" smtClean="0"/>
              <a:t>Eluviated</a:t>
            </a:r>
            <a:endParaRPr lang="en-US" dirty="0" smtClean="0"/>
          </a:p>
          <a:p>
            <a:pPr lvl="1"/>
            <a:r>
              <a:rPr lang="en-US" dirty="0" smtClean="0"/>
              <a:t>B:Subsoil</a:t>
            </a:r>
          </a:p>
          <a:p>
            <a:pPr lvl="1"/>
            <a:r>
              <a:rPr lang="en-US" dirty="0" smtClean="0"/>
              <a:t>C: Parent Material</a:t>
            </a:r>
          </a:p>
          <a:p>
            <a:pPr lvl="1"/>
            <a:r>
              <a:rPr lang="en-US" dirty="0" smtClean="0"/>
              <a:t>R: Bedrock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47800"/>
            <a:ext cx="34290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667000" y="2438400"/>
            <a:ext cx="2971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67000" y="29718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3505200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3886199"/>
            <a:ext cx="3352800" cy="609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00500" y="4495800"/>
            <a:ext cx="17907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5105400"/>
            <a:ext cx="2895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 Horizon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Organic</a:t>
            </a:r>
          </a:p>
          <a:p>
            <a:pPr lvl="1"/>
            <a:r>
              <a:rPr lang="en-US" dirty="0" smtClean="0"/>
              <a:t>Top layer of soil</a:t>
            </a:r>
          </a:p>
          <a:p>
            <a:pPr lvl="1"/>
            <a:r>
              <a:rPr lang="en-US" dirty="0" smtClean="0"/>
              <a:t>Made </a:t>
            </a:r>
            <a:r>
              <a:rPr lang="en-US" dirty="0" smtClean="0"/>
              <a:t>of fresh to partially decomposed organic matter</a:t>
            </a:r>
          </a:p>
          <a:p>
            <a:pPr lvl="1"/>
            <a:r>
              <a:rPr lang="en-US" dirty="0" smtClean="0"/>
              <a:t>Color </a:t>
            </a:r>
            <a:r>
              <a:rPr lang="en-US" dirty="0" smtClean="0"/>
              <a:t>varies from brown to black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114800"/>
            <a:ext cx="58262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22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 Horizon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800600"/>
          </a:xfrm>
        </p:spPr>
        <p:txBody>
          <a:bodyPr/>
          <a:lstStyle/>
          <a:p>
            <a:r>
              <a:rPr lang="en-US" dirty="0" smtClean="0"/>
              <a:t>Top Soil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Top portion made </a:t>
            </a:r>
            <a:r>
              <a:rPr lang="en-US" dirty="0" smtClean="0"/>
              <a:t>of highly decomposed organic matter </a:t>
            </a:r>
            <a:endParaRPr lang="en-US" dirty="0" smtClean="0"/>
          </a:p>
          <a:p>
            <a:pPr lvl="1"/>
            <a:r>
              <a:rPr lang="en-US" dirty="0" smtClean="0"/>
              <a:t>Color </a:t>
            </a:r>
            <a:r>
              <a:rPr lang="en-US" dirty="0" smtClean="0"/>
              <a:t>ranges from brown to gray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988" y="1752600"/>
            <a:ext cx="43325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38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 horizon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734050" cy="4541838"/>
          </a:xfrm>
        </p:spPr>
        <p:txBody>
          <a:bodyPr/>
          <a:lstStyle/>
          <a:p>
            <a:r>
              <a:rPr lang="en-US" dirty="0" err="1" smtClean="0"/>
              <a:t>Eluviated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Made </a:t>
            </a:r>
            <a:r>
              <a:rPr lang="en-US" dirty="0" smtClean="0"/>
              <a:t>of </a:t>
            </a:r>
            <a:r>
              <a:rPr lang="en-US" dirty="0" smtClean="0"/>
              <a:t>mostly sand and silt</a:t>
            </a:r>
          </a:p>
          <a:p>
            <a:pPr lvl="1"/>
            <a:r>
              <a:rPr lang="en-US" dirty="0" smtClean="0"/>
              <a:t>Has lost most of its minerals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143000"/>
            <a:ext cx="3028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83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Soil Formation Factors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 Material</a:t>
            </a:r>
          </a:p>
          <a:p>
            <a:r>
              <a:rPr lang="en-US" dirty="0" smtClean="0"/>
              <a:t>Climate</a:t>
            </a:r>
            <a:endParaRPr lang="en-US" dirty="0" smtClean="0"/>
          </a:p>
          <a:p>
            <a:r>
              <a:rPr lang="en-US" dirty="0" smtClean="0"/>
              <a:t>Organisms</a:t>
            </a:r>
            <a:endParaRPr lang="en-US" dirty="0" smtClean="0"/>
          </a:p>
          <a:p>
            <a:r>
              <a:rPr lang="en-US" dirty="0" smtClean="0"/>
              <a:t>Topography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52" y="1651115"/>
            <a:ext cx="5290048" cy="3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B Horizon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Sub soil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clay and bigger bedrock</a:t>
            </a:r>
          </a:p>
          <a:p>
            <a:pPr lvl="1"/>
            <a:r>
              <a:rPr lang="en-US" dirty="0" smtClean="0"/>
              <a:t>Reddish </a:t>
            </a:r>
            <a:r>
              <a:rPr lang="en-US" dirty="0" smtClean="0"/>
              <a:t>brown or tan in color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701997"/>
            <a:ext cx="4648200" cy="300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28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 Horizon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80707"/>
            <a:ext cx="5029200" cy="4953000"/>
          </a:xfrm>
        </p:spPr>
        <p:txBody>
          <a:bodyPr/>
          <a:lstStyle/>
          <a:p>
            <a:r>
              <a:rPr lang="en-US" dirty="0" smtClean="0"/>
              <a:t>Parent Material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Weathered bedrock</a:t>
            </a:r>
          </a:p>
          <a:p>
            <a:pPr lvl="1"/>
            <a:r>
              <a:rPr lang="en-US" dirty="0" smtClean="0"/>
              <a:t>Cracked and broken surface of the bedrock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0722" y="1676400"/>
            <a:ext cx="3738390" cy="387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70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R Horizon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648200" cy="4800600"/>
          </a:xfrm>
        </p:spPr>
        <p:txBody>
          <a:bodyPr/>
          <a:lstStyle/>
          <a:p>
            <a:r>
              <a:rPr lang="en-US" dirty="0" smtClean="0"/>
              <a:t>Bedrock</a:t>
            </a:r>
          </a:p>
          <a:p>
            <a:pPr lvl="1"/>
            <a:r>
              <a:rPr lang="en-US" dirty="0" smtClean="0"/>
              <a:t>Last layer</a:t>
            </a:r>
          </a:p>
          <a:p>
            <a:pPr lvl="1"/>
            <a:r>
              <a:rPr lang="en-US" dirty="0" smtClean="0"/>
              <a:t>Made </a:t>
            </a:r>
            <a:r>
              <a:rPr lang="en-US" dirty="0" smtClean="0"/>
              <a:t>of </a:t>
            </a:r>
            <a:r>
              <a:rPr lang="en-US" dirty="0" err="1" smtClean="0"/>
              <a:t>unweathered</a:t>
            </a:r>
            <a:r>
              <a:rPr lang="en-US" dirty="0" smtClean="0"/>
              <a:t> rocks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1828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95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Functions of soil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Provides support and anchorage for </a:t>
            </a:r>
            <a:r>
              <a:rPr lang="en-US" sz="2800" dirty="0" smtClean="0"/>
              <a:t>vegetation</a:t>
            </a:r>
            <a:endParaRPr lang="en-US" sz="2800" dirty="0" smtClean="0"/>
          </a:p>
          <a:p>
            <a:r>
              <a:rPr lang="en-US" sz="2800" dirty="0" smtClean="0"/>
              <a:t>Medium </a:t>
            </a:r>
            <a:r>
              <a:rPr lang="en-US" sz="2800" dirty="0" smtClean="0"/>
              <a:t>for plant growth and crop production</a:t>
            </a:r>
          </a:p>
          <a:p>
            <a:r>
              <a:rPr lang="en-US" sz="2800" dirty="0" smtClean="0"/>
              <a:t>Primary cleansing and recycling medium</a:t>
            </a:r>
          </a:p>
          <a:p>
            <a:r>
              <a:rPr lang="en-US" sz="2800" dirty="0" smtClean="0"/>
              <a:t>Sustains </a:t>
            </a:r>
            <a:r>
              <a:rPr lang="en-US" sz="2800" dirty="0" smtClean="0"/>
              <a:t>biological activity, diversity and production</a:t>
            </a:r>
          </a:p>
          <a:p>
            <a:r>
              <a:rPr lang="en-US" sz="2800" dirty="0" smtClean="0"/>
              <a:t>Stores </a:t>
            </a:r>
            <a:r>
              <a:rPr lang="en-US" sz="2800" dirty="0" smtClean="0"/>
              <a:t>and </a:t>
            </a:r>
            <a:r>
              <a:rPr lang="en-US" sz="2800" dirty="0" smtClean="0"/>
              <a:t>cycles </a:t>
            </a:r>
            <a:r>
              <a:rPr lang="en-US" sz="2800" dirty="0" smtClean="0"/>
              <a:t>nutrients and other </a:t>
            </a:r>
            <a:r>
              <a:rPr lang="en-US" sz="2800" dirty="0" smtClean="0"/>
              <a:t>elements</a:t>
            </a:r>
          </a:p>
          <a:p>
            <a:r>
              <a:rPr lang="en-US" sz="2800" dirty="0" smtClean="0"/>
              <a:t>Allows gas exchange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43592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475" y="2667000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Soil Components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051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Components of Soil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4515067" cy="36631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Organic matter</a:t>
            </a:r>
          </a:p>
          <a:p>
            <a:r>
              <a:rPr lang="en-US" sz="2800" dirty="0" smtClean="0"/>
              <a:t>Water </a:t>
            </a:r>
            <a:endParaRPr lang="en-US" sz="2800" dirty="0"/>
          </a:p>
          <a:p>
            <a:r>
              <a:rPr lang="en-US" sz="2800" dirty="0" smtClean="0"/>
              <a:t>Air </a:t>
            </a:r>
          </a:p>
          <a:p>
            <a:r>
              <a:rPr lang="en-US" sz="2800" dirty="0" smtClean="0"/>
              <a:t>Nutrients/minerals </a:t>
            </a:r>
            <a:endParaRPr lang="en-US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0975" y="2057400"/>
            <a:ext cx="4685867" cy="253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86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Organic Matter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Consists </a:t>
            </a:r>
            <a:r>
              <a:rPr lang="en-US" sz="2800" dirty="0" smtClean="0"/>
              <a:t>of the remains of plants and animals</a:t>
            </a:r>
          </a:p>
          <a:p>
            <a:r>
              <a:rPr lang="en-US" sz="2800" dirty="0" smtClean="0"/>
              <a:t>With favorable temperature and moisture, animals </a:t>
            </a:r>
            <a:r>
              <a:rPr lang="en-US" sz="2800" dirty="0"/>
              <a:t>and fungi </a:t>
            </a:r>
            <a:r>
              <a:rPr lang="en-US" sz="2800" dirty="0" smtClean="0"/>
              <a:t>break down organic matter to humus and soluble nutrients accessible to growing plants</a:t>
            </a:r>
          </a:p>
          <a:p>
            <a:r>
              <a:rPr lang="en-US" sz="2800" dirty="0" smtClean="0"/>
              <a:t>Types of </a:t>
            </a:r>
            <a:r>
              <a:rPr lang="en-US" sz="2800" dirty="0" smtClean="0"/>
              <a:t>plants </a:t>
            </a:r>
            <a:r>
              <a:rPr lang="en-US" sz="2800" dirty="0" smtClean="0"/>
              <a:t>growing </a:t>
            </a:r>
            <a:r>
              <a:rPr lang="en-US" sz="2800" dirty="0" smtClean="0"/>
              <a:t>in </a:t>
            </a:r>
            <a:r>
              <a:rPr lang="en-US" sz="2800" dirty="0" smtClean="0"/>
              <a:t>the </a:t>
            </a:r>
            <a:r>
              <a:rPr lang="en-US" sz="2800" dirty="0" smtClean="0"/>
              <a:t>soil, </a:t>
            </a:r>
            <a:r>
              <a:rPr lang="en-US" sz="2800" dirty="0" smtClean="0"/>
              <a:t>management </a:t>
            </a:r>
            <a:r>
              <a:rPr lang="en-US" sz="2800" dirty="0" smtClean="0"/>
              <a:t>practices, temperature, and </a:t>
            </a:r>
            <a:r>
              <a:rPr lang="en-US" sz="2800" dirty="0" smtClean="0"/>
              <a:t>drainage determine the amount of organic matter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lang="en-US" smtClean="0" sz="4400"/>
              <a:t>Water</a:t>
            </a:r>
            <a:r>
              <a:rPr dirty="0" lang="en-US" smtClean="0"/>
              <a:t> 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562600" cy="4922838"/>
          </a:xfrm>
        </p:spPr>
        <p:txBody>
          <a:bodyPr>
            <a:normAutofit/>
          </a:bodyPr>
          <a:lstStyle/>
          <a:p>
            <a:r>
              <a:rPr dirty="0" lang="en-US" smtClean="0" sz="2800"/>
              <a:t>From precipitation </a:t>
            </a:r>
            <a:r>
              <a:rPr dirty="0" lang="en-US" smtClean="0" sz="2800"/>
              <a:t>entering </a:t>
            </a:r>
            <a:r>
              <a:rPr dirty="0" lang="en-US" smtClean="0" sz="2800"/>
              <a:t>soil </a:t>
            </a:r>
            <a:r>
              <a:rPr dirty="0" lang="en-US" smtClean="0" sz="2800"/>
              <a:t>cracks, holes, and openings between soil </a:t>
            </a:r>
            <a:r>
              <a:rPr dirty="0" lang="en-US" smtClean="0" sz="2800"/>
              <a:t>particles</a:t>
            </a:r>
            <a:endParaRPr dirty="0" lang="en-US" smtClean="0" sz="2800"/>
          </a:p>
          <a:p>
            <a:r>
              <a:rPr dirty="0" lang="en-US" smtClean="0" sz="2800"/>
              <a:t>Used by plants </a:t>
            </a:r>
          </a:p>
          <a:p>
            <a:r>
              <a:rPr dirty="0" lang="en-US" smtClean="0" sz="2800"/>
              <a:t>Lost to </a:t>
            </a:r>
            <a:r>
              <a:rPr dirty="0" lang="en-US" smtClean="0" sz="2800"/>
              <a:t>evaporation and </a:t>
            </a:r>
            <a:r>
              <a:rPr dirty="0" lang="en-US" smtClean="0" sz="2800"/>
              <a:t>run-off</a:t>
            </a:r>
          </a:p>
          <a:p>
            <a:r>
              <a:rPr dirty="0" lang="en-US" smtClean="0" sz="2800"/>
              <a:t>Moves deep within the ground, inaccessible to plants</a:t>
            </a:r>
            <a:endParaRPr dirty="0" lang="en-US" smtClean="0" sz="2800"/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19800" y="1162050"/>
            <a:ext cx="2761235" cy="561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2993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air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953000" cy="50752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Air in the soil contains </a:t>
            </a:r>
            <a:r>
              <a:rPr lang="en-US" sz="2800" dirty="0"/>
              <a:t>less oxygen and more carbon dioxide than </a:t>
            </a:r>
            <a:r>
              <a:rPr lang="en-US" sz="2800" dirty="0" smtClean="0"/>
              <a:t>air </a:t>
            </a:r>
            <a:r>
              <a:rPr lang="en-US" sz="2800" dirty="0"/>
              <a:t>above the soil </a:t>
            </a:r>
            <a:r>
              <a:rPr lang="en-US" sz="2800" dirty="0" smtClean="0"/>
              <a:t>surface</a:t>
            </a:r>
            <a:endParaRPr lang="en-US" sz="2800" dirty="0"/>
          </a:p>
          <a:p>
            <a:r>
              <a:rPr lang="en-US" sz="2800" dirty="0" smtClean="0"/>
              <a:t>Air </a:t>
            </a:r>
            <a:r>
              <a:rPr lang="en-US" sz="2800" dirty="0"/>
              <a:t>is pushed </a:t>
            </a:r>
            <a:r>
              <a:rPr lang="en-US" sz="2800" dirty="0" smtClean="0"/>
              <a:t>out of the soil </a:t>
            </a:r>
            <a:r>
              <a:rPr lang="en-US" sz="2800" dirty="0"/>
              <a:t>a</a:t>
            </a:r>
            <a:r>
              <a:rPr lang="en-US" sz="2800" dirty="0" smtClean="0"/>
              <a:t>s </a:t>
            </a:r>
            <a:r>
              <a:rPr lang="en-US" sz="2800" dirty="0" smtClean="0"/>
              <a:t>water </a:t>
            </a:r>
            <a:r>
              <a:rPr lang="en-US" sz="2800" dirty="0" smtClean="0"/>
              <a:t>enters </a:t>
            </a:r>
            <a:endParaRPr lang="en-US" sz="2800" dirty="0" smtClean="0"/>
          </a:p>
          <a:p>
            <a:r>
              <a:rPr lang="en-US" sz="2800" dirty="0" smtClean="0"/>
              <a:t>Plant</a:t>
            </a:r>
            <a:r>
              <a:rPr lang="en-US" sz="2800" dirty="0" smtClean="0"/>
              <a:t> </a:t>
            </a:r>
            <a:r>
              <a:rPr lang="en-US" sz="2800" dirty="0" smtClean="0"/>
              <a:t>roots take up oxygen for respiration</a:t>
            </a:r>
          </a:p>
          <a:p>
            <a:r>
              <a:rPr lang="en-US" sz="2800" dirty="0" smtClean="0"/>
              <a:t>Roots die i</a:t>
            </a:r>
            <a:r>
              <a:rPr lang="en-US" sz="2800" dirty="0" smtClean="0"/>
              <a:t>f </a:t>
            </a:r>
            <a:r>
              <a:rPr lang="en-US" sz="2800" dirty="0" smtClean="0"/>
              <a:t>air is unavailable for </a:t>
            </a:r>
            <a:r>
              <a:rPr lang="en-US" sz="2800" dirty="0" smtClean="0"/>
              <a:t>long periods </a:t>
            </a:r>
            <a:r>
              <a:rPr lang="en-US" sz="2800" dirty="0" smtClean="0"/>
              <a:t>of </a:t>
            </a:r>
            <a:r>
              <a:rPr lang="en-US" sz="2800" dirty="0" smtClean="0"/>
              <a:t>time</a:t>
            </a:r>
            <a:endParaRPr lang="en-US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526536" cy="27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507</TotalTime>
  <Words>735</Words>
  <Application>Microsoft Office PowerPoint</Application>
  <PresentationFormat>On-screen Show (4:3)</PresentationFormat>
  <Paragraphs>138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Soils</vt:lpstr>
      <vt:lpstr>What is soil</vt:lpstr>
      <vt:lpstr>Soil Formation Factors</vt:lpstr>
      <vt:lpstr>Functions of soil</vt:lpstr>
      <vt:lpstr>Soil Components</vt:lpstr>
      <vt:lpstr>Components of Soil</vt:lpstr>
      <vt:lpstr>Organic Matter</vt:lpstr>
      <vt:lpstr>Water </vt:lpstr>
      <vt:lpstr>air</vt:lpstr>
      <vt:lpstr>Plant Nutrients/ Minerals</vt:lpstr>
      <vt:lpstr>Soil physical properties</vt:lpstr>
      <vt:lpstr>Properties</vt:lpstr>
      <vt:lpstr>Permeability</vt:lpstr>
      <vt:lpstr>Water Holding Capacity</vt:lpstr>
      <vt:lpstr>Porosity</vt:lpstr>
      <vt:lpstr>Soil Texture</vt:lpstr>
      <vt:lpstr>Particle types</vt:lpstr>
      <vt:lpstr>Structure </vt:lpstr>
      <vt:lpstr>Granular</vt:lpstr>
      <vt:lpstr>Blocky</vt:lpstr>
      <vt:lpstr>Platy</vt:lpstr>
      <vt:lpstr>Columnar</vt:lpstr>
      <vt:lpstr>Compaction</vt:lpstr>
      <vt:lpstr>reducing compaction</vt:lpstr>
      <vt:lpstr>Soil Profile</vt:lpstr>
      <vt:lpstr>Soil Profile</vt:lpstr>
      <vt:lpstr>O Horizon</vt:lpstr>
      <vt:lpstr>A Horizon</vt:lpstr>
      <vt:lpstr>E horizon</vt:lpstr>
      <vt:lpstr>B Horizon</vt:lpstr>
      <vt:lpstr>C Horizon</vt:lpstr>
      <vt:lpstr>R Horizon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Soils</dc:title>
  <dc:creator>Ljlab</dc:creator>
  <cp:lastModifiedBy>Whitaker, Torri</cp:lastModifiedBy>
  <cp:revision>41</cp:revision>
  <dcterms:created xsi:type="dcterms:W3CDTF">2012-09-17T19:55:48Z</dcterms:created>
  <dcterms:modified xsi:type="dcterms:W3CDTF">2012-10-25T16:42:10Z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1310875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