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+xml" PartName="/ppt/slides/slide29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7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31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6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3"/>
  </p:notesMasterIdLst>
  <p:sldIdLst>
    <p:sldId id="256" r:id="rId2"/>
    <p:sldId id="273" r:id="rId3"/>
    <p:sldId id="274" r:id="rId4"/>
    <p:sldId id="261" r:id="rId5"/>
    <p:sldId id="276" r:id="rId6"/>
    <p:sldId id="277" r:id="rId7"/>
    <p:sldId id="258" r:id="rId8"/>
    <p:sldId id="275" r:id="rId9"/>
    <p:sldId id="259" r:id="rId10"/>
    <p:sldId id="260" r:id="rId11"/>
    <p:sldId id="262" r:id="rId12"/>
    <p:sldId id="263" r:id="rId13"/>
    <p:sldId id="279" r:id="rId14"/>
    <p:sldId id="264" r:id="rId15"/>
    <p:sldId id="265" r:id="rId16"/>
    <p:sldId id="280" r:id="rId17"/>
    <p:sldId id="267" r:id="rId18"/>
    <p:sldId id="283" r:id="rId19"/>
    <p:sldId id="295" r:id="rId20"/>
    <p:sldId id="296" r:id="rId21"/>
    <p:sldId id="284" r:id="rId22"/>
    <p:sldId id="286" r:id="rId23"/>
    <p:sldId id="285" r:id="rId24"/>
    <p:sldId id="287" r:id="rId25"/>
    <p:sldId id="288" r:id="rId26"/>
    <p:sldId id="290" r:id="rId27"/>
    <p:sldId id="289" r:id="rId28"/>
    <p:sldId id="291" r:id="rId29"/>
    <p:sldId id="292" r:id="rId30"/>
    <p:sldId id="293" r:id="rId31"/>
    <p:sldId id="294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0000CC"/>
    <a:srgbClr val="0000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07" autoAdjust="0"/>
    <p:restoredTop sz="94660"/>
  </p:normalViewPr>
  <p:slideViewPr>
    <p:cSldViewPr>
      <p:cViewPr>
        <p:scale>
          <a:sx n="66" d="100"/>
          <a:sy n="66" d="100"/>
        </p:scale>
        <p:origin x="-114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C7A10E6-56BF-4584-B4ED-63A78B69D7A9}" type="datetimeFigureOut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2017249-F359-4813-90C4-319C36041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pPr>
              <a:defRPr/>
            </a:pPr>
            <a:fld id="{273C119F-8439-4BEA-A245-47BC7F521B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B3F0F-66FC-42B7-9ACD-A7E1D04EE0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85EDB-B3F0-4A98-88DD-B93FF7AF3F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FAD17-3123-4797-88AC-82659A161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CBB14-EE31-424F-80A3-EABD237FCE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6207C-4062-4F5F-A021-21B2186D4E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BC379-4E54-45B6-8FD6-08F8485825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34A9F-1946-4C27-B94D-082C4A0215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9AD77-2CA7-4FDC-BED8-41E54ED69D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D74543-FD04-4F2A-828F-435CF92BA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BB1B7-8541-4C8B-991F-9082160ADA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59D7EBF-BA65-4B44-9E69-C59F74648D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fld id="{64F342FD-02DF-4C47-8B7A-DDE71AB287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>
                <a:latin typeface="Cambria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>
                <a:latin typeface="Cambria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/>
          <a:latin typeface="Cambria" pitchFamily="18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5152" y="2057400"/>
            <a:ext cx="7851648" cy="1828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6600" dirty="0" smtClean="0"/>
              <a:t>Solar, Weather and Ocean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www.fs.fed.us/pnw/olympia/silv/local-resources/glossary/images/rainshad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200400"/>
            <a:ext cx="4973358" cy="3257551"/>
          </a:xfrm>
          <a:prstGeom prst="rect">
            <a:avLst/>
          </a:prstGeom>
          <a:noFill/>
        </p:spPr>
      </p:pic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066800" y="762000"/>
            <a:ext cx="7772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chemeClr val="tx2"/>
                </a:solidFill>
                <a:latin typeface="Cambria" pitchFamily="18" charset="0"/>
              </a:rPr>
              <a:t>Precipitation continued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28600" y="1905000"/>
            <a:ext cx="4495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ambria" pitchFamily="18" charset="0"/>
              </a:rPr>
              <a:t>Mountain ranges influence precipitation</a:t>
            </a:r>
          </a:p>
          <a:p>
            <a:r>
              <a:rPr lang="en-US" sz="2400" dirty="0">
                <a:latin typeface="Cambria" pitchFamily="18" charset="0"/>
              </a:rPr>
              <a:t>	</a:t>
            </a:r>
            <a:endParaRPr lang="en-US" sz="24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mbria" pitchFamily="18" charset="0"/>
              </a:rPr>
              <a:t> Humid </a:t>
            </a:r>
            <a:r>
              <a:rPr lang="en-US" sz="2400" dirty="0">
                <a:latin typeface="Cambria" pitchFamily="18" charset="0"/>
              </a:rPr>
              <a:t>air from ocean </a:t>
            </a:r>
            <a:r>
              <a:rPr lang="en-US" sz="2400" dirty="0" smtClean="0">
                <a:latin typeface="Cambria" pitchFamily="18" charset="0"/>
              </a:rPr>
              <a:t>hits </a:t>
            </a:r>
            <a:r>
              <a:rPr lang="en-US" sz="2400" dirty="0">
                <a:latin typeface="Cambria" pitchFamily="18" charset="0"/>
              </a:rPr>
              <a:t>windward side of </a:t>
            </a:r>
            <a:r>
              <a:rPr lang="en-US" sz="2400" dirty="0" smtClean="0">
                <a:latin typeface="Cambria" pitchFamily="18" charset="0"/>
              </a:rPr>
              <a:t>mountain </a:t>
            </a:r>
            <a:r>
              <a:rPr lang="en-US" sz="2400" dirty="0">
                <a:latin typeface="Cambria" pitchFamily="18" charset="0"/>
              </a:rPr>
              <a:t>and rain or snow </a:t>
            </a:r>
            <a:r>
              <a:rPr lang="en-US" sz="2400" dirty="0" smtClean="0">
                <a:latin typeface="Cambria" pitchFamily="18" charset="0"/>
              </a:rPr>
              <a:t>falls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mbria" pitchFamily="18" charset="0"/>
              </a:rPr>
              <a:t> When </a:t>
            </a:r>
            <a:r>
              <a:rPr lang="en-US" sz="2400" dirty="0">
                <a:latin typeface="Cambria" pitchFamily="18" charset="0"/>
              </a:rPr>
              <a:t>air reaches leeward </a:t>
            </a:r>
            <a:r>
              <a:rPr lang="en-US" sz="2400" dirty="0" smtClean="0">
                <a:latin typeface="Cambria" pitchFamily="18" charset="0"/>
              </a:rPr>
              <a:t>side, the moisture </a:t>
            </a:r>
            <a:r>
              <a:rPr lang="en-US" sz="2400" dirty="0">
                <a:latin typeface="Cambria" pitchFamily="18" charset="0"/>
              </a:rPr>
              <a:t>gone so </a:t>
            </a:r>
            <a:r>
              <a:rPr lang="en-US" sz="2400" dirty="0" smtClean="0">
                <a:latin typeface="Cambria" pitchFamily="18" charset="0"/>
              </a:rPr>
              <a:t>the air is </a:t>
            </a:r>
            <a:r>
              <a:rPr lang="en-US" sz="2400" dirty="0">
                <a:latin typeface="Cambria" pitchFamily="18" charset="0"/>
              </a:rPr>
              <a:t>cool and </a:t>
            </a:r>
            <a:r>
              <a:rPr lang="en-US" sz="2400" dirty="0" smtClean="0">
                <a:latin typeface="Cambria" pitchFamily="18" charset="0"/>
              </a:rPr>
              <a:t>dry. This region is </a:t>
            </a:r>
            <a:r>
              <a:rPr lang="en-US" sz="2400" dirty="0">
                <a:latin typeface="Cambria" pitchFamily="18" charset="0"/>
              </a:rPr>
              <a:t>considered to be in a </a:t>
            </a:r>
            <a:r>
              <a:rPr lang="en-US" sz="2400" dirty="0" smtClean="0">
                <a:latin typeface="Cambria" pitchFamily="18" charset="0"/>
              </a:rPr>
              <a:t>“rain shadow”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6412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Windward side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39000" y="6400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Leeward side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9300"/>
            <a:ext cx="8229600" cy="6223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/>
              <a:t>Latitude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505200"/>
            <a:ext cx="494347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04800" y="1618357"/>
            <a:ext cx="3657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mbria" pitchFamily="18" charset="0"/>
              </a:rPr>
              <a:t>Latitude is the distance north or south from the equator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mbria" pitchFamily="18" charset="0"/>
              </a:rPr>
              <a:t>Areas around the equator have relatively little change in temperature year round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mbria" pitchFamily="18" charset="0"/>
              </a:rPr>
              <a:t>Greater distances from the equator will generally determine how much the climate changes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3135" y="2667000"/>
            <a:ext cx="4695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90</a:t>
            </a:r>
            <a:r>
              <a:rPr lang="en-US" sz="2400" dirty="0" smtClean="0">
                <a:latin typeface="Cambria" pitchFamily="18" charset="0"/>
                <a:sym typeface="Symbol"/>
              </a:rPr>
              <a:t></a:t>
            </a:r>
            <a:r>
              <a:rPr lang="en-US" sz="2400" dirty="0" smtClean="0">
                <a:latin typeface="Cambria" pitchFamily="18" charset="0"/>
              </a:rPr>
              <a:t> north would be the North Pole</a:t>
            </a:r>
          </a:p>
          <a:p>
            <a:r>
              <a:rPr lang="en-US" sz="2400" dirty="0" smtClean="0">
                <a:latin typeface="Cambria" pitchFamily="18" charset="0"/>
              </a:rPr>
              <a:t>90</a:t>
            </a:r>
            <a:r>
              <a:rPr lang="en-US" sz="2400" dirty="0" smtClean="0">
                <a:latin typeface="Cambria" pitchFamily="18" charset="0"/>
                <a:sym typeface="Symbol"/>
              </a:rPr>
              <a:t></a:t>
            </a:r>
            <a:r>
              <a:rPr lang="en-US" sz="2400" dirty="0" smtClean="0">
                <a:latin typeface="Cambria" pitchFamily="18" charset="0"/>
              </a:rPr>
              <a:t> south would be the South Pole</a:t>
            </a: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Altitude</a:t>
            </a:r>
          </a:p>
        </p:txBody>
      </p:sp>
      <p:pic>
        <p:nvPicPr>
          <p:cNvPr id="13316" name="Picture 4" descr="http://www.climbkili.com/wp-content/uploads/Climb-Ki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895600"/>
            <a:ext cx="5334000" cy="3564890"/>
          </a:xfrm>
          <a:prstGeom prst="rect">
            <a:avLst/>
          </a:prstGeom>
          <a:noFill/>
        </p:spPr>
      </p:pic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28600" y="1905001"/>
            <a:ext cx="8534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ambria" pitchFamily="18" charset="0"/>
              </a:rPr>
              <a:t>Temperature decreases </a:t>
            </a:r>
            <a:r>
              <a:rPr lang="en-US" sz="3200" dirty="0">
                <a:latin typeface="Cambria" pitchFamily="18" charset="0"/>
              </a:rPr>
              <a:t>as altitude </a:t>
            </a:r>
            <a:r>
              <a:rPr lang="en-US" sz="3200" dirty="0" smtClean="0">
                <a:latin typeface="Cambria" pitchFamily="18" charset="0"/>
              </a:rPr>
              <a:t>increases</a:t>
            </a:r>
            <a:endParaRPr lang="en-US" sz="3200" dirty="0">
              <a:latin typeface="Cambria" pitchFamily="18" charset="0"/>
            </a:endParaRPr>
          </a:p>
          <a:p>
            <a:endParaRPr lang="en-US" sz="2400" dirty="0">
              <a:latin typeface="Cambria" pitchFamily="18" charset="0"/>
            </a:endParaRPr>
          </a:p>
          <a:p>
            <a:r>
              <a:rPr lang="en-US" sz="3200" dirty="0" smtClean="0">
                <a:latin typeface="Cambria" pitchFamily="18" charset="0"/>
              </a:rPr>
              <a:t>High altitude</a:t>
            </a:r>
          </a:p>
          <a:p>
            <a:r>
              <a:rPr lang="en-US" sz="3200" dirty="0" smtClean="0">
                <a:latin typeface="Cambria" pitchFamily="18" charset="0"/>
              </a:rPr>
              <a:t>areas </a:t>
            </a:r>
          </a:p>
          <a:p>
            <a:r>
              <a:rPr lang="en-US" sz="3200" dirty="0" smtClean="0">
                <a:latin typeface="Cambria" pitchFamily="18" charset="0"/>
              </a:rPr>
              <a:t>around the world</a:t>
            </a:r>
          </a:p>
          <a:p>
            <a:r>
              <a:rPr lang="en-US" sz="3200" dirty="0" smtClean="0">
                <a:latin typeface="Cambria" pitchFamily="18" charset="0"/>
              </a:rPr>
              <a:t>have cooler </a:t>
            </a:r>
          </a:p>
          <a:p>
            <a:r>
              <a:rPr lang="en-US" sz="3200" dirty="0" smtClean="0">
                <a:latin typeface="Cambria" pitchFamily="18" charset="0"/>
              </a:rPr>
              <a:t>climates </a:t>
            </a:r>
          </a:p>
          <a:p>
            <a:r>
              <a:rPr lang="en-US" sz="3200" dirty="0" smtClean="0">
                <a:latin typeface="Cambria" pitchFamily="18" charset="0"/>
              </a:rPr>
              <a:t>regardless of the</a:t>
            </a:r>
          </a:p>
          <a:p>
            <a:r>
              <a:rPr lang="en-US" sz="3200" dirty="0" smtClean="0">
                <a:latin typeface="Cambria" pitchFamily="18" charset="0"/>
              </a:rPr>
              <a:t>latitude</a:t>
            </a:r>
            <a:endParaRPr lang="en-US" sz="32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Altitude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1371600"/>
          </a:xfrm>
        </p:spPr>
        <p:txBody>
          <a:bodyPr/>
          <a:lstStyle/>
          <a:p>
            <a:r>
              <a:rPr lang="en-US" dirty="0" smtClean="0"/>
              <a:t>Quito, Ecuador is .62 miles from the equator but due to the elevation of 9,200 feet the average temperature is around 67 year round</a:t>
            </a:r>
          </a:p>
          <a:p>
            <a:endParaRPr lang="en-US" dirty="0"/>
          </a:p>
        </p:txBody>
      </p:sp>
      <p:pic>
        <p:nvPicPr>
          <p:cNvPr id="1025" name="Picture 1" descr="V:\VAPH\PEER2\NSF FELLOWS\Undergraduates\Prigmore, Chris\DLC\DLC 977\qui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7224" y="2819400"/>
            <a:ext cx="4607202" cy="3810000"/>
          </a:xfrm>
          <a:prstGeom prst="rect">
            <a:avLst/>
          </a:prstGeom>
          <a:noFill/>
        </p:spPr>
      </p:pic>
      <p:pic>
        <p:nvPicPr>
          <p:cNvPr id="1026" name="Picture 2" descr="V:\VAPH\PEER2\NSF FELLOWS\Undergraduates\Prigmore, Chris\DLC\DLC 977\equat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124200"/>
            <a:ext cx="3559175" cy="347226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3000" y="3163669"/>
            <a:ext cx="2007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Equator</a:t>
            </a:r>
            <a:endParaRPr lang="en-US" sz="3600" b="1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3276600"/>
            <a:ext cx="3581400" cy="0"/>
          </a:xfrm>
          <a:prstGeom prst="line">
            <a:avLst/>
          </a:prstGeom>
          <a:ln w="60325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5-Point Star 15"/>
          <p:cNvSpPr/>
          <p:nvPr/>
        </p:nvSpPr>
        <p:spPr>
          <a:xfrm>
            <a:off x="1600200" y="6019800"/>
            <a:ext cx="381000" cy="3810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219200" y="5562600"/>
            <a:ext cx="83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Quito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84582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Cambria" pitchFamily="18" charset="0"/>
              </a:rPr>
              <a:t>Large bodies of water affect temperature because</a:t>
            </a:r>
            <a:r>
              <a:rPr lang="en-US" sz="2600" dirty="0">
                <a:latin typeface="Cambria" pitchFamily="18" charset="0"/>
              </a:rPr>
              <a:t> </a:t>
            </a:r>
            <a:r>
              <a:rPr lang="en-US" sz="2600" dirty="0" smtClean="0">
                <a:latin typeface="Cambria" pitchFamily="18" charset="0"/>
              </a:rPr>
              <a:t>water </a:t>
            </a:r>
          </a:p>
          <a:p>
            <a:r>
              <a:rPr lang="en-US" sz="2600" dirty="0" smtClean="0">
                <a:latin typeface="Cambria" pitchFamily="18" charset="0"/>
              </a:rPr>
              <a:t>heats up and </a:t>
            </a:r>
            <a:r>
              <a:rPr lang="en-US" sz="2600" dirty="0">
                <a:latin typeface="Cambria" pitchFamily="18" charset="0"/>
              </a:rPr>
              <a:t>cools </a:t>
            </a:r>
            <a:r>
              <a:rPr lang="en-US" sz="2600" dirty="0" smtClean="0">
                <a:latin typeface="Cambria" pitchFamily="18" charset="0"/>
              </a:rPr>
              <a:t>down </a:t>
            </a:r>
            <a:r>
              <a:rPr lang="en-US" sz="2600" dirty="0">
                <a:latin typeface="Cambria" pitchFamily="18" charset="0"/>
              </a:rPr>
              <a:t>slowly</a:t>
            </a:r>
          </a:p>
          <a:p>
            <a:endParaRPr lang="en-US" sz="2600" dirty="0" smtClean="0">
              <a:latin typeface="Cambria" pitchFamily="18" charset="0"/>
            </a:endParaRPr>
          </a:p>
          <a:p>
            <a:r>
              <a:rPr lang="en-US" sz="2600" dirty="0" smtClean="0">
                <a:latin typeface="Cambria" pitchFamily="18" charset="0"/>
              </a:rPr>
              <a:t>Winds </a:t>
            </a:r>
            <a:r>
              <a:rPr lang="en-US" sz="2600" dirty="0">
                <a:latin typeface="Cambria" pitchFamily="18" charset="0"/>
              </a:rPr>
              <a:t>from </a:t>
            </a:r>
            <a:r>
              <a:rPr lang="en-US" sz="2600" dirty="0" smtClean="0">
                <a:latin typeface="Cambria" pitchFamily="18" charset="0"/>
              </a:rPr>
              <a:t>oceans </a:t>
            </a:r>
            <a:r>
              <a:rPr lang="en-US" sz="2600" dirty="0">
                <a:latin typeface="Cambria" pitchFamily="18" charset="0"/>
              </a:rPr>
              <a:t>keep </a:t>
            </a:r>
            <a:r>
              <a:rPr lang="en-US" sz="2600" dirty="0" smtClean="0">
                <a:latin typeface="Cambria" pitchFamily="18" charset="0"/>
              </a:rPr>
              <a:t>coastal regions </a:t>
            </a:r>
            <a:r>
              <a:rPr lang="en-US" sz="2600" dirty="0">
                <a:latin typeface="Cambria" pitchFamily="18" charset="0"/>
              </a:rPr>
              <a:t>from </a:t>
            </a:r>
            <a:r>
              <a:rPr lang="en-US" sz="2600" dirty="0" smtClean="0">
                <a:latin typeface="Cambria" pitchFamily="18" charset="0"/>
              </a:rPr>
              <a:t>extreme hot</a:t>
            </a:r>
            <a:r>
              <a:rPr lang="en-US" sz="2600" dirty="0">
                <a:latin typeface="Cambria" pitchFamily="18" charset="0"/>
              </a:rPr>
              <a:t> </a:t>
            </a:r>
            <a:r>
              <a:rPr lang="en-US" sz="2600" dirty="0" smtClean="0">
                <a:latin typeface="Cambria" pitchFamily="18" charset="0"/>
              </a:rPr>
              <a:t>and cold</a:t>
            </a:r>
            <a:endParaRPr lang="en-US" sz="2600" dirty="0">
              <a:latin typeface="Cambria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609600"/>
            <a:ext cx="1905000" cy="762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/>
              <a:t>Water</a:t>
            </a:r>
          </a:p>
        </p:txBody>
      </p:sp>
      <p:pic>
        <p:nvPicPr>
          <p:cNvPr id="11266" name="Picture 2" descr="http://www.davestravelcorner.com/articles/deathvalley/Extreme-Heat-Death-Val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962400"/>
            <a:ext cx="3552825" cy="2667353"/>
          </a:xfrm>
          <a:prstGeom prst="rect">
            <a:avLst/>
          </a:prstGeom>
          <a:noFill/>
        </p:spPr>
      </p:pic>
      <p:pic>
        <p:nvPicPr>
          <p:cNvPr id="11268" name="Picture 4" descr="http://www.csc.cs.colorado.edu/~matthew/content/2001-12-blizzard/blizzard-02-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86200"/>
            <a:ext cx="4152900" cy="276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28600" y="163074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mbria" pitchFamily="18" charset="0"/>
              </a:rPr>
              <a:t>Warm </a:t>
            </a:r>
            <a:r>
              <a:rPr lang="en-US" sz="2400" dirty="0">
                <a:latin typeface="Cambria" pitchFamily="18" charset="0"/>
              </a:rPr>
              <a:t>ocean currents carry warm </a:t>
            </a:r>
            <a:r>
              <a:rPr lang="en-US" sz="2400" dirty="0" smtClean="0">
                <a:latin typeface="Cambria" pitchFamily="18" charset="0"/>
              </a:rPr>
              <a:t>water </a:t>
            </a:r>
            <a:r>
              <a:rPr lang="en-US" sz="2400" dirty="0">
                <a:latin typeface="Cambria" pitchFamily="18" charset="0"/>
              </a:rPr>
              <a:t>from tropics to </a:t>
            </a:r>
            <a:r>
              <a:rPr lang="en-US" sz="2400" dirty="0" smtClean="0">
                <a:latin typeface="Cambria" pitchFamily="18" charset="0"/>
              </a:rPr>
              <a:t>poles.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mbria" pitchFamily="18" charset="0"/>
              </a:rPr>
              <a:t>Cold currents from poles bring cold water toward equator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5029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Water Continued</a:t>
            </a:r>
          </a:p>
        </p:txBody>
      </p:sp>
      <p:pic>
        <p:nvPicPr>
          <p:cNvPr id="5" name="Picture 2" descr="http://media.web.britannica.com/eb-media/57/70057-004-85830DA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207" y="2667000"/>
            <a:ext cx="7988193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2819400" cy="5029200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Best known current is the Gulf Stream which gives Ireland and Southern England a mild wet climate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749215"/>
            <a:ext cx="5634038" cy="427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Water Continued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533400" y="2057400"/>
            <a:ext cx="41148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ambria" pitchFamily="18" charset="0"/>
              </a:rPr>
              <a:t>Changes in currents and winds greatly affect </a:t>
            </a:r>
            <a:r>
              <a:rPr lang="en-US" sz="2000" dirty="0" smtClean="0">
                <a:latin typeface="Cambria" pitchFamily="18" charset="0"/>
              </a:rPr>
              <a:t>climate</a:t>
            </a:r>
          </a:p>
          <a:p>
            <a:endParaRPr lang="en-US" sz="2000" dirty="0">
              <a:latin typeface="Cambria" pitchFamily="18" charset="0"/>
            </a:endParaRPr>
          </a:p>
          <a:p>
            <a:r>
              <a:rPr lang="en-US" sz="2000" dirty="0" smtClean="0">
                <a:latin typeface="Cambria" pitchFamily="18" charset="0"/>
              </a:rPr>
              <a:t>El Niño </a:t>
            </a:r>
            <a:r>
              <a:rPr lang="en-US" sz="2000" dirty="0">
                <a:latin typeface="Cambria" pitchFamily="18" charset="0"/>
              </a:rPr>
              <a:t>– is an abnormal climate event that </a:t>
            </a:r>
            <a:r>
              <a:rPr lang="en-US" sz="2000" dirty="0" smtClean="0">
                <a:latin typeface="Cambria" pitchFamily="18" charset="0"/>
              </a:rPr>
              <a:t>occurs every </a:t>
            </a:r>
            <a:r>
              <a:rPr lang="en-US" sz="2000" dirty="0">
                <a:latin typeface="Cambria" pitchFamily="18" charset="0"/>
              </a:rPr>
              <a:t>2 – 7 years in Pacific </a:t>
            </a:r>
            <a:r>
              <a:rPr lang="en-US" sz="2000" dirty="0" smtClean="0">
                <a:latin typeface="Cambria" pitchFamily="18" charset="0"/>
              </a:rPr>
              <a:t>Ocean</a:t>
            </a:r>
          </a:p>
          <a:p>
            <a:endParaRPr lang="en-US" sz="2000" dirty="0">
              <a:latin typeface="Cambria" pitchFamily="18" charset="0"/>
            </a:endParaRPr>
          </a:p>
          <a:p>
            <a:r>
              <a:rPr lang="en-US" sz="2000" dirty="0">
                <a:latin typeface="Cambria" pitchFamily="18" charset="0"/>
              </a:rPr>
              <a:t>Causes </a:t>
            </a:r>
            <a:r>
              <a:rPr lang="en-US" sz="2000" dirty="0" smtClean="0">
                <a:latin typeface="Cambria" pitchFamily="18" charset="0"/>
              </a:rPr>
              <a:t>large </a:t>
            </a:r>
            <a:r>
              <a:rPr lang="en-US" sz="2000" dirty="0">
                <a:latin typeface="Cambria" pitchFamily="18" charset="0"/>
              </a:rPr>
              <a:t>sheet of warm water to move eastward toward </a:t>
            </a:r>
            <a:r>
              <a:rPr lang="en-US" sz="2000" dirty="0" smtClean="0">
                <a:latin typeface="Cambria" pitchFamily="18" charset="0"/>
              </a:rPr>
              <a:t>South America</a:t>
            </a:r>
          </a:p>
          <a:p>
            <a:endParaRPr lang="en-US" sz="2000" dirty="0">
              <a:latin typeface="Cambria" pitchFamily="18" charset="0"/>
            </a:endParaRPr>
          </a:p>
          <a:p>
            <a:r>
              <a:rPr lang="en-US" sz="2000" dirty="0">
                <a:latin typeface="Cambria" pitchFamily="18" charset="0"/>
              </a:rPr>
              <a:t>Conditions may last 2 yrs. Before normal </a:t>
            </a:r>
            <a:r>
              <a:rPr lang="en-US" sz="2000" dirty="0" smtClean="0">
                <a:latin typeface="Cambria" pitchFamily="18" charset="0"/>
              </a:rPr>
              <a:t>winds and </a:t>
            </a:r>
            <a:r>
              <a:rPr lang="en-US" sz="2000" dirty="0">
                <a:latin typeface="Cambria" pitchFamily="18" charset="0"/>
              </a:rPr>
              <a:t>currents return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Ocean and Climate Changes</a:t>
            </a:r>
          </a:p>
        </p:txBody>
      </p:sp>
      <p:pic>
        <p:nvPicPr>
          <p:cNvPr id="8194" name="Picture 2" descr="http://sealevel.jpl.nasa.gov/files/archive/science-elnino/el-nino-la-n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981200"/>
            <a:ext cx="4016045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Weather Fronts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front is when weather of a certain pressure moves across the land</a:t>
            </a:r>
            <a:endParaRPr lang="en-US" dirty="0"/>
          </a:p>
        </p:txBody>
      </p:sp>
      <p:pic>
        <p:nvPicPr>
          <p:cNvPr id="1026" name="Picture 2" descr="V:\VAPH\PEER2\NSF FELLOWS\Undergraduates\Prigmore, Chris\DLC\DLC 977\fro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895600"/>
            <a:ext cx="5553075" cy="3667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High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High Pressure areas are represented with an H </a:t>
            </a:r>
          </a:p>
          <a:p>
            <a:pPr lvl="1"/>
            <a:r>
              <a:rPr lang="en-US" dirty="0" smtClean="0"/>
              <a:t>More stable than low pressure systems</a:t>
            </a:r>
          </a:p>
          <a:p>
            <a:pPr lvl="1"/>
            <a:r>
              <a:rPr lang="en-US" dirty="0" smtClean="0"/>
              <a:t>Unlikely to precipitate</a:t>
            </a:r>
          </a:p>
          <a:p>
            <a:pPr lvl="1"/>
            <a:r>
              <a:rPr lang="en-US" dirty="0" smtClean="0"/>
              <a:t>Less wind</a:t>
            </a:r>
          </a:p>
          <a:p>
            <a:pPr lvl="1"/>
            <a:r>
              <a:rPr lang="en-US" dirty="0" smtClean="0"/>
              <a:t>Clear skies</a:t>
            </a:r>
          </a:p>
          <a:p>
            <a:pPr lvl="1"/>
            <a:r>
              <a:rPr lang="en-US" dirty="0" smtClean="0"/>
              <a:t>Isobars on weather</a:t>
            </a:r>
          </a:p>
          <a:p>
            <a:pPr lvl="1">
              <a:buNone/>
            </a:pPr>
            <a:r>
              <a:rPr lang="en-US" dirty="0" smtClean="0"/>
              <a:t>    map are spaced </a:t>
            </a:r>
          </a:p>
          <a:p>
            <a:pPr lvl="1">
              <a:buNone/>
            </a:pPr>
            <a:r>
              <a:rPr lang="en-US" dirty="0" smtClean="0"/>
              <a:t>	further apart</a:t>
            </a:r>
          </a:p>
        </p:txBody>
      </p:sp>
      <p:pic>
        <p:nvPicPr>
          <p:cNvPr id="4" name="Picture 2" descr="V:\VAPH\PEER2\NSF FELLOWS\Undergraduates\Prigmore, Chris\DLC\DLC 977\front.PNG"/>
          <p:cNvPicPr>
            <a:picLocks noChangeAspect="1" noChangeArrowheads="1"/>
          </p:cNvPicPr>
          <p:nvPr/>
        </p:nvPicPr>
        <p:blipFill>
          <a:blip r:embed="rId2" cstate="print"/>
          <a:srcRect l="60377" t="29091" r="24529" b="43896"/>
          <a:stretch>
            <a:fillRect/>
          </a:stretch>
        </p:blipFill>
        <p:spPr bwMode="auto">
          <a:xfrm>
            <a:off x="7696200" y="1905000"/>
            <a:ext cx="838200" cy="990600"/>
          </a:xfrm>
          <a:prstGeom prst="rect">
            <a:avLst/>
          </a:prstGeom>
          <a:noFill/>
        </p:spPr>
      </p:pic>
      <p:pic>
        <p:nvPicPr>
          <p:cNvPr id="1026" name="Picture 2" descr="http://art4linux.org/system/files/clear+sky-1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9400" y="3124200"/>
            <a:ext cx="444500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1981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dirty="0"/>
              <a:t>The seasons are caused by the distance the Earth is </a:t>
            </a:r>
            <a:r>
              <a:rPr lang="en-US" sz="3200" dirty="0" smtClean="0"/>
              <a:t>from </a:t>
            </a:r>
            <a:r>
              <a:rPr lang="en-US" sz="3200" dirty="0"/>
              <a:t>the Sun.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7620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True or</a:t>
            </a:r>
            <a:r>
              <a:rPr kumimoji="0" lang="en-US" sz="5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False?</a:t>
            </a:r>
            <a:endParaRPr kumimoji="0" lang="en-US" sz="5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Low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Low Pressure areas are represented with an L </a:t>
            </a:r>
          </a:p>
          <a:p>
            <a:pPr lvl="1"/>
            <a:r>
              <a:rPr lang="en-US" dirty="0" smtClean="0"/>
              <a:t>Less stable than high pressure systems</a:t>
            </a:r>
          </a:p>
          <a:p>
            <a:pPr lvl="1"/>
            <a:r>
              <a:rPr lang="en-US" dirty="0" smtClean="0"/>
              <a:t>Strong winds</a:t>
            </a:r>
          </a:p>
          <a:p>
            <a:pPr lvl="1"/>
            <a:r>
              <a:rPr lang="en-US" dirty="0" smtClean="0"/>
              <a:t>Likely to precipitate</a:t>
            </a:r>
          </a:p>
          <a:p>
            <a:pPr lvl="1"/>
            <a:r>
              <a:rPr lang="en-US" dirty="0" smtClean="0"/>
              <a:t>Cloudy Skies</a:t>
            </a:r>
          </a:p>
          <a:p>
            <a:pPr lvl="1"/>
            <a:r>
              <a:rPr lang="en-US" dirty="0" smtClean="0"/>
              <a:t>Isobars on weather</a:t>
            </a:r>
          </a:p>
          <a:p>
            <a:pPr lvl="1">
              <a:buNone/>
            </a:pPr>
            <a:r>
              <a:rPr lang="en-US" dirty="0" smtClean="0"/>
              <a:t>    map are close together</a:t>
            </a:r>
          </a:p>
        </p:txBody>
      </p:sp>
      <p:pic>
        <p:nvPicPr>
          <p:cNvPr id="4" name="Picture 2" descr="V:\VAPH\PEER2\NSF FELLOWS\Undergraduates\Prigmore, Chris\DLC\DLC 977\front.PNG"/>
          <p:cNvPicPr>
            <a:picLocks noChangeAspect="1" noChangeArrowheads="1"/>
          </p:cNvPicPr>
          <p:nvPr/>
        </p:nvPicPr>
        <p:blipFill>
          <a:blip r:embed="rId2" cstate="print"/>
          <a:srcRect l="16468" t="12468" r="72555" b="68831"/>
          <a:stretch>
            <a:fillRect/>
          </a:stretch>
        </p:blipFill>
        <p:spPr bwMode="auto">
          <a:xfrm>
            <a:off x="7924800" y="1828799"/>
            <a:ext cx="685800" cy="771525"/>
          </a:xfrm>
          <a:prstGeom prst="rect">
            <a:avLst/>
          </a:prstGeom>
          <a:noFill/>
        </p:spPr>
      </p:pic>
      <p:pic>
        <p:nvPicPr>
          <p:cNvPr id="48130" name="Picture 2" descr="http://img.wallpaperstock.net:81/cloudy-sky-wallpapers_11177_1280x10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2971800"/>
            <a:ext cx="4229100" cy="3383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Cold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Pressure system. </a:t>
            </a:r>
          </a:p>
          <a:p>
            <a:r>
              <a:rPr lang="en-US" dirty="0" smtClean="0"/>
              <a:t>Moves from Northwest to southeast in the northern hemisphere</a:t>
            </a:r>
            <a:endParaRPr lang="en-US" dirty="0"/>
          </a:p>
        </p:txBody>
      </p:sp>
      <p:pic>
        <p:nvPicPr>
          <p:cNvPr id="2050" name="Picture 2" descr="http://www.physicalgeography.net/fundamentals/images/coldfro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429000"/>
            <a:ext cx="5657850" cy="3095625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1066800" y="3810000"/>
            <a:ext cx="381000" cy="2438400"/>
            <a:chOff x="1066800" y="3810000"/>
            <a:chExt cx="381000" cy="2438400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-152400" y="5029200"/>
              <a:ext cx="2438400" cy="0"/>
            </a:xfrm>
            <a:prstGeom prst="line">
              <a:avLst/>
            </a:prstGeom>
            <a:ln w="762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Isosceles Triangle 7"/>
            <p:cNvSpPr/>
            <p:nvPr/>
          </p:nvSpPr>
          <p:spPr>
            <a:xfrm rot="16200000" flipH="1" flipV="1">
              <a:off x="1104900" y="3848100"/>
              <a:ext cx="304800" cy="381000"/>
            </a:xfrm>
            <a:prstGeom prst="triangle">
              <a:avLst/>
            </a:prstGeom>
            <a:solidFill>
              <a:srgbClr val="0000CC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rot="16200000" flipH="1" flipV="1">
              <a:off x="1104900" y="4457700"/>
              <a:ext cx="304800" cy="381000"/>
            </a:xfrm>
            <a:prstGeom prst="triangle">
              <a:avLst/>
            </a:prstGeom>
            <a:solidFill>
              <a:srgbClr val="0000CC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rot="16200000" flipH="1" flipV="1">
              <a:off x="1104900" y="5067300"/>
              <a:ext cx="304800" cy="381000"/>
            </a:xfrm>
            <a:prstGeom prst="triangle">
              <a:avLst/>
            </a:prstGeom>
            <a:solidFill>
              <a:srgbClr val="0000CC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 rot="16200000" flipH="1" flipV="1">
              <a:off x="1104900" y="5676900"/>
              <a:ext cx="304800" cy="381000"/>
            </a:xfrm>
            <a:prstGeom prst="triangle">
              <a:avLst/>
            </a:prstGeom>
            <a:solidFill>
              <a:srgbClr val="0000CC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56488"/>
          </a:xfrm>
        </p:spPr>
        <p:txBody>
          <a:bodyPr/>
          <a:lstStyle/>
          <a:p>
            <a:r>
              <a:rPr lang="en-US" dirty="0" smtClean="0"/>
              <a:t>Cold Front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0998" y="1828801"/>
          <a:ext cx="8382004" cy="4648198"/>
        </p:xfrm>
        <a:graphic>
          <a:graphicData uri="http://schemas.openxmlformats.org/drawingml/2006/table">
            <a:tbl>
              <a:tblPr/>
              <a:tblGrid>
                <a:gridCol w="2095501"/>
                <a:gridCol w="2095501"/>
                <a:gridCol w="2095501"/>
                <a:gridCol w="2095501"/>
              </a:tblGrid>
              <a:tr h="774700">
                <a:tc>
                  <a:txBody>
                    <a:bodyPr/>
                    <a:lstStyle/>
                    <a:p>
                      <a:r>
                        <a:rPr lang="en-US" sz="1800" b="1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Weather Phenomenon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Prior to the Passing of the Front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Contact with the Front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After the Passing of the Front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587313"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Temperature</a:t>
                      </a: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Warm</a:t>
                      </a: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Cooling suddenly</a:t>
                      </a: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Cold and getting colder</a:t>
                      </a: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7313">
                <a:tc>
                  <a:txBody>
                    <a:bodyPr/>
                    <a:lstStyle/>
                    <a:p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Atmospheric Pressure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Decreasing steadily</a:t>
                      </a: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Leveling off then increasing</a:t>
                      </a: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Increasing steadily</a:t>
                      </a: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9927">
                <a:tc>
                  <a:txBody>
                    <a:bodyPr/>
                    <a:lstStyle/>
                    <a:p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Winds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South to southeast</a:t>
                      </a: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Variable and gusty</a:t>
                      </a: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West to northwest</a:t>
                      </a: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Precipitation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Showers</a:t>
                      </a: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Heavy rain or snow, hail sometimes</a:t>
                      </a: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Showers then clearing</a:t>
                      </a: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4245">
                <a:tc>
                  <a:txBody>
                    <a:bodyPr/>
                    <a:lstStyle/>
                    <a:p>
                      <a:r>
                        <a:rPr lang="en-US" sz="1800" b="1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Clouds</a:t>
                      </a:r>
                      <a:endParaRPr lang="en-US" sz="1800" b="0" i="0" u="none" strike="noStrike" dirty="0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Cirrus and cirrostratus changing later to cumulus and cumulonimbus</a:t>
                      </a: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Cumulus and cumulonimbus</a:t>
                      </a: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Cumulus</a:t>
                      </a:r>
                    </a:p>
                  </a:txBody>
                  <a:tcPr marL="12275" marR="12275" marT="12275" marB="122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Moves from southeast to northwest in northern hemisphere</a:t>
            </a:r>
            <a:endParaRPr lang="en-US" dirty="0"/>
          </a:p>
        </p:txBody>
      </p:sp>
      <p:pic>
        <p:nvPicPr>
          <p:cNvPr id="1026" name="Picture 2" descr="http://drmrenfrew.files.wordpress.com/2010/02/warm-front-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352800"/>
            <a:ext cx="5657850" cy="3095625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 rot="5400000">
            <a:off x="-152400" y="5029200"/>
            <a:ext cx="2438400" cy="0"/>
          </a:xfrm>
          <a:prstGeom prst="line">
            <a:avLst/>
          </a:prstGeom>
          <a:solidFill>
            <a:srgbClr val="CC0000"/>
          </a:solidFill>
          <a:ln w="762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hord 13"/>
          <p:cNvSpPr/>
          <p:nvPr/>
        </p:nvSpPr>
        <p:spPr>
          <a:xfrm rot="13227865">
            <a:off x="872743" y="3886857"/>
            <a:ext cx="419649" cy="495954"/>
          </a:xfrm>
          <a:prstGeom prst="chord">
            <a:avLst>
              <a:gd name="adj1" fmla="val 3004539"/>
              <a:gd name="adj2" fmla="val 13443693"/>
            </a:avLst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hord 14"/>
          <p:cNvSpPr/>
          <p:nvPr/>
        </p:nvSpPr>
        <p:spPr>
          <a:xfrm rot="13227865">
            <a:off x="872743" y="4648858"/>
            <a:ext cx="419649" cy="495954"/>
          </a:xfrm>
          <a:prstGeom prst="chord">
            <a:avLst>
              <a:gd name="adj1" fmla="val 3004539"/>
              <a:gd name="adj2" fmla="val 13443693"/>
            </a:avLst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6" name="Chord 15"/>
          <p:cNvSpPr/>
          <p:nvPr/>
        </p:nvSpPr>
        <p:spPr>
          <a:xfrm rot="13227865">
            <a:off x="872742" y="5410857"/>
            <a:ext cx="419649" cy="495954"/>
          </a:xfrm>
          <a:prstGeom prst="chord">
            <a:avLst>
              <a:gd name="adj1" fmla="val 3004539"/>
              <a:gd name="adj2" fmla="val 13443693"/>
            </a:avLst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904999"/>
          <a:ext cx="8001000" cy="4648201"/>
        </p:xfrm>
        <a:graphic>
          <a:graphicData uri="http://schemas.openxmlformats.org/drawingml/2006/table">
            <a:tbl>
              <a:tblPr/>
              <a:tblGrid>
                <a:gridCol w="2000250"/>
                <a:gridCol w="2000250"/>
                <a:gridCol w="2000250"/>
                <a:gridCol w="2000250"/>
              </a:tblGrid>
              <a:tr h="807205">
                <a:tc>
                  <a:txBody>
                    <a:bodyPr/>
                    <a:lstStyle/>
                    <a:p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Weather Phenomenon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Prior to the Passing of the Front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Contact with the Front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After the Passing of the Front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612176">
                <a:tc>
                  <a:txBody>
                    <a:bodyPr/>
                    <a:lstStyle/>
                    <a:p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Temperature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Cool</a:t>
                      </a: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Warming suddenly</a:t>
                      </a: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Warmer then leveling off</a:t>
                      </a: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2176">
                <a:tc>
                  <a:txBody>
                    <a:bodyPr/>
                    <a:lstStyle/>
                    <a:p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Atmospheric Pressure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Decreasing steadily</a:t>
                      </a: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Leveling off</a:t>
                      </a: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Slight rise followed by a decrease</a:t>
                      </a: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7146">
                <a:tc>
                  <a:txBody>
                    <a:bodyPr/>
                    <a:lstStyle/>
                    <a:p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Winds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South to southeast</a:t>
                      </a: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Variable</a:t>
                      </a: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South to southwest</a:t>
                      </a: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2176">
                <a:tc>
                  <a:txBody>
                    <a:bodyPr/>
                    <a:lstStyle/>
                    <a:p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Precipitation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Showers, snow, sleet or drizzle</a:t>
                      </a: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Light drizzle</a:t>
                      </a: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None</a:t>
                      </a: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87322">
                <a:tc>
                  <a:txBody>
                    <a:bodyPr/>
                    <a:lstStyle/>
                    <a:p>
                      <a:r>
                        <a:rPr lang="en-US" sz="1800" b="1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Clouds</a:t>
                      </a:r>
                      <a:endParaRPr lang="en-US" sz="1800" b="0" i="0" u="none" strike="noStrike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Cirrus, cirrostratus, altostratus, nimbostratus, and then stratus</a:t>
                      </a: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Stratus, sometimes cumulonimbus</a:t>
                      </a: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Clearing with scattered stratus, sometimes scattered cumulonimbus</a:t>
                      </a:r>
                    </a:p>
                  </a:txBody>
                  <a:tcPr marL="11841" marR="11841" marT="11841" marB="118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Occluded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fast moving cold front overtakes a slower moving front</a:t>
            </a:r>
            <a:endParaRPr lang="en-US" dirty="0"/>
          </a:p>
        </p:txBody>
      </p:sp>
      <p:pic>
        <p:nvPicPr>
          <p:cNvPr id="46082" name="Picture 2" descr="http://www.physicalgeography.net/fundamentals/images/occludedfro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429000"/>
            <a:ext cx="5657850" cy="3095625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1066800" y="3810000"/>
            <a:ext cx="381000" cy="2438400"/>
            <a:chOff x="1066800" y="3810000"/>
            <a:chExt cx="381000" cy="24384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-152400" y="5029200"/>
              <a:ext cx="2438400" cy="0"/>
            </a:xfrm>
            <a:prstGeom prst="line">
              <a:avLst/>
            </a:prstGeom>
            <a:ln w="762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Isosceles Triangle 7"/>
            <p:cNvSpPr/>
            <p:nvPr/>
          </p:nvSpPr>
          <p:spPr>
            <a:xfrm rot="16200000" flipH="1" flipV="1">
              <a:off x="1104900" y="3848100"/>
              <a:ext cx="304800" cy="381000"/>
            </a:xfrm>
            <a:prstGeom prst="triangle">
              <a:avLst/>
            </a:prstGeom>
            <a:solidFill>
              <a:srgbClr val="0000CC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rot="16200000" flipH="1" flipV="1">
              <a:off x="1104900" y="5067300"/>
              <a:ext cx="304800" cy="381000"/>
            </a:xfrm>
            <a:prstGeom prst="triangle">
              <a:avLst/>
            </a:prstGeom>
            <a:solidFill>
              <a:srgbClr val="0000CC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Chord 11"/>
          <p:cNvSpPr/>
          <p:nvPr/>
        </p:nvSpPr>
        <p:spPr>
          <a:xfrm rot="13227865">
            <a:off x="872744" y="4420257"/>
            <a:ext cx="419649" cy="495954"/>
          </a:xfrm>
          <a:prstGeom prst="chord">
            <a:avLst>
              <a:gd name="adj1" fmla="val 3004539"/>
              <a:gd name="adj2" fmla="val 13443693"/>
            </a:avLst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hord 12"/>
          <p:cNvSpPr/>
          <p:nvPr/>
        </p:nvSpPr>
        <p:spPr>
          <a:xfrm rot="13227865">
            <a:off x="872742" y="5715658"/>
            <a:ext cx="419649" cy="495954"/>
          </a:xfrm>
          <a:prstGeom prst="chord">
            <a:avLst>
              <a:gd name="adj1" fmla="val 3004539"/>
              <a:gd name="adj2" fmla="val 13443693"/>
            </a:avLst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Stationary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warm and cold front meet and the winds are blowing parallel to the fontal boundaries.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990600" y="3733800"/>
            <a:ext cx="609374" cy="2438400"/>
            <a:chOff x="838426" y="3810000"/>
            <a:chExt cx="609374" cy="2438400"/>
          </a:xfrm>
        </p:grpSpPr>
        <p:grpSp>
          <p:nvGrpSpPr>
            <p:cNvPr id="4" name="Group 5"/>
            <p:cNvGrpSpPr/>
            <p:nvPr/>
          </p:nvGrpSpPr>
          <p:grpSpPr>
            <a:xfrm>
              <a:off x="1066800" y="3810000"/>
              <a:ext cx="381000" cy="2438400"/>
              <a:chOff x="1066800" y="3810000"/>
              <a:chExt cx="381000" cy="24384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>
                <a:off x="-152400" y="5029200"/>
                <a:ext cx="2438400" cy="0"/>
              </a:xfrm>
              <a:prstGeom prst="line">
                <a:avLst/>
              </a:prstGeom>
              <a:ln w="76200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Isosceles Triangle 7"/>
              <p:cNvSpPr/>
              <p:nvPr/>
            </p:nvSpPr>
            <p:spPr>
              <a:xfrm rot="16200000" flipH="1" flipV="1">
                <a:off x="1104900" y="3848100"/>
                <a:ext cx="304800" cy="381000"/>
              </a:xfrm>
              <a:prstGeom prst="triangle">
                <a:avLst/>
              </a:prstGeom>
              <a:solidFill>
                <a:srgbClr val="0000CC"/>
              </a:solidFill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Isosceles Triangle 9"/>
              <p:cNvSpPr/>
              <p:nvPr/>
            </p:nvSpPr>
            <p:spPr>
              <a:xfrm rot="16200000" flipH="1" flipV="1">
                <a:off x="1104900" y="5067300"/>
                <a:ext cx="304800" cy="381000"/>
              </a:xfrm>
              <a:prstGeom prst="triangle">
                <a:avLst/>
              </a:prstGeom>
              <a:solidFill>
                <a:srgbClr val="0000CC"/>
              </a:solidFill>
              <a:ln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Chord 11"/>
            <p:cNvSpPr/>
            <p:nvPr/>
          </p:nvSpPr>
          <p:spPr>
            <a:xfrm rot="2618409">
              <a:off x="838792" y="4420257"/>
              <a:ext cx="419649" cy="495954"/>
            </a:xfrm>
            <a:prstGeom prst="chord">
              <a:avLst>
                <a:gd name="adj1" fmla="val 3004539"/>
                <a:gd name="adj2" fmla="val 13443693"/>
              </a:avLst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hord 12"/>
            <p:cNvSpPr/>
            <p:nvPr/>
          </p:nvSpPr>
          <p:spPr>
            <a:xfrm rot="2656741">
              <a:off x="838426" y="5715658"/>
              <a:ext cx="419649" cy="495954"/>
            </a:xfrm>
            <a:prstGeom prst="chord">
              <a:avLst>
                <a:gd name="adj1" fmla="val 3004539"/>
                <a:gd name="adj2" fmla="val 13443693"/>
              </a:avLst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7111" name="Picture 7" descr="V:\VAPH\PEER2\NSF FELLOWS\Undergraduates\Prigmore, Chris\DLC\DLC 977\stationaryfro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971800"/>
            <a:ext cx="4895850" cy="3676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US: Current W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514600"/>
            <a:ext cx="5715000" cy="38576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Quiz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are the following fronts?</a:t>
            </a:r>
          </a:p>
          <a:p>
            <a:endParaRPr lang="en-US" dirty="0" smtClean="0"/>
          </a:p>
          <a:p>
            <a:r>
              <a:rPr lang="en-US" dirty="0" smtClean="0"/>
              <a:t>1</a:t>
            </a:r>
          </a:p>
          <a:p>
            <a:pPr>
              <a:buNone/>
            </a:pPr>
            <a:r>
              <a:rPr lang="en-US" dirty="0" smtClean="0"/>
              <a:t>Cold</a:t>
            </a:r>
          </a:p>
          <a:p>
            <a:r>
              <a:rPr lang="en-US" dirty="0" smtClean="0"/>
              <a:t>2</a:t>
            </a:r>
          </a:p>
          <a:p>
            <a:pPr>
              <a:buNone/>
            </a:pPr>
            <a:r>
              <a:rPr lang="en-US" dirty="0" smtClean="0"/>
              <a:t>Stationary</a:t>
            </a:r>
          </a:p>
          <a:p>
            <a:r>
              <a:rPr lang="en-US" dirty="0" smtClean="0"/>
              <a:t>3</a:t>
            </a:r>
          </a:p>
          <a:p>
            <a:pPr>
              <a:buNone/>
            </a:pPr>
            <a:r>
              <a:rPr lang="en-US" dirty="0" smtClean="0"/>
              <a:t>Warm</a:t>
            </a:r>
          </a:p>
          <a:p>
            <a:r>
              <a:rPr lang="en-US" dirty="0" smtClean="0"/>
              <a:t>4</a:t>
            </a:r>
          </a:p>
          <a:p>
            <a:pPr>
              <a:buNone/>
            </a:pPr>
            <a:r>
              <a:rPr lang="en-US" dirty="0" smtClean="0"/>
              <a:t>Occluded</a:t>
            </a:r>
          </a:p>
        </p:txBody>
      </p:sp>
      <p:sp>
        <p:nvSpPr>
          <p:cNvPr id="5" name="Oval 4"/>
          <p:cNvSpPr/>
          <p:nvPr/>
        </p:nvSpPr>
        <p:spPr>
          <a:xfrm rot="17067434">
            <a:off x="7018633" y="4912659"/>
            <a:ext cx="1666033" cy="83583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13974936">
            <a:off x="4502146" y="4290832"/>
            <a:ext cx="1358909" cy="69218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67600" y="50292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1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6168" y="42672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2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3974936">
            <a:off x="3665270" y="4159925"/>
            <a:ext cx="289462" cy="35431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58368" y="37338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3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 rot="15651621">
            <a:off x="4291179" y="2831364"/>
            <a:ext cx="1052483" cy="48218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29200" y="32004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4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10" grpId="0" animBg="1"/>
      <p:bldP spid="11" grpId="0"/>
      <p:bldP spid="12" grpId="0" animBg="1"/>
      <p:bldP spid="13" grpId="0"/>
    </p:bldLst>
  </p:timing>
</p:sld>
</file>

<file path=ppt/slides/slide2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dirty="0" lang="en-US" smtClean="0"/>
              <a:t>Hurricanes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64080"/>
            <a:ext cx="8229600" cy="4389120"/>
          </a:xfrm>
        </p:spPr>
        <p:txBody>
          <a:bodyPr/>
          <a:lstStyle/>
          <a:p>
            <a:r>
              <a:rPr dirty="0" lang="en-US" smtClean="0"/>
              <a:t>Large system of spinning air that rotates around a point of low pressure</a:t>
            </a:r>
          </a:p>
          <a:p>
            <a:endParaRPr dirty="0" lang="en-US" smtClean="0"/>
          </a:p>
          <a:p>
            <a:r>
              <a:rPr dirty="0" lang="en-US" smtClean="0"/>
              <a:t>Also known as a tropical</a:t>
            </a:r>
          </a:p>
          <a:p>
            <a:pPr>
              <a:buNone/>
            </a:pPr>
            <a:r>
              <a:rPr dirty="0" lang="en-US" smtClean="0"/>
              <a:t>cyclone. </a:t>
            </a:r>
          </a:p>
          <a:p>
            <a:endParaRPr dirty="0" lang="en-US"/>
          </a:p>
        </p:txBody>
      </p:sp>
      <p:pic>
        <p:nvPicPr>
          <p:cNvPr descr="http://earthobservatory.nasa.gov/images/imagerecords/20000/20170/BorisCristina_amo_2008180_lrg.jpg" id="1026" name="Picture 2"/>
          <p:cNvPicPr>
            <a:picLocks noChangeArrowheads="1" noChangeAspect="1"/>
          </p:cNvPicPr>
          <p:nvPr/>
        </p:nvPicPr>
        <p:blipFill>
          <a:blip cstate="print" r:embed="rId2"/>
          <a:srcRect r="22"/>
          <a:stretch>
            <a:fillRect/>
          </a:stretch>
        </p:blipFill>
        <p:spPr bwMode="auto">
          <a:xfrm>
            <a:off x="4572000" y="3215591"/>
            <a:ext cx="4191000" cy="32614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Hurricanes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058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How are they formed?</a:t>
            </a:r>
          </a:p>
          <a:p>
            <a:pPr>
              <a:buNone/>
            </a:pPr>
            <a:endParaRPr lang="en-US" sz="100" dirty="0" smtClean="0"/>
          </a:p>
          <a:p>
            <a:pPr marL="0" indent="0"/>
            <a:r>
              <a:rPr lang="en-US" dirty="0" smtClean="0"/>
              <a:t>Areas of high humidity, light wind and warm sea surface temperatures are ideal. 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Warm moist air </a:t>
            </a:r>
          </a:p>
          <a:p>
            <a:pPr marL="0" indent="0">
              <a:buNone/>
            </a:pPr>
            <a:r>
              <a:rPr lang="en-US" dirty="0" smtClean="0"/>
              <a:t>evaporates and rises. The</a:t>
            </a:r>
          </a:p>
          <a:p>
            <a:pPr marL="0" indent="0">
              <a:buNone/>
            </a:pPr>
            <a:r>
              <a:rPr lang="en-US" dirty="0" smtClean="0"/>
              <a:t>wind then circles the </a:t>
            </a:r>
          </a:p>
          <a:p>
            <a:pPr marL="0" indent="0">
              <a:buNone/>
            </a:pPr>
            <a:r>
              <a:rPr lang="en-US" dirty="0" smtClean="0"/>
              <a:t>moist air inward and that</a:t>
            </a:r>
          </a:p>
          <a:p>
            <a:pPr marL="0" indent="0">
              <a:buNone/>
            </a:pPr>
            <a:r>
              <a:rPr lang="en-US" dirty="0" smtClean="0"/>
              <a:t>begins the storm.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5058" name="Picture 2" descr="http://i.telegraph.co.uk/multimedia/archive/00800/tropical-storms_800680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5340" y="3581400"/>
            <a:ext cx="4290060" cy="2767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3124200"/>
            <a:ext cx="5715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76400"/>
            <a:ext cx="8229600" cy="198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n-US" sz="3200" dirty="0">
                <a:latin typeface="Cambria" pitchFamily="18" charset="0"/>
              </a:rPr>
              <a:t>Seasons are due to the tilt of the Earth and differential heating of the earth’s surface.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False</a:t>
            </a:r>
            <a:endParaRPr kumimoji="0" lang="en-US" sz="50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Hurricanes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962400" cy="4389120"/>
          </a:xfrm>
        </p:spPr>
        <p:txBody>
          <a:bodyPr/>
          <a:lstStyle/>
          <a:p>
            <a:r>
              <a:rPr lang="en-US" dirty="0" smtClean="0"/>
              <a:t>Wind, seasons, and ocean currents affect where hurricanes are formed</a:t>
            </a:r>
          </a:p>
          <a:p>
            <a:r>
              <a:rPr lang="en-US" dirty="0" smtClean="0"/>
              <a:t>Sea surface temperatures are effected by the ocean currents and by the amount of rays from the sun. </a:t>
            </a:r>
            <a:endParaRPr lang="en-US" dirty="0"/>
          </a:p>
        </p:txBody>
      </p:sp>
      <p:pic>
        <p:nvPicPr>
          <p:cNvPr id="46082" name="Picture 2" descr="http://sos.noaa.gov/images/fullsize/Ocean/sstNASAMod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9050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Hurricanes</a:t>
            </a:r>
            <a:endParaRPr lang="en-US" dirty="0"/>
          </a:p>
        </p:txBody>
      </p:sp>
      <p:pic>
        <p:nvPicPr>
          <p:cNvPr id="5" name="Content Placeholder 4" descr="hurricaneformingarea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3117913"/>
            <a:ext cx="6629400" cy="3624668"/>
          </a:xfr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478280"/>
            <a:ext cx="83820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The orange areas are typical formation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areas that have the combination of warm water, the correct wind conditions and sunlight to create low pressure systems that might lead to forming a hurricane.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040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Temperature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09600" y="2023170"/>
            <a:ext cx="5486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ambria" pitchFamily="18" charset="0"/>
              </a:rPr>
              <a:t>Temperature is based on the number of rays from the sun that hit the earth.</a:t>
            </a:r>
          </a:p>
          <a:p>
            <a:endParaRPr lang="en-US" sz="3200" dirty="0">
              <a:latin typeface="Cambria" pitchFamily="18" charset="0"/>
            </a:endParaRPr>
          </a:p>
          <a:p>
            <a:r>
              <a:rPr lang="en-US" sz="3200" dirty="0" smtClean="0">
                <a:latin typeface="Cambria" pitchFamily="18" charset="0"/>
              </a:rPr>
              <a:t>Typically, the equator is hit by more rays causing it to be much warmer.</a:t>
            </a:r>
            <a:endParaRPr lang="en-US" sz="3200" dirty="0">
              <a:latin typeface="Cambria" pitchFamily="18" charset="0"/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1981200"/>
            <a:ext cx="28575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040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Temperature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09600" y="2055812"/>
            <a:ext cx="8001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ambria" pitchFamily="18" charset="0"/>
              </a:rPr>
              <a:t>The uneven distribution of heat drives the atmosphere and ocean to distribute the heat toward the poles to even things out.</a:t>
            </a:r>
          </a:p>
          <a:p>
            <a:endParaRPr lang="en-US" sz="3200" dirty="0" smtClean="0">
              <a:latin typeface="Cambria" pitchFamily="18" charset="0"/>
            </a:endParaRPr>
          </a:p>
          <a:p>
            <a:r>
              <a:rPr lang="en-US" sz="3200" dirty="0" smtClean="0">
                <a:latin typeface="Cambria" pitchFamily="18" charset="0"/>
              </a:rPr>
              <a:t>Factors </a:t>
            </a:r>
            <a:r>
              <a:rPr lang="en-US" sz="3200" dirty="0">
                <a:latin typeface="Cambria" pitchFamily="18" charset="0"/>
              </a:rPr>
              <a:t>that affect temperature:</a:t>
            </a:r>
          </a:p>
          <a:p>
            <a:pPr>
              <a:buFont typeface="Arial" pitchFamily="34" charset="0"/>
              <a:buChar char="•"/>
              <a:tabLst>
                <a:tab pos="631825" algn="l"/>
              </a:tabLst>
            </a:pPr>
            <a:r>
              <a:rPr lang="en-US" sz="2400" dirty="0" smtClean="0">
                <a:latin typeface="Cambria" pitchFamily="18" charset="0"/>
              </a:rPr>
              <a:t>  Latitude</a:t>
            </a:r>
            <a:endParaRPr lang="en-US" sz="2400" dirty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  <a:tabLst>
                <a:tab pos="631825" algn="l"/>
              </a:tabLst>
            </a:pPr>
            <a:r>
              <a:rPr lang="en-US" sz="2400" dirty="0" smtClean="0">
                <a:latin typeface="Cambria" pitchFamily="18" charset="0"/>
              </a:rPr>
              <a:t>  Altitude</a:t>
            </a:r>
            <a:endParaRPr lang="en-US" sz="2400" dirty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  <a:tabLst>
                <a:tab pos="631825" algn="l"/>
              </a:tabLst>
            </a:pPr>
            <a:r>
              <a:rPr lang="en-US" sz="2400" dirty="0" smtClean="0">
                <a:latin typeface="Cambria" pitchFamily="18" charset="0"/>
              </a:rPr>
              <a:t>  Distance </a:t>
            </a:r>
            <a:r>
              <a:rPr lang="en-US" sz="2400" dirty="0">
                <a:latin typeface="Cambria" pitchFamily="18" charset="0"/>
              </a:rPr>
              <a:t>from </a:t>
            </a:r>
            <a:r>
              <a:rPr lang="en-US" sz="2400" dirty="0" smtClean="0">
                <a:latin typeface="Cambria" pitchFamily="18" charset="0"/>
              </a:rPr>
              <a:t>large </a:t>
            </a:r>
            <a:r>
              <a:rPr lang="en-US" sz="2400" dirty="0">
                <a:latin typeface="Cambria" pitchFamily="18" charset="0"/>
              </a:rPr>
              <a:t>bodies of water</a:t>
            </a:r>
          </a:p>
          <a:p>
            <a:pPr>
              <a:buFont typeface="Arial" pitchFamily="34" charset="0"/>
              <a:buChar char="•"/>
              <a:tabLst>
                <a:tab pos="631825" algn="l"/>
              </a:tabLst>
            </a:pPr>
            <a:r>
              <a:rPr lang="en-US" sz="2400" dirty="0" smtClean="0">
                <a:latin typeface="Cambria" pitchFamily="18" charset="0"/>
              </a:rPr>
              <a:t>  Ocean </a:t>
            </a:r>
            <a:r>
              <a:rPr lang="en-US" sz="2400" dirty="0">
                <a:latin typeface="Cambria" pitchFamily="18" charset="0"/>
              </a:rPr>
              <a:t>currents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0" y="57912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Air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0" y="57912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Air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1280"/>
            <a:ext cx="5943600" cy="4389120"/>
          </a:xfrm>
        </p:spPr>
        <p:txBody>
          <a:bodyPr/>
          <a:lstStyle/>
          <a:p>
            <a:r>
              <a:rPr lang="en-US" dirty="0" smtClean="0"/>
              <a:t>When the sun light warms the air on the surface it rises</a:t>
            </a:r>
          </a:p>
          <a:p>
            <a:r>
              <a:rPr lang="en-US" dirty="0" smtClean="0"/>
              <a:t>As the air rises it cools and falls to the surface</a:t>
            </a:r>
          </a:p>
          <a:p>
            <a:r>
              <a:rPr lang="en-US" dirty="0" smtClean="0"/>
              <a:t>The up and down cycle of air creates wind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10800000">
            <a:off x="6720840" y="6477000"/>
            <a:ext cx="2194560" cy="0"/>
          </a:xfrm>
          <a:prstGeom prst="line">
            <a:avLst/>
          </a:prstGeom>
          <a:ln w="539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43800" y="6488668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EARTH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1.73472E-18 C 0.04687 -0.07871 0.09392 -0.15741 0.09288 -0.23681 C 0.09183 -0.31621 0.0427 -0.3963 -0.00626 -0.47616 " pathEditMode="relative" ptsTypes="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1.73472E-18 C 0.04687 -0.07871 0.09392 -0.15741 0.09288 -0.23681 C 0.09183 -0.31621 0.0427 -0.3963 -0.00626 -0.47616 " pathEditMode="relative" ptsTypes="a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47593 C -0.06806 -0.38959 -0.12379 -0.30325 -0.1224 -0.22431 C -0.12101 -0.14538 -0.06268 -0.07408 -0.00417 -0.00255 " pathEditMode="relative" rAng="0" ptsTypes="aaA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3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3 -0.48033 C -0.06806 -0.39399 -0.12379 -0.30764 -0.1224 -0.22871 C -0.12101 -0.14977 -0.06268 -0.07848 -0.00417 -0.00695 " pathEditMode="relative" rAng="0" ptsTypes="aaA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3"/>
      <p:bldP spid="7" grpId="4"/>
      <p:bldP spid="4" grpId="0"/>
      <p:bldP spid="4" grpId="1"/>
      <p:bldP spid="4" grpId="2"/>
      <p:bldP spid="4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Climate vs. Weather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457200" y="2153483"/>
            <a:ext cx="48768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Cambria" pitchFamily="18" charset="0"/>
              </a:rPr>
              <a:t>Before sunlight reaches the earth it has to pass through</a:t>
            </a:r>
          </a:p>
          <a:p>
            <a:r>
              <a:rPr lang="en-US" sz="3000" dirty="0" smtClean="0">
                <a:latin typeface="Cambria" pitchFamily="18" charset="0"/>
              </a:rPr>
              <a:t>the atmosphere. </a:t>
            </a:r>
          </a:p>
          <a:p>
            <a:pPr>
              <a:buFont typeface="Arial" pitchFamily="34" charset="0"/>
              <a:buChar char="•"/>
            </a:pPr>
            <a:endParaRPr lang="en-US" sz="3000" dirty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Cambria" pitchFamily="18" charset="0"/>
              </a:rPr>
              <a:t>Although there are several</a:t>
            </a:r>
          </a:p>
          <a:p>
            <a:r>
              <a:rPr lang="en-US" sz="3000" dirty="0" smtClean="0">
                <a:latin typeface="Cambria" pitchFamily="18" charset="0"/>
              </a:rPr>
              <a:t>layers, the troposphere is </a:t>
            </a:r>
          </a:p>
          <a:p>
            <a:r>
              <a:rPr lang="en-US" sz="3000" dirty="0" smtClean="0">
                <a:latin typeface="Cambria" pitchFamily="18" charset="0"/>
              </a:rPr>
              <a:t>where weather occurs and where climate is determined.</a:t>
            </a:r>
          </a:p>
        </p:txBody>
      </p:sp>
      <p:pic>
        <p:nvPicPr>
          <p:cNvPr id="1027" name="Picture 3" descr="V:\VAPH\PEER2\NSF FELLOWS\Undergraduates\Prigmore, Chris\DLC\spher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667000"/>
            <a:ext cx="3657247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Climate vs. Weather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81000" y="2251770"/>
            <a:ext cx="4648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000" dirty="0">
                <a:latin typeface="Cambria" pitchFamily="18" charset="0"/>
              </a:rPr>
              <a:t>Weather is the day to day condition of </a:t>
            </a:r>
            <a:r>
              <a:rPr lang="en-US" sz="3000" dirty="0" smtClean="0">
                <a:latin typeface="Cambria" pitchFamily="18" charset="0"/>
              </a:rPr>
              <a:t>the area </a:t>
            </a:r>
            <a:r>
              <a:rPr lang="en-US" sz="3000" dirty="0">
                <a:latin typeface="Cambria" pitchFamily="18" charset="0"/>
              </a:rPr>
              <a:t>at a certain place and time</a:t>
            </a:r>
            <a:r>
              <a:rPr lang="en-US" sz="3000" dirty="0" smtClean="0">
                <a:latin typeface="Cambria" pitchFamily="18" charset="0"/>
              </a:rPr>
              <a:t>.</a:t>
            </a:r>
            <a:endParaRPr lang="en-US" sz="3000" dirty="0">
              <a:latin typeface="Cambria" pitchFamily="18" charset="0"/>
            </a:endParaRPr>
          </a:p>
        </p:txBody>
      </p:sp>
      <p:pic>
        <p:nvPicPr>
          <p:cNvPr id="2050" name="Picture 2" descr="V:\VAPH\PEER2\NSF FELLOWS\Undergraduates\Prigmore, Chris\DLC\DLC 977\toda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86200"/>
            <a:ext cx="3922712" cy="2601614"/>
          </a:xfrm>
          <a:prstGeom prst="rect">
            <a:avLst/>
          </a:prstGeom>
          <a:noFill/>
        </p:spPr>
      </p:pic>
      <p:pic>
        <p:nvPicPr>
          <p:cNvPr id="2051" name="Picture 3" descr="V:\VAPH\PEER2\NSF FELLOWS\Undergraduates\Prigmore, Chris\DLC\DLC 977\yearl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828800"/>
            <a:ext cx="3296046" cy="3200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76800" y="5244405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Climate is the year-after-year events in a particular area.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228600" y="1414076"/>
            <a:ext cx="4876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300" dirty="0">
                <a:latin typeface="Cambria" pitchFamily="18" charset="0"/>
              </a:rPr>
              <a:t>The  main factors that affect precipitation are </a:t>
            </a:r>
            <a:r>
              <a:rPr lang="en-US" sz="2300" dirty="0" smtClean="0">
                <a:latin typeface="Cambria" pitchFamily="18" charset="0"/>
              </a:rPr>
              <a:t>prevailing winds </a:t>
            </a:r>
            <a:r>
              <a:rPr lang="en-US" sz="2300" dirty="0">
                <a:latin typeface="Cambria" pitchFamily="18" charset="0"/>
              </a:rPr>
              <a:t>and mountains</a:t>
            </a:r>
            <a:r>
              <a:rPr lang="en-US" sz="2300" dirty="0" smtClean="0">
                <a:latin typeface="Cambria" pitchFamily="18" charset="0"/>
              </a:rPr>
              <a:t>.</a:t>
            </a:r>
          </a:p>
          <a:p>
            <a:r>
              <a:rPr lang="en-US" sz="1200" dirty="0" smtClean="0">
                <a:latin typeface="Cambria" pitchFamily="18" charset="0"/>
              </a:rPr>
              <a:t> </a:t>
            </a:r>
          </a:p>
          <a:p>
            <a:r>
              <a:rPr lang="en-US" sz="2300" dirty="0" smtClean="0">
                <a:latin typeface="Cambria" pitchFamily="18" charset="0"/>
              </a:rPr>
              <a:t>Prevailing winds:</a:t>
            </a:r>
          </a:p>
          <a:p>
            <a:pPr marL="457200" indent="7938">
              <a:buFont typeface="Arial" pitchFamily="34" charset="0"/>
              <a:buChar char="•"/>
            </a:pPr>
            <a:r>
              <a:rPr lang="en-US" sz="2300" dirty="0" smtClean="0">
                <a:latin typeface="Cambria" pitchFamily="18" charset="0"/>
              </a:rPr>
              <a:t> Winds </a:t>
            </a:r>
            <a:r>
              <a:rPr lang="en-US" sz="2300" dirty="0">
                <a:latin typeface="Cambria" pitchFamily="18" charset="0"/>
              </a:rPr>
              <a:t>move </a:t>
            </a:r>
            <a:r>
              <a:rPr lang="en-US" sz="2300" dirty="0" smtClean="0">
                <a:latin typeface="Cambria" pitchFamily="18" charset="0"/>
              </a:rPr>
              <a:t>large air masses</a:t>
            </a:r>
            <a:endParaRPr lang="en-US" sz="2300" dirty="0">
              <a:latin typeface="Cambria" pitchFamily="18" charset="0"/>
            </a:endParaRPr>
          </a:p>
          <a:p>
            <a:pPr marL="465138">
              <a:buFont typeface="Arial" pitchFamily="34" charset="0"/>
              <a:buChar char="•"/>
            </a:pPr>
            <a:r>
              <a:rPr lang="en-US" sz="2300" dirty="0" smtClean="0">
                <a:latin typeface="Cambria" pitchFamily="18" charset="0"/>
              </a:rPr>
              <a:t> Air </a:t>
            </a:r>
            <a:r>
              <a:rPr lang="en-US" sz="2300" dirty="0">
                <a:latin typeface="Cambria" pitchFamily="18" charset="0"/>
              </a:rPr>
              <a:t>masses may be warm or cool, dry or </a:t>
            </a:r>
            <a:r>
              <a:rPr lang="en-US" sz="2300" dirty="0" smtClean="0">
                <a:latin typeface="Cambria" pitchFamily="18" charset="0"/>
              </a:rPr>
              <a:t>humid</a:t>
            </a:r>
          </a:p>
          <a:p>
            <a:pPr marL="688975" indent="-223838">
              <a:buFont typeface="Arial" pitchFamily="34" charset="0"/>
              <a:buChar char="•"/>
            </a:pPr>
            <a:r>
              <a:rPr lang="en-US" sz="2300" dirty="0" smtClean="0">
                <a:latin typeface="Cambria" pitchFamily="18" charset="0"/>
              </a:rPr>
              <a:t>Amount of moisture in air depends on where it comes from</a:t>
            </a:r>
          </a:p>
          <a:p>
            <a:pPr marL="465138">
              <a:buFont typeface="Arial" pitchFamily="34" charset="0"/>
              <a:buChar char="•"/>
            </a:pPr>
            <a:r>
              <a:rPr lang="en-US" sz="2300" dirty="0" smtClean="0">
                <a:latin typeface="Cambria" pitchFamily="18" charset="0"/>
              </a:rPr>
              <a:t> Warm </a:t>
            </a:r>
            <a:r>
              <a:rPr lang="en-US" sz="2300" dirty="0">
                <a:latin typeface="Cambria" pitchFamily="18" charset="0"/>
              </a:rPr>
              <a:t>air carries more water than </a:t>
            </a:r>
            <a:r>
              <a:rPr lang="en-US" sz="2300" dirty="0" smtClean="0">
                <a:latin typeface="Cambria" pitchFamily="18" charset="0"/>
              </a:rPr>
              <a:t>cool air</a:t>
            </a:r>
          </a:p>
          <a:p>
            <a:pPr marL="465138">
              <a:buFont typeface="Arial" pitchFamily="34" charset="0"/>
              <a:buChar char="•"/>
            </a:pPr>
            <a:r>
              <a:rPr lang="en-US" sz="2300" dirty="0" smtClean="0">
                <a:latin typeface="Cambria" pitchFamily="18" charset="0"/>
              </a:rPr>
              <a:t> Rising </a:t>
            </a:r>
            <a:r>
              <a:rPr lang="en-US" sz="2300" dirty="0">
                <a:latin typeface="Cambria" pitchFamily="18" charset="0"/>
              </a:rPr>
              <a:t>cools off </a:t>
            </a:r>
            <a:r>
              <a:rPr lang="en-US" sz="2300" dirty="0" smtClean="0">
                <a:latin typeface="Cambria" pitchFamily="18" charset="0"/>
              </a:rPr>
              <a:t>air and causes water to precipitate </a:t>
            </a:r>
            <a:endParaRPr lang="en-US" sz="2300" dirty="0">
              <a:latin typeface="Cambria" pitchFamily="18" charset="0"/>
            </a:endParaRP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1219200" y="533400"/>
            <a:ext cx="6705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000" b="1" dirty="0">
                <a:solidFill>
                  <a:schemeClr val="tx2"/>
                </a:solidFill>
                <a:latin typeface="Cambria" pitchFamily="18" charset="0"/>
              </a:rPr>
              <a:t>Precipitation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647950"/>
            <a:ext cx="38862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2545</TotalTime>
  <Words>956</Words>
  <Application>Microsoft Office PowerPoint</Application>
  <PresentationFormat>On-screen Show (4:3)</PresentationFormat>
  <Paragraphs>207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Flow</vt:lpstr>
      <vt:lpstr>Solar, Weather and Ocean Systems</vt:lpstr>
      <vt:lpstr>Slide 2</vt:lpstr>
      <vt:lpstr>Slide 3</vt:lpstr>
      <vt:lpstr>Temperature</vt:lpstr>
      <vt:lpstr>Temperature</vt:lpstr>
      <vt:lpstr>Wind</vt:lpstr>
      <vt:lpstr>Climate vs. Weather</vt:lpstr>
      <vt:lpstr>Climate vs. Weather</vt:lpstr>
      <vt:lpstr>Slide 9</vt:lpstr>
      <vt:lpstr>Slide 10</vt:lpstr>
      <vt:lpstr>Latitude</vt:lpstr>
      <vt:lpstr>Altitude</vt:lpstr>
      <vt:lpstr>Altitude</vt:lpstr>
      <vt:lpstr>Water</vt:lpstr>
      <vt:lpstr>Water Continued</vt:lpstr>
      <vt:lpstr>Water Continued</vt:lpstr>
      <vt:lpstr>Ocean and Climate Changes</vt:lpstr>
      <vt:lpstr>Weather Fronts</vt:lpstr>
      <vt:lpstr>High Pressure</vt:lpstr>
      <vt:lpstr>Low Pressure</vt:lpstr>
      <vt:lpstr>Cold Front</vt:lpstr>
      <vt:lpstr>Cold Front</vt:lpstr>
      <vt:lpstr>Warm Front</vt:lpstr>
      <vt:lpstr>Warm</vt:lpstr>
      <vt:lpstr>Occluded Front</vt:lpstr>
      <vt:lpstr>Stationary Front</vt:lpstr>
      <vt:lpstr>Quiz </vt:lpstr>
      <vt:lpstr>Hurricanes</vt:lpstr>
      <vt:lpstr>Hurricanes</vt:lpstr>
      <vt:lpstr>Hurricanes</vt:lpstr>
      <vt:lpstr>Hurricanes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Solar, Weather and Ocean Systems</dc:title>
  <dc:creator>Serena Proffitt</dc:creator>
  <cp:lastModifiedBy>Ljlab</cp:lastModifiedBy>
  <cp:revision>228</cp:revision>
  <dcterms:created xsi:type="dcterms:W3CDTF">2006-11-07T03:38:17Z</dcterms:created>
  <dcterms:modified xsi:type="dcterms:W3CDTF">2011-05-26T17:50:08Z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953187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