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93" r:id="rId3"/>
    <p:sldId id="307" r:id="rId4"/>
    <p:sldId id="257" r:id="rId5"/>
    <p:sldId id="304" r:id="rId6"/>
    <p:sldId id="302" r:id="rId7"/>
    <p:sldId id="294" r:id="rId8"/>
    <p:sldId id="303" r:id="rId9"/>
    <p:sldId id="299" r:id="rId10"/>
    <p:sldId id="295" r:id="rId11"/>
    <p:sldId id="301" r:id="rId12"/>
    <p:sldId id="267" r:id="rId13"/>
    <p:sldId id="290" r:id="rId14"/>
    <p:sldId id="258" r:id="rId15"/>
    <p:sldId id="259" r:id="rId16"/>
    <p:sldId id="292" r:id="rId17"/>
    <p:sldId id="283" r:id="rId18"/>
    <p:sldId id="260" r:id="rId19"/>
    <p:sldId id="308" r:id="rId20"/>
    <p:sldId id="285" r:id="rId21"/>
    <p:sldId id="298" r:id="rId22"/>
    <p:sldId id="282" r:id="rId23"/>
    <p:sldId id="284" r:id="rId24"/>
    <p:sldId id="286" r:id="rId25"/>
    <p:sldId id="287" r:id="rId26"/>
    <p:sldId id="291" r:id="rId27"/>
    <p:sldId id="289" r:id="rId28"/>
    <p:sldId id="265" r:id="rId29"/>
    <p:sldId id="269" r:id="rId30"/>
    <p:sldId id="270" r:id="rId31"/>
    <p:sldId id="275" r:id="rId32"/>
    <p:sldId id="266" r:id="rId33"/>
    <p:sldId id="264" r:id="rId34"/>
    <p:sldId id="309" r:id="rId35"/>
    <p:sldId id="305" r:id="rId36"/>
    <p:sldId id="277" r:id="rId37"/>
    <p:sldId id="296" r:id="rId38"/>
    <p:sldId id="306" r:id="rId39"/>
    <p:sldId id="31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77" autoAdjust="0"/>
    <p:restoredTop sz="84894" autoAdjust="0"/>
  </p:normalViewPr>
  <p:slideViewPr>
    <p:cSldViewPr>
      <p:cViewPr>
        <p:scale>
          <a:sx n="85" d="100"/>
          <a:sy n="85" d="100"/>
        </p:scale>
        <p:origin x="-404" y="4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390D2A-2C4A-444D-96B3-B4F72D121AAE}" type="datetimeFigureOut">
              <a:rPr lang="en-US" smtClean="0"/>
              <a:t>4/16/2015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9650E9-0EF9-4FCE-A07C-1797C66A9802}" type="slidenum">
              <a:rPr lang="en-US" smtClean="0"/>
              <a:t>‹#›</a:t>
            </a:fld>
            <a:endParaRPr lang="en-US"/>
          </a:p>
        </p:txBody>
      </p:sp>
    </p:spTree>
    <p:extLst>
      <p:ext uri="{BB962C8B-B14F-4D97-AF65-F5344CB8AC3E}">
        <p14:creationId xmlns:p14="http://schemas.microsoft.com/office/powerpoint/2010/main" val="562244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7.9B identifying the accommodations, considering the characteristics of our solar system, that enabled manned space exploration </a:t>
            </a:r>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1</a:t>
            </a:fld>
            <a:endParaRPr lang="en-US"/>
          </a:p>
        </p:txBody>
      </p:sp>
    </p:spTree>
    <p:extLst>
      <p:ext uri="{BB962C8B-B14F-4D97-AF65-F5344CB8AC3E}">
        <p14:creationId xmlns:p14="http://schemas.microsoft.com/office/powerpoint/2010/main" val="75143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11</a:t>
            </a:fld>
            <a:endParaRPr lang="en-US"/>
          </a:p>
        </p:txBody>
      </p:sp>
    </p:spTree>
    <p:extLst>
      <p:ext uri="{BB962C8B-B14F-4D97-AF65-F5344CB8AC3E}">
        <p14:creationId xmlns:p14="http://schemas.microsoft.com/office/powerpoint/2010/main" val="2266133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12</a:t>
            </a:fld>
            <a:endParaRPr lang="en-US"/>
          </a:p>
        </p:txBody>
      </p:sp>
    </p:spTree>
    <p:extLst>
      <p:ext uri="{BB962C8B-B14F-4D97-AF65-F5344CB8AC3E}">
        <p14:creationId xmlns:p14="http://schemas.microsoft.com/office/powerpoint/2010/main" val="1161940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14</a:t>
            </a:fld>
            <a:endParaRPr lang="en-US"/>
          </a:p>
        </p:txBody>
      </p:sp>
    </p:spTree>
    <p:extLst>
      <p:ext uri="{BB962C8B-B14F-4D97-AF65-F5344CB8AC3E}">
        <p14:creationId xmlns:p14="http://schemas.microsoft.com/office/powerpoint/2010/main" val="405345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Space</a:t>
            </a:r>
            <a:r>
              <a:rPr lang="en-US" baseline="0" dirty="0" smtClean="0"/>
              <a:t> Suits – YouTube clip 5:16</a:t>
            </a:r>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17</a:t>
            </a:fld>
            <a:endParaRPr lang="en-US"/>
          </a:p>
        </p:txBody>
      </p:sp>
    </p:spTree>
    <p:extLst>
      <p:ext uri="{BB962C8B-B14F-4D97-AF65-F5344CB8AC3E}">
        <p14:creationId xmlns:p14="http://schemas.microsoft.com/office/powerpoint/2010/main" val="3745117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21</a:t>
            </a:fld>
            <a:endParaRPr lang="en-US"/>
          </a:p>
        </p:txBody>
      </p:sp>
    </p:spTree>
    <p:extLst>
      <p:ext uri="{BB962C8B-B14F-4D97-AF65-F5344CB8AC3E}">
        <p14:creationId xmlns:p14="http://schemas.microsoft.com/office/powerpoint/2010/main" val="4161212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23</a:t>
            </a:fld>
            <a:endParaRPr lang="en-US"/>
          </a:p>
        </p:txBody>
      </p:sp>
    </p:spTree>
    <p:extLst>
      <p:ext uri="{BB962C8B-B14F-4D97-AF65-F5344CB8AC3E}">
        <p14:creationId xmlns:p14="http://schemas.microsoft.com/office/powerpoint/2010/main" val="1467268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YouTube clip of the trailer for</a:t>
            </a:r>
            <a:r>
              <a:rPr lang="en-US" baseline="0" dirty="0" smtClean="0"/>
              <a:t> the 2013 film Gravity </a:t>
            </a:r>
            <a:r>
              <a:rPr lang="en-US" dirty="0" smtClean="0"/>
              <a:t>is hyperlinked to the word “untethered” above. 1:30 minutes</a:t>
            </a:r>
          </a:p>
          <a:p>
            <a:r>
              <a:rPr lang="en-US" dirty="0" smtClean="0"/>
              <a:t>The premise of the movie is an astronaut</a:t>
            </a:r>
            <a:r>
              <a:rPr lang="en-US" baseline="0" dirty="0" smtClean="0"/>
              <a:t> becomes adrift in space. </a:t>
            </a:r>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26</a:t>
            </a:fld>
            <a:endParaRPr lang="en-US"/>
          </a:p>
        </p:txBody>
      </p:sp>
    </p:spTree>
    <p:extLst>
      <p:ext uri="{BB962C8B-B14F-4D97-AF65-F5344CB8AC3E}">
        <p14:creationId xmlns:p14="http://schemas.microsoft.com/office/powerpoint/2010/main" val="3707189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27</a:t>
            </a:fld>
            <a:endParaRPr lang="en-US"/>
          </a:p>
        </p:txBody>
      </p:sp>
    </p:spTree>
    <p:extLst>
      <p:ext uri="{BB962C8B-B14F-4D97-AF65-F5344CB8AC3E}">
        <p14:creationId xmlns:p14="http://schemas.microsoft.com/office/powerpoint/2010/main" val="3949191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32</a:t>
            </a:fld>
            <a:endParaRPr lang="en-US"/>
          </a:p>
        </p:txBody>
      </p:sp>
    </p:spTree>
    <p:extLst>
      <p:ext uri="{BB962C8B-B14F-4D97-AF65-F5344CB8AC3E}">
        <p14:creationId xmlns:p14="http://schemas.microsoft.com/office/powerpoint/2010/main" val="2940491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 is the chemical symbol for sodium on the periodic</a:t>
            </a:r>
            <a:r>
              <a:rPr lang="en-US" baseline="0" dirty="0" smtClean="0"/>
              <a:t> table of elements. We get sodium when we eat salt!</a:t>
            </a:r>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33</a:t>
            </a:fld>
            <a:endParaRPr lang="en-US"/>
          </a:p>
        </p:txBody>
      </p:sp>
    </p:spTree>
    <p:extLst>
      <p:ext uri="{BB962C8B-B14F-4D97-AF65-F5344CB8AC3E}">
        <p14:creationId xmlns:p14="http://schemas.microsoft.com/office/powerpoint/2010/main" val="1566134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2</a:t>
            </a:fld>
            <a:endParaRPr lang="en-US"/>
          </a:p>
        </p:txBody>
      </p:sp>
    </p:spTree>
    <p:extLst>
      <p:ext uri="{BB962C8B-B14F-4D97-AF65-F5344CB8AC3E}">
        <p14:creationId xmlns:p14="http://schemas.microsoft.com/office/powerpoint/2010/main" val="81506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 is the chemical symbol for iron on the periodic</a:t>
            </a:r>
            <a:r>
              <a:rPr lang="en-US" baseline="0" dirty="0" smtClean="0"/>
              <a:t> table of elements. </a:t>
            </a:r>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34</a:t>
            </a:fld>
            <a:endParaRPr lang="en-US"/>
          </a:p>
        </p:txBody>
      </p:sp>
    </p:spTree>
    <p:extLst>
      <p:ext uri="{BB962C8B-B14F-4D97-AF65-F5344CB8AC3E}">
        <p14:creationId xmlns:p14="http://schemas.microsoft.com/office/powerpoint/2010/main" val="3952600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Weightless environment – no force</a:t>
            </a:r>
            <a:r>
              <a:rPr lang="en-US" baseline="0" dirty="0" smtClean="0"/>
              <a:t> acting on astronauts</a:t>
            </a:r>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36</a:t>
            </a:fld>
            <a:endParaRPr lang="en-US"/>
          </a:p>
        </p:txBody>
      </p:sp>
    </p:spTree>
    <p:extLst>
      <p:ext uri="{BB962C8B-B14F-4D97-AF65-F5344CB8AC3E}">
        <p14:creationId xmlns:p14="http://schemas.microsoft.com/office/powerpoint/2010/main" val="2949311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37</a:t>
            </a:fld>
            <a:endParaRPr lang="en-US"/>
          </a:p>
        </p:txBody>
      </p:sp>
    </p:spTree>
    <p:extLst>
      <p:ext uri="{BB962C8B-B14F-4D97-AF65-F5344CB8AC3E}">
        <p14:creationId xmlns:p14="http://schemas.microsoft.com/office/powerpoint/2010/main" val="373962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4</a:t>
            </a:fld>
            <a:endParaRPr lang="en-US"/>
          </a:p>
        </p:txBody>
      </p:sp>
    </p:spTree>
    <p:extLst>
      <p:ext uri="{BB962C8B-B14F-4D97-AF65-F5344CB8AC3E}">
        <p14:creationId xmlns:p14="http://schemas.microsoft.com/office/powerpoint/2010/main" val="3008749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5</a:t>
            </a:fld>
            <a:endParaRPr lang="en-US"/>
          </a:p>
        </p:txBody>
      </p:sp>
    </p:spTree>
    <p:extLst>
      <p:ext uri="{BB962C8B-B14F-4D97-AF65-F5344CB8AC3E}">
        <p14:creationId xmlns:p14="http://schemas.microsoft.com/office/powerpoint/2010/main" val="16398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6</a:t>
            </a:fld>
            <a:endParaRPr lang="en-US"/>
          </a:p>
        </p:txBody>
      </p:sp>
    </p:spTree>
    <p:extLst>
      <p:ext uri="{BB962C8B-B14F-4D97-AF65-F5344CB8AC3E}">
        <p14:creationId xmlns:p14="http://schemas.microsoft.com/office/powerpoint/2010/main" val="2479696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7</a:t>
            </a:fld>
            <a:endParaRPr lang="en-US"/>
          </a:p>
        </p:txBody>
      </p:sp>
    </p:spTree>
    <p:extLst>
      <p:ext uri="{BB962C8B-B14F-4D97-AF65-F5344CB8AC3E}">
        <p14:creationId xmlns:p14="http://schemas.microsoft.com/office/powerpoint/2010/main" val="4052252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YouTube</a:t>
            </a:r>
            <a:r>
              <a:rPr lang="en-US" baseline="0" dirty="0" smtClean="0"/>
              <a:t> clip 1:18  of Voyager 1 and 2’s Trajectories</a:t>
            </a:r>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8</a:t>
            </a:fld>
            <a:endParaRPr lang="en-US"/>
          </a:p>
        </p:txBody>
      </p:sp>
    </p:spTree>
    <p:extLst>
      <p:ext uri="{BB962C8B-B14F-4D97-AF65-F5344CB8AC3E}">
        <p14:creationId xmlns:p14="http://schemas.microsoft.com/office/powerpoint/2010/main" val="3779536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Vacuum -</a:t>
            </a:r>
            <a:r>
              <a:rPr lang="en-US" baseline="0" dirty="0" smtClean="0"/>
              <a:t> </a:t>
            </a:r>
            <a:r>
              <a:rPr lang="en-US" dirty="0" smtClean="0"/>
              <a:t>A volume of space mostly empty of matter such as oxygen to breathe</a:t>
            </a:r>
          </a:p>
        </p:txBody>
      </p:sp>
      <p:sp>
        <p:nvSpPr>
          <p:cNvPr id="4" name="Slide Number Placeholder 3"/>
          <p:cNvSpPr>
            <a:spLocks noGrp="1"/>
          </p:cNvSpPr>
          <p:nvPr>
            <p:ph type="sldNum" sz="quarter" idx="10"/>
          </p:nvPr>
        </p:nvSpPr>
        <p:spPr/>
        <p:txBody>
          <a:bodyPr/>
          <a:lstStyle/>
          <a:p>
            <a:fld id="{F99650E9-0EF9-4FCE-A07C-1797C66A9802}" type="slidenum">
              <a:rPr lang="en-US" smtClean="0"/>
              <a:t>9</a:t>
            </a:fld>
            <a:endParaRPr lang="en-US"/>
          </a:p>
        </p:txBody>
      </p:sp>
    </p:spTree>
    <p:extLst>
      <p:ext uri="{BB962C8B-B14F-4D97-AF65-F5344CB8AC3E}">
        <p14:creationId xmlns:p14="http://schemas.microsoft.com/office/powerpoint/2010/main" val="3254633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650E9-0EF9-4FCE-A07C-1797C66A9802}" type="slidenum">
              <a:rPr lang="en-US" smtClean="0"/>
              <a:t>10</a:t>
            </a:fld>
            <a:endParaRPr lang="en-US"/>
          </a:p>
        </p:txBody>
      </p:sp>
    </p:spTree>
    <p:extLst>
      <p:ext uri="{BB962C8B-B14F-4D97-AF65-F5344CB8AC3E}">
        <p14:creationId xmlns:p14="http://schemas.microsoft.com/office/powerpoint/2010/main" val="2500464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FBD208-B0A2-4EF5-886A-0DF936F6DD38}"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AFBA2C-1826-4028-AE04-6E009BB2C078}" type="slidenum">
              <a:rPr lang="en-US" smtClean="0"/>
              <a:t>‹#›</a:t>
            </a:fld>
            <a:endParaRPr lang="en-US"/>
          </a:p>
        </p:txBody>
      </p:sp>
    </p:spTree>
    <p:extLst>
      <p:ext uri="{BB962C8B-B14F-4D97-AF65-F5344CB8AC3E}">
        <p14:creationId xmlns:p14="http://schemas.microsoft.com/office/powerpoint/2010/main" val="2187320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BD208-B0A2-4EF5-886A-0DF936F6DD38}"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AFBA2C-1826-4028-AE04-6E009BB2C078}" type="slidenum">
              <a:rPr lang="en-US" smtClean="0"/>
              <a:t>‹#›</a:t>
            </a:fld>
            <a:endParaRPr lang="en-US"/>
          </a:p>
        </p:txBody>
      </p:sp>
    </p:spTree>
    <p:extLst>
      <p:ext uri="{BB962C8B-B14F-4D97-AF65-F5344CB8AC3E}">
        <p14:creationId xmlns:p14="http://schemas.microsoft.com/office/powerpoint/2010/main" val="3465160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BD208-B0A2-4EF5-886A-0DF936F6DD38}"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AFBA2C-1826-4028-AE04-6E009BB2C078}" type="slidenum">
              <a:rPr lang="en-US" smtClean="0"/>
              <a:t>‹#›</a:t>
            </a:fld>
            <a:endParaRPr lang="en-US"/>
          </a:p>
        </p:txBody>
      </p:sp>
    </p:spTree>
    <p:extLst>
      <p:ext uri="{BB962C8B-B14F-4D97-AF65-F5344CB8AC3E}">
        <p14:creationId xmlns:p14="http://schemas.microsoft.com/office/powerpoint/2010/main" val="3286617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BD208-B0A2-4EF5-886A-0DF936F6DD38}"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AFBA2C-1826-4028-AE04-6E009BB2C078}" type="slidenum">
              <a:rPr lang="en-US" smtClean="0"/>
              <a:t>‹#›</a:t>
            </a:fld>
            <a:endParaRPr lang="en-US"/>
          </a:p>
        </p:txBody>
      </p:sp>
    </p:spTree>
    <p:extLst>
      <p:ext uri="{BB962C8B-B14F-4D97-AF65-F5344CB8AC3E}">
        <p14:creationId xmlns:p14="http://schemas.microsoft.com/office/powerpoint/2010/main" val="422601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FBD208-B0A2-4EF5-886A-0DF936F6DD38}"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AFBA2C-1826-4028-AE04-6E009BB2C078}" type="slidenum">
              <a:rPr lang="en-US" smtClean="0"/>
              <a:t>‹#›</a:t>
            </a:fld>
            <a:endParaRPr lang="en-US"/>
          </a:p>
        </p:txBody>
      </p:sp>
    </p:spTree>
    <p:extLst>
      <p:ext uri="{BB962C8B-B14F-4D97-AF65-F5344CB8AC3E}">
        <p14:creationId xmlns:p14="http://schemas.microsoft.com/office/powerpoint/2010/main" val="187000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FBD208-B0A2-4EF5-886A-0DF936F6DD38}" type="datetimeFigureOut">
              <a:rPr lang="en-US" smtClean="0"/>
              <a:t>4/16/2015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AFBA2C-1826-4028-AE04-6E009BB2C078}" type="slidenum">
              <a:rPr lang="en-US" smtClean="0"/>
              <a:t>‹#›</a:t>
            </a:fld>
            <a:endParaRPr lang="en-US"/>
          </a:p>
        </p:txBody>
      </p:sp>
    </p:spTree>
    <p:extLst>
      <p:ext uri="{BB962C8B-B14F-4D97-AF65-F5344CB8AC3E}">
        <p14:creationId xmlns:p14="http://schemas.microsoft.com/office/powerpoint/2010/main" val="2447422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FBD208-B0A2-4EF5-886A-0DF936F6DD38}" type="datetimeFigureOut">
              <a:rPr lang="en-US" smtClean="0"/>
              <a:t>4/16/2015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AFBA2C-1826-4028-AE04-6E009BB2C078}" type="slidenum">
              <a:rPr lang="en-US" smtClean="0"/>
              <a:t>‹#›</a:t>
            </a:fld>
            <a:endParaRPr lang="en-US"/>
          </a:p>
        </p:txBody>
      </p:sp>
    </p:spTree>
    <p:extLst>
      <p:ext uri="{BB962C8B-B14F-4D97-AF65-F5344CB8AC3E}">
        <p14:creationId xmlns:p14="http://schemas.microsoft.com/office/powerpoint/2010/main" val="2008235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FBD208-B0A2-4EF5-886A-0DF936F6DD38}" type="datetimeFigureOut">
              <a:rPr lang="en-US" smtClean="0"/>
              <a:t>4/16/2015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AFBA2C-1826-4028-AE04-6E009BB2C078}" type="slidenum">
              <a:rPr lang="en-US" smtClean="0"/>
              <a:t>‹#›</a:t>
            </a:fld>
            <a:endParaRPr lang="en-US"/>
          </a:p>
        </p:txBody>
      </p:sp>
    </p:spTree>
    <p:extLst>
      <p:ext uri="{BB962C8B-B14F-4D97-AF65-F5344CB8AC3E}">
        <p14:creationId xmlns:p14="http://schemas.microsoft.com/office/powerpoint/2010/main" val="33714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BD208-B0A2-4EF5-886A-0DF936F6DD38}" type="datetimeFigureOut">
              <a:rPr lang="en-US" smtClean="0"/>
              <a:t>4/16/2015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AFBA2C-1826-4028-AE04-6E009BB2C078}" type="slidenum">
              <a:rPr lang="en-US" smtClean="0"/>
              <a:t>‹#›</a:t>
            </a:fld>
            <a:endParaRPr lang="en-US"/>
          </a:p>
        </p:txBody>
      </p:sp>
    </p:spTree>
    <p:extLst>
      <p:ext uri="{BB962C8B-B14F-4D97-AF65-F5344CB8AC3E}">
        <p14:creationId xmlns:p14="http://schemas.microsoft.com/office/powerpoint/2010/main" val="69205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BD208-B0A2-4EF5-886A-0DF936F6DD38}" type="datetimeFigureOut">
              <a:rPr lang="en-US" smtClean="0"/>
              <a:t>4/16/2015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AFBA2C-1826-4028-AE04-6E009BB2C078}" type="slidenum">
              <a:rPr lang="en-US" smtClean="0"/>
              <a:t>‹#›</a:t>
            </a:fld>
            <a:endParaRPr lang="en-US"/>
          </a:p>
        </p:txBody>
      </p:sp>
    </p:spTree>
    <p:extLst>
      <p:ext uri="{BB962C8B-B14F-4D97-AF65-F5344CB8AC3E}">
        <p14:creationId xmlns:p14="http://schemas.microsoft.com/office/powerpoint/2010/main" val="3089022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BD208-B0A2-4EF5-886A-0DF936F6DD38}" type="datetimeFigureOut">
              <a:rPr lang="en-US" smtClean="0"/>
              <a:t>4/16/2015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AFBA2C-1826-4028-AE04-6E009BB2C078}" type="slidenum">
              <a:rPr lang="en-US" smtClean="0"/>
              <a:t>‹#›</a:t>
            </a:fld>
            <a:endParaRPr lang="en-US"/>
          </a:p>
        </p:txBody>
      </p:sp>
    </p:spTree>
    <p:extLst>
      <p:ext uri="{BB962C8B-B14F-4D97-AF65-F5344CB8AC3E}">
        <p14:creationId xmlns:p14="http://schemas.microsoft.com/office/powerpoint/2010/main" val="2204517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BD208-B0A2-4EF5-886A-0DF936F6DD38}" type="datetimeFigureOut">
              <a:rPr lang="en-US" smtClean="0"/>
              <a:t>4/16/2015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AFBA2C-1826-4028-AE04-6E009BB2C078}" type="slidenum">
              <a:rPr lang="en-US" smtClean="0"/>
              <a:t>‹#›</a:t>
            </a:fld>
            <a:endParaRPr lang="en-US"/>
          </a:p>
        </p:txBody>
      </p:sp>
    </p:spTree>
    <p:extLst>
      <p:ext uri="{BB962C8B-B14F-4D97-AF65-F5344CB8AC3E}">
        <p14:creationId xmlns:p14="http://schemas.microsoft.com/office/powerpoint/2010/main" val="1416816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eg"/><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hyperlink" Target="http://www.youtube.com/watch?v=OnoNITE-CLc"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gif"/><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40.jp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microsoft.com/office/2007/relationships/hdphoto" Target="../media/hdphoto12.wdp"/><Relationship Id="rId9"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microsoft.com/office/2007/relationships/hdphoto" Target="../media/hdphoto14.wdp"/><Relationship Id="rId7"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eg"/><Relationship Id="rId7" Type="http://schemas.openxmlformats.org/officeDocument/2006/relationships/hyperlink" Target="http://www.youtube.com/watch?v=yEwvMlKzz_o"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microsoft.com/office/2007/relationships/hdphoto" Target="../media/hdphoto15.wdp"/></Relationships>
</file>

<file path=ppt/slides/_rels/slide18.xml.rels><?xml version="1.0" encoding="UTF-8" standalone="yes"?>
<Relationships xmlns="http://schemas.openxmlformats.org/package/2006/relationships"><Relationship Id="rId3" Type="http://schemas.microsoft.com/office/2007/relationships/hdphoto" Target="../media/hdphoto16.wdp"/><Relationship Id="rId7" Type="http://schemas.openxmlformats.org/officeDocument/2006/relationships/image" Target="../media/image65.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microsoft.com/office/2007/relationships/hdphoto" Target="../media/hdphoto18.wdp"/></Relationships>
</file>

<file path=ppt/slides/_rels/slide2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9.jpeg"/><Relationship Id="rId4" Type="http://schemas.microsoft.com/office/2007/relationships/hdphoto" Target="../media/hdphoto20.wdp"/></Relationships>
</file>

<file path=ppt/slides/_rels/slide2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25.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youtube.com/watch?v=ufsrgE0BYf0" TargetMode="External"/><Relationship Id="rId5" Type="http://schemas.openxmlformats.org/officeDocument/2006/relationships/image" Target="../media/image86.jpeg"/><Relationship Id="rId4" Type="http://schemas.microsoft.com/office/2007/relationships/hdphoto" Target="../media/hdphoto23.wdp"/></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microsoft.com/office/2007/relationships/hdphoto" Target="../media/hdphoto24.wdp"/></Relationships>
</file>

<file path=ppt/slides/_rels/slide28.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g"/></Relationships>
</file>

<file path=ppt/slides/_rels/slide3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gif"/><Relationship Id="rId4" Type="http://schemas.openxmlformats.org/officeDocument/2006/relationships/image" Target="../media/image104.jpeg"/></Relationships>
</file>

<file path=ppt/slides/_rels/slide32.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7.jpeg"/><Relationship Id="rId7" Type="http://schemas.openxmlformats.org/officeDocument/2006/relationships/image" Target="../media/image11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microsoft.com/office/2007/relationships/hdphoto" Target="../media/hdphoto29.wdp"/></Relationships>
</file>

<file path=ppt/slides/_rels/slide3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4.jpg"/><Relationship Id="rId5" Type="http://schemas.openxmlformats.org/officeDocument/2006/relationships/image" Target="../media/image113.jpg"/><Relationship Id="rId4" Type="http://schemas.microsoft.com/office/2007/relationships/hdphoto" Target="../media/hdphoto30.wdp"/></Relationships>
</file>

<file path=ppt/slides/_rels/slide3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g"/><Relationship Id="rId4" Type="http://schemas.microsoft.com/office/2007/relationships/hdphoto" Target="../media/hdphoto30.wdp"/></Relationships>
</file>

<file path=ppt/slides/_rels/slide35.xml.rels><?xml version="1.0" encoding="UTF-8" standalone="yes"?>
<Relationships xmlns="http://schemas.openxmlformats.org/package/2006/relationships"><Relationship Id="rId8" Type="http://schemas.openxmlformats.org/officeDocument/2006/relationships/image" Target="../media/image121.jpeg"/><Relationship Id="rId3" Type="http://schemas.microsoft.com/office/2007/relationships/hdphoto" Target="../media/hdphoto31.wdp"/><Relationship Id="rId7" Type="http://schemas.openxmlformats.org/officeDocument/2006/relationships/image" Target="../media/image120.jpe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19.jpeg"/><Relationship Id="rId5" Type="http://schemas.microsoft.com/office/2007/relationships/hdphoto" Target="../media/hdphoto32.wdp"/><Relationship Id="rId4" Type="http://schemas.openxmlformats.org/officeDocument/2006/relationships/image" Target="../media/image118.jpeg"/><Relationship Id="rId9" Type="http://schemas.microsoft.com/office/2007/relationships/hdphoto" Target="../media/hdphoto33.wdp"/></Relationships>
</file>

<file path=ppt/slides/_rels/slide3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microsoft.com/office/2007/relationships/hdphoto" Target="../media/hdphoto34.wdp"/></Relationships>
</file>

<file path=ppt/slides/_rels/slide37.xml.rels><?xml version="1.0" encoding="UTF-8" standalone="yes"?>
<Relationships xmlns="http://schemas.openxmlformats.org/package/2006/relationships"><Relationship Id="rId8" Type="http://schemas.openxmlformats.org/officeDocument/2006/relationships/image" Target="../media/image129.jpg"/><Relationship Id="rId3" Type="http://schemas.openxmlformats.org/officeDocument/2006/relationships/image" Target="../media/image125.jpeg"/><Relationship Id="rId7" Type="http://schemas.openxmlformats.org/officeDocument/2006/relationships/image" Target="../media/image128.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7.jpg"/><Relationship Id="rId5" Type="http://schemas.openxmlformats.org/officeDocument/2006/relationships/image" Target="../media/image126.jpg"/><Relationship Id="rId4" Type="http://schemas.microsoft.com/office/2007/relationships/hdphoto" Target="../media/hdphoto35.wdp"/></Relationships>
</file>

<file path=ppt/slides/_rels/slide3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youtube.com/watch?v=cTIGOe5ckj0" TargetMode="External"/><Relationship Id="rId5" Type="http://schemas.openxmlformats.org/officeDocument/2006/relationships/image" Target="../media/image22.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PEER2\NSF FELLOWS\Undergraduates\Grigoryan, Bagrat\DLC\1151 Solar System\pictures\hd-picture-of-star (1).jpg"/>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1" y="0"/>
            <a:ext cx="9144001"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799" y="1295400"/>
            <a:ext cx="7772400" cy="1470025"/>
          </a:xfrm>
        </p:spPr>
        <p:txBody>
          <a:bodyPr>
            <a:normAutofit/>
          </a:bodyPr>
          <a:lstStyle/>
          <a:p>
            <a:r>
              <a:rPr lang="en-US" sz="6000" b="1" dirty="0" smtClean="0">
                <a:solidFill>
                  <a:schemeClr val="bg1"/>
                </a:solidFill>
              </a:rPr>
              <a:t>Space Exploration</a:t>
            </a:r>
            <a:endParaRPr lang="en-US" sz="6000" b="1" dirty="0">
              <a:solidFill>
                <a:schemeClr val="bg1"/>
              </a:solidFill>
            </a:endParaRPr>
          </a:p>
        </p:txBody>
      </p:sp>
      <p:pic>
        <p:nvPicPr>
          <p:cNvPr id="1027" name="Picture 3" descr="C:\Documents and Settings\Ljlab.CVM\Desktop\Astronaut+by+NASA+cropped+by+Immediate+Entourag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2536826"/>
            <a:ext cx="3178174" cy="317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09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p:cTn id="13" dur="2500" fill="hold"/>
                                        <p:tgtEl>
                                          <p:spTgt spid="1027"/>
                                        </p:tgtEl>
                                        <p:attrNameLst>
                                          <p:attrName>ppt_w</p:attrName>
                                        </p:attrNameLst>
                                      </p:cBhvr>
                                      <p:tavLst>
                                        <p:tav tm="0">
                                          <p:val>
                                            <p:fltVal val="0"/>
                                          </p:val>
                                        </p:tav>
                                        <p:tav tm="100000">
                                          <p:val>
                                            <p:strVal val="#ppt_w"/>
                                          </p:val>
                                        </p:tav>
                                      </p:tavLst>
                                    </p:anim>
                                    <p:anim calcmode="lin" valueType="num">
                                      <p:cBhvr>
                                        <p:cTn id="14" dur="2500" fill="hold"/>
                                        <p:tgtEl>
                                          <p:spTgt spid="1027"/>
                                        </p:tgtEl>
                                        <p:attrNameLst>
                                          <p:attrName>ppt_h</p:attrName>
                                        </p:attrNameLst>
                                      </p:cBhvr>
                                      <p:tavLst>
                                        <p:tav tm="0">
                                          <p:val>
                                            <p:fltVal val="0"/>
                                          </p:val>
                                        </p:tav>
                                        <p:tav tm="100000">
                                          <p:val>
                                            <p:strVal val="#ppt_h"/>
                                          </p:val>
                                        </p:tav>
                                      </p:tavLst>
                                    </p:anim>
                                    <p:anim calcmode="lin" valueType="num">
                                      <p:cBhvr>
                                        <p:cTn id="15" dur="2500" fill="hold"/>
                                        <p:tgtEl>
                                          <p:spTgt spid="1027"/>
                                        </p:tgtEl>
                                        <p:attrNameLst>
                                          <p:attrName>style.rotation</p:attrName>
                                        </p:attrNameLst>
                                      </p:cBhvr>
                                      <p:tavLst>
                                        <p:tav tm="0">
                                          <p:val>
                                            <p:fltVal val="90"/>
                                          </p:val>
                                        </p:tav>
                                        <p:tav tm="100000">
                                          <p:val>
                                            <p:fltVal val="0"/>
                                          </p:val>
                                        </p:tav>
                                      </p:tavLst>
                                    </p:anim>
                                    <p:animEffect transition="in" filter="fade">
                                      <p:cBhvr>
                                        <p:cTn id="16" dur="2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PEER2\NSF FELLOWS\Undergraduates\Grigoryan, Bagrat\DLC\1151 Solar System\pictures\opo0214a.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67000"/>
                    </a14:imgEffect>
                  </a14:imgLayer>
                </a14:imgProps>
              </a:ext>
              <a:ext uri="{28A0092B-C50C-407E-A947-70E740481C1C}">
                <a14:useLocalDpi xmlns:a14="http://schemas.microsoft.com/office/drawing/2010/main" val="0"/>
              </a:ext>
            </a:extLst>
          </a:blip>
          <a:srcRect r="47" b="17"/>
          <a:stretch/>
        </p:blipFill>
        <p:spPr bwMode="auto">
          <a:xfrm>
            <a:off x="0" y="0"/>
            <a:ext cx="9144000" cy="68922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914400"/>
          </a:xfrm>
        </p:spPr>
        <p:txBody>
          <a:bodyPr>
            <a:normAutofit/>
          </a:bodyPr>
          <a:lstStyle/>
          <a:p>
            <a:r>
              <a:rPr lang="en-US" sz="4000" b="1" dirty="0" smtClean="0">
                <a:solidFill>
                  <a:schemeClr val="bg1"/>
                </a:solidFill>
              </a:rPr>
              <a:t>What are space shuttles?</a:t>
            </a:r>
            <a:endParaRPr lang="en-US" sz="4000" b="1" dirty="0">
              <a:solidFill>
                <a:schemeClr val="bg1"/>
              </a:solidFill>
            </a:endParaRPr>
          </a:p>
        </p:txBody>
      </p:sp>
      <p:sp>
        <p:nvSpPr>
          <p:cNvPr id="3" name="Content Placeholder 2"/>
          <p:cNvSpPr>
            <a:spLocks noGrp="1"/>
          </p:cNvSpPr>
          <p:nvPr>
            <p:ph idx="1"/>
          </p:nvPr>
        </p:nvSpPr>
        <p:spPr>
          <a:xfrm>
            <a:off x="1447800" y="1219200"/>
            <a:ext cx="6976234" cy="2895600"/>
          </a:xfrm>
        </p:spPr>
        <p:txBody>
          <a:bodyPr>
            <a:normAutofit lnSpcReduction="10000"/>
          </a:bodyPr>
          <a:lstStyle/>
          <a:p>
            <a:pPr marL="0" indent="0">
              <a:buNone/>
            </a:pPr>
            <a:r>
              <a:rPr lang="en-US" dirty="0" smtClean="0">
                <a:solidFill>
                  <a:schemeClr val="bg1"/>
                </a:solidFill>
              </a:rPr>
              <a:t>A </a:t>
            </a:r>
            <a:r>
              <a:rPr lang="en-US" dirty="0">
                <a:solidFill>
                  <a:schemeClr val="bg1"/>
                </a:solidFill>
              </a:rPr>
              <a:t>space shuttle is a </a:t>
            </a:r>
            <a:r>
              <a:rPr lang="en-US" u="sng" dirty="0">
                <a:solidFill>
                  <a:schemeClr val="bg1"/>
                </a:solidFill>
              </a:rPr>
              <a:t>reusable</a:t>
            </a:r>
            <a:r>
              <a:rPr lang="en-US" dirty="0">
                <a:solidFill>
                  <a:schemeClr val="bg1"/>
                </a:solidFill>
              </a:rPr>
              <a:t> spacecraft. A space shuttle </a:t>
            </a:r>
            <a:r>
              <a:rPr lang="en-US" dirty="0" smtClean="0">
                <a:solidFill>
                  <a:schemeClr val="bg1"/>
                </a:solidFill>
              </a:rPr>
              <a:t>carries </a:t>
            </a:r>
            <a:r>
              <a:rPr lang="en-US" dirty="0">
                <a:solidFill>
                  <a:schemeClr val="bg1"/>
                </a:solidFill>
              </a:rPr>
              <a:t>a crew and equipment into space, </a:t>
            </a:r>
            <a:r>
              <a:rPr lang="en-US" dirty="0" smtClean="0">
                <a:solidFill>
                  <a:schemeClr val="bg1"/>
                </a:solidFill>
              </a:rPr>
              <a:t>returns </a:t>
            </a:r>
            <a:r>
              <a:rPr lang="en-US" dirty="0">
                <a:solidFill>
                  <a:schemeClr val="bg1"/>
                </a:solidFill>
              </a:rPr>
              <a:t>to Earth, and then </a:t>
            </a:r>
            <a:r>
              <a:rPr lang="en-US" dirty="0" smtClean="0">
                <a:solidFill>
                  <a:schemeClr val="bg1"/>
                </a:solidFill>
              </a:rPr>
              <a:t>is reused </a:t>
            </a:r>
            <a:r>
              <a:rPr lang="en-US" dirty="0">
                <a:solidFill>
                  <a:schemeClr val="bg1"/>
                </a:solidFill>
              </a:rPr>
              <a:t>for the same purpose. Most shuttle missions last an average of nine days.</a:t>
            </a:r>
          </a:p>
          <a:p>
            <a:pPr marL="0" indent="0">
              <a:buNone/>
            </a:pPr>
            <a:endParaRPr lang="en-US" dirty="0">
              <a:solidFill>
                <a:schemeClr val="bg1"/>
              </a:solidFill>
            </a:endParaRPr>
          </a:p>
        </p:txBody>
      </p:sp>
      <p:pic>
        <p:nvPicPr>
          <p:cNvPr id="4" name="Picture 1031" descr="OLE11_SCI07_TX_09B_TL_SpaceShuttlePPT"/>
          <p:cNvPicPr>
            <a:picLocks noChangeAspect="1" noChangeArrowheads="1"/>
          </p:cNvPicPr>
          <p:nvPr/>
        </p:nvPicPr>
        <p:blipFill rotWithShape="1">
          <a:blip r:embed="rId5">
            <a:extLst>
              <a:ext uri="{28A0092B-C50C-407E-A947-70E740481C1C}">
                <a14:useLocalDpi xmlns:a14="http://schemas.microsoft.com/office/drawing/2010/main" val="0"/>
              </a:ext>
            </a:extLst>
          </a:blip>
          <a:srcRect b="99"/>
          <a:stretch/>
        </p:blipFill>
        <p:spPr bwMode="auto">
          <a:xfrm>
            <a:off x="0" y="4304483"/>
            <a:ext cx="5924548" cy="258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84"/>
          <a:stretch/>
        </p:blipFill>
        <p:spPr>
          <a:xfrm>
            <a:off x="5695949" y="4304482"/>
            <a:ext cx="3474970" cy="2587750"/>
          </a:xfrm>
          <a:prstGeom prst="rect">
            <a:avLst/>
          </a:prstGeom>
        </p:spPr>
      </p:pic>
    </p:spTree>
    <p:extLst>
      <p:ext uri="{BB962C8B-B14F-4D97-AF65-F5344CB8AC3E}">
        <p14:creationId xmlns:p14="http://schemas.microsoft.com/office/powerpoint/2010/main" val="2388165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PEER2\NSF FELLOWS\Undergraduates\Grigoryan, Bagrat\DLC\1151 Solar System\pictures\IMG004678-br500.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1000"/>
                    </a14:imgEffect>
                  </a14:imgLayer>
                </a14:imgProps>
              </a:ext>
              <a:ext uri="{28A0092B-C50C-407E-A947-70E740481C1C}">
                <a14:useLocalDpi xmlns:a14="http://schemas.microsoft.com/office/drawing/2010/main" val="0"/>
              </a:ext>
            </a:extLst>
          </a:blip>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914400"/>
          </a:xfrm>
        </p:spPr>
        <p:txBody>
          <a:bodyPr>
            <a:normAutofit/>
          </a:bodyPr>
          <a:lstStyle/>
          <a:p>
            <a:r>
              <a:rPr lang="en-US" sz="4000" b="1" dirty="0" smtClean="0">
                <a:solidFill>
                  <a:schemeClr val="bg1"/>
                </a:solidFill>
              </a:rPr>
              <a:t>What are space stations?</a:t>
            </a:r>
            <a:endParaRPr lang="en-US" sz="4000" b="1" dirty="0">
              <a:solidFill>
                <a:schemeClr val="bg1"/>
              </a:solidFill>
            </a:endParaRPr>
          </a:p>
        </p:txBody>
      </p:sp>
      <p:sp>
        <p:nvSpPr>
          <p:cNvPr id="3" name="Content Placeholder 2"/>
          <p:cNvSpPr>
            <a:spLocks noGrp="1"/>
          </p:cNvSpPr>
          <p:nvPr>
            <p:ph idx="1"/>
          </p:nvPr>
        </p:nvSpPr>
        <p:spPr>
          <a:xfrm>
            <a:off x="457200" y="1066800"/>
            <a:ext cx="8229600" cy="3124201"/>
          </a:xfrm>
        </p:spPr>
        <p:txBody>
          <a:bodyPr>
            <a:noAutofit/>
          </a:bodyPr>
          <a:lstStyle/>
          <a:p>
            <a:r>
              <a:rPr lang="en-US" sz="2800" dirty="0" smtClean="0">
                <a:solidFill>
                  <a:schemeClr val="bg1"/>
                </a:solidFill>
              </a:rPr>
              <a:t>The </a:t>
            </a:r>
            <a:r>
              <a:rPr lang="en-US" sz="2800" b="1" dirty="0" smtClean="0">
                <a:solidFill>
                  <a:schemeClr val="bg1"/>
                </a:solidFill>
              </a:rPr>
              <a:t>International Space Station </a:t>
            </a:r>
            <a:r>
              <a:rPr lang="en-US" sz="2800" dirty="0" smtClean="0">
                <a:solidFill>
                  <a:schemeClr val="bg1"/>
                </a:solidFill>
              </a:rPr>
              <a:t>(</a:t>
            </a:r>
            <a:r>
              <a:rPr lang="en-US" sz="2800" b="1" dirty="0" smtClean="0">
                <a:solidFill>
                  <a:schemeClr val="bg1"/>
                </a:solidFill>
              </a:rPr>
              <a:t>ISS</a:t>
            </a:r>
            <a:r>
              <a:rPr lang="en-US" sz="2800" dirty="0" smtClean="0">
                <a:solidFill>
                  <a:schemeClr val="bg1"/>
                </a:solidFill>
              </a:rPr>
              <a:t>) is a joint effort between multiple agencies consisting of US, Russia, Japan, Canada, Brazil, and Europe.</a:t>
            </a:r>
          </a:p>
          <a:p>
            <a:r>
              <a:rPr lang="en-US" sz="2800" dirty="0">
                <a:solidFill>
                  <a:schemeClr val="bg1"/>
                </a:solidFill>
              </a:rPr>
              <a:t>A space station allows </a:t>
            </a:r>
            <a:r>
              <a:rPr lang="en-US" sz="2800" u="sng" dirty="0">
                <a:solidFill>
                  <a:schemeClr val="bg1"/>
                </a:solidFill>
              </a:rPr>
              <a:t>long-term</a:t>
            </a:r>
            <a:r>
              <a:rPr lang="en-US" sz="2800" dirty="0">
                <a:solidFill>
                  <a:schemeClr val="bg1"/>
                </a:solidFill>
              </a:rPr>
              <a:t> observations and experiments to be carried out in space. Space shuttles are used to take people and supplies from Earth to the space station. Most astronauts stay on the space station for </a:t>
            </a:r>
            <a:r>
              <a:rPr lang="en-US" sz="2800" u="sng" dirty="0">
                <a:solidFill>
                  <a:schemeClr val="bg1"/>
                </a:solidFill>
              </a:rPr>
              <a:t>four to six months</a:t>
            </a:r>
            <a:r>
              <a:rPr lang="en-US" sz="2800" dirty="0">
                <a:solidFill>
                  <a:schemeClr val="bg1"/>
                </a:solidFill>
              </a:rPr>
              <a:t>.</a:t>
            </a:r>
          </a:p>
        </p:txBody>
      </p:sp>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tretch/>
        </p:blipFill>
        <p:spPr bwMode="auto">
          <a:xfrm>
            <a:off x="3048000" y="4800600"/>
            <a:ext cx="3436753"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86" y="4800601"/>
            <a:ext cx="3570514"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77"/>
          <a:stretch/>
        </p:blipFill>
        <p:spPr bwMode="auto">
          <a:xfrm>
            <a:off x="5979117" y="4800602"/>
            <a:ext cx="3119031" cy="2103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89771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V:\PEER2\NSF FELLOWS\Undergraduates\Grigoryan, Bagrat\DLC\1151 Solar System\pictures\heic1107a.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val="0"/>
              </a:ext>
            </a:extLst>
          </a:blip>
          <a:stretch/>
        </p:blipFill>
        <p:spPr bwMode="auto">
          <a:xfrm>
            <a:off x="0" y="0"/>
            <a:ext cx="9144000" cy="68233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
            <a:ext cx="8229600" cy="914400"/>
          </a:xfrm>
        </p:spPr>
        <p:txBody>
          <a:bodyPr>
            <a:normAutofit/>
          </a:bodyPr>
          <a:lstStyle/>
          <a:p>
            <a:r>
              <a:rPr lang="en-US" sz="4000" b="1" dirty="0" smtClean="0">
                <a:solidFill>
                  <a:schemeClr val="bg1"/>
                </a:solidFill>
              </a:rPr>
              <a:t>How do shuttles leave the ground?</a:t>
            </a:r>
            <a:endParaRPr lang="en-US" sz="4000" b="1" dirty="0">
              <a:solidFill>
                <a:schemeClr val="bg1"/>
              </a:solidFill>
            </a:endParaRPr>
          </a:p>
        </p:txBody>
      </p:sp>
      <p:sp>
        <p:nvSpPr>
          <p:cNvPr id="3" name="Content Placeholder 2"/>
          <p:cNvSpPr>
            <a:spLocks noGrp="1"/>
          </p:cNvSpPr>
          <p:nvPr>
            <p:ph idx="1"/>
          </p:nvPr>
        </p:nvSpPr>
        <p:spPr>
          <a:xfrm>
            <a:off x="457200" y="990600"/>
            <a:ext cx="8229600" cy="1569184"/>
          </a:xfrm>
        </p:spPr>
        <p:txBody>
          <a:bodyPr/>
          <a:lstStyle/>
          <a:p>
            <a:pPr marL="0" indent="0">
              <a:buNone/>
            </a:pPr>
            <a:r>
              <a:rPr lang="en-US" dirty="0" smtClean="0">
                <a:solidFill>
                  <a:schemeClr val="bg1"/>
                </a:solidFill>
              </a:rPr>
              <a:t>The Space Shuttle consists of 3 main components; the Orbiter, a large External Tank, and two Solid Rocket Boosters.</a:t>
            </a:r>
          </a:p>
        </p:txBody>
      </p:sp>
      <p:pic>
        <p:nvPicPr>
          <p:cNvPr id="1026" name="Picture 2" descr="http://www.nasa.gov/images/content/107907main_STS_part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410364"/>
            <a:ext cx="1447800" cy="2413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2559784"/>
            <a:ext cx="5562600" cy="1938992"/>
          </a:xfrm>
          <a:prstGeom prst="rect">
            <a:avLst/>
          </a:prstGeom>
          <a:noFill/>
        </p:spPr>
        <p:txBody>
          <a:bodyPr wrap="square" rtlCol="0">
            <a:spAutoFit/>
          </a:bodyPr>
          <a:lstStyle/>
          <a:p>
            <a:r>
              <a:rPr lang="en-US" sz="2000" dirty="0" smtClean="0">
                <a:solidFill>
                  <a:schemeClr val="bg1"/>
                </a:solidFill>
              </a:rPr>
              <a:t>The External Tank contains a little over 500,000 gallons of liquid hydrogen and liquid oxygen, which is used as fuel. With the aid of the Solid Rocket Boosters, the External Tank pushes the shuttle off of the Earth and into low Earth orbit. Low </a:t>
            </a:r>
            <a:r>
              <a:rPr lang="en-US" sz="2000" dirty="0">
                <a:solidFill>
                  <a:schemeClr val="bg1"/>
                </a:solidFill>
              </a:rPr>
              <a:t>Earth orbit </a:t>
            </a:r>
            <a:r>
              <a:rPr lang="en-US" sz="2000" dirty="0" smtClean="0">
                <a:solidFill>
                  <a:schemeClr val="bg1"/>
                </a:solidFill>
              </a:rPr>
              <a:t>is anywhere from 99 to 1,200 miles </a:t>
            </a:r>
            <a:r>
              <a:rPr lang="en-US" sz="2000" dirty="0">
                <a:solidFill>
                  <a:schemeClr val="bg1"/>
                </a:solidFill>
              </a:rPr>
              <a:t>above </a:t>
            </a:r>
            <a:r>
              <a:rPr lang="en-US" sz="2000" dirty="0" smtClean="0">
                <a:solidFill>
                  <a:schemeClr val="bg1"/>
                </a:solidFill>
              </a:rPr>
              <a:t>Earth.</a:t>
            </a:r>
            <a:endParaRPr lang="en-US" sz="2000" dirty="0">
              <a:solidFill>
                <a:schemeClr val="bg1"/>
              </a:solidFill>
            </a:endParaRPr>
          </a:p>
        </p:txBody>
      </p:sp>
      <p:pic>
        <p:nvPicPr>
          <p:cNvPr id="1028" name="Picture 4" descr="http://cdn.radionetherlands.nl/data/files/images/STS129_Atlantis_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01" y="2645751"/>
            <a:ext cx="2819400" cy="4212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40379" y="5671175"/>
            <a:ext cx="3429000" cy="646331"/>
          </a:xfrm>
          <a:prstGeom prst="rect">
            <a:avLst/>
          </a:prstGeom>
          <a:noFill/>
        </p:spPr>
        <p:txBody>
          <a:bodyPr wrap="square" rtlCol="0">
            <a:spAutoFit/>
          </a:bodyPr>
          <a:lstStyle/>
          <a:p>
            <a:r>
              <a:rPr lang="en-US" dirty="0">
                <a:solidFill>
                  <a:schemeClr val="bg1"/>
                </a:solidFill>
                <a:hlinkClick r:id="rId7"/>
              </a:rPr>
              <a:t>http://www.youtube.com/watch?v=OnoNITE-CLc</a:t>
            </a:r>
            <a:endParaRPr lang="en-US" dirty="0">
              <a:solidFill>
                <a:schemeClr val="bg1"/>
              </a:solidFill>
            </a:endParaRPr>
          </a:p>
        </p:txBody>
      </p:sp>
    </p:spTree>
    <p:extLst>
      <p:ext uri="{BB962C8B-B14F-4D97-AF65-F5344CB8AC3E}">
        <p14:creationId xmlns:p14="http://schemas.microsoft.com/office/powerpoint/2010/main" val="28410445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PEER2\NSF FELLOWS\Undergraduates\Grigoryan, Bagrat\DLC\1151 Solar System\pictures\heic0910h.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
            <a:ext cx="8229600" cy="1600200"/>
          </a:xfrm>
        </p:spPr>
        <p:txBody>
          <a:bodyPr>
            <a:noAutofit/>
          </a:bodyPr>
          <a:lstStyle/>
          <a:p>
            <a:r>
              <a:rPr lang="en-US" sz="3600" b="1" dirty="0" smtClean="0">
                <a:solidFill>
                  <a:schemeClr val="bg1"/>
                </a:solidFill>
              </a:rPr>
              <a:t>Mission control </a:t>
            </a:r>
            <a:r>
              <a:rPr lang="en-US" sz="3600" b="1" dirty="0">
                <a:solidFill>
                  <a:schemeClr val="bg1"/>
                </a:solidFill>
              </a:rPr>
              <a:t>plays </a:t>
            </a:r>
            <a:r>
              <a:rPr lang="en-US" sz="3600" b="1" dirty="0" smtClean="0">
                <a:solidFill>
                  <a:schemeClr val="bg1"/>
                </a:solidFill>
              </a:rPr>
              <a:t>critical </a:t>
            </a:r>
            <a:r>
              <a:rPr lang="en-US" sz="3600" b="1" dirty="0">
                <a:solidFill>
                  <a:schemeClr val="bg1"/>
                </a:solidFill>
              </a:rPr>
              <a:t>role in keeping astronauts safe and helping them complete tasks during spacewalks</a:t>
            </a:r>
            <a:r>
              <a:rPr lang="en-US" sz="3600" b="1" dirty="0" smtClean="0">
                <a:solidFill>
                  <a:schemeClr val="bg1"/>
                </a:solidFill>
              </a:rPr>
              <a:t>.</a:t>
            </a:r>
            <a:endParaRPr lang="en-US" sz="3600" b="1" dirty="0">
              <a:solidFill>
                <a:schemeClr val="bg1"/>
              </a:solidFill>
            </a:endParaRPr>
          </a:p>
        </p:txBody>
      </p:sp>
      <p:sp>
        <p:nvSpPr>
          <p:cNvPr id="3" name="Content Placeholder 2"/>
          <p:cNvSpPr>
            <a:spLocks noGrp="1"/>
          </p:cNvSpPr>
          <p:nvPr>
            <p:ph idx="1"/>
          </p:nvPr>
        </p:nvSpPr>
        <p:spPr>
          <a:xfrm>
            <a:off x="381000" y="1752600"/>
            <a:ext cx="8610600" cy="2971801"/>
          </a:xfrm>
        </p:spPr>
        <p:txBody>
          <a:bodyPr>
            <a:normAutofit/>
          </a:bodyPr>
          <a:lstStyle/>
          <a:p>
            <a:pPr marL="0" indent="0">
              <a:buNone/>
            </a:pPr>
            <a:r>
              <a:rPr lang="en-US" sz="2400" dirty="0" smtClean="0">
                <a:solidFill>
                  <a:schemeClr val="bg1"/>
                </a:solidFill>
              </a:rPr>
              <a:t>America’s human space program is managed by a facility in the Lyndon B. Johnson Space Center in Houston, Texas.</a:t>
            </a:r>
          </a:p>
          <a:p>
            <a:r>
              <a:rPr lang="en-US" sz="2400" dirty="0" smtClean="0">
                <a:solidFill>
                  <a:schemeClr val="bg1"/>
                </a:solidFill>
              </a:rPr>
              <a:t>Teams of experienced engineers and technicians monitor systems and activities aboard spacecraft 24 hours a day during missions from long before lift-off and during touchdown.</a:t>
            </a:r>
          </a:p>
          <a:p>
            <a:pPr lvl="1"/>
            <a:r>
              <a:rPr lang="en-US" sz="2000" dirty="0" smtClean="0">
                <a:solidFill>
                  <a:schemeClr val="bg1"/>
                </a:solidFill>
              </a:rPr>
              <a:t>Teams are in charge of tracking the spacecraft, calculating maneuvers, telling astronauts what time to burn, telling astronauts what to do and where to go, etc.</a:t>
            </a:r>
            <a:endParaRPr lang="en-US" sz="2000" dirty="0">
              <a:solidFill>
                <a:schemeClr val="bg1"/>
              </a:solidFill>
            </a:endParaRPr>
          </a:p>
        </p:txBody>
      </p:sp>
      <p:pic>
        <p:nvPicPr>
          <p:cNvPr id="2050" name="Picture 2" descr="http://upload.wikimedia.org/wikipedia/commons/3/3b/Mission_control_cen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4775200"/>
            <a:ext cx="3505200" cy="20828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 y="19050"/>
            <a:ext cx="956783"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tretch/>
        </p:blipFill>
        <p:spPr>
          <a:xfrm>
            <a:off x="0" y="4775200"/>
            <a:ext cx="2590800" cy="2082800"/>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r="90"/>
          <a:stretch/>
        </p:blipFill>
        <p:spPr>
          <a:xfrm>
            <a:off x="2590800" y="4775200"/>
            <a:ext cx="2971800" cy="2074863"/>
          </a:xfrm>
          <a:prstGeom prst="rect">
            <a:avLst/>
          </a:prstGeom>
        </p:spPr>
      </p:pic>
    </p:spTree>
    <p:extLst>
      <p:ext uri="{BB962C8B-B14F-4D97-AF65-F5344CB8AC3E}">
        <p14:creationId xmlns:p14="http://schemas.microsoft.com/office/powerpoint/2010/main" val="3187621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PEER2\NSF FELLOWS\Undergraduates\Grigoryan, Bagrat\DLC\1151 Solar System\pictures\eso1208a-580x46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3000"/>
                    </a14:imgEffect>
                  </a14:imgLayer>
                </a14:imgProps>
              </a:ext>
              <a:ext uri="{28A0092B-C50C-407E-A947-70E740481C1C}">
                <a14:useLocalDpi xmlns:a14="http://schemas.microsoft.com/office/drawing/2010/main" val="0"/>
              </a:ext>
            </a:extLst>
          </a:blip>
          <a:srcRect/>
          <a:stretch>
            <a:fillRect/>
          </a:stretch>
        </p:blipFill>
        <p:spPr bwMode="auto">
          <a:xfrm>
            <a:off x="0" y="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914400"/>
          </a:xfrm>
        </p:spPr>
        <p:txBody>
          <a:bodyPr>
            <a:normAutofit/>
          </a:bodyPr>
          <a:lstStyle/>
          <a:p>
            <a:r>
              <a:rPr lang="en-US" sz="4000" b="1" dirty="0" smtClean="0">
                <a:solidFill>
                  <a:schemeClr val="bg1"/>
                </a:solidFill>
              </a:rPr>
              <a:t>What is an astronaut?</a:t>
            </a:r>
            <a:endParaRPr lang="en-US" sz="4000" b="1" dirty="0">
              <a:solidFill>
                <a:schemeClr val="bg1"/>
              </a:solidFill>
            </a:endParaRPr>
          </a:p>
        </p:txBody>
      </p:sp>
      <p:sp>
        <p:nvSpPr>
          <p:cNvPr id="3" name="Content Placeholder 2"/>
          <p:cNvSpPr>
            <a:spLocks noGrp="1"/>
          </p:cNvSpPr>
          <p:nvPr>
            <p:ph idx="1"/>
          </p:nvPr>
        </p:nvSpPr>
        <p:spPr>
          <a:xfrm>
            <a:off x="457200" y="1600201"/>
            <a:ext cx="8229600" cy="838200"/>
          </a:xfrm>
        </p:spPr>
        <p:txBody>
          <a:bodyPr/>
          <a:lstStyle/>
          <a:p>
            <a:pPr marL="0" indent="0">
              <a:buNone/>
            </a:pPr>
            <a:r>
              <a:rPr lang="en-US" dirty="0" smtClean="0">
                <a:solidFill>
                  <a:schemeClr val="bg1"/>
                </a:solidFill>
              </a:rPr>
              <a:t>A person trained to be part of a spacecraft crew.</a:t>
            </a:r>
            <a:endParaRPr lang="en-US" dirty="0">
              <a:solidFill>
                <a:schemeClr val="bg1"/>
              </a:solidFill>
            </a:endParaRPr>
          </a:p>
        </p:txBody>
      </p:sp>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114800" y="2678651"/>
            <a:ext cx="2514600" cy="180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399" y="4267200"/>
            <a:ext cx="1708593" cy="2436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bethpagecommunity.com/Assets/grumman_images/crew1.jpg"/>
          <p:cNvPicPr>
            <a:picLocks noChangeAspect="1" noChangeArrowheads="1"/>
          </p:cNvPicPr>
          <p:nvPr/>
        </p:nvPicPr>
        <p:blipFill rotWithShape="1">
          <a:blip r:embed="rId7">
            <a:extLst>
              <a:ext uri="{28A0092B-C50C-407E-A947-70E740481C1C}">
                <a14:useLocalDpi xmlns:a14="http://schemas.microsoft.com/office/drawing/2010/main" val="0"/>
              </a:ext>
            </a:extLst>
          </a:blip>
          <a:srcRect r="34"/>
          <a:stretch/>
        </p:blipFill>
        <p:spPr bwMode="auto">
          <a:xfrm>
            <a:off x="3860254" y="4435559"/>
            <a:ext cx="2769146" cy="22677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erospaceguide.net/spacehistory/yuri_gagari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2678651"/>
            <a:ext cx="1708593" cy="175690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https://si0.twimg.com/profile_images/188302352/nasalogo_twitter.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831" y="2678651"/>
            <a:ext cx="3940969" cy="4042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2512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V:\PEER2\NSF FELLOWS\Undergraduates\Grigoryan, Bagrat\DLC\1151 Solar System\pictures\Galaxy.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44000" contrast="20000"/>
                    </a14:imgEffect>
                  </a14:imgLayer>
                </a14:imgProps>
              </a:ext>
              <a:ext uri="{28A0092B-C50C-407E-A947-70E740481C1C}">
                <a14:useLocalDpi xmlns:a14="http://schemas.microsoft.com/office/drawing/2010/main"/>
              </a:ext>
            </a:extLst>
          </a:blip>
          <a:srcRect r="27" b="22"/>
          <a:stretch/>
        </p:blipFill>
        <p:spPr bwMode="auto">
          <a:xfrm flipV="1">
            <a:off x="0" y="-1"/>
            <a:ext cx="9144000" cy="68694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914400"/>
          </a:xfrm>
        </p:spPr>
        <p:txBody>
          <a:bodyPr>
            <a:normAutofit/>
          </a:bodyPr>
          <a:lstStyle/>
          <a:p>
            <a:r>
              <a:rPr lang="en-US" sz="4000" b="1" dirty="0" smtClean="0">
                <a:solidFill>
                  <a:schemeClr val="bg1"/>
                </a:solidFill>
              </a:rPr>
              <a:t>What are space walks?</a:t>
            </a:r>
            <a:endParaRPr lang="en-US" sz="4000" b="1" dirty="0">
              <a:solidFill>
                <a:schemeClr val="bg1"/>
              </a:solidFill>
            </a:endParaRPr>
          </a:p>
        </p:txBody>
      </p:sp>
      <p:sp>
        <p:nvSpPr>
          <p:cNvPr id="3" name="Content Placeholder 2"/>
          <p:cNvSpPr>
            <a:spLocks noGrp="1"/>
          </p:cNvSpPr>
          <p:nvPr>
            <p:ph idx="1"/>
          </p:nvPr>
        </p:nvSpPr>
        <p:spPr>
          <a:xfrm>
            <a:off x="457200" y="1371600"/>
            <a:ext cx="8229600" cy="2757689"/>
          </a:xfrm>
        </p:spPr>
        <p:txBody>
          <a:bodyPr/>
          <a:lstStyle/>
          <a:p>
            <a:pPr marL="0" indent="0">
              <a:buNone/>
            </a:pPr>
            <a:r>
              <a:rPr lang="en-US" dirty="0" smtClean="0">
                <a:solidFill>
                  <a:schemeClr val="bg1"/>
                </a:solidFill>
              </a:rPr>
              <a:t>An activity in which an astronaut moves around and does work outside of the spacecraft while in space.</a:t>
            </a:r>
          </a:p>
          <a:p>
            <a:pPr marL="0" indent="0">
              <a:buNone/>
            </a:pPr>
            <a:r>
              <a:rPr lang="en-US" dirty="0" smtClean="0">
                <a:solidFill>
                  <a:schemeClr val="bg1"/>
                </a:solidFill>
              </a:rPr>
              <a:t>Spacewalks are also referred to as </a:t>
            </a:r>
            <a:r>
              <a:rPr lang="en-US" b="1" dirty="0" smtClean="0">
                <a:solidFill>
                  <a:schemeClr val="bg1"/>
                </a:solidFill>
              </a:rPr>
              <a:t>extravehicular activity</a:t>
            </a:r>
            <a:r>
              <a:rPr lang="en-US" dirty="0" smtClean="0">
                <a:solidFill>
                  <a:schemeClr val="bg1"/>
                </a:solidFill>
              </a:rPr>
              <a:t> (</a:t>
            </a:r>
            <a:r>
              <a:rPr lang="en-US" b="1" dirty="0" smtClean="0">
                <a:solidFill>
                  <a:schemeClr val="bg1"/>
                </a:solidFill>
              </a:rPr>
              <a:t>EVA</a:t>
            </a:r>
            <a:r>
              <a:rPr lang="en-US" dirty="0" smtClean="0">
                <a:solidFill>
                  <a:schemeClr val="bg1"/>
                </a:solidFill>
              </a:rPr>
              <a:t>).</a:t>
            </a:r>
            <a:endParaRPr lang="en-US" dirty="0">
              <a:solidFill>
                <a:schemeClr val="bg1"/>
              </a:solidFill>
            </a:endParaRPr>
          </a:p>
        </p:txBody>
      </p:sp>
      <p:pic>
        <p:nvPicPr>
          <p:cNvPr id="7" name="Picture 8" descr="http://www.newscientist.com/data/galleries/dn16737-spacesuit-gallery/a6.em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57888"/>
            <a:ext cx="3353828" cy="25116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imageserv5.team-logic.com/mediaLibrary/93/spaceSingle1_1.jpg"/>
          <p:cNvPicPr>
            <a:picLocks noChangeAspect="1" noChangeArrowheads="1"/>
          </p:cNvPicPr>
          <p:nvPr/>
        </p:nvPicPr>
        <p:blipFill rotWithShape="1">
          <a:blip r:embed="rId5">
            <a:extLst>
              <a:ext uri="{28A0092B-C50C-407E-A947-70E740481C1C}">
                <a14:useLocalDpi xmlns:a14="http://schemas.microsoft.com/office/drawing/2010/main" val="0"/>
              </a:ext>
            </a:extLst>
          </a:blip>
          <a:srcRect r="107" b="98"/>
          <a:stretch/>
        </p:blipFill>
        <p:spPr bwMode="auto">
          <a:xfrm>
            <a:off x="6399772" y="4357887"/>
            <a:ext cx="2744228" cy="27298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upload.wikimedia.org/wikipedia/commons/1/18/Astronaut_Edward_White_first_American_spacewalk_Gemini_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3828" y="4357887"/>
            <a:ext cx="3045944" cy="2511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908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V:\PEER2\NSF FELLOWS\Undergraduates\Grigoryan, Bagrat\DLC\1151 Solar System\pictures\galaxy-ngc-6744.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55000" contrast="-20000"/>
                    </a14:imgEffect>
                  </a14:imgLayer>
                </a14:imgProps>
              </a:ext>
              <a:ext uri="{28A0092B-C50C-407E-A947-70E740481C1C}">
                <a14:useLocalDpi xmlns:a14="http://schemas.microsoft.com/office/drawing/2010/main" val="0"/>
              </a:ext>
            </a:extLst>
          </a:blip>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914400"/>
          </a:xfrm>
        </p:spPr>
        <p:txBody>
          <a:bodyPr>
            <a:normAutofit fontScale="90000"/>
          </a:bodyPr>
          <a:lstStyle/>
          <a:p>
            <a:r>
              <a:rPr lang="en-US" b="1" dirty="0" smtClean="0">
                <a:solidFill>
                  <a:schemeClr val="bg1"/>
                </a:solidFill>
              </a:rPr>
              <a:t>Why do astronauts go on spacewalks?</a:t>
            </a:r>
            <a:endParaRPr lang="en-US" b="1" dirty="0">
              <a:solidFill>
                <a:schemeClr val="bg1"/>
              </a:solidFill>
            </a:endParaRPr>
          </a:p>
        </p:txBody>
      </p:sp>
      <p:sp>
        <p:nvSpPr>
          <p:cNvPr id="3" name="Content Placeholder 2"/>
          <p:cNvSpPr>
            <a:spLocks noGrp="1"/>
          </p:cNvSpPr>
          <p:nvPr>
            <p:ph idx="1"/>
          </p:nvPr>
        </p:nvSpPr>
        <p:spPr>
          <a:xfrm>
            <a:off x="381000" y="1447800"/>
            <a:ext cx="8382000" cy="4343400"/>
          </a:xfrm>
        </p:spPr>
        <p:txBody>
          <a:bodyPr>
            <a:normAutofit/>
          </a:bodyPr>
          <a:lstStyle/>
          <a:p>
            <a:r>
              <a:rPr lang="en-US" sz="2400" dirty="0" smtClean="0">
                <a:solidFill>
                  <a:schemeClr val="bg1"/>
                </a:solidFill>
              </a:rPr>
              <a:t>Astronauts </a:t>
            </a:r>
            <a:r>
              <a:rPr lang="en-US" sz="2400" dirty="0">
                <a:solidFill>
                  <a:schemeClr val="bg1"/>
                </a:solidFill>
              </a:rPr>
              <a:t>can do science experiments on a spacewalk. Experiments can be placed on the outside of </a:t>
            </a:r>
            <a:r>
              <a:rPr lang="en-US" sz="2400" dirty="0" smtClean="0">
                <a:solidFill>
                  <a:schemeClr val="bg1"/>
                </a:solidFill>
              </a:rPr>
              <a:t>the </a:t>
            </a:r>
            <a:r>
              <a:rPr lang="en-US" sz="2400" dirty="0">
                <a:solidFill>
                  <a:schemeClr val="bg1"/>
                </a:solidFill>
              </a:rPr>
              <a:t>spacecraft. This lets scientists learn how being in space affects different things. </a:t>
            </a:r>
            <a:endParaRPr lang="en-US" sz="2400" dirty="0" smtClean="0">
              <a:solidFill>
                <a:schemeClr val="bg1"/>
              </a:solidFill>
            </a:endParaRPr>
          </a:p>
          <a:p>
            <a:endParaRPr lang="en-US" sz="1600" dirty="0">
              <a:solidFill>
                <a:schemeClr val="bg1"/>
              </a:solidFill>
            </a:endParaRPr>
          </a:p>
          <a:p>
            <a:r>
              <a:rPr lang="en-US" sz="2400" dirty="0">
                <a:solidFill>
                  <a:schemeClr val="bg1"/>
                </a:solidFill>
              </a:rPr>
              <a:t>Spacewalks also let astronauts test new equipment. They can repair satellites or spacecraft that are in space. By going on spacewalks, astronauts can fix things instead of bringing them back to Earth to </a:t>
            </a:r>
            <a:r>
              <a:rPr lang="en-US" sz="2400" dirty="0" smtClean="0">
                <a:solidFill>
                  <a:schemeClr val="bg1"/>
                </a:solidFill>
              </a:rPr>
              <a:t>get fixed.</a:t>
            </a:r>
            <a:endParaRPr lang="en-US" sz="2400" dirty="0">
              <a:solidFill>
                <a:schemeClr val="bg1"/>
              </a:solidFil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486400"/>
            <a:ext cx="1828799"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4341" y="5486400"/>
            <a:ext cx="18288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tretch/>
        </p:blipFill>
        <p:spPr bwMode="auto">
          <a:xfrm>
            <a:off x="4068683" y="5486400"/>
            <a:ext cx="1769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3649" y="5486400"/>
            <a:ext cx="18288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7990" y="5486400"/>
            <a:ext cx="106601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7209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V:\PEER2\NSF FELLOWS\Undergraduates\Grigoryan, Bagrat\DLC\1151 Solar System\pictures\A_southern_summer_bloom_node_full_image-580x5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51000"/>
                    </a14:imgEffect>
                  </a14:imgLayer>
                </a14:imgProps>
              </a:ext>
              <a:ext uri="{28A0092B-C50C-407E-A947-70E740481C1C}">
                <a14:useLocalDpi xmlns:a14="http://schemas.microsoft.com/office/drawing/2010/main" val="0"/>
              </a:ext>
            </a:extLst>
          </a:blip>
          <a:srcRect b="31"/>
          <a:stretch/>
        </p:blipFill>
        <p:spPr bwMode="auto">
          <a:xfrm>
            <a:off x="-152400" y="0"/>
            <a:ext cx="929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33487" y="228600"/>
            <a:ext cx="7134225" cy="1020762"/>
          </a:xfrm>
        </p:spPr>
        <p:txBody>
          <a:bodyPr>
            <a:normAutofit fontScale="90000"/>
          </a:bodyPr>
          <a:lstStyle/>
          <a:p>
            <a:r>
              <a:rPr lang="en-US" b="1" dirty="0" smtClean="0">
                <a:solidFill>
                  <a:schemeClr val="bg1"/>
                </a:solidFill>
              </a:rPr>
              <a:t>Space suits protect astronauts during space walks.</a:t>
            </a:r>
            <a:endParaRPr lang="en-US" b="1" dirty="0">
              <a:solidFill>
                <a:schemeClr val="bg1"/>
              </a:solidFill>
            </a:endParaRPr>
          </a:p>
        </p:txBody>
      </p:sp>
      <p:sp>
        <p:nvSpPr>
          <p:cNvPr id="3" name="Content Placeholder 2"/>
          <p:cNvSpPr>
            <a:spLocks noGrp="1"/>
          </p:cNvSpPr>
          <p:nvPr>
            <p:ph idx="1"/>
          </p:nvPr>
        </p:nvSpPr>
        <p:spPr>
          <a:xfrm>
            <a:off x="381000" y="1409700"/>
            <a:ext cx="8229600" cy="4038600"/>
          </a:xfrm>
        </p:spPr>
        <p:txBody>
          <a:bodyPr>
            <a:noAutofit/>
          </a:bodyPr>
          <a:lstStyle/>
          <a:p>
            <a:pPr marL="0" indent="0">
              <a:buNone/>
            </a:pPr>
            <a:r>
              <a:rPr lang="en-US" sz="2400" dirty="0" smtClean="0">
                <a:solidFill>
                  <a:schemeClr val="bg1"/>
                </a:solidFill>
              </a:rPr>
              <a:t>Outer space is an extremely hostile place. </a:t>
            </a:r>
          </a:p>
          <a:p>
            <a:pPr marL="0" indent="0">
              <a:buNone/>
            </a:pPr>
            <a:r>
              <a:rPr lang="en-US" sz="2400" dirty="0" smtClean="0">
                <a:solidFill>
                  <a:schemeClr val="bg1"/>
                </a:solidFill>
              </a:rPr>
              <a:t>Without a suit, you face the following hazards:</a:t>
            </a:r>
          </a:p>
          <a:p>
            <a:r>
              <a:rPr lang="en-US" sz="2400" dirty="0" smtClean="0">
                <a:solidFill>
                  <a:schemeClr val="bg1"/>
                </a:solidFill>
              </a:rPr>
              <a:t>Become unconscious due to lack of oxygen.</a:t>
            </a:r>
          </a:p>
          <a:p>
            <a:r>
              <a:rPr lang="en-US" sz="2400" dirty="0" smtClean="0">
                <a:solidFill>
                  <a:schemeClr val="bg1"/>
                </a:solidFill>
              </a:rPr>
              <a:t>Blood and bodily fluids could boil and then freeze due to lack of pressure.</a:t>
            </a:r>
          </a:p>
          <a:p>
            <a:r>
              <a:rPr lang="en-US" sz="2400" dirty="0" smtClean="0">
                <a:solidFill>
                  <a:schemeClr val="bg1"/>
                </a:solidFill>
              </a:rPr>
              <a:t>Tissues would expand due to boiling fluids.</a:t>
            </a:r>
          </a:p>
          <a:p>
            <a:r>
              <a:rPr lang="en-US" sz="2400" dirty="0" smtClean="0">
                <a:solidFill>
                  <a:schemeClr val="bg1"/>
                </a:solidFill>
              </a:rPr>
              <a:t>Extreme changes in temperature.</a:t>
            </a:r>
          </a:p>
          <a:p>
            <a:r>
              <a:rPr lang="en-US" sz="2400" dirty="0" smtClean="0">
                <a:solidFill>
                  <a:schemeClr val="bg1"/>
                </a:solidFill>
              </a:rPr>
              <a:t>Exposure to various types of radiation.</a:t>
            </a:r>
          </a:p>
          <a:p>
            <a:r>
              <a:rPr lang="en-US" sz="2400" dirty="0" smtClean="0">
                <a:solidFill>
                  <a:schemeClr val="bg1"/>
                </a:solidFill>
              </a:rPr>
              <a:t>Hit by meteoroids or orbiting debris.</a:t>
            </a:r>
            <a:endParaRPr lang="en-US" sz="2400" dirty="0">
              <a:solidFill>
                <a:schemeClr val="bg1"/>
              </a:solidFill>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3487" y="5241312"/>
            <a:ext cx="1033598" cy="108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8600" y="1600200"/>
            <a:ext cx="1059592"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5460903"/>
            <a:ext cx="2282997" cy="646331"/>
          </a:xfrm>
          <a:prstGeom prst="rect">
            <a:avLst/>
          </a:prstGeom>
          <a:noFill/>
        </p:spPr>
        <p:txBody>
          <a:bodyPr wrap="none" rtlCol="0">
            <a:spAutoFit/>
          </a:bodyPr>
          <a:lstStyle/>
          <a:p>
            <a:r>
              <a:rPr lang="en-US" sz="3600" dirty="0" smtClean="0">
                <a:solidFill>
                  <a:schemeClr val="bg1"/>
                </a:solidFill>
                <a:hlinkClick r:id="rId7"/>
              </a:rPr>
              <a:t>Space Suits</a:t>
            </a:r>
            <a:endParaRPr lang="en-US" sz="3600" dirty="0">
              <a:solidFill>
                <a:schemeClr val="bg1"/>
              </a:solidFill>
            </a:endParaRPr>
          </a:p>
        </p:txBody>
      </p:sp>
      <p:pic>
        <p:nvPicPr>
          <p:cNvPr id="8" name="Picture 2" descr="http://fc03.deviantart.net/fs70/f/2011/275/3/8/choking_astronaut_by_bitchiammyownpokemon-d4bnvfo.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tretch/>
        </p:blipFill>
        <p:spPr bwMode="auto">
          <a:xfrm>
            <a:off x="6858000" y="3429000"/>
            <a:ext cx="1195487"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6054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V:\PEER2\NSF FELLOWS\Undergraduates\Grigoryan, Bagrat\DLC\1151 Solar System\pictures\eso1205a-580x464.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photo-dictionary.com/photofiles/list/2264/2960temperature_gau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8067" y="4876800"/>
            <a:ext cx="2317530" cy="19202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914400"/>
          </a:xfrm>
        </p:spPr>
        <p:txBody>
          <a:bodyPr>
            <a:normAutofit/>
          </a:bodyPr>
          <a:lstStyle/>
          <a:p>
            <a:r>
              <a:rPr lang="en-US" sz="4000" b="1" dirty="0" smtClean="0">
                <a:solidFill>
                  <a:schemeClr val="bg1"/>
                </a:solidFill>
              </a:rPr>
              <a:t>What are space suits?</a:t>
            </a:r>
            <a:endParaRPr lang="en-US" sz="4000" b="1" dirty="0">
              <a:solidFill>
                <a:schemeClr val="bg1"/>
              </a:solidFill>
            </a:endParaRPr>
          </a:p>
        </p:txBody>
      </p:sp>
      <p:sp>
        <p:nvSpPr>
          <p:cNvPr id="3" name="Content Placeholder 2"/>
          <p:cNvSpPr>
            <a:spLocks noGrp="1"/>
          </p:cNvSpPr>
          <p:nvPr>
            <p:ph idx="1"/>
          </p:nvPr>
        </p:nvSpPr>
        <p:spPr>
          <a:xfrm>
            <a:off x="457200" y="1066800"/>
            <a:ext cx="8229600" cy="3820708"/>
          </a:xfrm>
        </p:spPr>
        <p:txBody>
          <a:bodyPr>
            <a:normAutofit fontScale="92500" lnSpcReduction="20000"/>
          </a:bodyPr>
          <a:lstStyle/>
          <a:p>
            <a:pPr marL="0" indent="0">
              <a:buNone/>
            </a:pPr>
            <a:r>
              <a:rPr lang="en-US" dirty="0" smtClean="0">
                <a:solidFill>
                  <a:schemeClr val="bg1"/>
                </a:solidFill>
              </a:rPr>
              <a:t>A complex system of garments that allow astronauts to work safely outside their spacecraft by:</a:t>
            </a:r>
          </a:p>
          <a:p>
            <a:pPr lvl="1">
              <a:buFont typeface="Arial" pitchFamily="34" charset="0"/>
              <a:buChar char="•"/>
            </a:pPr>
            <a:r>
              <a:rPr lang="en-US" dirty="0" smtClean="0">
                <a:solidFill>
                  <a:schemeClr val="bg1"/>
                </a:solidFill>
              </a:rPr>
              <a:t>Regulate pressure, temperature, and the 	effects of microgravity</a:t>
            </a:r>
          </a:p>
          <a:p>
            <a:pPr lvl="1">
              <a:buFont typeface="Arial" pitchFamily="34" charset="0"/>
              <a:buChar char="•"/>
            </a:pPr>
            <a:r>
              <a:rPr lang="en-US" dirty="0" smtClean="0">
                <a:solidFill>
                  <a:schemeClr val="bg1"/>
                </a:solidFill>
              </a:rPr>
              <a:t>Maintain oxygen through air systems</a:t>
            </a:r>
          </a:p>
          <a:p>
            <a:pPr lvl="1">
              <a:buFont typeface="Arial" pitchFamily="34" charset="0"/>
              <a:buChar char="•"/>
            </a:pPr>
            <a:r>
              <a:rPr lang="en-US" dirty="0" smtClean="0">
                <a:solidFill>
                  <a:schemeClr val="bg1"/>
                </a:solidFill>
              </a:rPr>
              <a:t>Protect from meteoroids, debris, and radiation</a:t>
            </a:r>
          </a:p>
          <a:p>
            <a:pPr lvl="1">
              <a:buFont typeface="Arial" pitchFamily="34" charset="0"/>
              <a:buChar char="•"/>
            </a:pPr>
            <a:r>
              <a:rPr lang="en-US" dirty="0" smtClean="0">
                <a:solidFill>
                  <a:schemeClr val="bg1"/>
                </a:solidFill>
              </a:rPr>
              <a:t>Allow sight and easy mobility</a:t>
            </a:r>
          </a:p>
          <a:p>
            <a:pPr lvl="1">
              <a:buFont typeface="Arial" pitchFamily="34" charset="0"/>
              <a:buChar char="•"/>
            </a:pPr>
            <a:r>
              <a:rPr lang="en-US" dirty="0" smtClean="0">
                <a:solidFill>
                  <a:schemeClr val="bg1"/>
                </a:solidFill>
              </a:rPr>
              <a:t>Keep communication with space shuttle</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62" y="4876800"/>
            <a:ext cx="2281738"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2821" y="4876800"/>
            <a:ext cx="1444979"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1464" y="4876800"/>
            <a:ext cx="2685491"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6074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V:\PEER2\NSF FELLOWS\Undergraduates\Grigoryan, Bagrat\DLC\1151 Solar System\pictures\eso1238a-580x46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58000" contrast="40000"/>
                    </a14:imgEffect>
                  </a14:imgLayer>
                </a14:imgProps>
              </a:ext>
              <a:ext uri="{28A0092B-C50C-407E-A947-70E740481C1C}">
                <a14:useLocalDpi xmlns:a14="http://schemas.microsoft.com/office/drawing/2010/main" val="0"/>
              </a:ext>
            </a:extLst>
          </a:blip>
          <a:srcRect/>
          <a:stretch>
            <a:fillRect/>
          </a:stretch>
        </p:blipFill>
        <p:spPr bwMode="auto">
          <a:xfrm>
            <a:off x="0" y="-67132"/>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52400" y="381000"/>
            <a:ext cx="5638800" cy="4114800"/>
          </a:xfrm>
        </p:spPr>
        <p:txBody>
          <a:bodyPr>
            <a:noAutofit/>
          </a:bodyPr>
          <a:lstStyle/>
          <a:p>
            <a:pPr marL="285750" indent="-285750"/>
            <a:r>
              <a:rPr lang="en-US" sz="2400" dirty="0" smtClean="0">
                <a:solidFill>
                  <a:schemeClr val="bg1"/>
                </a:solidFill>
              </a:rPr>
              <a:t>Suits look inflated because they are pressurized to keep the fluids in an astronauts’ body in a liquid state</a:t>
            </a:r>
            <a:r>
              <a:rPr lang="en-US" sz="2400" smtClean="0">
                <a:solidFill>
                  <a:schemeClr val="bg1"/>
                </a:solidFill>
              </a:rPr>
              <a:t>. </a:t>
            </a:r>
            <a:r>
              <a:rPr lang="en-US" sz="2400" smtClean="0">
                <a:solidFill>
                  <a:schemeClr val="bg1"/>
                </a:solidFill>
              </a:rPr>
              <a:t> </a:t>
            </a:r>
            <a:br>
              <a:rPr lang="en-US" sz="2400" smtClean="0">
                <a:solidFill>
                  <a:schemeClr val="bg1"/>
                </a:solidFill>
              </a:rPr>
            </a:br>
            <a:r>
              <a:rPr lang="en-US" sz="2400" smtClean="0">
                <a:solidFill>
                  <a:schemeClr val="bg1"/>
                </a:solidFill>
              </a:rPr>
              <a:t>Space </a:t>
            </a:r>
            <a:r>
              <a:rPr lang="en-US" sz="2400" dirty="0" smtClean="0">
                <a:solidFill>
                  <a:schemeClr val="bg1"/>
                </a:solidFill>
              </a:rPr>
              <a:t>suits operate below the normal atmospheric pressure.</a:t>
            </a:r>
          </a:p>
          <a:p>
            <a:pPr marL="0" indent="0">
              <a:buNone/>
            </a:pPr>
            <a:endParaRPr lang="en-US" sz="2000" dirty="0" smtClean="0">
              <a:solidFill>
                <a:schemeClr val="bg1"/>
              </a:solidFill>
            </a:endParaRPr>
          </a:p>
          <a:p>
            <a:pPr marL="285750" indent="-285750"/>
            <a:r>
              <a:rPr lang="en-US" sz="2400" dirty="0" smtClean="0">
                <a:solidFill>
                  <a:schemeClr val="bg1"/>
                </a:solidFill>
              </a:rPr>
              <a:t>Suits provide a pure oxygen atmosphere for breathing because the low pressure would cause dangerously low oxygen concentrations in the lungs and blood if normal air is used.</a:t>
            </a:r>
            <a:endParaRPr lang="en-US" sz="2000" dirty="0" smtClean="0">
              <a:solidFill>
                <a:schemeClr val="bg1"/>
              </a:solidFill>
            </a:endParaRPr>
          </a:p>
          <a:p>
            <a:pPr marL="285750" indent="-285750"/>
            <a:endParaRPr lang="en-US" sz="1800" dirty="0" smtClean="0">
              <a:solidFill>
                <a:schemeClr val="bg1"/>
              </a:solidFill>
            </a:endParaRPr>
          </a:p>
          <a:p>
            <a:pPr marL="285750" indent="-285750"/>
            <a:r>
              <a:rPr lang="en-US" sz="2400" dirty="0" smtClean="0">
                <a:solidFill>
                  <a:schemeClr val="bg1"/>
                </a:solidFill>
              </a:rPr>
              <a:t>In the confined space of the suit, carbon dioxide concentrations would build up to deadly levels. Therefore, space suits contain special canisters to remove carbon dioxide.</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116"/>
          <a:stretch/>
        </p:blipFill>
        <p:spPr>
          <a:xfrm>
            <a:off x="6400800" y="457200"/>
            <a:ext cx="1645920" cy="3459481"/>
          </a:xfrm>
          <a:prstGeom prst="rect">
            <a:avLst/>
          </a:prstGeom>
        </p:spPr>
      </p:pic>
    </p:spTree>
    <p:extLst>
      <p:ext uri="{BB962C8B-B14F-4D97-AF65-F5344CB8AC3E}">
        <p14:creationId xmlns:p14="http://schemas.microsoft.com/office/powerpoint/2010/main" val="27155714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V:\PEER2\NSF FELLOWS\Undergraduates\Grigoryan, Bagrat\DLC\1151 Solar System\pictures\sipes-sequoia-national-park.jp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700"/>
                    </a14:imgEffect>
                    <a14:imgEffect>
                      <a14:brightnessContrast bright="-29000" contrast="55000"/>
                    </a14:imgEffect>
                  </a14:imgLayer>
                </a14:imgProps>
              </a:ext>
              <a:ext uri="{28A0092B-C50C-407E-A947-70E740481C1C}">
                <a14:useLocalDpi xmlns:a14="http://schemas.microsoft.com/office/drawing/2010/main" val="0"/>
              </a:ext>
            </a:extLst>
          </a:blip>
          <a:stretch/>
        </p:blipFill>
        <p:spPr bwMode="auto">
          <a:xfrm>
            <a:off x="0" y="-27087"/>
            <a:ext cx="9144000" cy="68850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62200" y="152400"/>
            <a:ext cx="5029200" cy="914400"/>
          </a:xfrm>
        </p:spPr>
        <p:txBody>
          <a:bodyPr>
            <a:normAutofit/>
          </a:bodyPr>
          <a:lstStyle/>
          <a:p>
            <a:r>
              <a:rPr lang="en-US" sz="4000" b="1" dirty="0" smtClean="0">
                <a:solidFill>
                  <a:schemeClr val="bg1"/>
                </a:solidFill>
              </a:rPr>
              <a:t>What is out there?</a:t>
            </a:r>
            <a:endParaRPr lang="en-US" sz="4000" b="1" dirty="0">
              <a:solidFill>
                <a:schemeClr val="bg1"/>
              </a:solidFill>
            </a:endParaRPr>
          </a:p>
        </p:txBody>
      </p:sp>
      <p:sp>
        <p:nvSpPr>
          <p:cNvPr id="3" name="Content Placeholder 2"/>
          <p:cNvSpPr>
            <a:spLocks noGrp="1"/>
          </p:cNvSpPr>
          <p:nvPr>
            <p:ph idx="1"/>
          </p:nvPr>
        </p:nvSpPr>
        <p:spPr>
          <a:xfrm>
            <a:off x="457200" y="1828800"/>
            <a:ext cx="8229600" cy="4800600"/>
          </a:xfrm>
        </p:spPr>
        <p:txBody>
          <a:bodyPr>
            <a:normAutofit/>
          </a:bodyPr>
          <a:lstStyle/>
          <a:p>
            <a:pPr marL="0" indent="0">
              <a:buNone/>
            </a:pPr>
            <a:r>
              <a:rPr lang="en-US" sz="2400" dirty="0" smtClean="0">
                <a:solidFill>
                  <a:schemeClr val="bg1"/>
                </a:solidFill>
              </a:rPr>
              <a:t>Mankind has always looked up at the moon and stars</a:t>
            </a:r>
            <a:r>
              <a:rPr lang="en-US" sz="2400" dirty="0">
                <a:solidFill>
                  <a:schemeClr val="bg1"/>
                </a:solidFill>
              </a:rPr>
              <a:t> </a:t>
            </a:r>
            <a:r>
              <a:rPr lang="en-US" sz="2400" dirty="0" smtClean="0">
                <a:solidFill>
                  <a:schemeClr val="bg1"/>
                </a:solidFill>
              </a:rPr>
              <a:t>and wondered about life in the universe.</a:t>
            </a:r>
          </a:p>
          <a:p>
            <a:pPr marL="0" indent="0">
              <a:buNone/>
            </a:pPr>
            <a:endParaRPr lang="en-US" sz="1400" dirty="0" smtClean="0">
              <a:solidFill>
                <a:schemeClr val="bg1"/>
              </a:solidFill>
            </a:endParaRPr>
          </a:p>
          <a:p>
            <a:pPr marL="0" indent="0">
              <a:buNone/>
            </a:pPr>
            <a:r>
              <a:rPr lang="en-US" sz="2400" dirty="0">
                <a:solidFill>
                  <a:schemeClr val="bg1"/>
                </a:solidFill>
              </a:rPr>
              <a:t>“The first of these factors is the compelling urge of man to explore and to discover, the thrust of curiosity that leads men to try to go where no one has gone before. Most of the surface of the earth has now been explored and men now turn on the exploration of outer space as their next objective</a:t>
            </a:r>
            <a:r>
              <a:rPr lang="en-US" sz="2400" dirty="0" smtClean="0">
                <a:solidFill>
                  <a:schemeClr val="bg1"/>
                </a:solidFill>
              </a:rPr>
              <a:t>.” – </a:t>
            </a:r>
            <a:r>
              <a:rPr lang="en-US" sz="2400" i="1" dirty="0" smtClean="0">
                <a:solidFill>
                  <a:schemeClr val="bg1"/>
                </a:solidFill>
              </a:rPr>
              <a:t>Introduction to Outer Space</a:t>
            </a:r>
            <a:r>
              <a:rPr lang="en-US" sz="2400" dirty="0" smtClean="0">
                <a:solidFill>
                  <a:schemeClr val="bg1"/>
                </a:solidFill>
              </a:rPr>
              <a:t>, pamphlet produced in an effort to garner support for a national space program in the wake of the Sputnik flight.</a:t>
            </a:r>
            <a:endParaRPr lang="en-US" sz="2400" dirty="0">
              <a:solidFill>
                <a:schemeClr val="bg1"/>
              </a:solidFill>
            </a:endParaRPr>
          </a:p>
        </p:txBody>
      </p:sp>
      <p:pic>
        <p:nvPicPr>
          <p:cNvPr id="2050" name="Picture 2" descr="http://www.allnewsweb.com/images/alien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1925" y="57186"/>
            <a:ext cx="1285875" cy="154562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t="-2" b="142"/>
          <a:stretch/>
        </p:blipFill>
        <p:spPr bwMode="auto">
          <a:xfrm>
            <a:off x="76200" y="57187"/>
            <a:ext cx="2857500" cy="154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662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V:\PEER2\NSF FELLOWS\Undergraduates\Grigoryan, Bagrat\DLC\1151 Solar System\pictures\eso1238a-580x46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58000" contrast="40000"/>
                    </a14:imgEffect>
                  </a14:imgLayer>
                </a14:imgProps>
              </a:ext>
              <a:ext uri="{28A0092B-C50C-407E-A947-70E740481C1C}">
                <a14:useLocalDpi xmlns:a14="http://schemas.microsoft.com/office/drawing/2010/main" val="0"/>
              </a:ext>
            </a:extLst>
          </a:blip>
          <a:srcRect/>
          <a:stretch>
            <a:fillRect/>
          </a:stretch>
        </p:blipFill>
        <p:spPr bwMode="auto">
          <a:xfrm>
            <a:off x="0" y="-67132"/>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81000" y="152400"/>
            <a:ext cx="6019800" cy="4114800"/>
          </a:xfrm>
        </p:spPr>
        <p:txBody>
          <a:bodyPr>
            <a:noAutofit/>
          </a:bodyPr>
          <a:lstStyle/>
          <a:p>
            <a:pPr marL="285750" indent="-285750"/>
            <a:r>
              <a:rPr lang="en-US" sz="2400" dirty="0" smtClean="0">
                <a:solidFill>
                  <a:schemeClr val="bg1"/>
                </a:solidFill>
              </a:rPr>
              <a:t>Temperature of the space suit is regulated by heavy insulation with layers of multiple fabric in conjunction with reflective outer layers to reflect sunlight. Heat produced from an astronaut’s body can be dangerous if it is not removed. Excess heat is removed by using water-cooled garments.</a:t>
            </a:r>
          </a:p>
          <a:p>
            <a:pPr marL="285750" indent="-285750"/>
            <a:r>
              <a:rPr lang="en-US" sz="2400" dirty="0" smtClean="0">
                <a:solidFill>
                  <a:schemeClr val="bg1"/>
                </a:solidFill>
              </a:rPr>
              <a:t>Communication with ground controllers and other astronauts is maintained by radio transmitters/receivers.</a:t>
            </a:r>
            <a:endParaRPr lang="en-US" sz="2400" dirty="0">
              <a:solidFill>
                <a:schemeClr val="bg1"/>
              </a:solidFill>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352468"/>
            <a:ext cx="3206610" cy="237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ttp://adamlaskowitz.files.wordpress.com/2010/09/liquid-cooling-garment.jpg?w=594"/>
          <p:cNvPicPr>
            <a:picLocks noChangeAspect="1" noChangeArrowheads="1"/>
          </p:cNvPicPr>
          <p:nvPr/>
        </p:nvPicPr>
        <p:blipFill rotWithShape="1">
          <a:blip r:embed="rId5">
            <a:extLst>
              <a:ext uri="{28A0092B-C50C-407E-A947-70E740481C1C}">
                <a14:useLocalDpi xmlns:a14="http://schemas.microsoft.com/office/drawing/2010/main" val="0"/>
              </a:ext>
            </a:extLst>
          </a:blip>
          <a:srcRect b="54"/>
          <a:stretch/>
        </p:blipFill>
        <p:spPr bwMode="auto">
          <a:xfrm>
            <a:off x="6629400" y="1432560"/>
            <a:ext cx="1859280" cy="404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82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V:\PEER2\NSF FELLOWS\Undergraduates\Grigoryan, Bagrat\DLC\1151 Solar System\pictures\heic0206a.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p:blipFill>
        <p:spPr bwMode="auto">
          <a:xfrm flipH="1">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274637"/>
            <a:ext cx="8229600" cy="3916363"/>
          </a:xfrm>
        </p:spPr>
        <p:txBody>
          <a:bodyPr>
            <a:noAutofit/>
          </a:bodyPr>
          <a:lstStyle/>
          <a:p>
            <a:r>
              <a:rPr lang="en-US" sz="2400" dirty="0">
                <a:solidFill>
                  <a:schemeClr val="bg1"/>
                </a:solidFill>
              </a:rPr>
              <a:t>Astronauts are protected from collisions with micrometeoroids due to multiple layers of durable fabrics such as </a:t>
            </a:r>
            <a:r>
              <a:rPr lang="en-US" sz="2400" dirty="0" smtClean="0">
                <a:solidFill>
                  <a:schemeClr val="bg1"/>
                </a:solidFill>
              </a:rPr>
              <a:t>Kevlar.</a:t>
            </a:r>
          </a:p>
          <a:p>
            <a:r>
              <a:rPr lang="en-US" sz="2400" dirty="0">
                <a:solidFill>
                  <a:schemeClr val="bg1"/>
                </a:solidFill>
              </a:rPr>
              <a:t>Astronauts are protected from radiation by reflective coatings built into the suits. However, suits are not protection against a solar flare and, thus, spacewalks are planned during periods of low solar activity</a:t>
            </a:r>
            <a:r>
              <a:rPr lang="en-US" sz="2200" dirty="0" smtClean="0">
                <a:solidFill>
                  <a:schemeClr val="bg1"/>
                </a:solidFill>
              </a:rPr>
              <a:t>.</a:t>
            </a:r>
          </a:p>
          <a:p>
            <a:r>
              <a:rPr lang="en-US" sz="2200" dirty="0" smtClean="0">
                <a:solidFill>
                  <a:schemeClr val="bg1"/>
                </a:solidFill>
              </a:rPr>
              <a:t>Helmets </a:t>
            </a:r>
            <a:r>
              <a:rPr lang="en-US" sz="2200" dirty="0">
                <a:solidFill>
                  <a:schemeClr val="bg1"/>
                </a:solidFill>
              </a:rPr>
              <a:t>are made of clear, durable plastic that can reflect sunlight. Tinted visors are also used to reduce glare. Prior to a spacewalk, the inside faceplates of the helmet are sprayed with an anti-fog chemical. Helmets also have mounted lights and cameras.</a:t>
            </a:r>
          </a:p>
          <a:p>
            <a:r>
              <a:rPr lang="en-US" sz="2200" dirty="0">
                <a:solidFill>
                  <a:schemeClr val="bg1"/>
                </a:solidFill>
              </a:rPr>
              <a:t>Space suits are equipped with special joints for easy mobility</a:t>
            </a:r>
            <a:r>
              <a:rPr lang="en-US" sz="2200" dirty="0" smtClean="0">
                <a:solidFill>
                  <a:schemeClr val="bg1"/>
                </a:solidFill>
              </a:rPr>
              <a:t>.</a:t>
            </a:r>
            <a:endParaRPr lang="en-US" sz="2200" dirty="0">
              <a:solidFill>
                <a:schemeClr val="bg1"/>
              </a:solidFill>
            </a:endParaRPr>
          </a:p>
        </p:txBody>
      </p:sp>
      <p:pic>
        <p:nvPicPr>
          <p:cNvPr id="3074" name="Picture 2" descr="http://www.mercuryspacesuit.com/pictures/image198.jpg"/>
          <p:cNvPicPr>
            <a:picLocks noChangeAspect="1" noChangeArrowheads="1"/>
          </p:cNvPicPr>
          <p:nvPr/>
        </p:nvPicPr>
        <p:blipFill rotWithShape="1">
          <a:blip r:embed="rId5">
            <a:extLst>
              <a:ext uri="{28A0092B-C50C-407E-A947-70E740481C1C}">
                <a14:useLocalDpi xmlns:a14="http://schemas.microsoft.com/office/drawing/2010/main" val="0"/>
              </a:ext>
            </a:extLst>
          </a:blip>
          <a:srcRect l="3658" t="988" r="4147"/>
          <a:stretch/>
        </p:blipFill>
        <p:spPr bwMode="auto">
          <a:xfrm>
            <a:off x="3778404" y="4443761"/>
            <a:ext cx="2107581" cy="2263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nasa.gov/images/content/275026main_evva_226x17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4400380"/>
            <a:ext cx="30390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ksj.mit.edu/sites/default/files/images/tracker/2007/bbspacegu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594054"/>
            <a:ext cx="3010541" cy="20923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5867400"/>
            <a:ext cx="184731" cy="369332"/>
          </a:xfrm>
          <a:prstGeom prst="rect">
            <a:avLst/>
          </a:prstGeom>
          <a:noFill/>
        </p:spPr>
        <p:txBody>
          <a:bodyPr wrap="none" rtlCol="0">
            <a:spAutoFit/>
          </a:bodyPr>
          <a:lstStyle/>
          <a:p>
            <a:endParaRPr lang="en-US" dirty="0"/>
          </a:p>
        </p:txBody>
      </p:sp>
      <p:sp>
        <p:nvSpPr>
          <p:cNvPr id="4" name="TextBox 3"/>
          <p:cNvSpPr txBox="1"/>
          <p:nvPr/>
        </p:nvSpPr>
        <p:spPr>
          <a:xfrm>
            <a:off x="1508843" y="4594054"/>
            <a:ext cx="2133600" cy="400110"/>
          </a:xfrm>
          <a:prstGeom prst="rect">
            <a:avLst/>
          </a:prstGeom>
          <a:noFill/>
        </p:spPr>
        <p:txBody>
          <a:bodyPr wrap="square" rtlCol="0">
            <a:spAutoFit/>
          </a:bodyPr>
          <a:lstStyle/>
          <a:p>
            <a:r>
              <a:rPr lang="en-US" sz="2000" dirty="0" smtClean="0">
                <a:solidFill>
                  <a:schemeClr val="bg1"/>
                </a:solidFill>
              </a:rPr>
              <a:t>Micrometeoroid</a:t>
            </a:r>
            <a:endParaRPr lang="en-US" sz="2000" dirty="0">
              <a:solidFill>
                <a:schemeClr val="bg1"/>
              </a:solidFill>
            </a:endParaRPr>
          </a:p>
        </p:txBody>
      </p:sp>
      <p:sp>
        <p:nvSpPr>
          <p:cNvPr id="9" name="TextBox 8"/>
          <p:cNvSpPr txBox="1"/>
          <p:nvPr/>
        </p:nvSpPr>
        <p:spPr>
          <a:xfrm>
            <a:off x="2114870" y="6307076"/>
            <a:ext cx="2133600" cy="400110"/>
          </a:xfrm>
          <a:prstGeom prst="rect">
            <a:avLst/>
          </a:prstGeom>
          <a:noFill/>
        </p:spPr>
        <p:txBody>
          <a:bodyPr wrap="square" rtlCol="0">
            <a:spAutoFit/>
          </a:bodyPr>
          <a:lstStyle/>
          <a:p>
            <a:r>
              <a:rPr lang="en-US" sz="2000" smtClean="0">
                <a:solidFill>
                  <a:schemeClr val="bg1"/>
                </a:solidFill>
              </a:rPr>
              <a:t>Impact!</a:t>
            </a:r>
            <a:endParaRPr lang="en-US" sz="2000" dirty="0">
              <a:solidFill>
                <a:schemeClr val="bg1"/>
              </a:solidFill>
            </a:endParaRPr>
          </a:p>
        </p:txBody>
      </p:sp>
      <p:cxnSp>
        <p:nvCxnSpPr>
          <p:cNvPr id="6" name="Straight Arrow Connector 5"/>
          <p:cNvCxnSpPr/>
          <p:nvPr/>
        </p:nvCxnSpPr>
        <p:spPr>
          <a:xfrm flipV="1">
            <a:off x="1937331" y="5867400"/>
            <a:ext cx="501069" cy="639731"/>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7687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V:\PEER2\NSF FELLOWS\Undergraduates\Grigoryan, Bagrat\DLC\1151 Solar System\pictures\heic0206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1477962"/>
          </a:xfrm>
        </p:spPr>
        <p:txBody>
          <a:bodyPr>
            <a:noAutofit/>
          </a:bodyPr>
          <a:lstStyle/>
          <a:p>
            <a:pPr marL="0" indent="0"/>
            <a:r>
              <a:rPr lang="en-US" sz="4000" b="1" dirty="0">
                <a:solidFill>
                  <a:schemeClr val="bg1"/>
                </a:solidFill>
              </a:rPr>
              <a:t>There are many types of spacesuits that have been used in the past by astronauts.</a:t>
            </a:r>
          </a:p>
        </p:txBody>
      </p:sp>
      <p:sp>
        <p:nvSpPr>
          <p:cNvPr id="3" name="Content Placeholder 2"/>
          <p:cNvSpPr>
            <a:spLocks noGrp="1"/>
          </p:cNvSpPr>
          <p:nvPr>
            <p:ph idx="1"/>
          </p:nvPr>
        </p:nvSpPr>
        <p:spPr>
          <a:xfrm>
            <a:off x="457200" y="2057400"/>
            <a:ext cx="8229600" cy="1600200"/>
          </a:xfrm>
        </p:spPr>
        <p:txBody>
          <a:bodyPr/>
          <a:lstStyle/>
          <a:p>
            <a:pPr marL="0" indent="0">
              <a:buNone/>
            </a:pPr>
            <a:r>
              <a:rPr lang="en-US" dirty="0" smtClean="0">
                <a:solidFill>
                  <a:schemeClr val="bg1"/>
                </a:solidFill>
              </a:rPr>
              <a:t>Let’s look at America’s Extravehicular Mobility Unit (EMU) currently in use.</a:t>
            </a:r>
            <a:endParaRPr lang="en-US" dirty="0">
              <a:solidFill>
                <a:schemeClr val="bg1"/>
              </a:solidFill>
            </a:endParaRPr>
          </a:p>
        </p:txBody>
      </p:sp>
      <p:pic>
        <p:nvPicPr>
          <p:cNvPr id="1026" name="Picture 2" descr="https://upload.wikimedia.org/wikipedia/commons/1/1b/STS-118_EVA_EMU_Su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8363" y="4266260"/>
            <a:ext cx="1597537" cy="25603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03" b="63"/>
          <a:stretch/>
        </p:blipFill>
        <p:spPr bwMode="auto">
          <a:xfrm flipH="1">
            <a:off x="0" y="4266260"/>
            <a:ext cx="1731417"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tretch/>
        </p:blipFill>
        <p:spPr bwMode="auto">
          <a:xfrm>
            <a:off x="2684732" y="4266260"/>
            <a:ext cx="3870315"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9602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V:\PEER2\NSF FELLOWS\Undergraduates\Grigoryan, Bagrat\DLC\1151 Solar System\pictures\heic0506b.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1000"/>
                    </a14:imgEffect>
                    <a14:imgEffect>
                      <a14:brightnessContrast bright="-50000"/>
                    </a14:imgEffect>
                  </a14:imgLayer>
                </a14:imgProps>
              </a:ext>
              <a:ext uri="{28A0092B-C50C-407E-A947-70E740481C1C}">
                <a14:useLocalDpi xmlns:a14="http://schemas.microsoft.com/office/drawing/2010/main"/>
              </a:ext>
            </a:extLst>
          </a:blip>
          <a:srcRect b="29"/>
          <a:stretch/>
        </p:blipFill>
        <p:spPr bwMode="auto">
          <a:xfrm rot="5400000">
            <a:off x="1107914" y="-1178082"/>
            <a:ext cx="6928169" cy="91440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57200"/>
            <a:ext cx="8229600" cy="914400"/>
          </a:xfrm>
        </p:spPr>
        <p:txBody>
          <a:bodyPr>
            <a:normAutofit/>
          </a:bodyPr>
          <a:lstStyle/>
          <a:p>
            <a:r>
              <a:rPr lang="en-US" sz="4000" b="1" dirty="0" smtClean="0">
                <a:solidFill>
                  <a:schemeClr val="bg1"/>
                </a:solidFill>
              </a:rPr>
              <a:t>Modern EMU</a:t>
            </a:r>
            <a:endParaRPr lang="en-US" sz="4000" b="1" dirty="0">
              <a:solidFill>
                <a:schemeClr val="bg1"/>
              </a:solidFill>
            </a:endParaRPr>
          </a:p>
        </p:txBody>
      </p:sp>
      <p:sp>
        <p:nvSpPr>
          <p:cNvPr id="3" name="Content Placeholder 2"/>
          <p:cNvSpPr>
            <a:spLocks noGrp="1"/>
          </p:cNvSpPr>
          <p:nvPr>
            <p:ph idx="1"/>
          </p:nvPr>
        </p:nvSpPr>
        <p:spPr>
          <a:xfrm>
            <a:off x="685800" y="1908018"/>
            <a:ext cx="3276600" cy="3121182"/>
          </a:xfrm>
        </p:spPr>
        <p:txBody>
          <a:bodyPr>
            <a:normAutofit fontScale="92500" lnSpcReduction="20000"/>
          </a:bodyPr>
          <a:lstStyle/>
          <a:p>
            <a:pPr marL="0" indent="0">
              <a:buNone/>
            </a:pPr>
            <a:r>
              <a:rPr lang="en-US" u="sng" dirty="0" smtClean="0">
                <a:solidFill>
                  <a:schemeClr val="bg1"/>
                </a:solidFill>
              </a:rPr>
              <a:t>13 layers </a:t>
            </a:r>
            <a:r>
              <a:rPr lang="en-US" dirty="0" smtClean="0">
                <a:solidFill>
                  <a:schemeClr val="bg1"/>
                </a:solidFill>
              </a:rPr>
              <a:t>of material including an inner cooling garment, pressure garment, thermal micrometeoroid garment, and outer cover.</a:t>
            </a: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tretch/>
        </p:blipFill>
        <p:spPr bwMode="auto">
          <a:xfrm>
            <a:off x="4121304" y="1524000"/>
            <a:ext cx="5022696"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9164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PEER2\NSF FELLOWS\Undergraduates\Grigoryan, Bagrat\DLC\1151 Solar System\pictures\heic0514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51000"/>
                    </a14:imgEffect>
                  </a14:imgLayer>
                </a14:imgProps>
              </a:ext>
              <a:ext uri="{28A0092B-C50C-407E-A947-70E740481C1C}">
                <a14:useLocalDpi xmlns:a14="http://schemas.microsoft.com/office/drawing/2010/main" val="0"/>
              </a:ext>
            </a:extLst>
          </a:blip>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7"/>
          <a:stretch/>
        </p:blipFill>
        <p:spPr bwMode="auto">
          <a:xfrm>
            <a:off x="5397107" y="1524000"/>
            <a:ext cx="3746894" cy="532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28600"/>
            <a:ext cx="8229600" cy="914400"/>
          </a:xfrm>
        </p:spPr>
        <p:txBody>
          <a:bodyPr>
            <a:normAutofit/>
          </a:bodyPr>
          <a:lstStyle/>
          <a:p>
            <a:r>
              <a:rPr lang="en-US" sz="4000" b="1" dirty="0" smtClean="0">
                <a:solidFill>
                  <a:schemeClr val="bg1"/>
                </a:solidFill>
              </a:rPr>
              <a:t>Modern EMU</a:t>
            </a:r>
            <a:endParaRPr lang="en-US" sz="4000" b="1" dirty="0">
              <a:solidFill>
                <a:schemeClr val="bg1"/>
              </a:solidFill>
            </a:endParaRPr>
          </a:p>
        </p:txBody>
      </p:sp>
      <p:sp>
        <p:nvSpPr>
          <p:cNvPr id="3" name="Content Placeholder 2"/>
          <p:cNvSpPr>
            <a:spLocks noGrp="1"/>
          </p:cNvSpPr>
          <p:nvPr>
            <p:ph idx="1"/>
          </p:nvPr>
        </p:nvSpPr>
        <p:spPr>
          <a:xfrm>
            <a:off x="3429000" y="2057400"/>
            <a:ext cx="2054460" cy="3124200"/>
          </a:xfrm>
        </p:spPr>
        <p:txBody>
          <a:bodyPr>
            <a:noAutofit/>
          </a:bodyPr>
          <a:lstStyle/>
          <a:p>
            <a:pPr marL="0" indent="0" algn="ctr">
              <a:buNone/>
            </a:pPr>
            <a:r>
              <a:rPr lang="en-US" sz="2800" dirty="0" smtClean="0">
                <a:solidFill>
                  <a:schemeClr val="bg1"/>
                </a:solidFill>
              </a:rPr>
              <a:t>Multiple parts work together to protect the astronaut from the hazards of space.</a:t>
            </a:r>
            <a:endParaRPr lang="en-US" sz="2800" dirty="0">
              <a:solidFill>
                <a:schemeClr val="bg1"/>
              </a:solidFill>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1"/>
            <a:ext cx="3556918" cy="555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70638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V:\PEER2\NSF FELLOWS\Undergraduates\Grigoryan, Bagrat\DLC\1151 Solar System\pictures\heic0601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76400" y="228600"/>
            <a:ext cx="5562600" cy="1143000"/>
          </a:xfrm>
        </p:spPr>
        <p:txBody>
          <a:bodyPr>
            <a:normAutofit fontScale="90000"/>
          </a:bodyPr>
          <a:lstStyle/>
          <a:p>
            <a:r>
              <a:rPr lang="en-US" b="1" dirty="0" smtClean="0">
                <a:solidFill>
                  <a:schemeClr val="bg1"/>
                </a:solidFill>
              </a:rPr>
              <a:t>Special systems aid astronauts in spacewalk.</a:t>
            </a:r>
            <a:endParaRPr lang="en-US" b="1" dirty="0">
              <a:solidFill>
                <a:schemeClr val="bg1"/>
              </a:solidFill>
            </a:endParaRPr>
          </a:p>
        </p:txBody>
      </p:sp>
      <p:sp>
        <p:nvSpPr>
          <p:cNvPr id="3" name="Content Placeholder 2"/>
          <p:cNvSpPr>
            <a:spLocks noGrp="1"/>
          </p:cNvSpPr>
          <p:nvPr>
            <p:ph idx="1"/>
          </p:nvPr>
        </p:nvSpPr>
        <p:spPr>
          <a:xfrm>
            <a:off x="457200" y="1600200"/>
            <a:ext cx="8534400" cy="1600200"/>
          </a:xfrm>
        </p:spPr>
        <p:txBody>
          <a:bodyPr/>
          <a:lstStyle/>
          <a:p>
            <a:pPr marL="0" indent="0">
              <a:buNone/>
            </a:pPr>
            <a:r>
              <a:rPr lang="en-US" sz="2800" dirty="0" smtClean="0">
                <a:solidFill>
                  <a:schemeClr val="bg1"/>
                </a:solidFill>
              </a:rPr>
              <a:t>The </a:t>
            </a:r>
            <a:r>
              <a:rPr lang="en-US" sz="2800" b="1" dirty="0" smtClean="0">
                <a:solidFill>
                  <a:schemeClr val="bg1"/>
                </a:solidFill>
              </a:rPr>
              <a:t>Manned Maneuvering Unit </a:t>
            </a:r>
            <a:r>
              <a:rPr lang="en-US" sz="2800" dirty="0" smtClean="0">
                <a:solidFill>
                  <a:schemeClr val="bg1"/>
                </a:solidFill>
              </a:rPr>
              <a:t>(</a:t>
            </a:r>
            <a:r>
              <a:rPr lang="en-US" sz="2800" b="1" dirty="0" smtClean="0">
                <a:solidFill>
                  <a:schemeClr val="bg1"/>
                </a:solidFill>
              </a:rPr>
              <a:t>MMU</a:t>
            </a:r>
            <a:r>
              <a:rPr lang="en-US" sz="2800" dirty="0" smtClean="0">
                <a:solidFill>
                  <a:schemeClr val="bg1"/>
                </a:solidFill>
              </a:rPr>
              <a:t>), a astronaut propulsion unit, was used in 1984 to retrieve faulty communications satellites.</a:t>
            </a:r>
          </a:p>
        </p:txBody>
      </p:sp>
      <p:pic>
        <p:nvPicPr>
          <p:cNvPr id="5122" name="Picture 2" descr="http://upload.wikimedia.org/wikipedia/commons/a/aa/Manned_Maneuvering_Unit_at_Smithsonian_Air_and_Space_-_Udvar-Hazy_Cen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200400"/>
            <a:ext cx="2401090" cy="3200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200" y="3189744"/>
            <a:ext cx="5867400" cy="1938992"/>
          </a:xfrm>
          <a:prstGeom prst="rect">
            <a:avLst/>
          </a:prstGeom>
          <a:noFill/>
        </p:spPr>
        <p:txBody>
          <a:bodyPr wrap="square" rtlCol="0">
            <a:spAutoFit/>
          </a:bodyPr>
          <a:lstStyle/>
          <a:p>
            <a:pPr marL="285750" lvl="1" indent="-285750">
              <a:buFont typeface="Arial" pitchFamily="34" charset="0"/>
              <a:buChar char="•"/>
              <a:tabLst>
                <a:tab pos="5767388" algn="l"/>
              </a:tabLst>
            </a:pPr>
            <a:r>
              <a:rPr lang="en-US" sz="2400" dirty="0">
                <a:solidFill>
                  <a:schemeClr val="bg1"/>
                </a:solidFill>
              </a:rPr>
              <a:t>Fits over life-support system </a:t>
            </a:r>
            <a:r>
              <a:rPr lang="en-US" sz="2400" dirty="0" smtClean="0">
                <a:solidFill>
                  <a:schemeClr val="bg1"/>
                </a:solidFill>
              </a:rPr>
              <a:t>backpack.</a:t>
            </a:r>
            <a:endParaRPr lang="en-US" sz="2400" dirty="0">
              <a:solidFill>
                <a:schemeClr val="bg1"/>
              </a:solidFill>
            </a:endParaRPr>
          </a:p>
          <a:p>
            <a:pPr marL="285750" lvl="1" indent="-285750">
              <a:buFont typeface="Arial" pitchFamily="34" charset="0"/>
              <a:buChar char="•"/>
              <a:tabLst>
                <a:tab pos="5767388" algn="l"/>
              </a:tabLst>
            </a:pPr>
            <a:r>
              <a:rPr lang="en-US" sz="2400" dirty="0">
                <a:solidFill>
                  <a:schemeClr val="bg1"/>
                </a:solidFill>
              </a:rPr>
              <a:t>Astronaut used fingertips to manipulate hand controllers at the ends of the MMU’s two </a:t>
            </a:r>
            <a:r>
              <a:rPr lang="en-US" sz="2400" dirty="0" smtClean="0">
                <a:solidFill>
                  <a:schemeClr val="bg1"/>
                </a:solidFill>
              </a:rPr>
              <a:t>arms.</a:t>
            </a:r>
            <a:endParaRPr lang="en-US" sz="2400" dirty="0">
              <a:solidFill>
                <a:schemeClr val="bg1"/>
              </a:solidFill>
            </a:endParaRPr>
          </a:p>
          <a:p>
            <a:pPr marL="285750" lvl="1" indent="-285750">
              <a:buFont typeface="Arial" pitchFamily="34" charset="0"/>
              <a:buChar char="•"/>
              <a:tabLst>
                <a:tab pos="5767388" algn="l"/>
              </a:tabLst>
            </a:pPr>
            <a:r>
              <a:rPr lang="en-US" sz="2400" dirty="0">
                <a:solidFill>
                  <a:schemeClr val="bg1"/>
                </a:solidFill>
              </a:rPr>
              <a:t>Deemed as </a:t>
            </a:r>
            <a:r>
              <a:rPr lang="en-US" sz="2400" dirty="0">
                <a:solidFill>
                  <a:srgbClr val="FF0000"/>
                </a:solidFill>
              </a:rPr>
              <a:t>too risky </a:t>
            </a:r>
            <a:r>
              <a:rPr lang="en-US" sz="2400" dirty="0">
                <a:solidFill>
                  <a:schemeClr val="bg1"/>
                </a:solidFill>
              </a:rPr>
              <a:t>for further </a:t>
            </a:r>
            <a:r>
              <a:rPr lang="en-US" sz="2400" dirty="0" smtClean="0">
                <a:solidFill>
                  <a:schemeClr val="bg1"/>
                </a:solidFill>
              </a:rPr>
              <a:t>use.</a:t>
            </a:r>
            <a:endParaRPr lang="en-US" sz="2400" dirty="0">
              <a:solidFill>
                <a:schemeClr val="bg1"/>
              </a:solidFill>
            </a:endParaRPr>
          </a:p>
        </p:txBody>
      </p:sp>
    </p:spTree>
    <p:extLst>
      <p:ext uri="{BB962C8B-B14F-4D97-AF65-F5344CB8AC3E}">
        <p14:creationId xmlns:p14="http://schemas.microsoft.com/office/powerpoint/2010/main" val="35706046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V:\PEER2\NSF FELLOWS\Undergraduates\Grigoryan, Bagrat\DLC\1151 Solar System\pictures\heic0615a.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b="1"/>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914400"/>
          </a:xfrm>
        </p:spPr>
        <p:txBody>
          <a:bodyPr>
            <a:normAutofit/>
          </a:bodyPr>
          <a:lstStyle/>
          <a:p>
            <a:r>
              <a:rPr lang="en-US" sz="4000" b="1" dirty="0" smtClean="0">
                <a:solidFill>
                  <a:schemeClr val="bg1"/>
                </a:solidFill>
              </a:rPr>
              <a:t>MMU’s successor</a:t>
            </a:r>
            <a:endParaRPr lang="en-US" sz="4000" b="1" dirty="0">
              <a:solidFill>
                <a:schemeClr val="bg1"/>
              </a:solidFill>
            </a:endParaRPr>
          </a:p>
        </p:txBody>
      </p:sp>
      <p:sp>
        <p:nvSpPr>
          <p:cNvPr id="3" name="Content Placeholder 2"/>
          <p:cNvSpPr>
            <a:spLocks noGrp="1"/>
          </p:cNvSpPr>
          <p:nvPr>
            <p:ph idx="1"/>
          </p:nvPr>
        </p:nvSpPr>
        <p:spPr>
          <a:xfrm>
            <a:off x="457200" y="1600201"/>
            <a:ext cx="8229600" cy="1752600"/>
          </a:xfrm>
        </p:spPr>
        <p:txBody>
          <a:bodyPr>
            <a:normAutofit/>
          </a:bodyPr>
          <a:lstStyle/>
          <a:p>
            <a:pPr marL="0" indent="0">
              <a:buNone/>
            </a:pPr>
            <a:r>
              <a:rPr lang="en-US" sz="2800" dirty="0" smtClean="0">
                <a:solidFill>
                  <a:schemeClr val="bg1"/>
                </a:solidFill>
              </a:rPr>
              <a:t>The </a:t>
            </a:r>
            <a:r>
              <a:rPr lang="en-US" sz="2800" b="1" dirty="0" smtClean="0">
                <a:solidFill>
                  <a:schemeClr val="bg1"/>
                </a:solidFill>
              </a:rPr>
              <a:t>Simplified Aid for EVA Rescue </a:t>
            </a:r>
            <a:r>
              <a:rPr lang="en-US" sz="2800" dirty="0" smtClean="0">
                <a:solidFill>
                  <a:schemeClr val="bg1"/>
                </a:solidFill>
              </a:rPr>
              <a:t>(</a:t>
            </a:r>
            <a:r>
              <a:rPr lang="en-US" sz="2800" b="1" dirty="0" smtClean="0">
                <a:solidFill>
                  <a:schemeClr val="bg1"/>
                </a:solidFill>
              </a:rPr>
              <a:t>SAFER</a:t>
            </a:r>
            <a:r>
              <a:rPr lang="en-US" sz="2800" dirty="0" smtClean="0">
                <a:solidFill>
                  <a:schemeClr val="bg1"/>
                </a:solidFill>
              </a:rPr>
              <a:t>) is a small propulsive backpack system intended for emergency use only.</a:t>
            </a:r>
          </a:p>
        </p:txBody>
      </p:sp>
      <p:pic>
        <p:nvPicPr>
          <p:cNvPr id="7170" name="Picture 2" descr="http://upload.wikimedia.org/wikipedia/commons/f/fe/SAFER_-_Simplified_Aid_for_EVA_Rescue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324600" y="2717741"/>
            <a:ext cx="2667000" cy="40313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3153013"/>
            <a:ext cx="5181600" cy="2523768"/>
          </a:xfrm>
          <a:prstGeom prst="rect">
            <a:avLst/>
          </a:prstGeom>
          <a:noFill/>
        </p:spPr>
        <p:txBody>
          <a:bodyPr wrap="square" rtlCol="0">
            <a:spAutoFit/>
          </a:bodyPr>
          <a:lstStyle/>
          <a:p>
            <a:pPr marL="285750" indent="-285750">
              <a:buFont typeface="Arial" pitchFamily="34" charset="0"/>
              <a:buChar char="•"/>
            </a:pPr>
            <a:r>
              <a:rPr lang="en-US" sz="2800" dirty="0">
                <a:solidFill>
                  <a:schemeClr val="bg1"/>
                </a:solidFill>
              </a:rPr>
              <a:t>Means of self rescue should an astronaut become </a:t>
            </a:r>
            <a:r>
              <a:rPr lang="en-US" sz="2800" dirty="0">
                <a:solidFill>
                  <a:schemeClr val="bg1"/>
                </a:solidFill>
                <a:hlinkClick r:id="rId6"/>
              </a:rPr>
              <a:t>untethered </a:t>
            </a:r>
            <a:r>
              <a:rPr lang="en-US" sz="2800" dirty="0">
                <a:solidFill>
                  <a:schemeClr val="bg1"/>
                </a:solidFill>
              </a:rPr>
              <a:t>during a spacewalk.</a:t>
            </a:r>
          </a:p>
          <a:p>
            <a:pPr marL="285750" indent="-285750">
              <a:buFont typeface="Arial" pitchFamily="34" charset="0"/>
              <a:buChar char="•"/>
            </a:pPr>
            <a:r>
              <a:rPr lang="en-US" sz="2800" dirty="0">
                <a:solidFill>
                  <a:schemeClr val="bg1"/>
                </a:solidFill>
              </a:rPr>
              <a:t>Worn by every crew member using an EMU.</a:t>
            </a:r>
          </a:p>
          <a:p>
            <a:endParaRPr lang="en-US" dirty="0">
              <a:solidFill>
                <a:schemeClr val="bg1"/>
              </a:solidFill>
            </a:endParaRPr>
          </a:p>
        </p:txBody>
      </p:sp>
    </p:spTree>
    <p:extLst>
      <p:ext uri="{BB962C8B-B14F-4D97-AF65-F5344CB8AC3E}">
        <p14:creationId xmlns:p14="http://schemas.microsoft.com/office/powerpoint/2010/main" val="32558245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V:\PEER2\NSF FELLOWS\Undergraduates\Grigoryan, Bagrat\DLC\1151 Solar System\pictures\heic0619a.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53000" contrast="20000"/>
                    </a14:imgEffect>
                  </a14:imgLayer>
                </a14:imgProps>
              </a:ext>
              <a:ext uri="{28A0092B-C50C-407E-A947-70E740481C1C}">
                <a14:useLocalDpi xmlns:a14="http://schemas.microsoft.com/office/drawing/2010/main" val="0"/>
              </a:ext>
            </a:extLst>
          </a:blip>
          <a:srcRect b="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914400"/>
          </a:xfrm>
        </p:spPr>
        <p:txBody>
          <a:bodyPr>
            <a:noAutofit/>
          </a:bodyPr>
          <a:lstStyle/>
          <a:p>
            <a:r>
              <a:rPr lang="en-US" sz="4000" b="1" dirty="0" smtClean="0">
                <a:solidFill>
                  <a:schemeClr val="bg1"/>
                </a:solidFill>
              </a:rPr>
              <a:t>Multiple robotic systems aid astronauts in maintaining space craft.</a:t>
            </a:r>
            <a:endParaRPr lang="en-US" sz="4000" b="1" dirty="0">
              <a:solidFill>
                <a:schemeClr val="bg1"/>
              </a:solidFill>
            </a:endParaRPr>
          </a:p>
        </p:txBody>
      </p:sp>
      <p:sp>
        <p:nvSpPr>
          <p:cNvPr id="3" name="Content Placeholder 2"/>
          <p:cNvSpPr>
            <a:spLocks noGrp="1"/>
          </p:cNvSpPr>
          <p:nvPr>
            <p:ph idx="1"/>
          </p:nvPr>
        </p:nvSpPr>
        <p:spPr>
          <a:xfrm>
            <a:off x="457200" y="1486020"/>
            <a:ext cx="8229600" cy="3085980"/>
          </a:xfrm>
        </p:spPr>
        <p:txBody>
          <a:bodyPr>
            <a:normAutofit lnSpcReduction="10000"/>
          </a:bodyPr>
          <a:lstStyle/>
          <a:p>
            <a:pPr marL="0" indent="0">
              <a:buNone/>
            </a:pPr>
            <a:r>
              <a:rPr lang="en-US" sz="2400" dirty="0" smtClean="0">
                <a:solidFill>
                  <a:schemeClr val="bg1"/>
                </a:solidFill>
              </a:rPr>
              <a:t>The </a:t>
            </a:r>
            <a:r>
              <a:rPr lang="en-US" sz="2400" b="1" dirty="0" smtClean="0">
                <a:solidFill>
                  <a:schemeClr val="bg1"/>
                </a:solidFill>
              </a:rPr>
              <a:t>Mobile Servicing System </a:t>
            </a:r>
            <a:r>
              <a:rPr lang="en-US" sz="2400" dirty="0" smtClean="0">
                <a:solidFill>
                  <a:schemeClr val="bg1"/>
                </a:solidFill>
              </a:rPr>
              <a:t>(</a:t>
            </a:r>
            <a:r>
              <a:rPr lang="en-US" sz="2400" b="1" dirty="0" smtClean="0">
                <a:solidFill>
                  <a:schemeClr val="bg1"/>
                </a:solidFill>
              </a:rPr>
              <a:t>MSS</a:t>
            </a:r>
            <a:r>
              <a:rPr lang="en-US" sz="2400" dirty="0" smtClean="0">
                <a:solidFill>
                  <a:schemeClr val="bg1"/>
                </a:solidFill>
              </a:rPr>
              <a:t>) also known as the Canadarm2 is a robotic system equipped on the </a:t>
            </a:r>
            <a:r>
              <a:rPr lang="en-US" sz="2400" b="1" dirty="0" smtClean="0">
                <a:solidFill>
                  <a:schemeClr val="bg1"/>
                </a:solidFill>
              </a:rPr>
              <a:t>ISS</a:t>
            </a:r>
            <a:r>
              <a:rPr lang="en-US" sz="2400" dirty="0" smtClean="0">
                <a:solidFill>
                  <a:schemeClr val="bg1"/>
                </a:solidFill>
              </a:rPr>
              <a:t>.</a:t>
            </a:r>
          </a:p>
          <a:p>
            <a:r>
              <a:rPr lang="en-US" sz="2400" dirty="0" smtClean="0">
                <a:solidFill>
                  <a:schemeClr val="bg1"/>
                </a:solidFill>
              </a:rPr>
              <a:t>Launched to the ISS in 2001 is a robotic ‘arm’ that can be used to grasp and manipulate objects in space.</a:t>
            </a:r>
          </a:p>
          <a:p>
            <a:r>
              <a:rPr lang="en-US" sz="2400" dirty="0" smtClean="0">
                <a:solidFill>
                  <a:schemeClr val="bg1"/>
                </a:solidFill>
              </a:rPr>
              <a:t>It played a key role in space station assembly and maintenance.</a:t>
            </a:r>
          </a:p>
          <a:p>
            <a:r>
              <a:rPr lang="en-US" sz="2400" dirty="0" smtClean="0">
                <a:solidFill>
                  <a:schemeClr val="bg1"/>
                </a:solidFill>
              </a:rPr>
              <a:t>Can move equipment and supplies around and support astronauts working in space.</a:t>
            </a:r>
            <a:endParaRPr lang="en-US" sz="2400" dirty="0">
              <a:solidFill>
                <a:schemeClr val="bg1"/>
              </a:solidFill>
            </a:endParaRPr>
          </a:p>
        </p:txBody>
      </p:sp>
      <p:pic>
        <p:nvPicPr>
          <p:cNvPr id="4100" name="Picture 4" descr="http://upload.wikimedia.org/wikipedia/commons/e/e5/STS-114_Steve_Robinson_on_Canadarm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7" y="4754880"/>
            <a:ext cx="318833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d1jqu7g1y74ds1.cloudfront.net/wp-content/uploads/2011/04/canadarm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7453" y="4754880"/>
            <a:ext cx="3186547" cy="210312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164" y="4754880"/>
            <a:ext cx="2802381"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7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V:\PEER2\NSF FELLOWS\Undergraduates\Grigoryan, Bagrat\DLC\1151 Solar System\pictures\heic0817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6000" contrast="20000"/>
                    </a14:imgEffect>
                  </a14:imgLayer>
                </a14:imgProps>
              </a:ext>
              <a:ext uri="{28A0092B-C50C-407E-A947-70E740481C1C}">
                <a14:useLocalDpi xmlns:a14="http://schemas.microsoft.com/office/drawing/2010/main" val="0"/>
              </a:ext>
            </a:extLst>
          </a:blip>
          <a:srcRect/>
          <a:stretch>
            <a:fillRect/>
          </a:stretch>
        </p:blipFill>
        <p:spPr bwMode="auto">
          <a:xfrm>
            <a:off x="0" y="-114300"/>
            <a:ext cx="9144000"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914400"/>
          </a:xfrm>
        </p:spPr>
        <p:txBody>
          <a:bodyPr>
            <a:normAutofit/>
          </a:bodyPr>
          <a:lstStyle/>
          <a:p>
            <a:r>
              <a:rPr lang="en-US" sz="4000" b="1" dirty="0" smtClean="0">
                <a:solidFill>
                  <a:schemeClr val="bg1"/>
                </a:solidFill>
              </a:rPr>
              <a:t>Food</a:t>
            </a:r>
            <a:endParaRPr lang="en-US" sz="4000" b="1" dirty="0">
              <a:solidFill>
                <a:schemeClr val="bg1"/>
              </a:solidFill>
            </a:endParaRPr>
          </a:p>
        </p:txBody>
      </p:sp>
      <p:sp>
        <p:nvSpPr>
          <p:cNvPr id="3" name="Content Placeholder 2"/>
          <p:cNvSpPr>
            <a:spLocks noGrp="1"/>
          </p:cNvSpPr>
          <p:nvPr>
            <p:ph idx="1"/>
          </p:nvPr>
        </p:nvSpPr>
        <p:spPr>
          <a:xfrm>
            <a:off x="457200" y="1219200"/>
            <a:ext cx="8229600" cy="3429000"/>
          </a:xfrm>
        </p:spPr>
        <p:txBody>
          <a:bodyPr>
            <a:normAutofit fontScale="92500" lnSpcReduction="10000"/>
          </a:bodyPr>
          <a:lstStyle/>
          <a:p>
            <a:r>
              <a:rPr lang="en-US" dirty="0" smtClean="0">
                <a:solidFill>
                  <a:schemeClr val="bg1"/>
                </a:solidFill>
              </a:rPr>
              <a:t>Need to ensure that there is plenty of food.</a:t>
            </a:r>
          </a:p>
          <a:p>
            <a:r>
              <a:rPr lang="en-US" dirty="0" smtClean="0">
                <a:solidFill>
                  <a:schemeClr val="bg1"/>
                </a:solidFill>
              </a:rPr>
              <a:t>Some foods can be eaten in their natural form, while others require adding water.</a:t>
            </a:r>
          </a:p>
          <a:p>
            <a:r>
              <a:rPr lang="en-US" dirty="0" smtClean="0">
                <a:solidFill>
                  <a:schemeClr val="bg1"/>
                </a:solidFill>
              </a:rPr>
              <a:t>A supplementary food supply pantry exists.</a:t>
            </a:r>
          </a:p>
          <a:p>
            <a:r>
              <a:rPr lang="en-US" dirty="0" smtClean="0">
                <a:solidFill>
                  <a:schemeClr val="bg1"/>
                </a:solidFill>
              </a:rPr>
              <a:t>Additional pantry items can be flown to the astronauts incase the flight is unexpectedly extended.</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2746" y="4756150"/>
            <a:ext cx="3298509"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56150"/>
            <a:ext cx="2804160"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9841" y="4756150"/>
            <a:ext cx="2804159"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43347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V:\PEER2\NSF FELLOWS\Undergraduates\Grigoryan, Bagrat\DLC\1151 Solar System\pictures\opo9607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56000"/>
                    </a14:imgEffect>
                  </a14:imgLayer>
                </a14:imgProps>
              </a:ext>
              <a:ext uri="{28A0092B-C50C-407E-A947-70E740481C1C}">
                <a14:useLocalDpi xmlns:a14="http://schemas.microsoft.com/office/drawing/2010/main" val="0"/>
              </a:ext>
            </a:extLst>
          </a:blip>
          <a:stretch/>
        </p:blipFill>
        <p:spPr bwMode="auto">
          <a:xfrm rot="5400000">
            <a:off x="1016201" y="-1168598"/>
            <a:ext cx="7086598" cy="94237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914400"/>
          </a:xfrm>
        </p:spPr>
        <p:txBody>
          <a:bodyPr>
            <a:normAutofit/>
          </a:bodyPr>
          <a:lstStyle/>
          <a:p>
            <a:r>
              <a:rPr lang="en-US" sz="4000" b="1" dirty="0" smtClean="0">
                <a:solidFill>
                  <a:schemeClr val="bg1"/>
                </a:solidFill>
              </a:rPr>
              <a:t>Early Space Food</a:t>
            </a:r>
            <a:endParaRPr lang="en-US" sz="4000" b="1" dirty="0">
              <a:solidFill>
                <a:schemeClr val="bg1"/>
              </a:solidFill>
            </a:endParaRPr>
          </a:p>
        </p:txBody>
      </p:sp>
      <p:sp>
        <p:nvSpPr>
          <p:cNvPr id="3" name="Content Placeholder 2"/>
          <p:cNvSpPr>
            <a:spLocks noGrp="1"/>
          </p:cNvSpPr>
          <p:nvPr>
            <p:ph idx="1"/>
          </p:nvPr>
        </p:nvSpPr>
        <p:spPr>
          <a:xfrm>
            <a:off x="304800" y="1219201"/>
            <a:ext cx="8686800" cy="3428999"/>
          </a:xfrm>
        </p:spPr>
        <p:txBody>
          <a:bodyPr>
            <a:normAutofit/>
          </a:bodyPr>
          <a:lstStyle/>
          <a:p>
            <a:r>
              <a:rPr lang="en-US" sz="2800" dirty="0" smtClean="0">
                <a:solidFill>
                  <a:schemeClr val="bg1"/>
                </a:solidFill>
              </a:rPr>
              <a:t>Early space food consisted of bite-sized cubes, freeze-dried powders, and semi-liquids packaged in aluminum tubes.</a:t>
            </a:r>
          </a:p>
          <a:p>
            <a:r>
              <a:rPr lang="en-US" sz="2800" dirty="0" smtClean="0">
                <a:solidFill>
                  <a:schemeClr val="bg1"/>
                </a:solidFill>
              </a:rPr>
              <a:t>This early space food was unappetizing and most astronauts disliked squeezing the tubes.</a:t>
            </a:r>
          </a:p>
          <a:p>
            <a:r>
              <a:rPr lang="en-US" sz="2800" dirty="0" smtClean="0">
                <a:solidFill>
                  <a:schemeClr val="bg1"/>
                </a:solidFill>
              </a:rPr>
              <a:t>Freeze-dried foods were hard to rehydrate and crumbs had to be prevented from fouling up instruments.</a:t>
            </a:r>
            <a:endParaRPr lang="en-US" sz="2800" dirty="0">
              <a:solidFill>
                <a:schemeClr val="bg1"/>
              </a:solidFill>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27" y="4784712"/>
            <a:ext cx="3108960" cy="207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tretch/>
        </p:blipFill>
        <p:spPr bwMode="auto">
          <a:xfrm>
            <a:off x="3311817" y="4784712"/>
            <a:ext cx="2859354" cy="207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9"/>
          <a:stretch/>
        </p:blipFill>
        <p:spPr bwMode="auto">
          <a:xfrm>
            <a:off x="6324600" y="4784712"/>
            <a:ext cx="2743200" cy="2060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9172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0"/>
          <a:stretch/>
        </p:blipFill>
        <p:spPr bwMode="auto">
          <a:xfrm>
            <a:off x="0" y="0"/>
            <a:ext cx="55883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3"/>
          <a:stretch/>
        </p:blipFill>
        <p:spPr bwMode="auto">
          <a:xfrm>
            <a:off x="5562601" y="-2"/>
            <a:ext cx="3581400" cy="403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80"/>
          <a:stretch/>
        </p:blipFill>
        <p:spPr bwMode="auto">
          <a:xfrm>
            <a:off x="5562600" y="3829049"/>
            <a:ext cx="3581401" cy="3028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1112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V:\PEER2\NSF FELLOWS\Undergraduates\Grigoryan, Bagrat\DLC\1151 Solar System\pictures\heic1310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64000"/>
                    </a14:imgEffect>
                  </a14:imgLayer>
                </a14:imgProps>
              </a:ext>
              <a:ext uri="{28A0092B-C50C-407E-A947-70E740481C1C}">
                <a14:useLocalDpi xmlns:a14="http://schemas.microsoft.com/office/drawing/2010/main" val="0"/>
              </a:ext>
            </a:extLst>
          </a:blip>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792162"/>
          </a:xfrm>
        </p:spPr>
        <p:txBody>
          <a:bodyPr>
            <a:normAutofit/>
          </a:bodyPr>
          <a:lstStyle/>
          <a:p>
            <a:r>
              <a:rPr lang="en-US" sz="4000" b="1" dirty="0" smtClean="0">
                <a:solidFill>
                  <a:schemeClr val="bg1"/>
                </a:solidFill>
              </a:rPr>
              <a:t>Current Space Food</a:t>
            </a:r>
            <a:endParaRPr lang="en-US" sz="4000" b="1" dirty="0">
              <a:solidFill>
                <a:schemeClr val="bg1"/>
              </a:solidFill>
            </a:endParaRPr>
          </a:p>
        </p:txBody>
      </p:sp>
      <p:sp>
        <p:nvSpPr>
          <p:cNvPr id="3" name="Content Placeholder 2"/>
          <p:cNvSpPr>
            <a:spLocks noGrp="1"/>
          </p:cNvSpPr>
          <p:nvPr>
            <p:ph idx="1"/>
          </p:nvPr>
        </p:nvSpPr>
        <p:spPr>
          <a:xfrm>
            <a:off x="457200" y="1066800"/>
            <a:ext cx="6248400" cy="5334000"/>
          </a:xfrm>
        </p:spPr>
        <p:txBody>
          <a:bodyPr>
            <a:noAutofit/>
          </a:bodyPr>
          <a:lstStyle/>
          <a:p>
            <a:pPr>
              <a:spcBef>
                <a:spcPts val="0"/>
              </a:spcBef>
            </a:pPr>
            <a:r>
              <a:rPr lang="en-US" sz="2400" dirty="0" smtClean="0">
                <a:solidFill>
                  <a:schemeClr val="bg1"/>
                </a:solidFill>
              </a:rPr>
              <a:t>Astronauts sample a variety of foods and beverages months before launch.</a:t>
            </a:r>
          </a:p>
          <a:p>
            <a:pPr>
              <a:spcBef>
                <a:spcPts val="0"/>
              </a:spcBef>
            </a:pPr>
            <a:r>
              <a:rPr lang="en-US" sz="2400" dirty="0" smtClean="0">
                <a:solidFill>
                  <a:schemeClr val="bg1"/>
                </a:solidFill>
              </a:rPr>
              <a:t>Astronauts can choose individual meal plans.</a:t>
            </a:r>
          </a:p>
          <a:p>
            <a:pPr>
              <a:spcBef>
                <a:spcPts val="0"/>
              </a:spcBef>
            </a:pPr>
            <a:r>
              <a:rPr lang="en-US" sz="2400" dirty="0" smtClean="0">
                <a:solidFill>
                  <a:schemeClr val="bg1"/>
                </a:solidFill>
              </a:rPr>
              <a:t>Most of the food astronauts eat can be commercially found on grocery store shelves.</a:t>
            </a:r>
          </a:p>
          <a:p>
            <a:pPr>
              <a:spcBef>
                <a:spcPts val="0"/>
              </a:spcBef>
            </a:pPr>
            <a:r>
              <a:rPr lang="en-US" sz="2400" dirty="0" smtClean="0">
                <a:solidFill>
                  <a:schemeClr val="bg1"/>
                </a:solidFill>
              </a:rPr>
              <a:t>Nutritionists ensure the food contain a balanced supply of vitamins and minerals.</a:t>
            </a:r>
          </a:p>
          <a:p>
            <a:pPr>
              <a:spcBef>
                <a:spcPts val="0"/>
              </a:spcBef>
            </a:pPr>
            <a:r>
              <a:rPr lang="en-US" sz="2400" dirty="0" smtClean="0">
                <a:solidFill>
                  <a:schemeClr val="bg1"/>
                </a:solidFill>
              </a:rPr>
              <a:t>Astronauts eat three meals a day plus snacks.</a:t>
            </a:r>
          </a:p>
          <a:p>
            <a:pPr marL="349250" lvl="1" indent="-349250">
              <a:spcBef>
                <a:spcPts val="0"/>
              </a:spcBef>
              <a:buFont typeface="Arial" pitchFamily="34" charset="0"/>
              <a:buChar char="•"/>
            </a:pPr>
            <a:r>
              <a:rPr lang="en-US" sz="2400" dirty="0" smtClean="0">
                <a:solidFill>
                  <a:schemeClr val="bg1"/>
                </a:solidFill>
              </a:rPr>
              <a:t>Salt and pepper are available but only in liquid form.</a:t>
            </a:r>
          </a:p>
          <a:p>
            <a:pPr>
              <a:spcBef>
                <a:spcPts val="0"/>
              </a:spcBef>
            </a:pPr>
            <a:r>
              <a:rPr lang="en-US" sz="2400" dirty="0" smtClean="0">
                <a:solidFill>
                  <a:schemeClr val="bg1"/>
                </a:solidFill>
              </a:rPr>
              <a:t>Types of food available include </a:t>
            </a:r>
            <a:r>
              <a:rPr lang="en-US" sz="2400" dirty="0" err="1" smtClean="0">
                <a:solidFill>
                  <a:schemeClr val="bg1"/>
                </a:solidFill>
              </a:rPr>
              <a:t>rehydratable</a:t>
            </a:r>
            <a:r>
              <a:rPr lang="en-US" sz="2400" dirty="0" smtClean="0">
                <a:solidFill>
                  <a:schemeClr val="bg1"/>
                </a:solidFill>
              </a:rPr>
              <a:t>, </a:t>
            </a:r>
            <a:r>
              <a:rPr lang="en-US" sz="2400" dirty="0" err="1" smtClean="0">
                <a:solidFill>
                  <a:schemeClr val="bg1"/>
                </a:solidFill>
              </a:rPr>
              <a:t>thermostabilized</a:t>
            </a:r>
            <a:r>
              <a:rPr lang="en-US" sz="2400" dirty="0" smtClean="0">
                <a:solidFill>
                  <a:schemeClr val="bg1"/>
                </a:solidFill>
              </a:rPr>
              <a:t>, irradiated, and natural food items.</a:t>
            </a:r>
            <a:endParaRPr lang="en-US" sz="2400" dirty="0">
              <a:solidFill>
                <a:schemeClr val="bg1"/>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6923755" y="4676467"/>
            <a:ext cx="2065387" cy="202222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121"/>
          <a:stretch/>
        </p:blipFill>
        <p:spPr>
          <a:xfrm>
            <a:off x="7941699" y="34943"/>
            <a:ext cx="1047442" cy="2681327"/>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tretch/>
        </p:blipFill>
        <p:spPr>
          <a:xfrm>
            <a:off x="6923754" y="2716270"/>
            <a:ext cx="2065387" cy="1960198"/>
          </a:xfrm>
          <a:prstGeom prst="rect">
            <a:avLst/>
          </a:prstGeom>
        </p:spPr>
      </p:pic>
    </p:spTree>
    <p:extLst>
      <p:ext uri="{BB962C8B-B14F-4D97-AF65-F5344CB8AC3E}">
        <p14:creationId xmlns:p14="http://schemas.microsoft.com/office/powerpoint/2010/main" val="37746222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V:\PEER2\NSF FELLOWS\Undergraduates\Grigoryan, Bagrat\DLC\1151 Solar System\pictures\m27-dumbell-nebul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63000"/>
                    </a14:imgEffect>
                  </a14:imgLayer>
                </a14:imgProps>
              </a:ext>
              <a:ext uri="{28A0092B-C50C-407E-A947-70E740481C1C}">
                <a14:useLocalDpi xmlns:a14="http://schemas.microsoft.com/office/drawing/2010/main" val="0"/>
              </a:ext>
            </a:extLst>
          </a:blip>
          <a:srcRect b="15"/>
          <a:stretch/>
        </p:blipFill>
        <p:spPr bwMode="auto">
          <a:xfrm>
            <a:off x="-152400" y="0"/>
            <a:ext cx="9372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914400"/>
          </a:xfrm>
        </p:spPr>
        <p:txBody>
          <a:bodyPr>
            <a:normAutofit/>
          </a:bodyPr>
          <a:lstStyle/>
          <a:p>
            <a:r>
              <a:rPr lang="en-US" sz="4000" b="1" dirty="0" smtClean="0">
                <a:solidFill>
                  <a:schemeClr val="bg1"/>
                </a:solidFill>
              </a:rPr>
              <a:t>Beverages</a:t>
            </a:r>
            <a:endParaRPr lang="en-US" sz="4000" b="1" dirty="0">
              <a:solidFill>
                <a:schemeClr val="bg1"/>
              </a:solidFill>
            </a:endParaRPr>
          </a:p>
        </p:txBody>
      </p:sp>
      <p:sp>
        <p:nvSpPr>
          <p:cNvPr id="3" name="Content Placeholder 2"/>
          <p:cNvSpPr>
            <a:spLocks noGrp="1"/>
          </p:cNvSpPr>
          <p:nvPr>
            <p:ph idx="1"/>
          </p:nvPr>
        </p:nvSpPr>
        <p:spPr>
          <a:xfrm>
            <a:off x="457200" y="1219200"/>
            <a:ext cx="8229600" cy="3009900"/>
          </a:xfrm>
        </p:spPr>
        <p:txBody>
          <a:bodyPr>
            <a:normAutofit/>
          </a:bodyPr>
          <a:lstStyle/>
          <a:p>
            <a:r>
              <a:rPr lang="en-US" dirty="0" smtClean="0">
                <a:solidFill>
                  <a:schemeClr val="bg1"/>
                </a:solidFill>
              </a:rPr>
              <a:t>Come in powdered form.</a:t>
            </a:r>
          </a:p>
          <a:p>
            <a:r>
              <a:rPr lang="en-US" dirty="0" smtClean="0">
                <a:solidFill>
                  <a:schemeClr val="bg1"/>
                </a:solidFill>
              </a:rPr>
              <a:t>Include coffee, tea, apple cider, orange juice, and lemonade.</a:t>
            </a:r>
          </a:p>
          <a:p>
            <a:r>
              <a:rPr lang="en-US" dirty="0" smtClean="0">
                <a:solidFill>
                  <a:schemeClr val="bg1"/>
                </a:solidFill>
              </a:rPr>
              <a:t>Add a straw after adding water to drink the beverage or…</a:t>
            </a:r>
          </a:p>
        </p:txBody>
      </p:sp>
      <p:pic>
        <p:nvPicPr>
          <p:cNvPr id="3074" name="Picture 2" descr="http://www.inspirefirst.com/wp-content/uploads/2013/01/nasa-space-food-bever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25696"/>
            <a:ext cx="3243072" cy="243230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http://blog.ohinternet.com/wp-content/uploads/2011/02/space_wate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43072" y="4425696"/>
            <a:ext cx="24003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7908" y="4425696"/>
            <a:ext cx="3606196" cy="2432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3314700" y="3703664"/>
            <a:ext cx="381000" cy="691896"/>
          </a:xfrm>
          <a:prstGeom prst="downArrow">
            <a:avLst>
              <a:gd name="adj1" fmla="val 44839"/>
              <a:gd name="adj2" fmla="val 654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49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V:\PEER2\NSF FELLOWS\Undergraduates\Grigoryan, Bagrat\DLC\1151 Solar System\pictures\Milkyway-and-Earth_www.FullHDWpp.com_.jpg"/>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59000"/>
                    </a14:imgEffect>
                  </a14:imgLayer>
                </a14:imgProps>
              </a:ext>
              <a:ext uri="{28A0092B-C50C-407E-A947-70E740481C1C}">
                <a14:useLocalDpi xmlns:a14="http://schemas.microsoft.com/office/drawing/2010/main"/>
              </a:ext>
            </a:extLst>
          </a:blip>
          <a:srcRect/>
          <a:stretch>
            <a:fillRect/>
          </a:stretch>
        </p:blipFill>
        <p:spPr bwMode="auto">
          <a:xfrm>
            <a:off x="-228600" y="0"/>
            <a:ext cx="9372600" cy="5272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868362"/>
          </a:xfrm>
        </p:spPr>
        <p:txBody>
          <a:bodyPr>
            <a:normAutofit/>
          </a:bodyPr>
          <a:lstStyle/>
          <a:p>
            <a:r>
              <a:rPr lang="en-US" sz="4000" b="1" dirty="0" smtClean="0">
                <a:solidFill>
                  <a:schemeClr val="bg1"/>
                </a:solidFill>
              </a:rPr>
              <a:t>Food Packaging and Storage</a:t>
            </a:r>
            <a:endParaRPr lang="en-US" sz="4000" b="1" dirty="0">
              <a:solidFill>
                <a:schemeClr val="bg1"/>
              </a:solidFill>
            </a:endParaRPr>
          </a:p>
        </p:txBody>
      </p:sp>
      <p:sp>
        <p:nvSpPr>
          <p:cNvPr id="3" name="Content Placeholder 2"/>
          <p:cNvSpPr>
            <a:spLocks noGrp="1"/>
          </p:cNvSpPr>
          <p:nvPr>
            <p:ph idx="1"/>
          </p:nvPr>
        </p:nvSpPr>
        <p:spPr>
          <a:xfrm>
            <a:off x="457200" y="1219200"/>
            <a:ext cx="8001000" cy="3962400"/>
          </a:xfrm>
        </p:spPr>
        <p:txBody>
          <a:bodyPr>
            <a:normAutofit fontScale="77500" lnSpcReduction="20000"/>
          </a:bodyPr>
          <a:lstStyle/>
          <a:p>
            <a:r>
              <a:rPr lang="en-US" dirty="0" smtClean="0">
                <a:solidFill>
                  <a:schemeClr val="bg1"/>
                </a:solidFill>
              </a:rPr>
              <a:t>Space food comes in packages that must be disposed in a trash compactor after finished eating.</a:t>
            </a:r>
          </a:p>
          <a:p>
            <a:r>
              <a:rPr lang="en-US" dirty="0" smtClean="0">
                <a:solidFill>
                  <a:schemeClr val="bg1"/>
                </a:solidFill>
              </a:rPr>
              <a:t>Food packaging is designed to be flexible and easy to use to minimize space when storing or disposing.</a:t>
            </a:r>
          </a:p>
          <a:p>
            <a:r>
              <a:rPr lang="en-US" dirty="0" smtClean="0">
                <a:solidFill>
                  <a:schemeClr val="bg1"/>
                </a:solidFill>
              </a:rPr>
              <a:t>Foil is used to a longer product shelf life.</a:t>
            </a:r>
          </a:p>
          <a:p>
            <a:r>
              <a:rPr lang="en-US" dirty="0" smtClean="0">
                <a:solidFill>
                  <a:schemeClr val="bg1"/>
                </a:solidFill>
              </a:rPr>
              <a:t>Velcro on the bottom of food packaging attaches to the meal tray.</a:t>
            </a:r>
          </a:p>
          <a:p>
            <a:r>
              <a:rPr lang="en-US" dirty="0" smtClean="0">
                <a:solidFill>
                  <a:schemeClr val="bg1"/>
                </a:solidFill>
              </a:rPr>
              <a:t>All food is precooked or processed so it requires no refrigeration except for any fresh fruit or vegetables.</a:t>
            </a:r>
          </a:p>
          <a:p>
            <a:r>
              <a:rPr lang="en-US" dirty="0" smtClean="0">
                <a:solidFill>
                  <a:schemeClr val="bg1"/>
                </a:solidFill>
              </a:rPr>
              <a:t>Meals are stowed in lockers with food packages arranged in the order they will be used.</a:t>
            </a:r>
            <a:endParaRPr lang="en-US" dirty="0">
              <a:solidFill>
                <a:schemeClr val="bg1"/>
              </a:solidFill>
            </a:endParaRPr>
          </a:p>
        </p:txBody>
      </p:sp>
      <p:pic>
        <p:nvPicPr>
          <p:cNvPr id="512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5"/>
          <a:stretch/>
        </p:blipFill>
        <p:spPr bwMode="auto">
          <a:xfrm>
            <a:off x="6975392" y="5232399"/>
            <a:ext cx="2168608" cy="162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5232400"/>
            <a:ext cx="2170176" cy="162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32400"/>
            <a:ext cx="2438400" cy="16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tretch/>
        </p:blipFill>
        <p:spPr bwMode="auto">
          <a:xfrm>
            <a:off x="2438400" y="5232400"/>
            <a:ext cx="2529444"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83564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V:\PEER2\NSF FELLOWS\Undergraduates\Grigoryan, Bagrat\DLC\1151 Solar System\pictures\opo0123a.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62000"/>
                    </a14:imgEffect>
                  </a14:imgLayer>
                </a14:imgProps>
              </a:ext>
              <a:ext uri="{28A0092B-C50C-407E-A947-70E740481C1C}">
                <a14:useLocalDpi xmlns:a14="http://schemas.microsoft.com/office/drawing/2010/main" val="0"/>
              </a:ext>
            </a:extLst>
          </a:blip>
          <a:srcRect r="38"/>
          <a:stretch/>
        </p:blipFill>
        <p:spPr bwMode="auto">
          <a:xfrm>
            <a:off x="0" y="-36870"/>
            <a:ext cx="9144001"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914400"/>
          </a:xfrm>
        </p:spPr>
        <p:txBody>
          <a:bodyPr>
            <a:noAutofit/>
          </a:bodyPr>
          <a:lstStyle/>
          <a:p>
            <a:r>
              <a:rPr lang="en-US" sz="4000" b="1" dirty="0">
                <a:solidFill>
                  <a:schemeClr val="bg1"/>
                </a:solidFill>
              </a:rPr>
              <a:t>Proper nutrition plays a critical role in </a:t>
            </a:r>
            <a:r>
              <a:rPr lang="en-US" sz="4000" b="1" dirty="0" smtClean="0">
                <a:solidFill>
                  <a:schemeClr val="bg1"/>
                </a:solidFill>
              </a:rPr>
              <a:t>space exploration</a:t>
            </a:r>
            <a:r>
              <a:rPr lang="en-US" sz="4000" b="1" dirty="0">
                <a:solidFill>
                  <a:schemeClr val="bg1"/>
                </a:solidFill>
              </a:rPr>
              <a: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865" y="4114800"/>
            <a:ext cx="2794235" cy="207645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1255" y="2209800"/>
            <a:ext cx="2260600" cy="1695450"/>
          </a:xfrm>
          <a:prstGeom prst="rect">
            <a:avLst/>
          </a:prstGeom>
        </p:spPr>
      </p:pic>
      <p:sp>
        <p:nvSpPr>
          <p:cNvPr id="7" name="Content Placeholder 2"/>
          <p:cNvSpPr txBox="1">
            <a:spLocks/>
          </p:cNvSpPr>
          <p:nvPr/>
        </p:nvSpPr>
        <p:spPr>
          <a:xfrm>
            <a:off x="76200" y="2362200"/>
            <a:ext cx="6324600" cy="502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400" b="1" dirty="0" smtClean="0">
                <a:solidFill>
                  <a:schemeClr val="bg1"/>
                </a:solidFill>
              </a:rPr>
              <a:t>Sodium</a:t>
            </a:r>
            <a:r>
              <a:rPr lang="en-US" sz="2400" dirty="0" smtClean="0">
                <a:solidFill>
                  <a:schemeClr val="bg1"/>
                </a:solidFill>
              </a:rPr>
              <a:t> and </a:t>
            </a:r>
            <a:r>
              <a:rPr lang="en-US" sz="2400" b="1" dirty="0" smtClean="0">
                <a:solidFill>
                  <a:schemeClr val="bg1"/>
                </a:solidFill>
              </a:rPr>
              <a:t>vitamin</a:t>
            </a:r>
            <a:r>
              <a:rPr lang="en-US" sz="2400" dirty="0" smtClean="0">
                <a:solidFill>
                  <a:schemeClr val="bg1"/>
                </a:solidFill>
              </a:rPr>
              <a:t> </a:t>
            </a:r>
            <a:r>
              <a:rPr lang="en-US" sz="2400" b="1" dirty="0" smtClean="0">
                <a:solidFill>
                  <a:schemeClr val="bg1"/>
                </a:solidFill>
              </a:rPr>
              <a:t>D</a:t>
            </a:r>
            <a:r>
              <a:rPr lang="en-US" sz="2400" dirty="0" smtClean="0">
                <a:solidFill>
                  <a:schemeClr val="bg1"/>
                </a:solidFill>
              </a:rPr>
              <a:t> influence bone density.</a:t>
            </a:r>
          </a:p>
          <a:p>
            <a:pPr>
              <a:spcBef>
                <a:spcPts val="0"/>
              </a:spcBef>
            </a:pPr>
            <a:endParaRPr lang="en-US" sz="2400" dirty="0" smtClean="0">
              <a:solidFill>
                <a:schemeClr val="bg1"/>
              </a:solidFill>
            </a:endParaRPr>
          </a:p>
          <a:p>
            <a:pPr>
              <a:spcBef>
                <a:spcPts val="0"/>
              </a:spcBef>
            </a:pPr>
            <a:r>
              <a:rPr lang="en-US" sz="2400" b="1" dirty="0" smtClean="0">
                <a:solidFill>
                  <a:schemeClr val="bg1"/>
                </a:solidFill>
              </a:rPr>
              <a:t>Sodium</a:t>
            </a:r>
            <a:r>
              <a:rPr lang="en-US" sz="2400" dirty="0" smtClean="0">
                <a:solidFill>
                  <a:schemeClr val="bg1"/>
                </a:solidFill>
              </a:rPr>
              <a:t> (</a:t>
            </a:r>
            <a:r>
              <a:rPr lang="en-US" sz="2400" b="1" dirty="0" smtClean="0">
                <a:solidFill>
                  <a:schemeClr val="bg1"/>
                </a:solidFill>
              </a:rPr>
              <a:t>Na</a:t>
            </a:r>
            <a:r>
              <a:rPr lang="en-US" sz="2400" dirty="0" smtClean="0">
                <a:solidFill>
                  <a:schemeClr val="bg1"/>
                </a:solidFill>
              </a:rPr>
              <a:t>) is limited because too much can lead to bone loss.</a:t>
            </a:r>
          </a:p>
          <a:p>
            <a:pPr marL="457200" lvl="1" indent="0">
              <a:spcBef>
                <a:spcPts val="0"/>
              </a:spcBef>
              <a:buNone/>
            </a:pPr>
            <a:endParaRPr lang="en-US" sz="2400" dirty="0" smtClean="0">
              <a:solidFill>
                <a:schemeClr val="bg1"/>
              </a:solidFill>
            </a:endParaRPr>
          </a:p>
          <a:p>
            <a:pPr>
              <a:spcBef>
                <a:spcPts val="0"/>
              </a:spcBef>
            </a:pPr>
            <a:r>
              <a:rPr lang="en-US" sz="2400" dirty="0" smtClean="0">
                <a:solidFill>
                  <a:schemeClr val="bg1"/>
                </a:solidFill>
              </a:rPr>
              <a:t>Astronauts have limited sunlight exposure since the spacecraft is shielded to protect astronauts from harmful radiation. Since the body is not able to make vitamin D without sunlight, vitamin D supplements are taken to maintain healthy bones.</a:t>
            </a:r>
          </a:p>
        </p:txBody>
      </p:sp>
      <p:sp>
        <p:nvSpPr>
          <p:cNvPr id="9" name="Content Placeholder 2"/>
          <p:cNvSpPr txBox="1">
            <a:spLocks/>
          </p:cNvSpPr>
          <p:nvPr/>
        </p:nvSpPr>
        <p:spPr>
          <a:xfrm>
            <a:off x="457200" y="1371600"/>
            <a:ext cx="8229600" cy="914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400" smtClean="0">
                <a:solidFill>
                  <a:schemeClr val="bg1"/>
                </a:solidFill>
              </a:rPr>
              <a:t>The nutrients astronauts need in space are the same ones we need but in on Earth, but in  </a:t>
            </a:r>
            <a:r>
              <a:rPr lang="en-US" sz="2400" u="sng" smtClean="0">
                <a:solidFill>
                  <a:schemeClr val="bg1"/>
                </a:solidFill>
              </a:rPr>
              <a:t>different</a:t>
            </a:r>
            <a:r>
              <a:rPr lang="en-US" sz="2400" smtClean="0">
                <a:solidFill>
                  <a:schemeClr val="bg1"/>
                </a:solidFill>
              </a:rPr>
              <a:t> amounts.</a:t>
            </a:r>
            <a:endParaRPr lang="en-US" sz="2400" dirty="0" smtClean="0">
              <a:solidFill>
                <a:schemeClr val="bg1"/>
              </a:solidFill>
            </a:endParaRPr>
          </a:p>
        </p:txBody>
      </p:sp>
    </p:spTree>
    <p:extLst>
      <p:ext uri="{BB962C8B-B14F-4D97-AF65-F5344CB8AC3E}">
        <p14:creationId xmlns:p14="http://schemas.microsoft.com/office/powerpoint/2010/main" val="334210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V:\PEER2\NSF FELLOWS\Undergraduates\Grigoryan, Bagrat\DLC\1151 Solar System\pictures\opo0123a.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62000"/>
                    </a14:imgEffect>
                  </a14:imgLayer>
                </a14:imgProps>
              </a:ext>
              <a:ext uri="{28A0092B-C50C-407E-A947-70E740481C1C}">
                <a14:useLocalDpi xmlns:a14="http://schemas.microsoft.com/office/drawing/2010/main" val="0"/>
              </a:ext>
            </a:extLst>
          </a:blip>
          <a:srcRect r="38"/>
          <a:stretch/>
        </p:blipFill>
        <p:spPr bwMode="auto">
          <a:xfrm>
            <a:off x="-1" y="0"/>
            <a:ext cx="9144001"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914400"/>
          </a:xfrm>
        </p:spPr>
        <p:txBody>
          <a:bodyPr>
            <a:noAutofit/>
          </a:bodyPr>
          <a:lstStyle/>
          <a:p>
            <a:r>
              <a:rPr lang="en-US" sz="4000" b="1" dirty="0">
                <a:solidFill>
                  <a:schemeClr val="bg1"/>
                </a:solidFill>
              </a:rPr>
              <a:t>Proper nutrition plays a critical role in </a:t>
            </a:r>
            <a:r>
              <a:rPr lang="en-US" sz="4000" b="1" dirty="0" smtClean="0">
                <a:solidFill>
                  <a:schemeClr val="bg1"/>
                </a:solidFill>
              </a:rPr>
              <a:t>space exploration</a:t>
            </a:r>
            <a:r>
              <a:rPr lang="en-US" sz="4000" b="1" dirty="0">
                <a:solidFill>
                  <a:schemeClr val="bg1"/>
                </a:solidFill>
              </a:rPr>
              <a:t>.</a:t>
            </a:r>
          </a:p>
        </p:txBody>
      </p:sp>
      <p:sp>
        <p:nvSpPr>
          <p:cNvPr id="3" name="Content Placeholder 2"/>
          <p:cNvSpPr>
            <a:spLocks noGrp="1"/>
          </p:cNvSpPr>
          <p:nvPr>
            <p:ph idx="1"/>
          </p:nvPr>
        </p:nvSpPr>
        <p:spPr>
          <a:xfrm>
            <a:off x="457200" y="1371600"/>
            <a:ext cx="8229600" cy="914400"/>
          </a:xfrm>
        </p:spPr>
        <p:txBody>
          <a:bodyPr>
            <a:noAutofit/>
          </a:bodyPr>
          <a:lstStyle/>
          <a:p>
            <a:pPr marL="0" indent="0">
              <a:spcBef>
                <a:spcPts val="0"/>
              </a:spcBef>
              <a:buNone/>
            </a:pPr>
            <a:r>
              <a:rPr lang="en-US" sz="2400" dirty="0" smtClean="0">
                <a:solidFill>
                  <a:schemeClr val="bg1"/>
                </a:solidFill>
              </a:rPr>
              <a:t>The nutrients astronauts need in space are the same ones we need</a:t>
            </a:r>
            <a:r>
              <a:rPr lang="en-US" sz="2400" dirty="0">
                <a:solidFill>
                  <a:schemeClr val="bg1"/>
                </a:solidFill>
              </a:rPr>
              <a:t> </a:t>
            </a:r>
            <a:r>
              <a:rPr lang="en-US" sz="2400" dirty="0" smtClean="0">
                <a:solidFill>
                  <a:schemeClr val="bg1"/>
                </a:solidFill>
              </a:rPr>
              <a:t>but in on Earth, but in  </a:t>
            </a:r>
            <a:r>
              <a:rPr lang="en-US" sz="2400" u="sng" dirty="0" smtClean="0">
                <a:solidFill>
                  <a:schemeClr val="bg1"/>
                </a:solidFill>
              </a:rPr>
              <a:t>different</a:t>
            </a:r>
            <a:r>
              <a:rPr lang="en-US" sz="2400" dirty="0" smtClean="0">
                <a:solidFill>
                  <a:schemeClr val="bg1"/>
                </a:solidFill>
              </a:rPr>
              <a:t> amounts.</a:t>
            </a:r>
          </a:p>
        </p:txBody>
      </p:sp>
      <p:sp>
        <p:nvSpPr>
          <p:cNvPr id="5" name="Content Placeholder 2"/>
          <p:cNvSpPr txBox="1">
            <a:spLocks/>
          </p:cNvSpPr>
          <p:nvPr/>
        </p:nvSpPr>
        <p:spPr>
          <a:xfrm>
            <a:off x="457199" y="2362200"/>
            <a:ext cx="6324601" cy="3733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400" dirty="0" smtClean="0">
                <a:solidFill>
                  <a:schemeClr val="bg1"/>
                </a:solidFill>
              </a:rPr>
              <a:t>Less </a:t>
            </a:r>
            <a:r>
              <a:rPr lang="en-US" sz="2400" b="1" dirty="0" smtClean="0">
                <a:solidFill>
                  <a:schemeClr val="bg1"/>
                </a:solidFill>
              </a:rPr>
              <a:t>iron</a:t>
            </a:r>
            <a:r>
              <a:rPr lang="en-US" sz="2400" dirty="0" smtClean="0">
                <a:solidFill>
                  <a:schemeClr val="bg1"/>
                </a:solidFill>
              </a:rPr>
              <a:t> (</a:t>
            </a:r>
            <a:r>
              <a:rPr lang="en-US" sz="2400" b="1" dirty="0" smtClean="0">
                <a:solidFill>
                  <a:schemeClr val="bg1"/>
                </a:solidFill>
              </a:rPr>
              <a:t>Fe</a:t>
            </a:r>
            <a:r>
              <a:rPr lang="en-US" sz="2400" dirty="0" smtClean="0">
                <a:solidFill>
                  <a:schemeClr val="bg1"/>
                </a:solidFill>
              </a:rPr>
              <a:t>)!</a:t>
            </a:r>
          </a:p>
          <a:p>
            <a:pPr lvl="1">
              <a:spcBef>
                <a:spcPts val="0"/>
              </a:spcBef>
            </a:pPr>
            <a:r>
              <a:rPr lang="en-US" sz="2400" dirty="0" smtClean="0">
                <a:solidFill>
                  <a:schemeClr val="bg1"/>
                </a:solidFill>
              </a:rPr>
              <a:t>Astronauts have fewer red blood cells while in space. </a:t>
            </a:r>
          </a:p>
          <a:p>
            <a:pPr lvl="1">
              <a:spcBef>
                <a:spcPts val="0"/>
              </a:spcBef>
            </a:pPr>
            <a:r>
              <a:rPr lang="en-US" sz="2400" dirty="0" smtClean="0">
                <a:solidFill>
                  <a:schemeClr val="bg1"/>
                </a:solidFill>
              </a:rPr>
              <a:t>Red blood cells use iron to help carry oxygen throughout the body.</a:t>
            </a:r>
          </a:p>
          <a:p>
            <a:pPr lvl="1">
              <a:spcBef>
                <a:spcPts val="0"/>
              </a:spcBef>
            </a:pPr>
            <a:r>
              <a:rPr lang="en-US" sz="2400" dirty="0" smtClean="0">
                <a:solidFill>
                  <a:schemeClr val="bg1"/>
                </a:solidFill>
              </a:rPr>
              <a:t>Since the astronauts have less red blood cells, the amount of iron we need on Earth would be too much in space. </a:t>
            </a:r>
          </a:p>
          <a:p>
            <a:pPr lvl="1">
              <a:spcBef>
                <a:spcPts val="0"/>
              </a:spcBef>
            </a:pPr>
            <a:r>
              <a:rPr lang="en-US" sz="2400" dirty="0" smtClean="0">
                <a:solidFill>
                  <a:schemeClr val="bg1"/>
                </a:solidFill>
              </a:rPr>
              <a:t>Extra iron could build up and cause health problems like liver disease or arthritis.</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178"/>
          <a:stretch/>
        </p:blipFill>
        <p:spPr>
          <a:xfrm>
            <a:off x="7086600" y="2209800"/>
            <a:ext cx="1378662" cy="17145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4114800"/>
            <a:ext cx="1371600" cy="1371600"/>
          </a:xfrm>
          <a:prstGeom prst="rect">
            <a:avLst/>
          </a:prstGeom>
        </p:spPr>
      </p:pic>
    </p:spTree>
    <p:extLst>
      <p:ext uri="{BB962C8B-B14F-4D97-AF65-F5344CB8AC3E}">
        <p14:creationId xmlns:p14="http://schemas.microsoft.com/office/powerpoint/2010/main" val="9496925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V:\PEER2\NSF FELLOWS\Undergraduates\Grigoryan, Bagrat\DLC\1151 Solar System\pictures\PIA14631-br50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b="15"/>
          <a:stretch/>
        </p:blipFill>
        <p:spPr bwMode="auto">
          <a:xfrm>
            <a:off x="1" y="0"/>
            <a:ext cx="9143999" cy="68936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152400"/>
            <a:ext cx="8229600" cy="914400"/>
          </a:xfrm>
        </p:spPr>
        <p:txBody>
          <a:bodyPr>
            <a:normAutofit fontScale="90000"/>
          </a:bodyPr>
          <a:lstStyle/>
          <a:p>
            <a:r>
              <a:rPr lang="en-US" b="1" dirty="0" smtClean="0">
                <a:solidFill>
                  <a:schemeClr val="bg1"/>
                </a:solidFill>
              </a:rPr>
              <a:t>Why is exercise important in space?</a:t>
            </a:r>
            <a:endParaRPr lang="en-US" b="1" dirty="0">
              <a:solidFill>
                <a:schemeClr val="bg1"/>
              </a:solidFill>
            </a:endParaRPr>
          </a:p>
        </p:txBody>
      </p:sp>
      <p:sp>
        <p:nvSpPr>
          <p:cNvPr id="3" name="Content Placeholder 2"/>
          <p:cNvSpPr>
            <a:spLocks noGrp="1"/>
          </p:cNvSpPr>
          <p:nvPr>
            <p:ph idx="1"/>
          </p:nvPr>
        </p:nvSpPr>
        <p:spPr>
          <a:xfrm>
            <a:off x="457200" y="990600"/>
            <a:ext cx="8382000" cy="2590800"/>
          </a:xfrm>
        </p:spPr>
        <p:txBody>
          <a:bodyPr>
            <a:noAutofit/>
          </a:bodyPr>
          <a:lstStyle/>
          <a:p>
            <a:pPr marL="0" indent="0">
              <a:buNone/>
            </a:pPr>
            <a:r>
              <a:rPr lang="en-US" sz="2800" dirty="0" smtClean="0">
                <a:solidFill>
                  <a:schemeClr val="bg1"/>
                </a:solidFill>
              </a:rPr>
              <a:t>If astronauts don’t exercise, their bodies start losing bone and muscle. Bone and muscle loss mean decreased size and strength. </a:t>
            </a:r>
          </a:p>
          <a:p>
            <a:pPr marL="0" indent="0">
              <a:buNone/>
            </a:pPr>
            <a:r>
              <a:rPr lang="en-US" sz="2800" dirty="0" smtClean="0">
                <a:solidFill>
                  <a:schemeClr val="bg1"/>
                </a:solidFill>
              </a:rPr>
              <a:t>This would reduce an astronaut’s ability to do work because it makes them weak.</a:t>
            </a:r>
          </a:p>
          <a:p>
            <a:pPr marL="0" indent="0">
              <a:buNone/>
            </a:pPr>
            <a:endParaRPr lang="en-US" sz="1200" dirty="0" smtClean="0">
              <a:solidFill>
                <a:schemeClr val="bg1"/>
              </a:solidFill>
            </a:endParaRPr>
          </a:p>
          <a:p>
            <a:pPr marL="0" indent="0">
              <a:buNone/>
            </a:pPr>
            <a:r>
              <a:rPr lang="en-US" sz="2800" u="sng" dirty="0" smtClean="0">
                <a:solidFill>
                  <a:schemeClr val="bg1"/>
                </a:solidFill>
              </a:rPr>
              <a:t>Two and a half hours </a:t>
            </a:r>
            <a:r>
              <a:rPr lang="en-US" sz="2800" dirty="0" smtClean="0">
                <a:solidFill>
                  <a:schemeClr val="bg1"/>
                </a:solidFill>
              </a:rPr>
              <a:t>each day are devoted to fitness. </a:t>
            </a:r>
            <a:endParaRPr lang="en-US" sz="2800" dirty="0">
              <a:solidFill>
                <a:schemeClr val="bg1"/>
              </a:solidFill>
            </a:endParaRPr>
          </a:p>
        </p:txBody>
      </p:sp>
      <p:pic>
        <p:nvPicPr>
          <p:cNvPr id="614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423438" y="4287585"/>
            <a:ext cx="1720562" cy="260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 y="4258137"/>
            <a:ext cx="1733017" cy="260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9292" y="4272981"/>
            <a:ext cx="3622763" cy="2603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844401" y="4264492"/>
            <a:ext cx="1733508" cy="260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49554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 y="274638"/>
            <a:ext cx="8763000" cy="1280160"/>
          </a:xfrm>
        </p:spPr>
        <p:txBody>
          <a:bodyPr>
            <a:normAutofit fontScale="90000"/>
          </a:bodyPr>
          <a:lstStyle/>
          <a:p>
            <a:pPr marL="0" indent="0"/>
            <a:r>
              <a:rPr lang="en-US" sz="4000" b="1" dirty="0">
                <a:solidFill>
                  <a:schemeClr val="bg1"/>
                </a:solidFill>
              </a:rPr>
              <a:t>The weightless environment in </a:t>
            </a:r>
            <a:r>
              <a:rPr lang="en-US" sz="4000" b="1" dirty="0" smtClean="0">
                <a:solidFill>
                  <a:schemeClr val="bg1"/>
                </a:solidFill>
              </a:rPr>
              <a:t>space crafts become </a:t>
            </a:r>
            <a:r>
              <a:rPr lang="en-US" sz="4000" b="1" dirty="0">
                <a:solidFill>
                  <a:schemeClr val="bg1"/>
                </a:solidFill>
              </a:rPr>
              <a:t>challenging for waste management.</a:t>
            </a:r>
          </a:p>
        </p:txBody>
      </p:sp>
      <p:sp>
        <p:nvSpPr>
          <p:cNvPr id="3" name="Content Placeholder 2"/>
          <p:cNvSpPr>
            <a:spLocks noGrp="1"/>
          </p:cNvSpPr>
          <p:nvPr>
            <p:ph idx="1"/>
          </p:nvPr>
        </p:nvSpPr>
        <p:spPr>
          <a:xfrm>
            <a:off x="381000" y="1600200"/>
            <a:ext cx="8458200" cy="3352800"/>
          </a:xfrm>
        </p:spPr>
        <p:txBody>
          <a:bodyPr>
            <a:noAutofit/>
          </a:bodyPr>
          <a:lstStyle/>
          <a:p>
            <a:r>
              <a:rPr lang="en-US" sz="2800" dirty="0" smtClean="0">
                <a:solidFill>
                  <a:schemeClr val="bg1"/>
                </a:solidFill>
              </a:rPr>
              <a:t>The collection and retention of liquid and solid waste is directed by the use of </a:t>
            </a:r>
            <a:r>
              <a:rPr lang="en-US" sz="2800" u="sng" dirty="0" smtClean="0">
                <a:solidFill>
                  <a:schemeClr val="bg1"/>
                </a:solidFill>
              </a:rPr>
              <a:t>air flow</a:t>
            </a:r>
            <a:r>
              <a:rPr lang="en-US" sz="2800" dirty="0" smtClean="0">
                <a:solidFill>
                  <a:schemeClr val="bg1"/>
                </a:solidFill>
              </a:rPr>
              <a:t>.</a:t>
            </a:r>
          </a:p>
          <a:p>
            <a:r>
              <a:rPr lang="en-US" sz="2800" dirty="0" smtClean="0">
                <a:solidFill>
                  <a:schemeClr val="bg1"/>
                </a:solidFill>
              </a:rPr>
              <a:t>Solid waste is dried, sealed in a bag, and stored onboard in a trash compactor until landing.</a:t>
            </a:r>
          </a:p>
          <a:p>
            <a:r>
              <a:rPr lang="en-US" sz="2800" dirty="0">
                <a:solidFill>
                  <a:schemeClr val="bg1"/>
                </a:solidFill>
              </a:rPr>
              <a:t>L</a:t>
            </a:r>
            <a:r>
              <a:rPr lang="en-US" sz="2800" dirty="0" smtClean="0">
                <a:solidFill>
                  <a:schemeClr val="bg1"/>
                </a:solidFill>
              </a:rPr>
              <a:t>iquid waste is released into space or recycled through a special water treatment plant and turned back into drinking water. </a:t>
            </a:r>
            <a:endParaRPr lang="en-US" sz="2800" dirty="0">
              <a:solidFill>
                <a:schemeClr val="bg1"/>
              </a:solidFill>
            </a:endParaRPr>
          </a:p>
        </p:txBody>
      </p:sp>
      <p:pic>
        <p:nvPicPr>
          <p:cNvPr id="1026" name="Picture 2" descr="http://upload.wikimedia.org/wikipedia/commons/4/46/Zvezda_toile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1" y="4574749"/>
            <a:ext cx="1501238" cy="22832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tretch/>
        </p:blipFill>
        <p:spPr bwMode="auto">
          <a:xfrm flipH="1">
            <a:off x="0" y="4846320"/>
            <a:ext cx="2551953"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03378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PEER2\NSF FELLOWS\Undergraduates\Grigoryan, Bagrat\DLC\1151 Solar System\pictures\milky-way-galaxy-wallpaper-1920x1080.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56000" contrast="20000"/>
                    </a14:imgEffect>
                  </a14:imgLayer>
                </a14:imgProps>
              </a:ext>
              <a:ext uri="{28A0092B-C50C-407E-A947-70E740481C1C}">
                <a14:useLocalDpi xmlns:a14="http://schemas.microsoft.com/office/drawing/2010/main" val="0"/>
              </a:ext>
            </a:extLst>
          </a:blip>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152400" y="0"/>
            <a:ext cx="8763000" cy="1280160"/>
          </a:xfrm>
        </p:spPr>
        <p:txBody>
          <a:bodyPr>
            <a:normAutofit/>
          </a:bodyPr>
          <a:lstStyle/>
          <a:p>
            <a:pPr marL="0" indent="0"/>
            <a:r>
              <a:rPr lang="en-US" sz="4000" b="1" dirty="0" smtClean="0">
                <a:solidFill>
                  <a:schemeClr val="bg1"/>
                </a:solidFill>
              </a:rPr>
              <a:t>Animals in Space</a:t>
            </a:r>
            <a:endParaRPr lang="en-US" sz="4000" b="1" dirty="0">
              <a:solidFill>
                <a:schemeClr val="bg1"/>
              </a:solidFill>
            </a:endParaRPr>
          </a:p>
        </p:txBody>
      </p:sp>
      <p:sp>
        <p:nvSpPr>
          <p:cNvPr id="6" name="Content Placeholder 2"/>
          <p:cNvSpPr>
            <a:spLocks noGrp="1"/>
          </p:cNvSpPr>
          <p:nvPr>
            <p:ph idx="1"/>
          </p:nvPr>
        </p:nvSpPr>
        <p:spPr>
          <a:xfrm>
            <a:off x="533400" y="1143000"/>
            <a:ext cx="6096000" cy="3048000"/>
          </a:xfrm>
        </p:spPr>
        <p:txBody>
          <a:bodyPr>
            <a:noAutofit/>
          </a:bodyPr>
          <a:lstStyle/>
          <a:p>
            <a:r>
              <a:rPr lang="en-US" sz="2400" dirty="0" smtClean="0">
                <a:solidFill>
                  <a:schemeClr val="bg1"/>
                </a:solidFill>
              </a:rPr>
              <a:t>To test the survivability of spaceflight animals were sent to space before humans. </a:t>
            </a:r>
          </a:p>
          <a:p>
            <a:r>
              <a:rPr lang="en-US" sz="2400" dirty="0" smtClean="0">
                <a:solidFill>
                  <a:schemeClr val="bg1"/>
                </a:solidFill>
              </a:rPr>
              <a:t>These experiments proved that living passengers </a:t>
            </a:r>
            <a:r>
              <a:rPr lang="en-US" sz="2400" u="sng" dirty="0" smtClean="0">
                <a:solidFill>
                  <a:schemeClr val="bg1"/>
                </a:solidFill>
              </a:rPr>
              <a:t>could</a:t>
            </a:r>
            <a:r>
              <a:rPr lang="en-US" sz="2400" dirty="0" smtClean="0">
                <a:solidFill>
                  <a:schemeClr val="bg1"/>
                </a:solidFill>
              </a:rPr>
              <a:t> survive being launched into orbit and endure weightlessness. </a:t>
            </a:r>
          </a:p>
          <a:p>
            <a:r>
              <a:rPr lang="en-US" sz="2400" dirty="0" smtClean="0">
                <a:solidFill>
                  <a:schemeClr val="bg1"/>
                </a:solidFill>
              </a:rPr>
              <a:t>These animals were space pathfinders for the mutual benefit of man and animals, paving the way for human spaceflight.  </a:t>
            </a:r>
            <a:endParaRPr lang="en-US" sz="2400" dirty="0">
              <a:solidFill>
                <a:schemeClr val="bg1"/>
              </a:solidFill>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33"/>
          <a:stretch/>
        </p:blipFill>
        <p:spPr>
          <a:xfrm>
            <a:off x="-11723" y="4818997"/>
            <a:ext cx="2356580" cy="1865112"/>
          </a:xfrm>
          <a:prstGeom prst="rect">
            <a:avLst/>
          </a:prstGeom>
        </p:spPr>
      </p:pic>
      <p:sp>
        <p:nvSpPr>
          <p:cNvPr id="8" name="Content Placeholder 2"/>
          <p:cNvSpPr txBox="1">
            <a:spLocks/>
          </p:cNvSpPr>
          <p:nvPr/>
        </p:nvSpPr>
        <p:spPr>
          <a:xfrm>
            <a:off x="2344857" y="5300621"/>
            <a:ext cx="2238866" cy="1371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smtClean="0">
                <a:solidFill>
                  <a:schemeClr val="bg1"/>
                </a:solidFill>
              </a:rPr>
              <a:t>Miss Baker, a  squirrel monkey was one of the first animals launched into the space to be recovered alive. </a:t>
            </a:r>
            <a:endParaRPr lang="en-US" sz="1600" dirty="0">
              <a:solidFill>
                <a:schemeClr val="bg1"/>
              </a:solidFill>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
          <a:stretch/>
        </p:blipFill>
        <p:spPr>
          <a:xfrm>
            <a:off x="6629400" y="762000"/>
            <a:ext cx="2377411" cy="1777742"/>
          </a:xfrm>
          <a:prstGeom prst="rect">
            <a:avLst/>
          </a:prstGeom>
        </p:spPr>
      </p:pic>
      <p:sp>
        <p:nvSpPr>
          <p:cNvPr id="10" name="Content Placeholder 2"/>
          <p:cNvSpPr txBox="1">
            <a:spLocks/>
          </p:cNvSpPr>
          <p:nvPr/>
        </p:nvSpPr>
        <p:spPr>
          <a:xfrm>
            <a:off x="6629400" y="2514600"/>
            <a:ext cx="2537417" cy="1371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err="1" smtClean="0">
                <a:solidFill>
                  <a:schemeClr val="bg1"/>
                </a:solidFill>
              </a:rPr>
              <a:t>Laika</a:t>
            </a:r>
            <a:r>
              <a:rPr lang="en-US" sz="1600" dirty="0" smtClean="0">
                <a:solidFill>
                  <a:schemeClr val="bg1"/>
                </a:solidFill>
              </a:rPr>
              <a:t>, a Soviet space dog, was the first animal in space aboard Sputnik 2 in 1957.</a:t>
            </a:r>
            <a:endParaRPr lang="en-US" sz="1600" dirty="0">
              <a:solidFill>
                <a:schemeClr val="bg1"/>
              </a:solidFill>
            </a:endParaRPr>
          </a:p>
        </p:txBody>
      </p:sp>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b="46"/>
          <a:stretch/>
        </p:blipFill>
        <p:spPr>
          <a:xfrm>
            <a:off x="7387390" y="3417275"/>
            <a:ext cx="1619421" cy="2803443"/>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b="63"/>
          <a:stretch/>
        </p:blipFill>
        <p:spPr>
          <a:xfrm>
            <a:off x="4419600" y="4830719"/>
            <a:ext cx="2306643" cy="1865112"/>
          </a:xfrm>
          <a:prstGeom prst="rect">
            <a:avLst/>
          </a:prstGeom>
        </p:spPr>
      </p:pic>
      <p:sp>
        <p:nvSpPr>
          <p:cNvPr id="13" name="Content Placeholder 2"/>
          <p:cNvSpPr txBox="1">
            <a:spLocks/>
          </p:cNvSpPr>
          <p:nvPr/>
        </p:nvSpPr>
        <p:spPr>
          <a:xfrm>
            <a:off x="7239000" y="6220718"/>
            <a:ext cx="1847813" cy="6372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err="1" smtClean="0">
                <a:solidFill>
                  <a:schemeClr val="bg1"/>
                </a:solidFill>
              </a:rPr>
              <a:t>Laika’s</a:t>
            </a:r>
            <a:r>
              <a:rPr lang="en-US" sz="1600" dirty="0" smtClean="0">
                <a:solidFill>
                  <a:schemeClr val="bg1"/>
                </a:solidFill>
              </a:rPr>
              <a:t> monument in Moscow. </a:t>
            </a:r>
            <a:endParaRPr lang="en-US" sz="1600" dirty="0">
              <a:solidFill>
                <a:schemeClr val="bg1"/>
              </a:solidFill>
            </a:endParaRPr>
          </a:p>
        </p:txBody>
      </p:sp>
    </p:spTree>
    <p:extLst>
      <p:ext uri="{BB962C8B-B14F-4D97-AF65-F5344CB8AC3E}">
        <p14:creationId xmlns:p14="http://schemas.microsoft.com/office/powerpoint/2010/main" val="359176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4" y="762000"/>
            <a:ext cx="9158844" cy="5234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2895600" y="762000"/>
            <a:ext cx="1143000" cy="533400"/>
          </a:xfrm>
          <a:prstGeom prst="roundRect">
            <a:avLst/>
          </a:prstGeom>
          <a:noFill/>
          <a:ln w="1016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80633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PEER2\NSF FELLOWS\Undergraduates\Grigoryan, Bagrat\DLC\1151 Solar System\pictures\milky-way-galaxy-wallpaper-1920x108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074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PEER2\NSF FELLOWS\Undergraduates\Grigoryan, Bagrat\DLC\1151 Solar System\pictures\sh2-115-emission-nebula-ruppel.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000"/>
                    </a14:imgEffect>
                    <a14:imgEffect>
                      <a14:brightnessContrast bright="-42000" contrast="20000"/>
                    </a14:imgEffect>
                  </a14:imgLayer>
                </a14:imgProps>
              </a:ext>
              <a:ext uri="{28A0092B-C50C-407E-A947-70E740481C1C}">
                <a14:useLocalDpi xmlns:a14="http://schemas.microsoft.com/office/drawing/2010/main" val="0"/>
              </a:ext>
            </a:extLst>
          </a:blip>
          <a:srcRect r="26"/>
          <a:stretch/>
        </p:blipFill>
        <p:spPr bwMode="auto">
          <a:xfrm>
            <a:off x="0" y="0"/>
            <a:ext cx="9144000" cy="68704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914400"/>
          </a:xfrm>
        </p:spPr>
        <p:txBody>
          <a:bodyPr>
            <a:normAutofit/>
          </a:bodyPr>
          <a:lstStyle/>
          <a:p>
            <a:r>
              <a:rPr lang="en-US" sz="4000" b="1" dirty="0" smtClean="0">
                <a:solidFill>
                  <a:schemeClr val="bg1"/>
                </a:solidFill>
              </a:rPr>
              <a:t>What allows us to explore space?</a:t>
            </a:r>
            <a:endParaRPr lang="en-US" sz="4000" b="1" dirty="0">
              <a:solidFill>
                <a:schemeClr val="bg1"/>
              </a:solidFill>
            </a:endParaRPr>
          </a:p>
        </p:txBody>
      </p:sp>
      <p:sp>
        <p:nvSpPr>
          <p:cNvPr id="3" name="Content Placeholder 2"/>
          <p:cNvSpPr>
            <a:spLocks noGrp="1"/>
          </p:cNvSpPr>
          <p:nvPr>
            <p:ph idx="1"/>
          </p:nvPr>
        </p:nvSpPr>
        <p:spPr>
          <a:xfrm>
            <a:off x="304800" y="990600"/>
            <a:ext cx="7696200" cy="5410199"/>
          </a:xfrm>
        </p:spPr>
        <p:txBody>
          <a:bodyPr>
            <a:noAutofit/>
          </a:bodyPr>
          <a:lstStyle/>
          <a:p>
            <a:pPr marL="0" indent="0">
              <a:spcBef>
                <a:spcPts val="0"/>
              </a:spcBef>
              <a:buNone/>
            </a:pPr>
            <a:r>
              <a:rPr lang="en-US" sz="2400" dirty="0" smtClean="0">
                <a:solidFill>
                  <a:schemeClr val="bg1"/>
                </a:solidFill>
              </a:rPr>
              <a:t>A combination of characteristics of our solar system </a:t>
            </a:r>
          </a:p>
          <a:p>
            <a:pPr marL="0" indent="0">
              <a:spcBef>
                <a:spcPts val="0"/>
              </a:spcBef>
              <a:buNone/>
            </a:pPr>
            <a:r>
              <a:rPr lang="en-US" sz="2400" dirty="0" smtClean="0">
                <a:solidFill>
                  <a:schemeClr val="bg1"/>
                </a:solidFill>
              </a:rPr>
              <a:t>and human accommodations.</a:t>
            </a:r>
          </a:p>
          <a:p>
            <a:pPr marL="0" indent="0">
              <a:spcBef>
                <a:spcPts val="0"/>
              </a:spcBef>
              <a:buNone/>
            </a:pPr>
            <a:endParaRPr lang="en-US" sz="2400" dirty="0" smtClean="0">
              <a:solidFill>
                <a:schemeClr val="bg1"/>
              </a:solidFill>
            </a:endParaRPr>
          </a:p>
          <a:p>
            <a:pPr marL="0" indent="0">
              <a:spcBef>
                <a:spcPts val="0"/>
              </a:spcBef>
              <a:buNone/>
            </a:pPr>
            <a:r>
              <a:rPr lang="en-US" sz="2200" b="1" u="sng" dirty="0" smtClean="0">
                <a:solidFill>
                  <a:schemeClr val="bg1"/>
                </a:solidFill>
              </a:rPr>
              <a:t>Characteristics of our solar system</a:t>
            </a:r>
          </a:p>
          <a:p>
            <a:pPr>
              <a:spcBef>
                <a:spcPts val="0"/>
              </a:spcBef>
            </a:pPr>
            <a:r>
              <a:rPr lang="en-US" sz="2200" dirty="0" smtClean="0">
                <a:solidFill>
                  <a:schemeClr val="bg1"/>
                </a:solidFill>
              </a:rPr>
              <a:t>Gravity</a:t>
            </a:r>
          </a:p>
          <a:p>
            <a:pPr lvl="1">
              <a:spcBef>
                <a:spcPts val="0"/>
              </a:spcBef>
            </a:pPr>
            <a:r>
              <a:rPr lang="en-US" sz="2200" dirty="0" smtClean="0">
                <a:solidFill>
                  <a:schemeClr val="bg1"/>
                </a:solidFill>
              </a:rPr>
              <a:t>Slingshot effect</a:t>
            </a:r>
          </a:p>
          <a:p>
            <a:pPr>
              <a:spcBef>
                <a:spcPts val="0"/>
              </a:spcBef>
            </a:pPr>
            <a:r>
              <a:rPr lang="en-US" sz="2200" dirty="0" smtClean="0">
                <a:solidFill>
                  <a:schemeClr val="bg1"/>
                </a:solidFill>
              </a:rPr>
              <a:t>Atmosphere</a:t>
            </a:r>
          </a:p>
          <a:p>
            <a:pPr>
              <a:spcBef>
                <a:spcPts val="0"/>
              </a:spcBef>
            </a:pPr>
            <a:r>
              <a:rPr lang="en-US" sz="2200" dirty="0" smtClean="0">
                <a:solidFill>
                  <a:schemeClr val="bg1"/>
                </a:solidFill>
              </a:rPr>
              <a:t>Distances</a:t>
            </a:r>
          </a:p>
          <a:p>
            <a:pPr marL="0" indent="0">
              <a:spcBef>
                <a:spcPts val="0"/>
              </a:spcBef>
              <a:buNone/>
            </a:pPr>
            <a:r>
              <a:rPr lang="en-US" sz="2200" b="1" u="sng" dirty="0" smtClean="0">
                <a:solidFill>
                  <a:schemeClr val="bg1"/>
                </a:solidFill>
              </a:rPr>
              <a:t>Human accommodations</a:t>
            </a:r>
          </a:p>
          <a:p>
            <a:pPr>
              <a:spcBef>
                <a:spcPts val="0"/>
              </a:spcBef>
            </a:pPr>
            <a:r>
              <a:rPr lang="en-US" sz="2200" dirty="0">
                <a:solidFill>
                  <a:schemeClr val="bg1"/>
                </a:solidFill>
              </a:rPr>
              <a:t>Protective suits</a:t>
            </a:r>
          </a:p>
          <a:p>
            <a:pPr lvl="1">
              <a:spcBef>
                <a:spcPts val="0"/>
              </a:spcBef>
            </a:pPr>
            <a:r>
              <a:rPr lang="en-US" sz="2200" dirty="0">
                <a:solidFill>
                  <a:schemeClr val="bg1"/>
                </a:solidFill>
              </a:rPr>
              <a:t>Pressure</a:t>
            </a:r>
          </a:p>
          <a:p>
            <a:pPr lvl="1">
              <a:spcBef>
                <a:spcPts val="0"/>
              </a:spcBef>
            </a:pPr>
            <a:r>
              <a:rPr lang="en-US" sz="2200" dirty="0">
                <a:solidFill>
                  <a:schemeClr val="bg1"/>
                </a:solidFill>
              </a:rPr>
              <a:t>Temperature</a:t>
            </a:r>
          </a:p>
          <a:p>
            <a:pPr lvl="1">
              <a:spcBef>
                <a:spcPts val="0"/>
              </a:spcBef>
            </a:pPr>
            <a:r>
              <a:rPr lang="en-US" sz="2200" dirty="0">
                <a:solidFill>
                  <a:schemeClr val="bg1"/>
                </a:solidFill>
              </a:rPr>
              <a:t>Effects of microgravity</a:t>
            </a:r>
          </a:p>
          <a:p>
            <a:pPr lvl="1">
              <a:spcBef>
                <a:spcPts val="0"/>
              </a:spcBef>
            </a:pPr>
            <a:r>
              <a:rPr lang="en-US" sz="2200" dirty="0">
                <a:solidFill>
                  <a:schemeClr val="bg1"/>
                </a:solidFill>
              </a:rPr>
              <a:t>Air systems</a:t>
            </a:r>
          </a:p>
          <a:p>
            <a:pPr>
              <a:spcBef>
                <a:spcPts val="0"/>
              </a:spcBef>
            </a:pPr>
            <a:r>
              <a:rPr lang="en-US" sz="2200" dirty="0">
                <a:solidFill>
                  <a:schemeClr val="bg1"/>
                </a:solidFill>
              </a:rPr>
              <a:t>Food supply</a:t>
            </a:r>
          </a:p>
          <a:p>
            <a:pPr>
              <a:spcBef>
                <a:spcPts val="0"/>
              </a:spcBef>
            </a:pPr>
            <a:r>
              <a:rPr lang="en-US" sz="2200" dirty="0">
                <a:solidFill>
                  <a:schemeClr val="bg1"/>
                </a:solidFill>
              </a:rPr>
              <a:t>Waste </a:t>
            </a:r>
            <a:r>
              <a:rPr lang="en-US" sz="2200" dirty="0" smtClean="0">
                <a:solidFill>
                  <a:schemeClr val="bg1"/>
                </a:solidFill>
              </a:rPr>
              <a:t>management</a:t>
            </a:r>
            <a:endParaRPr lang="en-US" sz="2200" dirty="0">
              <a:solidFill>
                <a:schemeClr val="bg1"/>
              </a:solidFill>
            </a:endParaRPr>
          </a:p>
        </p:txBody>
      </p:sp>
      <p:pic>
        <p:nvPicPr>
          <p:cNvPr id="3074" name="Picture 2" descr="http://einstein.stanford.edu/Library/images/spacetime-frame-dragg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1577" y="1676399"/>
            <a:ext cx="2910023" cy="218251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811974" y="3181233"/>
            <a:ext cx="1462223" cy="2897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9828" y="5400579"/>
            <a:ext cx="2881772" cy="1457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53483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V:\PEER2\NSF FELLOWS\Undergraduates\Grigoryan, Bagrat\DLC\1151 Solar System\pictures\sig12-014_Inline-580x52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7000" contrast="-20000"/>
                    </a14:imgEffect>
                  </a14:imgLayer>
                </a14:imgProps>
              </a:ext>
              <a:ext uri="{28A0092B-C50C-407E-A947-70E740481C1C}">
                <a14:useLocalDpi xmlns:a14="http://schemas.microsoft.com/office/drawing/2010/main" val="0"/>
              </a:ext>
            </a:extLst>
          </a:blip>
          <a:srcRect b="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914400"/>
          </a:xfrm>
        </p:spPr>
        <p:txBody>
          <a:bodyPr>
            <a:normAutofit/>
          </a:bodyPr>
          <a:lstStyle/>
          <a:p>
            <a:r>
              <a:rPr lang="en-US" sz="4000" b="1" dirty="0" smtClean="0">
                <a:solidFill>
                  <a:schemeClr val="bg1"/>
                </a:solidFill>
              </a:rPr>
              <a:t>Why can’t we breathe in space?</a:t>
            </a:r>
            <a:endParaRPr lang="en-US" sz="4000" b="1" dirty="0">
              <a:solidFill>
                <a:schemeClr val="bg1"/>
              </a:solidFill>
            </a:endParaRPr>
          </a:p>
        </p:txBody>
      </p:sp>
      <p:sp>
        <p:nvSpPr>
          <p:cNvPr id="3" name="Content Placeholder 2"/>
          <p:cNvSpPr>
            <a:spLocks noGrp="1"/>
          </p:cNvSpPr>
          <p:nvPr>
            <p:ph idx="1"/>
          </p:nvPr>
        </p:nvSpPr>
        <p:spPr>
          <a:xfrm>
            <a:off x="457200" y="1371600"/>
            <a:ext cx="7391400" cy="4525963"/>
          </a:xfrm>
        </p:spPr>
        <p:txBody>
          <a:bodyPr>
            <a:noAutofit/>
          </a:bodyPr>
          <a:lstStyle/>
          <a:p>
            <a:pPr marL="0" indent="0">
              <a:buNone/>
            </a:pPr>
            <a:r>
              <a:rPr lang="en-US" sz="2800" dirty="0" smtClean="0">
                <a:solidFill>
                  <a:schemeClr val="bg1"/>
                </a:solidFill>
              </a:rPr>
              <a:t>Earth’s atmosphere has pressure that allows </a:t>
            </a:r>
            <a:r>
              <a:rPr lang="en-US" sz="2800" dirty="0">
                <a:solidFill>
                  <a:schemeClr val="bg1"/>
                </a:solidFill>
              </a:rPr>
              <a:t>water to </a:t>
            </a:r>
            <a:r>
              <a:rPr lang="en-US" sz="2800" dirty="0" smtClean="0">
                <a:solidFill>
                  <a:schemeClr val="bg1"/>
                </a:solidFill>
              </a:rPr>
              <a:t>exist in liquid </a:t>
            </a:r>
            <a:r>
              <a:rPr lang="en-US" sz="2800" dirty="0">
                <a:solidFill>
                  <a:schemeClr val="bg1"/>
                </a:solidFill>
              </a:rPr>
              <a:t>form, protects us </a:t>
            </a:r>
            <a:r>
              <a:rPr lang="en-US" sz="2800" dirty="0" smtClean="0">
                <a:solidFill>
                  <a:schemeClr val="bg1"/>
                </a:solidFill>
              </a:rPr>
              <a:t>against harmful radiation from the sun, </a:t>
            </a:r>
            <a:r>
              <a:rPr lang="en-US" sz="2800" dirty="0">
                <a:solidFill>
                  <a:schemeClr val="bg1"/>
                </a:solidFill>
              </a:rPr>
              <a:t>and allows us to breathe due to nitrogen/oxygen content.</a:t>
            </a:r>
          </a:p>
          <a:p>
            <a:pPr marL="0" indent="0">
              <a:buNone/>
            </a:pPr>
            <a:endParaRPr lang="en-US" sz="1200" dirty="0" smtClean="0">
              <a:solidFill>
                <a:schemeClr val="bg1"/>
              </a:solidFill>
            </a:endParaRPr>
          </a:p>
          <a:p>
            <a:pPr marL="0" indent="0">
              <a:buNone/>
            </a:pPr>
            <a:r>
              <a:rPr lang="en-US" sz="2800" dirty="0" smtClean="0">
                <a:solidFill>
                  <a:schemeClr val="bg1"/>
                </a:solidFill>
              </a:rPr>
              <a:t>Since space is essentially a vacuum, there is no air at all. The density of oxygen in space is so miniscule that oxygen can be barely detected even with our most sensitive detectors. Due to this, astronauts are equipped with air systems when they leave their spacecraft.</a:t>
            </a:r>
          </a:p>
        </p:txBody>
      </p:sp>
    </p:spTree>
    <p:extLst>
      <p:ext uri="{BB962C8B-B14F-4D97-AF65-F5344CB8AC3E}">
        <p14:creationId xmlns:p14="http://schemas.microsoft.com/office/powerpoint/2010/main" val="2298547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PEER2\NSF FELLOWS\Undergraduates\Grigoryan, Bagrat\DLC\1151 Solar System\pictures\opo9941a.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8000" contrast="-20000"/>
                    </a14:imgEffect>
                  </a14:imgLayer>
                </a14:imgProps>
              </a:ext>
              <a:ext uri="{28A0092B-C50C-407E-A947-70E740481C1C}">
                <a14:useLocalDpi xmlns:a14="http://schemas.microsoft.com/office/drawing/2010/main" val="0"/>
              </a:ext>
            </a:extLst>
          </a:blip>
          <a:srcRect r="1"/>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6050" y="5695950"/>
            <a:ext cx="3771900"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304800"/>
            <a:ext cx="8229600" cy="5486401"/>
          </a:xfrm>
        </p:spPr>
        <p:txBody>
          <a:bodyPr>
            <a:normAutofit fontScale="92500" lnSpcReduction="10000"/>
          </a:bodyPr>
          <a:lstStyle/>
          <a:p>
            <a:r>
              <a:rPr lang="en-US" dirty="0" smtClean="0">
                <a:solidFill>
                  <a:schemeClr val="bg1"/>
                </a:solidFill>
              </a:rPr>
              <a:t>Distance of Earth from Sun: ~93,000,000 miles</a:t>
            </a:r>
          </a:p>
          <a:p>
            <a:r>
              <a:rPr lang="en-US" dirty="0" smtClean="0">
                <a:solidFill>
                  <a:schemeClr val="bg1"/>
                </a:solidFill>
              </a:rPr>
              <a:t>Distance of Moon from Earth: ~239,000 miles</a:t>
            </a:r>
          </a:p>
          <a:p>
            <a:endParaRPr lang="en-US" sz="1400" dirty="0">
              <a:solidFill>
                <a:schemeClr val="bg1"/>
              </a:solidFill>
            </a:endParaRPr>
          </a:p>
          <a:p>
            <a:pPr marL="0" indent="0">
              <a:buNone/>
            </a:pPr>
            <a:r>
              <a:rPr lang="en-US" dirty="0">
                <a:solidFill>
                  <a:schemeClr val="bg1"/>
                </a:solidFill>
              </a:rPr>
              <a:t>The universe is so large that our units of measurement are </a:t>
            </a:r>
            <a:r>
              <a:rPr lang="en-US" dirty="0" smtClean="0">
                <a:solidFill>
                  <a:schemeClr val="bg1"/>
                </a:solidFill>
              </a:rPr>
              <a:t>too </a:t>
            </a:r>
            <a:r>
              <a:rPr lang="en-US" dirty="0">
                <a:solidFill>
                  <a:schemeClr val="bg1"/>
                </a:solidFill>
              </a:rPr>
              <a:t>small to measure it.</a:t>
            </a:r>
          </a:p>
          <a:p>
            <a:r>
              <a:rPr lang="en-US" dirty="0" smtClean="0">
                <a:solidFill>
                  <a:schemeClr val="bg1"/>
                </a:solidFill>
              </a:rPr>
              <a:t>Because of this, we define astronomical unit (AU) as the distance between the Earth and the Sun.</a:t>
            </a:r>
          </a:p>
          <a:p>
            <a:r>
              <a:rPr lang="en-US" dirty="0" smtClean="0">
                <a:solidFill>
                  <a:schemeClr val="bg1"/>
                </a:solidFill>
              </a:rPr>
              <a:t>1 AU = </a:t>
            </a:r>
            <a:r>
              <a:rPr lang="en-US" dirty="0">
                <a:solidFill>
                  <a:schemeClr val="bg1"/>
                </a:solidFill>
              </a:rPr>
              <a:t>~93,000,000 </a:t>
            </a:r>
            <a:r>
              <a:rPr lang="en-US" dirty="0" smtClean="0">
                <a:solidFill>
                  <a:schemeClr val="bg1"/>
                </a:solidFill>
              </a:rPr>
              <a:t>miles</a:t>
            </a:r>
          </a:p>
          <a:p>
            <a:r>
              <a:rPr lang="en-US" dirty="0" smtClean="0">
                <a:solidFill>
                  <a:schemeClr val="bg1"/>
                </a:solidFill>
              </a:rPr>
              <a:t>Light years are also a measure of distance, most often used to express distances to stars.</a:t>
            </a:r>
          </a:p>
          <a:p>
            <a:r>
              <a:rPr lang="en-US" dirty="0" smtClean="0">
                <a:solidFill>
                  <a:schemeClr val="bg1"/>
                </a:solidFill>
              </a:rPr>
              <a:t>1 light year = ~63,000 AU</a:t>
            </a:r>
          </a:p>
          <a:p>
            <a:r>
              <a:rPr lang="en-US" dirty="0" smtClean="0">
                <a:solidFill>
                  <a:schemeClr val="bg1"/>
                </a:solidFill>
              </a:rPr>
              <a:t>Nearest star is about 4.25 light years from Earth.</a:t>
            </a:r>
            <a:endParaRPr lang="en-US" dirty="0">
              <a:solidFill>
                <a:schemeClr val="bg1"/>
              </a:solidFill>
            </a:endParaRPr>
          </a:p>
        </p:txBody>
      </p:sp>
    </p:spTree>
    <p:extLst>
      <p:ext uri="{BB962C8B-B14F-4D97-AF65-F5344CB8AC3E}">
        <p14:creationId xmlns:p14="http://schemas.microsoft.com/office/powerpoint/2010/main" val="3036124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PEER2\NSF FELLOWS\Undergraduates\Grigoryan, Bagrat\DLC\1151 Solar System\pictures\opo0432d.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9000" contrast="-3000"/>
                    </a14:imgEffect>
                  </a14:imgLayer>
                </a14:imgProps>
              </a:ext>
              <a:ext uri="{28A0092B-C50C-407E-A947-70E740481C1C}">
                <a14:useLocalDpi xmlns:a14="http://schemas.microsoft.com/office/drawing/2010/main" val="0"/>
              </a:ext>
            </a:extLst>
          </a:blip>
          <a:srcRect b="35"/>
          <a:stretch/>
        </p:blipFill>
        <p:spPr bwMode="auto">
          <a:xfrm>
            <a:off x="0" y="0"/>
            <a:ext cx="9144000" cy="6869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icycle2011.com/wp-content/uploads/2011/08/genesi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4854" y="5153429"/>
            <a:ext cx="2625546" cy="19569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143000"/>
          </a:xfrm>
        </p:spPr>
        <p:txBody>
          <a:bodyPr>
            <a:normAutofit fontScale="90000"/>
          </a:bodyPr>
          <a:lstStyle/>
          <a:p>
            <a:r>
              <a:rPr lang="en-US" b="1" dirty="0" smtClean="0">
                <a:solidFill>
                  <a:schemeClr val="bg1"/>
                </a:solidFill>
              </a:rPr>
              <a:t>Manned exploration is possible due to satellites and probes.</a:t>
            </a:r>
            <a:endParaRPr lang="en-US" b="1" dirty="0">
              <a:solidFill>
                <a:schemeClr val="bg1"/>
              </a:solidFill>
            </a:endParaRPr>
          </a:p>
        </p:txBody>
      </p:sp>
      <p:sp>
        <p:nvSpPr>
          <p:cNvPr id="3" name="Content Placeholder 2"/>
          <p:cNvSpPr>
            <a:spLocks noGrp="1"/>
          </p:cNvSpPr>
          <p:nvPr>
            <p:ph idx="1"/>
          </p:nvPr>
        </p:nvSpPr>
        <p:spPr>
          <a:xfrm>
            <a:off x="612954" y="1419629"/>
            <a:ext cx="7543800" cy="3733799"/>
          </a:xfrm>
        </p:spPr>
        <p:txBody>
          <a:bodyPr>
            <a:normAutofit/>
          </a:bodyPr>
          <a:lstStyle/>
          <a:p>
            <a:pPr marL="0" indent="0">
              <a:buNone/>
            </a:pPr>
            <a:r>
              <a:rPr lang="en-US" sz="2800" dirty="0" smtClean="0">
                <a:solidFill>
                  <a:schemeClr val="bg1"/>
                </a:solidFill>
              </a:rPr>
              <a:t>Before man was sent to space, satellites and probes were launched into space to collect information such as temperature, radiation, objects in space, pictures, gravity fields, and atmospheric density.</a:t>
            </a:r>
          </a:p>
          <a:p>
            <a:pPr marL="0" indent="0">
              <a:buNone/>
            </a:pPr>
            <a:r>
              <a:rPr lang="en-US" sz="2800" dirty="0" smtClean="0">
                <a:solidFill>
                  <a:schemeClr val="bg1"/>
                </a:solidFill>
              </a:rPr>
              <a:t>Probes also expose material from the earth to the conditions of space, allowing scientists to observe the effects of space on that material.</a:t>
            </a:r>
            <a:endParaRPr lang="en-US" sz="2800" dirty="0">
              <a:solidFill>
                <a:schemeClr val="bg1"/>
              </a:solidFill>
            </a:endParaRPr>
          </a:p>
        </p:txBody>
      </p:sp>
      <p:pic>
        <p:nvPicPr>
          <p:cNvPr id="1026" name="Picture 2" descr="http://upload.wikimedia.org/wikipedia/commons/thumb/b/be/Sputnik_asm.jpg/300px-Sputnik_as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53428"/>
            <a:ext cx="2089256" cy="17131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cienceclarified.com/images/uesc_09_img0536.jpg"/>
          <p:cNvPicPr>
            <a:picLocks noChangeAspect="1" noChangeArrowheads="1"/>
          </p:cNvPicPr>
          <p:nvPr/>
        </p:nvPicPr>
        <p:blipFill rotWithShape="1">
          <a:blip r:embed="rId7">
            <a:extLst>
              <a:ext uri="{28A0092B-C50C-407E-A947-70E740481C1C}">
                <a14:useLocalDpi xmlns:a14="http://schemas.microsoft.com/office/drawing/2010/main" val="0"/>
              </a:ext>
            </a:extLst>
          </a:blip>
          <a:stretch/>
        </p:blipFill>
        <p:spPr bwMode="auto">
          <a:xfrm>
            <a:off x="6740346" y="5153430"/>
            <a:ext cx="2333316" cy="17045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ages.tutorvista.com/content/gravitation/satellite.jpeg"/>
          <p:cNvPicPr>
            <a:picLocks noChangeAspect="1" noChangeArrowheads="1"/>
          </p:cNvPicPr>
          <p:nvPr/>
        </p:nvPicPr>
        <p:blipFill rotWithShape="1">
          <a:blip r:embed="rId8">
            <a:extLst>
              <a:ext uri="{28A0092B-C50C-407E-A947-70E740481C1C}">
                <a14:useLocalDpi xmlns:a14="http://schemas.microsoft.com/office/drawing/2010/main" val="0"/>
              </a:ext>
            </a:extLst>
          </a:blip>
          <a:srcRect b="227"/>
          <a:stretch/>
        </p:blipFill>
        <p:spPr bwMode="auto">
          <a:xfrm>
            <a:off x="2089256" y="5153428"/>
            <a:ext cx="2404043" cy="171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2178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V:\PEER2\NSF FELLOWS\Undergraduates\Grigoryan, Bagrat\DLC\1151 Solar System\pictures\heic1307a.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6000"/>
                    </a14:imgEffect>
                  </a14:imgLayer>
                </a14:imgProps>
              </a:ext>
              <a:ext uri="{28A0092B-C50C-407E-A947-70E740481C1C}">
                <a14:useLocalDpi xmlns:a14="http://schemas.microsoft.com/office/drawing/2010/main" val="0"/>
              </a:ext>
            </a:extLst>
          </a:blip>
          <a:stretch/>
        </p:blipFill>
        <p:spPr bwMode="auto">
          <a:xfrm>
            <a:off x="0" y="0"/>
            <a:ext cx="9143999" cy="685800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718947"/>
            <a:ext cx="3899090" cy="3139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152400"/>
            <a:ext cx="8458200" cy="1249362"/>
          </a:xfrm>
        </p:spPr>
        <p:txBody>
          <a:bodyPr>
            <a:noAutofit/>
          </a:bodyPr>
          <a:lstStyle/>
          <a:p>
            <a:r>
              <a:rPr lang="en-US" sz="3600" b="1" dirty="0" smtClean="0">
                <a:solidFill>
                  <a:schemeClr val="bg1"/>
                </a:solidFill>
              </a:rPr>
              <a:t>Probes escape the gravitational pull of planets by the slingshot effect.</a:t>
            </a:r>
            <a:endParaRPr lang="en-US" sz="3600" b="1" dirty="0">
              <a:solidFill>
                <a:schemeClr val="bg1"/>
              </a:solidFill>
            </a:endParaRPr>
          </a:p>
        </p:txBody>
      </p:sp>
      <p:sp>
        <p:nvSpPr>
          <p:cNvPr id="3" name="Content Placeholder 2"/>
          <p:cNvSpPr>
            <a:spLocks noGrp="1"/>
          </p:cNvSpPr>
          <p:nvPr>
            <p:ph idx="1"/>
          </p:nvPr>
        </p:nvSpPr>
        <p:spPr>
          <a:xfrm>
            <a:off x="304800" y="1600201"/>
            <a:ext cx="8610600" cy="2285999"/>
          </a:xfrm>
        </p:spPr>
        <p:txBody>
          <a:bodyPr>
            <a:normAutofit/>
          </a:bodyPr>
          <a:lstStyle/>
          <a:p>
            <a:pPr marL="463550" indent="0">
              <a:buNone/>
            </a:pPr>
            <a:r>
              <a:rPr lang="en-US" sz="2400" dirty="0" smtClean="0">
                <a:solidFill>
                  <a:schemeClr val="bg1"/>
                </a:solidFill>
              </a:rPr>
              <a:t>Voyager 1 is the farthest probe from Earth, at a distance of ~125 AU as of July 2013.</a:t>
            </a:r>
          </a:p>
          <a:p>
            <a:pPr marL="457200" lvl="1" indent="-457200">
              <a:buFont typeface="Arial" pitchFamily="34" charset="0"/>
              <a:buChar char="•"/>
            </a:pPr>
            <a:r>
              <a:rPr lang="en-US" sz="2400" dirty="0" smtClean="0">
                <a:solidFill>
                  <a:schemeClr val="bg1"/>
                </a:solidFill>
              </a:rPr>
              <a:t>The </a:t>
            </a:r>
            <a:r>
              <a:rPr lang="en-US" sz="2400" b="1" dirty="0" smtClean="0">
                <a:solidFill>
                  <a:schemeClr val="bg1"/>
                </a:solidFill>
              </a:rPr>
              <a:t>slingshot effect </a:t>
            </a:r>
            <a:r>
              <a:rPr lang="en-US" sz="2400" dirty="0" smtClean="0">
                <a:solidFill>
                  <a:schemeClr val="bg1"/>
                </a:solidFill>
              </a:rPr>
              <a:t>acts as a gravitational assist by using energy from gravitational fields of planets or moons to change the </a:t>
            </a:r>
            <a:r>
              <a:rPr lang="en-US" sz="2400" u="sng" dirty="0" smtClean="0">
                <a:solidFill>
                  <a:schemeClr val="bg1"/>
                </a:solidFill>
              </a:rPr>
              <a:t>speed</a:t>
            </a:r>
            <a:r>
              <a:rPr lang="en-US" sz="2400" dirty="0" smtClean="0">
                <a:solidFill>
                  <a:schemeClr val="bg1"/>
                </a:solidFill>
              </a:rPr>
              <a:t> or </a:t>
            </a:r>
            <a:r>
              <a:rPr lang="en-US" sz="2400" u="sng" dirty="0" smtClean="0">
                <a:solidFill>
                  <a:schemeClr val="bg1"/>
                </a:solidFill>
              </a:rPr>
              <a:t>shape</a:t>
            </a:r>
            <a:r>
              <a:rPr lang="en-US" sz="2400" dirty="0" smtClean="0">
                <a:solidFill>
                  <a:schemeClr val="bg1"/>
                </a:solidFill>
              </a:rPr>
              <a:t> of a spacecraft’s orbit.</a:t>
            </a:r>
          </a:p>
        </p:txBody>
      </p:sp>
      <p:sp>
        <p:nvSpPr>
          <p:cNvPr id="4" name="TextBox 3"/>
          <p:cNvSpPr txBox="1"/>
          <p:nvPr/>
        </p:nvSpPr>
        <p:spPr>
          <a:xfrm>
            <a:off x="304800" y="3581399"/>
            <a:ext cx="4800600" cy="1569660"/>
          </a:xfrm>
          <a:prstGeom prst="rect">
            <a:avLst/>
          </a:prstGeom>
          <a:noFill/>
        </p:spPr>
        <p:txBody>
          <a:bodyPr wrap="square" rtlCol="0">
            <a:spAutoFit/>
          </a:bodyPr>
          <a:lstStyle/>
          <a:p>
            <a:pPr marL="395288" lvl="2" indent="-395288">
              <a:buFont typeface="Arial" pitchFamily="34" charset="0"/>
              <a:buChar char="•"/>
            </a:pPr>
            <a:r>
              <a:rPr lang="en-US" sz="2400" dirty="0" smtClean="0">
                <a:solidFill>
                  <a:schemeClr val="bg1"/>
                </a:solidFill>
              </a:rPr>
              <a:t>Passing by planets can result in the spacecraft being accelerated, without firing any thrusters to save fuel during missions.</a:t>
            </a:r>
            <a:endParaRPr lang="en-US" sz="2400" dirty="0">
              <a:solidFill>
                <a:schemeClr val="bg1"/>
              </a:solidFill>
            </a:endParaRPr>
          </a:p>
        </p:txBody>
      </p:sp>
      <p:sp>
        <p:nvSpPr>
          <p:cNvPr id="5" name="Rectangle 4"/>
          <p:cNvSpPr/>
          <p:nvPr/>
        </p:nvSpPr>
        <p:spPr>
          <a:xfrm>
            <a:off x="76200" y="5410200"/>
            <a:ext cx="5029200" cy="646331"/>
          </a:xfrm>
          <a:prstGeom prst="rect">
            <a:avLst/>
          </a:prstGeom>
        </p:spPr>
        <p:txBody>
          <a:bodyPr wrap="square">
            <a:spAutoFit/>
          </a:bodyPr>
          <a:lstStyle/>
          <a:p>
            <a:r>
              <a:rPr lang="en-US" sz="3600" dirty="0" smtClean="0">
                <a:solidFill>
                  <a:srgbClr val="00B0F0"/>
                </a:solidFill>
                <a:hlinkClick r:id="rId6"/>
              </a:rPr>
              <a:t>Voyager 1 &amp; 2 Trajectories</a:t>
            </a:r>
            <a:endParaRPr lang="en-US" sz="3600" dirty="0">
              <a:solidFill>
                <a:srgbClr val="00B0F0"/>
              </a:solidFill>
            </a:endParaRPr>
          </a:p>
        </p:txBody>
      </p:sp>
    </p:spTree>
    <p:extLst>
      <p:ext uri="{BB962C8B-B14F-4D97-AF65-F5344CB8AC3E}">
        <p14:creationId xmlns:p14="http://schemas.microsoft.com/office/powerpoint/2010/main" val="1727956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PEER2\NSF FELLOWS\Undergraduates\Grigoryan, Bagrat\DLC\1151 Solar System\pictures\potw1201a-580x46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3000"/>
                    </a14:imgEffect>
                  </a14:imgLayer>
                </a14:imgProps>
              </a:ext>
              <a:ext uri="{28A0092B-C50C-407E-A947-70E740481C1C}">
                <a14:useLocalDpi xmlns:a14="http://schemas.microsoft.com/office/drawing/2010/main" val="0"/>
              </a:ext>
            </a:extLst>
          </a:blip>
          <a:srcRect/>
          <a:stretch>
            <a:fillRect/>
          </a:stretch>
        </p:blipFill>
        <p:spPr bwMode="auto">
          <a:xfrm>
            <a:off x="0" y="-35052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914400"/>
          </a:xfrm>
        </p:spPr>
        <p:txBody>
          <a:bodyPr>
            <a:noAutofit/>
          </a:bodyPr>
          <a:lstStyle/>
          <a:p>
            <a:r>
              <a:rPr lang="en-US" sz="4000" b="1" dirty="0" smtClean="0">
                <a:solidFill>
                  <a:schemeClr val="bg1"/>
                </a:solidFill>
              </a:rPr>
              <a:t>What allows us to remain in orbit around Earth?</a:t>
            </a:r>
            <a:endParaRPr lang="en-US" sz="4000" b="1" dirty="0">
              <a:solidFill>
                <a:schemeClr val="bg1"/>
              </a:solidFill>
            </a:endParaRPr>
          </a:p>
        </p:txBody>
      </p:sp>
      <p:sp>
        <p:nvSpPr>
          <p:cNvPr id="3" name="Content Placeholder 2"/>
          <p:cNvSpPr>
            <a:spLocks noGrp="1"/>
          </p:cNvSpPr>
          <p:nvPr>
            <p:ph idx="1"/>
          </p:nvPr>
        </p:nvSpPr>
        <p:spPr>
          <a:xfrm>
            <a:off x="457200" y="1447800"/>
            <a:ext cx="8229600" cy="2209800"/>
          </a:xfrm>
        </p:spPr>
        <p:txBody>
          <a:bodyPr>
            <a:normAutofit fontScale="92500" lnSpcReduction="20000"/>
          </a:bodyPr>
          <a:lstStyle/>
          <a:p>
            <a:pPr marL="0" indent="0">
              <a:buNone/>
            </a:pPr>
            <a:r>
              <a:rPr lang="en-US" dirty="0" smtClean="0">
                <a:solidFill>
                  <a:schemeClr val="bg1"/>
                </a:solidFill>
              </a:rPr>
              <a:t>Just as gravity allows the moon to orbit around Earth, a spacecraft takes advantage of this same phenomenon to stay in orbit around the Earth. </a:t>
            </a:r>
          </a:p>
          <a:p>
            <a:pPr marL="0" indent="0">
              <a:buNone/>
            </a:pPr>
            <a:r>
              <a:rPr lang="en-US" dirty="0" smtClean="0">
                <a:solidFill>
                  <a:schemeClr val="bg1"/>
                </a:solidFill>
              </a:rPr>
              <a:t>In space, the effects of gravity are greatly reduced. NASA calls this condition </a:t>
            </a:r>
            <a:r>
              <a:rPr lang="en-US" b="1" dirty="0" smtClean="0">
                <a:solidFill>
                  <a:schemeClr val="bg1"/>
                </a:solidFill>
              </a:rPr>
              <a:t>microgravity</a:t>
            </a:r>
            <a:r>
              <a:rPr lang="en-US" dirty="0" smtClean="0">
                <a:solidFill>
                  <a:schemeClr val="bg1"/>
                </a:solidFill>
              </a:rPr>
              <a:t>.</a:t>
            </a:r>
            <a:endParaRPr lang="en-US" dirty="0">
              <a:solidFill>
                <a:schemeClr val="bg1"/>
              </a:solidFill>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601974"/>
            <a:ext cx="2755900" cy="330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505200"/>
            <a:ext cx="2549703" cy="3403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4681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2207</TotalTime>
  <Words>2450</Words>
  <Application>Microsoft Office PowerPoint</Application>
  <PresentationFormat>On-screen Show (4:3)</PresentationFormat>
  <Paragraphs>207</Paragraphs>
  <Slides>39</Slides>
  <Notes>22</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Space Exploration</vt:lpstr>
      <vt:lpstr>What is out there?</vt:lpstr>
      <vt:lpstr>PowerPoint Presentation</vt:lpstr>
      <vt:lpstr>What allows us to explore space?</vt:lpstr>
      <vt:lpstr>Why can’t we breathe in space?</vt:lpstr>
      <vt:lpstr>PowerPoint Presentation</vt:lpstr>
      <vt:lpstr>Manned exploration is possible due to satellites and probes.</vt:lpstr>
      <vt:lpstr>Probes escape the gravitational pull of planets by the slingshot effect.</vt:lpstr>
      <vt:lpstr>What allows us to remain in orbit around Earth?</vt:lpstr>
      <vt:lpstr>What are space shuttles?</vt:lpstr>
      <vt:lpstr>What are space stations?</vt:lpstr>
      <vt:lpstr>How do shuttles leave the ground?</vt:lpstr>
      <vt:lpstr>Mission control plays critical role in keeping astronauts safe and helping them complete tasks during spacewalks.</vt:lpstr>
      <vt:lpstr>What is an astronaut?</vt:lpstr>
      <vt:lpstr>What are space walks?</vt:lpstr>
      <vt:lpstr>Why do astronauts go on spacewalks?</vt:lpstr>
      <vt:lpstr>Space suits protect astronauts during space walks.</vt:lpstr>
      <vt:lpstr>What are space suits?</vt:lpstr>
      <vt:lpstr>PowerPoint Presentation</vt:lpstr>
      <vt:lpstr>PowerPoint Presentation</vt:lpstr>
      <vt:lpstr>PowerPoint Presentation</vt:lpstr>
      <vt:lpstr>There are many types of spacesuits that have been used in the past by astronauts.</vt:lpstr>
      <vt:lpstr>Modern EMU</vt:lpstr>
      <vt:lpstr>Modern EMU</vt:lpstr>
      <vt:lpstr>Special systems aid astronauts in spacewalk.</vt:lpstr>
      <vt:lpstr>MMU’s successor</vt:lpstr>
      <vt:lpstr>Multiple robotic systems aid astronauts in maintaining space craft.</vt:lpstr>
      <vt:lpstr>Food</vt:lpstr>
      <vt:lpstr>Early Space Food</vt:lpstr>
      <vt:lpstr>Current Space Food</vt:lpstr>
      <vt:lpstr>Beverages</vt:lpstr>
      <vt:lpstr>Food Packaging and Storage</vt:lpstr>
      <vt:lpstr>Proper nutrition plays a critical role in space exploration.</vt:lpstr>
      <vt:lpstr>Proper nutrition plays a critical role in space exploration.</vt:lpstr>
      <vt:lpstr>Why is exercise important in space?</vt:lpstr>
      <vt:lpstr>The weightless environment in space crafts become challenging for waste management.</vt:lpstr>
      <vt:lpstr>Animals in Space</vt:lpstr>
      <vt:lpstr>PowerPoint Presentation</vt:lpstr>
      <vt:lpstr>PowerPoint Presentation</vt:lpstr>
    </vt:vector>
  </TitlesOfParts>
  <Company>College of Veterinary Medicine - Texas A&amp;M Univ.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 Johnson's Lab</dc:creator>
  <cp:lastModifiedBy>Tech</cp:lastModifiedBy>
  <cp:revision>409</cp:revision>
  <dcterms:created xsi:type="dcterms:W3CDTF">2013-07-15T16:17:27Z</dcterms:created>
  <dcterms:modified xsi:type="dcterms:W3CDTF">2015-04-16T12:53:02Z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14896413</vt:lpwstr>
  </property>
  <property fmtid="{D5CDD505-2E9C-101B-9397-08002B2CF9AE}" pid="3" name="NXPowerLiteSettings">
    <vt:lpwstr>F6000400038000</vt:lpwstr>
  </property>
  <property fmtid="{D5CDD505-2E9C-101B-9397-08002B2CF9AE}" pid="4" name="NXPowerLiteVersion">
    <vt:lpwstr>D4.3.1</vt:lpwstr>
  </property>
</Properties>
</file>