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292" r:id="rId12"/>
    <p:sldId id="306" r:id="rId13"/>
    <p:sldId id="307" r:id="rId14"/>
    <p:sldId id="308" r:id="rId15"/>
    <p:sldId id="309" r:id="rId16"/>
    <p:sldId id="310" r:id="rId17"/>
    <p:sldId id="311" r:id="rId18"/>
    <p:sldId id="313" r:id="rId19"/>
    <p:sldId id="312" r:id="rId20"/>
    <p:sldId id="316" r:id="rId21"/>
    <p:sldId id="317" r:id="rId22"/>
    <p:sldId id="318" r:id="rId23"/>
    <p:sldId id="319" r:id="rId24"/>
    <p:sldId id="314" r:id="rId25"/>
    <p:sldId id="320" r:id="rId26"/>
    <p:sldId id="321" r:id="rId27"/>
    <p:sldId id="322" r:id="rId28"/>
    <p:sldId id="323" r:id="rId29"/>
    <p:sldId id="297" r:id="rId30"/>
    <p:sldId id="271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8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7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30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171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4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529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7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7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6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3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5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3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4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4DA9E2-8984-48F0-8BE6-01251FB1FD6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F3FAA11-68CB-4C69-8131-A429FF25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2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hyperlink" Target="http://www.spanishdict.com/videos/vac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hyperlink" Target="http://www.spanishdict.com/translate/goa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Xr6QTZKPu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orvo.com/word/animales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nishdict.com/translate/" TargetMode="External"/><Relationship Id="rId2" Type="http://schemas.openxmlformats.org/officeDocument/2006/relationships/hyperlink" Target="http://www.learn-spanish-help.com/learn-spanish-animals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hyperlink" Target="http://www.spanishdict.com/translate/bee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hyperlink" Target="http://www.spanishdict.com/translate/bu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8380" y="-1291717"/>
            <a:ext cx="8001000" cy="2971801"/>
          </a:xfrm>
        </p:spPr>
        <p:txBody>
          <a:bodyPr/>
          <a:lstStyle/>
          <a:p>
            <a:r>
              <a:rPr lang="en-US" dirty="0" smtClean="0"/>
              <a:t>Animals in Spanish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082" y="1889273"/>
            <a:ext cx="7599708" cy="1947333"/>
          </a:xfrm>
        </p:spPr>
        <p:txBody>
          <a:bodyPr>
            <a:normAutofit/>
          </a:bodyPr>
          <a:lstStyle/>
          <a:p>
            <a:r>
              <a:rPr lang="en-US" sz="4400" dirty="0"/>
              <a:t>Los </a:t>
            </a:r>
            <a:r>
              <a:rPr lang="en-US" sz="4400" dirty="0" err="1"/>
              <a:t>animales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español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257550"/>
            <a:ext cx="85725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4999" y="1796926"/>
            <a:ext cx="4227793" cy="202379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Cow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La </a:t>
            </a:r>
            <a:r>
              <a:rPr lang="en-US" sz="4400" dirty="0" err="1" smtClean="0">
                <a:solidFill>
                  <a:schemeClr val="accent2"/>
                </a:solidFill>
              </a:rPr>
              <a:t>vaca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07" y="5373923"/>
            <a:ext cx="8149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We walked across a field full of cows</a:t>
            </a:r>
            <a:r>
              <a:rPr lang="en-US" sz="2800" dirty="0" smtClean="0"/>
              <a:t>.</a:t>
            </a:r>
          </a:p>
          <a:p>
            <a:r>
              <a:rPr lang="en-US" sz="2800" i="1" dirty="0" err="1" smtClean="0"/>
              <a:t>Atravesamos</a:t>
            </a:r>
            <a:r>
              <a:rPr lang="en-US" sz="2800" i="1" dirty="0" smtClean="0"/>
              <a:t> </a:t>
            </a:r>
            <a:r>
              <a:rPr lang="en-US" sz="2800" i="1" dirty="0"/>
              <a:t>un campo </a:t>
            </a:r>
            <a:r>
              <a:rPr lang="en-US" sz="2800" i="1" dirty="0" err="1"/>
              <a:t>lleno</a:t>
            </a:r>
            <a:r>
              <a:rPr lang="en-US" sz="2800" i="1" dirty="0"/>
              <a:t> de </a:t>
            </a:r>
            <a:r>
              <a:rPr lang="en-US" sz="2800" i="1" dirty="0" err="1"/>
              <a:t>vacas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7" name="Content Placeholder 6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7" y="301107"/>
            <a:ext cx="6687248" cy="5015437"/>
          </a:xfrm>
        </p:spPr>
      </p:pic>
      <p:pic>
        <p:nvPicPr>
          <p:cNvPr id="2" name="c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3476" y="3682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29989" y="903055"/>
            <a:ext cx="4054642" cy="403948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Deer</a:t>
            </a:r>
            <a:r>
              <a:rPr lang="en-US" sz="4400" dirty="0" smtClean="0"/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venado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655" y="5629550"/>
            <a:ext cx="84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Deer prefer to live in wooded areas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Los </a:t>
            </a:r>
            <a:r>
              <a:rPr lang="en-US" sz="2800" i="1" dirty="0" err="1"/>
              <a:t>venados</a:t>
            </a:r>
            <a:r>
              <a:rPr lang="en-US" sz="2800" i="1" dirty="0"/>
              <a:t> </a:t>
            </a:r>
            <a:r>
              <a:rPr lang="en-US" sz="2800" i="1" dirty="0" err="1"/>
              <a:t>viven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</a:t>
            </a:r>
            <a:r>
              <a:rPr lang="en-US" sz="2800" i="1" dirty="0" err="1"/>
              <a:t>áreas</a:t>
            </a:r>
            <a:r>
              <a:rPr lang="en-US" sz="2800" i="1" dirty="0"/>
              <a:t> </a:t>
            </a:r>
            <a:r>
              <a:rPr lang="en-US" sz="2800" i="1" dirty="0" err="1"/>
              <a:t>boscosas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2050" name="Picture 2" descr="http://www.statesymbolsusa.org/sites/statesymbolsusa.org/files/white_tailed_deer_buck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5" y="262117"/>
            <a:ext cx="5145334" cy="53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7316" y="4074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61719" y="1797526"/>
            <a:ext cx="4227793" cy="202379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Dog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perro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07" y="5373923"/>
            <a:ext cx="8149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My dog is a German Shepherd</a:t>
            </a:r>
            <a:r>
              <a:rPr lang="en-US" sz="2800" dirty="0" smtClean="0"/>
              <a:t>.</a:t>
            </a:r>
          </a:p>
          <a:p>
            <a:r>
              <a:rPr lang="en-US" sz="2800" i="1" dirty="0" err="1" smtClean="0"/>
              <a:t>Mi</a:t>
            </a:r>
            <a:r>
              <a:rPr lang="en-US" sz="2800" i="1" dirty="0" smtClean="0"/>
              <a:t> </a:t>
            </a:r>
            <a:r>
              <a:rPr lang="en-US" sz="2800" i="1" dirty="0" err="1"/>
              <a:t>perro</a:t>
            </a:r>
            <a:r>
              <a:rPr lang="en-US" sz="2800" i="1" dirty="0"/>
              <a:t> </a:t>
            </a:r>
            <a:r>
              <a:rPr lang="en-US" sz="2800" i="1" dirty="0" err="1"/>
              <a:t>es</a:t>
            </a:r>
            <a:r>
              <a:rPr lang="en-US" sz="2800" i="1" dirty="0"/>
              <a:t> un pastor </a:t>
            </a:r>
            <a:r>
              <a:rPr lang="en-US" sz="2800" i="1" dirty="0" err="1"/>
              <a:t>alemán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7" y="228453"/>
            <a:ext cx="6864691" cy="5145470"/>
          </a:xfrm>
          <a:prstGeom prst="rect">
            <a:avLst/>
          </a:prstGeom>
        </p:spPr>
      </p:pic>
      <p:pic>
        <p:nvPicPr>
          <p:cNvPr id="5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5852" y="3683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53613" y="1933625"/>
            <a:ext cx="4227793" cy="202379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Donkey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burro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06" y="5162460"/>
            <a:ext cx="11700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You</a:t>
            </a:r>
            <a:r>
              <a:rPr lang="es-ES" sz="2800" dirty="0"/>
              <a:t> can </a:t>
            </a:r>
            <a:r>
              <a:rPr lang="es-ES" sz="2800" dirty="0" err="1"/>
              <a:t>ride</a:t>
            </a:r>
            <a:r>
              <a:rPr lang="es-ES" sz="2800" dirty="0"/>
              <a:t> a </a:t>
            </a:r>
            <a:r>
              <a:rPr lang="es-ES" sz="2800" dirty="0" err="1"/>
              <a:t>donkey</a:t>
            </a:r>
            <a:r>
              <a:rPr lang="es-ES" sz="2800" dirty="0"/>
              <a:t> up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mountain</a:t>
            </a:r>
            <a:r>
              <a:rPr lang="es-ES" sz="2800" dirty="0"/>
              <a:t> </a:t>
            </a:r>
            <a:r>
              <a:rPr lang="es-ES" sz="2800" dirty="0" err="1"/>
              <a:t>trail</a:t>
            </a:r>
            <a:r>
              <a:rPr lang="es-ES" sz="2800" dirty="0" smtClean="0"/>
              <a:t>.</a:t>
            </a:r>
          </a:p>
          <a:p>
            <a:r>
              <a:rPr lang="es-ES" sz="2800" i="1" dirty="0" smtClean="0"/>
              <a:t>Puedes </a:t>
            </a:r>
            <a:r>
              <a:rPr lang="es-ES" sz="2800" i="1" dirty="0"/>
              <a:t>montar en burro para subir el camino de la montaña.</a:t>
            </a:r>
            <a:endParaRPr lang="es-E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1869" y="240631"/>
            <a:ext cx="6400800" cy="4800600"/>
          </a:xfrm>
          <a:prstGeom prst="rect">
            <a:avLst/>
          </a:prstGeom>
        </p:spPr>
      </p:pic>
      <p:pic>
        <p:nvPicPr>
          <p:cNvPr id="7" name="don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694" y="377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65199" y="1507801"/>
            <a:ext cx="4227793" cy="202379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Duck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pato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06" y="5162460"/>
            <a:ext cx="9112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There</a:t>
            </a:r>
            <a:r>
              <a:rPr lang="es-ES" sz="2800" dirty="0"/>
              <a:t> </a:t>
            </a:r>
            <a:r>
              <a:rPr lang="es-ES" sz="2800" dirty="0" err="1"/>
              <a:t>were</a:t>
            </a:r>
            <a:r>
              <a:rPr lang="es-ES" sz="2800" dirty="0"/>
              <a:t> </a:t>
            </a:r>
            <a:r>
              <a:rPr lang="es-ES" sz="2800" dirty="0" err="1"/>
              <a:t>many</a:t>
            </a:r>
            <a:r>
              <a:rPr lang="es-ES" sz="2800" dirty="0"/>
              <a:t> </a:t>
            </a:r>
            <a:r>
              <a:rPr lang="es-ES" sz="2800" dirty="0" err="1"/>
              <a:t>ducks</a:t>
            </a:r>
            <a:r>
              <a:rPr lang="es-ES" sz="2800" dirty="0"/>
              <a:t> </a:t>
            </a:r>
            <a:r>
              <a:rPr lang="es-ES" sz="2800" dirty="0" err="1"/>
              <a:t>swimming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pond</a:t>
            </a:r>
            <a:r>
              <a:rPr lang="es-ES" sz="2800" dirty="0" smtClean="0"/>
              <a:t>.</a:t>
            </a:r>
          </a:p>
          <a:p>
            <a:r>
              <a:rPr lang="es-ES" sz="2800" i="1" dirty="0" smtClean="0"/>
              <a:t>Había </a:t>
            </a:r>
            <a:r>
              <a:rPr lang="es-ES" sz="2800" i="1" dirty="0"/>
              <a:t>muchos patos nadando en el estanque.</a:t>
            </a:r>
            <a:endParaRPr lang="es-E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6" y="166610"/>
            <a:ext cx="7089193" cy="4706180"/>
          </a:xfrm>
          <a:prstGeom prst="rect">
            <a:avLst/>
          </a:prstGeom>
        </p:spPr>
      </p:pic>
      <p:pic>
        <p:nvPicPr>
          <p:cNvPr id="4" name="du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989" y="3432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0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" y="554224"/>
            <a:ext cx="7145233" cy="400574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78316" y="1529431"/>
            <a:ext cx="4929188" cy="303053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Fish </a:t>
            </a:r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pez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578" y="5367772"/>
            <a:ext cx="89595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Fish can't breathe out of the water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Los </a:t>
            </a:r>
            <a:r>
              <a:rPr lang="en-US" sz="2800" i="1" dirty="0" err="1"/>
              <a:t>peces</a:t>
            </a:r>
            <a:r>
              <a:rPr lang="en-US" sz="2800" i="1" dirty="0"/>
              <a:t> no </a:t>
            </a:r>
            <a:r>
              <a:rPr lang="en-US" sz="2800" i="1" dirty="0" err="1"/>
              <a:t>pueden</a:t>
            </a:r>
            <a:r>
              <a:rPr lang="en-US" sz="2800" i="1" dirty="0"/>
              <a:t> </a:t>
            </a:r>
            <a:r>
              <a:rPr lang="en-US" sz="2800" i="1" dirty="0" err="1"/>
              <a:t>respirar</a:t>
            </a:r>
            <a:r>
              <a:rPr lang="en-US" sz="2800" i="1" dirty="0"/>
              <a:t> </a:t>
            </a:r>
            <a:r>
              <a:rPr lang="en-US" sz="2800" i="1" dirty="0" err="1"/>
              <a:t>fuera</a:t>
            </a:r>
            <a:r>
              <a:rPr lang="en-US" sz="2800" i="1" dirty="0"/>
              <a:t> del </a:t>
            </a:r>
            <a:r>
              <a:rPr lang="en-US" sz="2800" i="1" dirty="0" err="1"/>
              <a:t>agua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3" name="f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5004" y="3693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64116" y="1565714"/>
            <a:ext cx="4150895" cy="194765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Fox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zorro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2503" y="5028728"/>
            <a:ext cx="7146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The fox ran through the meadow.</a:t>
            </a:r>
            <a:endParaRPr lang="en-US" sz="2800" dirty="0" smtClean="0"/>
          </a:p>
          <a:p>
            <a:r>
              <a:rPr lang="en-US" sz="2800" dirty="0" smtClean="0"/>
              <a:t>El </a:t>
            </a:r>
            <a:r>
              <a:rPr lang="en-US" sz="2800" dirty="0" err="1"/>
              <a:t>zorro</a:t>
            </a:r>
            <a:r>
              <a:rPr lang="en-US" sz="2800" dirty="0"/>
              <a:t> </a:t>
            </a:r>
            <a:r>
              <a:rPr lang="en-US" sz="2800" dirty="0" err="1"/>
              <a:t>corrió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la </a:t>
            </a:r>
            <a:r>
              <a:rPr lang="en-US" sz="2800" dirty="0" err="1"/>
              <a:t>pradera</a:t>
            </a:r>
            <a:r>
              <a:rPr lang="en-US" sz="28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3" y="229189"/>
            <a:ext cx="7387391" cy="4620707"/>
          </a:xfrm>
          <a:prstGeom prst="rect">
            <a:avLst/>
          </a:prstGeom>
        </p:spPr>
      </p:pic>
      <p:pic>
        <p:nvPicPr>
          <p:cNvPr id="3" name="f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3157" y="3513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521115" y="959917"/>
            <a:ext cx="3609474" cy="387416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Goat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La </a:t>
            </a:r>
            <a:r>
              <a:rPr lang="en-US" sz="4400" dirty="0" err="1" smtClean="0">
                <a:solidFill>
                  <a:schemeClr val="accent2"/>
                </a:solidFill>
              </a:rPr>
              <a:t>cabra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63500" y="5565338"/>
            <a:ext cx="82706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kids saw some goats at the farm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Los </a:t>
            </a:r>
            <a:r>
              <a:rPr lang="en-US" sz="2800" i="1" dirty="0" err="1"/>
              <a:t>niños</a:t>
            </a:r>
            <a:r>
              <a:rPr lang="en-US" sz="2800" i="1" dirty="0"/>
              <a:t> </a:t>
            </a:r>
            <a:r>
              <a:rPr lang="en-US" sz="2800" i="1" dirty="0" err="1"/>
              <a:t>vieron</a:t>
            </a:r>
            <a:r>
              <a:rPr lang="en-US" sz="2800" i="1" dirty="0"/>
              <a:t> </a:t>
            </a:r>
            <a:r>
              <a:rPr lang="en-US" sz="2800" i="1" dirty="0" err="1"/>
              <a:t>unas</a:t>
            </a:r>
            <a:r>
              <a:rPr lang="en-US" sz="2800" i="1" dirty="0"/>
              <a:t> </a:t>
            </a:r>
            <a:r>
              <a:rPr lang="en-US" sz="2800" i="1" dirty="0" err="1"/>
              <a:t>cabras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la </a:t>
            </a:r>
            <a:r>
              <a:rPr lang="en-US" sz="2800" i="1" dirty="0" err="1"/>
              <a:t>granja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8" name="Content Placeholder 6">
            <a:hlinkClick r:id="rId4"/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5" y="288686"/>
            <a:ext cx="6103701" cy="5216630"/>
          </a:xfrm>
          <a:prstGeom prst="rect">
            <a:avLst/>
          </a:prstGeom>
        </p:spPr>
      </p:pic>
      <p:pic>
        <p:nvPicPr>
          <p:cNvPr id="5" name="go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052" y="3689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934200" y="837964"/>
            <a:ext cx="3609474" cy="387416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Goose  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ganso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95321" y="4867505"/>
            <a:ext cx="9618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Be </a:t>
            </a:r>
            <a:r>
              <a:rPr lang="es-ES" sz="2800" dirty="0" err="1"/>
              <a:t>careful</a:t>
            </a:r>
            <a:r>
              <a:rPr lang="es-ES" sz="2800" dirty="0"/>
              <a:t>; </a:t>
            </a:r>
            <a:r>
              <a:rPr lang="es-ES" sz="2800" dirty="0" err="1"/>
              <a:t>geese</a:t>
            </a:r>
            <a:r>
              <a:rPr lang="es-ES" sz="2800" dirty="0"/>
              <a:t> can be </a:t>
            </a:r>
            <a:r>
              <a:rPr lang="es-ES" sz="2800" dirty="0" err="1"/>
              <a:t>very</a:t>
            </a:r>
            <a:r>
              <a:rPr lang="es-ES" sz="2800" dirty="0"/>
              <a:t> </a:t>
            </a:r>
            <a:r>
              <a:rPr lang="es-ES" sz="2800" dirty="0" err="1"/>
              <a:t>aggressive</a:t>
            </a:r>
            <a:r>
              <a:rPr lang="es-ES" sz="2800" dirty="0" smtClean="0"/>
              <a:t>.</a:t>
            </a:r>
          </a:p>
          <a:p>
            <a:r>
              <a:rPr lang="es-ES" sz="2800" i="1" dirty="0" smtClean="0"/>
              <a:t>Ten </a:t>
            </a:r>
            <a:r>
              <a:rPr lang="es-ES" sz="2800" i="1" dirty="0"/>
              <a:t>cuidado; los gansos pueden ser muy agresivos.</a:t>
            </a:r>
            <a:endParaRPr lang="es-ES" sz="2800" dirty="0"/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00" y="330918"/>
            <a:ext cx="6615372" cy="4381214"/>
          </a:xfrm>
          <a:prstGeom prst="rect">
            <a:avLst/>
          </a:prstGeom>
        </p:spPr>
      </p:pic>
      <p:pic>
        <p:nvPicPr>
          <p:cNvPr id="9" name="goo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137" y="3665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629400" y="959916"/>
            <a:ext cx="3609474" cy="387416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Horse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caballo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63500" y="5757843"/>
            <a:ext cx="82706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There are wild horses in the national park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Hay </a:t>
            </a:r>
            <a:r>
              <a:rPr lang="en-US" sz="2800" i="1" dirty="0" err="1"/>
              <a:t>caballos</a:t>
            </a:r>
            <a:r>
              <a:rPr lang="en-US" sz="2800" i="1" dirty="0"/>
              <a:t> </a:t>
            </a:r>
            <a:r>
              <a:rPr lang="en-US" sz="2800" i="1" dirty="0" err="1"/>
              <a:t>salvajes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el </a:t>
            </a:r>
            <a:r>
              <a:rPr lang="en-US" sz="2800" i="1" dirty="0" err="1"/>
              <a:t>parque</a:t>
            </a:r>
            <a:r>
              <a:rPr lang="en-US" sz="2800" i="1" dirty="0"/>
              <a:t> </a:t>
            </a:r>
            <a:r>
              <a:rPr lang="en-US" sz="2800" i="1" dirty="0" err="1"/>
              <a:t>nacional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0" y="193190"/>
            <a:ext cx="6224555" cy="5407621"/>
          </a:xfrm>
          <a:prstGeom prst="rect">
            <a:avLst/>
          </a:prstGeom>
        </p:spPr>
      </p:pic>
      <p:pic>
        <p:nvPicPr>
          <p:cNvPr id="6" name="hor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9337" y="3617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90086"/>
            <a:ext cx="8534400" cy="1507067"/>
          </a:xfrm>
        </p:spPr>
        <p:txBody>
          <a:bodyPr/>
          <a:lstStyle/>
          <a:p>
            <a:r>
              <a:rPr lang="en-US" dirty="0" smtClean="0"/>
              <a:t>Remember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60" y="2244983"/>
            <a:ext cx="10243618" cy="361526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El and La are the definitive articles of the Spanish language </a:t>
            </a:r>
          </a:p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They are used depending on the gender of the noun, feminine or masculine</a:t>
            </a:r>
          </a:p>
          <a:p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El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with </a:t>
            </a:r>
            <a:r>
              <a:rPr lang="en-US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masculine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nouns </a:t>
            </a: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with </a:t>
            </a:r>
            <a:r>
              <a:rPr lang="en-US" sz="2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feminine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nouns</a:t>
            </a:r>
          </a:p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Most of the time: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If a noun ends in –o its masculine 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If a noun ends in – a its feminine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399421" y="898055"/>
            <a:ext cx="4054642" cy="403948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Mouse</a:t>
            </a:r>
            <a:r>
              <a:rPr lang="en-US" sz="4400" dirty="0" smtClean="0"/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ratón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482" y="5027971"/>
            <a:ext cx="11678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If your cat brings you a dead mouse, it's giving you a gift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Si </a:t>
            </a:r>
            <a:r>
              <a:rPr lang="en-US" sz="2800" i="1" dirty="0" err="1"/>
              <a:t>tu</a:t>
            </a:r>
            <a:r>
              <a:rPr lang="en-US" sz="2800" i="1" dirty="0"/>
              <a:t> </a:t>
            </a:r>
            <a:r>
              <a:rPr lang="en-US" sz="2800" i="1" dirty="0" err="1"/>
              <a:t>gato</a:t>
            </a:r>
            <a:r>
              <a:rPr lang="en-US" sz="2800" i="1" dirty="0"/>
              <a:t> </a:t>
            </a:r>
            <a:r>
              <a:rPr lang="en-US" sz="2800" i="1" dirty="0" err="1"/>
              <a:t>te</a:t>
            </a:r>
            <a:r>
              <a:rPr lang="en-US" sz="2800" i="1" dirty="0"/>
              <a:t> </a:t>
            </a:r>
            <a:r>
              <a:rPr lang="en-US" sz="2800" i="1" dirty="0" err="1"/>
              <a:t>trae</a:t>
            </a:r>
            <a:r>
              <a:rPr lang="en-US" sz="2800" i="1" dirty="0"/>
              <a:t> un </a:t>
            </a:r>
            <a:r>
              <a:rPr lang="en-US" sz="2800" i="1" dirty="0" err="1"/>
              <a:t>ratón</a:t>
            </a:r>
            <a:r>
              <a:rPr lang="en-US" sz="2800" i="1" dirty="0"/>
              <a:t> </a:t>
            </a:r>
            <a:r>
              <a:rPr lang="en-US" sz="2800" i="1" dirty="0" err="1"/>
              <a:t>muerto</a:t>
            </a:r>
            <a:r>
              <a:rPr lang="en-US" sz="2800" i="1" dirty="0"/>
              <a:t>, </a:t>
            </a:r>
            <a:r>
              <a:rPr lang="en-US" sz="2800" i="1" dirty="0" err="1"/>
              <a:t>te</a:t>
            </a:r>
            <a:r>
              <a:rPr lang="en-US" sz="2800" i="1" dirty="0"/>
              <a:t> </a:t>
            </a:r>
            <a:r>
              <a:rPr lang="en-US" sz="2800" i="1" dirty="0" err="1"/>
              <a:t>está</a:t>
            </a:r>
            <a:r>
              <a:rPr lang="en-US" sz="2800" i="1" dirty="0"/>
              <a:t> </a:t>
            </a:r>
            <a:r>
              <a:rPr lang="en-US" sz="2800" i="1" dirty="0" err="1"/>
              <a:t>ofreciendo</a:t>
            </a:r>
            <a:r>
              <a:rPr lang="en-US" sz="2800" i="1" dirty="0"/>
              <a:t> un </a:t>
            </a:r>
            <a:r>
              <a:rPr lang="en-US" sz="2800" i="1" dirty="0" err="1"/>
              <a:t>regalo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82" y="371237"/>
            <a:ext cx="6858594" cy="4566300"/>
          </a:xfrm>
          <a:prstGeom prst="rect">
            <a:avLst/>
          </a:prstGeom>
        </p:spPr>
      </p:pic>
      <p:pic>
        <p:nvPicPr>
          <p:cNvPr id="4" name="mo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8463" y="3894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850424" y="633743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Pig</a:t>
            </a:r>
            <a:r>
              <a:rPr lang="en-US" sz="4400" dirty="0" smtClean="0"/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cerdo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966" y="5680650"/>
            <a:ext cx="1066386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children saw some pigs when we visited the farm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Los </a:t>
            </a:r>
            <a:r>
              <a:rPr lang="en-US" sz="2800" i="1" dirty="0" err="1"/>
              <a:t>niños</a:t>
            </a:r>
            <a:r>
              <a:rPr lang="en-US" sz="2800" i="1" dirty="0"/>
              <a:t> </a:t>
            </a:r>
            <a:r>
              <a:rPr lang="en-US" sz="2800" i="1" dirty="0" err="1"/>
              <a:t>vieron</a:t>
            </a:r>
            <a:r>
              <a:rPr lang="en-US" sz="2800" i="1" dirty="0"/>
              <a:t> </a:t>
            </a:r>
            <a:r>
              <a:rPr lang="en-US" sz="2800" i="1" dirty="0" err="1"/>
              <a:t>unos</a:t>
            </a:r>
            <a:r>
              <a:rPr lang="en-US" sz="2800" i="1" dirty="0"/>
              <a:t> </a:t>
            </a:r>
            <a:r>
              <a:rPr lang="en-US" sz="2800" i="1" dirty="0" err="1"/>
              <a:t>cerdos</a:t>
            </a:r>
            <a:r>
              <a:rPr lang="en-US" sz="2800" i="1" dirty="0"/>
              <a:t> </a:t>
            </a:r>
            <a:r>
              <a:rPr lang="en-US" sz="2800" i="1" dirty="0" err="1"/>
              <a:t>cuando</a:t>
            </a:r>
            <a:r>
              <a:rPr lang="en-US" sz="2800" i="1" dirty="0"/>
              <a:t> </a:t>
            </a:r>
            <a:r>
              <a:rPr lang="en-US" sz="2800" i="1" dirty="0" err="1"/>
              <a:t>visitamos</a:t>
            </a:r>
            <a:r>
              <a:rPr lang="en-US" sz="2800" i="1" dirty="0"/>
              <a:t> la </a:t>
            </a:r>
            <a:r>
              <a:rPr lang="en-US" sz="2800" i="1" dirty="0" err="1"/>
              <a:t>granja</a:t>
            </a:r>
            <a:r>
              <a:rPr lang="en-US" sz="2800" i="1" dirty="0"/>
              <a:t>.</a:t>
            </a:r>
            <a:endParaRPr lang="en-US" sz="2800" dirty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82" y="208781"/>
            <a:ext cx="4202907" cy="5277546"/>
          </a:xfrm>
          <a:prstGeom prst="rect">
            <a:avLst/>
          </a:prstGeom>
        </p:spPr>
      </p:pic>
      <p:pic>
        <p:nvPicPr>
          <p:cNvPr id="4" name="pi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421" y="3966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160168" y="703282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Rabbit</a:t>
            </a:r>
            <a:r>
              <a:rPr lang="en-US" sz="4400" dirty="0" smtClean="0"/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conejo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966" y="5680650"/>
            <a:ext cx="1066386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 saw a rabbit in the woods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Vi </a:t>
            </a:r>
            <a:r>
              <a:rPr lang="en-US" sz="2800" i="1" dirty="0"/>
              <a:t>un </a:t>
            </a:r>
            <a:r>
              <a:rPr lang="en-US" sz="2800" i="1" dirty="0" err="1"/>
              <a:t>conejo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el </a:t>
            </a:r>
            <a:r>
              <a:rPr lang="en-US" sz="2800" i="1" dirty="0" err="1"/>
              <a:t>bosque</a:t>
            </a:r>
            <a:r>
              <a:rPr lang="en-US" sz="2800" i="1" dirty="0"/>
              <a:t>.</a:t>
            </a:r>
            <a:endParaRPr lang="en-US" sz="2800" dirty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922" t="-325" r="19748" b="464"/>
          <a:stretch/>
        </p:blipFill>
        <p:spPr>
          <a:xfrm>
            <a:off x="320966" y="288759"/>
            <a:ext cx="5839202" cy="5256668"/>
          </a:xfrm>
          <a:prstGeom prst="rect">
            <a:avLst/>
          </a:prstGeom>
        </p:spPr>
      </p:pic>
      <p:pic>
        <p:nvPicPr>
          <p:cNvPr id="6" name="rabb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305" y="4014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7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355305" y="724772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Raccoon</a:t>
            </a:r>
            <a:r>
              <a:rPr lang="en-US" sz="4400" dirty="0" smtClean="0"/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mapache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966" y="5680650"/>
            <a:ext cx="1066386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Raccoons are very common in North America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Los </a:t>
            </a:r>
            <a:r>
              <a:rPr lang="en-US" sz="2800" i="1" dirty="0" err="1"/>
              <a:t>mapaches</a:t>
            </a:r>
            <a:r>
              <a:rPr lang="en-US" sz="2800" i="1" dirty="0"/>
              <a:t> son </a:t>
            </a:r>
            <a:r>
              <a:rPr lang="en-US" sz="2800" i="1" dirty="0" err="1"/>
              <a:t>muy</a:t>
            </a:r>
            <a:r>
              <a:rPr lang="en-US" sz="2800" i="1" dirty="0"/>
              <a:t> </a:t>
            </a:r>
            <a:r>
              <a:rPr lang="en-US" sz="2800" i="1" dirty="0" err="1"/>
              <a:t>comunes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</a:t>
            </a:r>
            <a:r>
              <a:rPr lang="en-US" sz="2800" i="1" dirty="0" err="1"/>
              <a:t>Norteamérica</a:t>
            </a:r>
            <a:r>
              <a:rPr lang="en-US" sz="2800" i="1" dirty="0"/>
              <a:t>.</a:t>
            </a:r>
            <a:endParaRPr lang="en-US" sz="2800" dirty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66" y="211535"/>
            <a:ext cx="6925656" cy="5194242"/>
          </a:xfrm>
          <a:prstGeom prst="rect">
            <a:avLst/>
          </a:prstGeom>
        </p:spPr>
      </p:pic>
      <p:pic>
        <p:nvPicPr>
          <p:cNvPr id="4" name="racco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3457" y="4098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1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934200" y="837964"/>
            <a:ext cx="3609474" cy="387416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Rooster   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gallo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63500" y="5324706"/>
            <a:ext cx="9497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rooster's crowing woke us at the break of dawn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El </a:t>
            </a:r>
            <a:r>
              <a:rPr lang="en-US" sz="2800" i="1" dirty="0" err="1"/>
              <a:t>cacareo</a:t>
            </a:r>
            <a:r>
              <a:rPr lang="en-US" sz="2800" i="1" dirty="0"/>
              <a:t> del </a:t>
            </a:r>
            <a:r>
              <a:rPr lang="en-US" sz="2800" i="1" dirty="0" err="1"/>
              <a:t>gallo</a:t>
            </a:r>
            <a:r>
              <a:rPr lang="en-US" sz="2800" i="1" dirty="0"/>
              <a:t> </a:t>
            </a:r>
            <a:r>
              <a:rPr lang="en-US" sz="2800" i="1" dirty="0" err="1"/>
              <a:t>nos</a:t>
            </a:r>
            <a:r>
              <a:rPr lang="en-US" sz="2800" i="1" dirty="0"/>
              <a:t> </a:t>
            </a:r>
            <a:r>
              <a:rPr lang="en-US" sz="2800" i="1" dirty="0" err="1"/>
              <a:t>despertó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la </a:t>
            </a:r>
            <a:r>
              <a:rPr lang="en-US" sz="2800" i="1" dirty="0" err="1"/>
              <a:t>madrugada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1026" name="Picture 2" descr="http://www.upstartbayarea.org/storage/images/Roost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0" y="384272"/>
            <a:ext cx="6457950" cy="47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o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9337" y="3593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355305" y="724772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Sheep </a:t>
            </a:r>
            <a:r>
              <a:rPr lang="en-US" sz="4400" dirty="0" smtClean="0"/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La </a:t>
            </a:r>
            <a:r>
              <a:rPr lang="en-US" sz="4400" dirty="0" err="1" smtClean="0">
                <a:solidFill>
                  <a:schemeClr val="accent2"/>
                </a:solidFill>
              </a:rPr>
              <a:t>oveja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966" y="5626894"/>
            <a:ext cx="1118122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My aunt and uncle who live in Argentina are sheep farmers</a:t>
            </a:r>
            <a:r>
              <a:rPr lang="en-US" sz="2800" dirty="0" smtClean="0"/>
              <a:t>.</a:t>
            </a:r>
          </a:p>
          <a:p>
            <a:r>
              <a:rPr lang="en-US" sz="2800" i="1" dirty="0" err="1" smtClean="0"/>
              <a:t>Mis</a:t>
            </a:r>
            <a:r>
              <a:rPr lang="en-US" sz="2800" i="1" dirty="0" smtClean="0"/>
              <a:t> </a:t>
            </a:r>
            <a:r>
              <a:rPr lang="en-US" sz="2800" i="1" dirty="0" err="1"/>
              <a:t>tíos</a:t>
            </a:r>
            <a:r>
              <a:rPr lang="en-US" sz="2800" i="1" dirty="0"/>
              <a:t> que </a:t>
            </a:r>
            <a:r>
              <a:rPr lang="en-US" sz="2800" i="1" dirty="0" err="1"/>
              <a:t>viven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la Argentina son </a:t>
            </a:r>
            <a:r>
              <a:rPr lang="en-US" sz="2800" i="1" dirty="0" err="1"/>
              <a:t>criadores</a:t>
            </a:r>
            <a:r>
              <a:rPr lang="en-US" sz="2800" i="1" dirty="0"/>
              <a:t> de </a:t>
            </a:r>
            <a:r>
              <a:rPr lang="en-US" sz="2800" i="1" dirty="0" err="1"/>
              <a:t>ovejas</a:t>
            </a:r>
            <a:r>
              <a:rPr lang="en-US" sz="2800" i="1" dirty="0"/>
              <a:t>.</a:t>
            </a:r>
            <a:endParaRPr lang="en-US" sz="2800" dirty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66" y="155517"/>
            <a:ext cx="7034339" cy="5272866"/>
          </a:xfrm>
          <a:prstGeom prst="rect">
            <a:avLst/>
          </a:prstGeom>
        </p:spPr>
      </p:pic>
      <p:pic>
        <p:nvPicPr>
          <p:cNvPr id="6" name="she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8621" y="3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304547" y="696932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Spider </a:t>
            </a:r>
            <a:r>
              <a:rPr lang="en-US" sz="4400" dirty="0" smtClean="0"/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La 	</a:t>
            </a:r>
            <a:r>
              <a:rPr lang="en-US" sz="4400" dirty="0" err="1">
                <a:solidFill>
                  <a:schemeClr val="accent2"/>
                </a:solidFill>
              </a:rPr>
              <a:t>araña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966" y="5626894"/>
            <a:ext cx="1118122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black widow spider is </a:t>
            </a:r>
            <a:r>
              <a:rPr lang="en-US" sz="2800" dirty="0" smtClean="0"/>
              <a:t>venomous </a:t>
            </a:r>
            <a:r>
              <a:rPr lang="en-US" sz="2800" dirty="0"/>
              <a:t>and very dangerous</a:t>
            </a:r>
            <a:r>
              <a:rPr lang="en-US" sz="2800" dirty="0" smtClean="0"/>
              <a:t>. </a:t>
            </a:r>
          </a:p>
          <a:p>
            <a:r>
              <a:rPr lang="en-US" sz="2800" i="1" dirty="0" smtClean="0"/>
              <a:t>La </a:t>
            </a:r>
            <a:r>
              <a:rPr lang="en-US" sz="2800" i="1" dirty="0" err="1"/>
              <a:t>araña</a:t>
            </a:r>
            <a:r>
              <a:rPr lang="en-US" sz="2800" i="1" dirty="0"/>
              <a:t> </a:t>
            </a:r>
            <a:r>
              <a:rPr lang="en-US" sz="2800" i="1" dirty="0" err="1"/>
              <a:t>viuda</a:t>
            </a:r>
            <a:r>
              <a:rPr lang="en-US" sz="2800" i="1" dirty="0"/>
              <a:t> </a:t>
            </a:r>
            <a:r>
              <a:rPr lang="en-US" sz="2800" i="1" dirty="0" err="1"/>
              <a:t>negra</a:t>
            </a:r>
            <a:r>
              <a:rPr lang="en-US" sz="2800" i="1" dirty="0"/>
              <a:t> </a:t>
            </a:r>
            <a:r>
              <a:rPr lang="en-US" sz="2800" i="1" dirty="0" err="1"/>
              <a:t>es</a:t>
            </a:r>
            <a:r>
              <a:rPr lang="en-US" sz="2800" i="1" dirty="0"/>
              <a:t> </a:t>
            </a:r>
            <a:r>
              <a:rPr lang="en-US" sz="2800" i="1" dirty="0" err="1"/>
              <a:t>venenosa</a:t>
            </a:r>
            <a:r>
              <a:rPr lang="en-US" sz="2800" i="1" dirty="0"/>
              <a:t> y </a:t>
            </a:r>
            <a:r>
              <a:rPr lang="en-US" sz="2800" i="1" dirty="0" err="1"/>
              <a:t>muy</a:t>
            </a:r>
            <a:r>
              <a:rPr lang="en-US" sz="2800" i="1" dirty="0"/>
              <a:t> </a:t>
            </a:r>
            <a:r>
              <a:rPr lang="en-US" sz="2800" i="1" dirty="0" err="1"/>
              <a:t>peligrosa</a:t>
            </a:r>
            <a:r>
              <a:rPr lang="en-US" sz="2800" i="1" dirty="0"/>
              <a:t>.</a:t>
            </a:r>
            <a:endParaRPr lang="en-US" sz="2800" dirty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66" y="311748"/>
            <a:ext cx="5983581" cy="5197991"/>
          </a:xfrm>
          <a:prstGeom prst="rect">
            <a:avLst/>
          </a:prstGeom>
        </p:spPr>
      </p:pic>
      <p:pic>
        <p:nvPicPr>
          <p:cNvPr id="4" name="spi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716" y="4014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872789" y="696930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Turkey </a:t>
            </a:r>
            <a:r>
              <a:rPr lang="en-US" sz="4400" dirty="0" smtClean="0"/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guajolote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966" y="5626894"/>
            <a:ext cx="1118122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How</a:t>
            </a:r>
            <a:r>
              <a:rPr lang="es-ES" sz="2800" dirty="0"/>
              <a:t> </a:t>
            </a:r>
            <a:r>
              <a:rPr lang="es-ES" sz="2800" dirty="0" err="1"/>
              <a:t>many</a:t>
            </a:r>
            <a:r>
              <a:rPr lang="es-ES" sz="2800" dirty="0"/>
              <a:t> </a:t>
            </a:r>
            <a:r>
              <a:rPr lang="es-ES" sz="2800" dirty="0" err="1"/>
              <a:t>eggs</a:t>
            </a:r>
            <a:r>
              <a:rPr lang="es-ES" sz="2800" dirty="0"/>
              <a:t> do </a:t>
            </a:r>
            <a:r>
              <a:rPr lang="es-ES" sz="2800" dirty="0" err="1"/>
              <a:t>turkeys</a:t>
            </a:r>
            <a:r>
              <a:rPr lang="es-ES" sz="2800" dirty="0"/>
              <a:t> lay</a:t>
            </a:r>
            <a:r>
              <a:rPr lang="es-ES" sz="2800" dirty="0" smtClean="0"/>
              <a:t>?</a:t>
            </a:r>
          </a:p>
          <a:p>
            <a:r>
              <a:rPr lang="es-ES" sz="2800" i="1" dirty="0" smtClean="0"/>
              <a:t>¿</a:t>
            </a:r>
            <a:r>
              <a:rPr lang="es-ES" sz="2800" i="1" dirty="0"/>
              <a:t>Cuántos huevos ponen los </a:t>
            </a:r>
            <a:r>
              <a:rPr lang="es-ES" sz="2800" i="1" dirty="0" smtClean="0"/>
              <a:t>guajolotes?</a:t>
            </a:r>
            <a:endParaRPr lang="es-ES" sz="2800" dirty="0"/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66" y="295331"/>
            <a:ext cx="4462659" cy="5230821"/>
          </a:xfrm>
          <a:prstGeom prst="rect">
            <a:avLst/>
          </a:prstGeom>
        </p:spPr>
      </p:pic>
      <p:pic>
        <p:nvPicPr>
          <p:cNvPr id="6" name="tur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6141" y="4098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5741" y="740005"/>
            <a:ext cx="3965904" cy="44276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Wolf  </a:t>
            </a:r>
            <a:r>
              <a:rPr lang="en-US" sz="4400" dirty="0" smtClean="0"/>
              <a:t> 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El lobo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966" y="5290010"/>
            <a:ext cx="11181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pack of wolves had attacked the sheep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Una </a:t>
            </a:r>
            <a:r>
              <a:rPr lang="en-US" sz="2800" i="1" dirty="0" err="1"/>
              <a:t>manada</a:t>
            </a:r>
            <a:r>
              <a:rPr lang="en-US" sz="2800" i="1" dirty="0"/>
              <a:t> de lobos </a:t>
            </a:r>
            <a:r>
              <a:rPr lang="en-US" sz="2800" i="1" dirty="0" err="1"/>
              <a:t>había</a:t>
            </a:r>
            <a:r>
              <a:rPr lang="en-US" sz="2800" i="1" dirty="0"/>
              <a:t> </a:t>
            </a:r>
            <a:r>
              <a:rPr lang="en-US" sz="2800" i="1" dirty="0" err="1"/>
              <a:t>atacado</a:t>
            </a:r>
            <a:r>
              <a:rPr lang="en-US" sz="2800" i="1" dirty="0"/>
              <a:t> las </a:t>
            </a:r>
            <a:r>
              <a:rPr lang="en-US" sz="2800" i="1" dirty="0" err="1"/>
              <a:t>ovejas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66" y="222570"/>
            <a:ext cx="6442721" cy="4830693"/>
          </a:xfrm>
          <a:prstGeom prst="rect">
            <a:avLst/>
          </a:prstGeom>
        </p:spPr>
      </p:pic>
      <p:pic>
        <p:nvPicPr>
          <p:cNvPr id="7" name="wol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569" y="3930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819" y="5759669"/>
            <a:ext cx="8534400" cy="917902"/>
          </a:xfrm>
        </p:spPr>
        <p:txBody>
          <a:bodyPr/>
          <a:lstStyle/>
          <a:p>
            <a:r>
              <a:rPr lang="en-US" dirty="0" smtClean="0"/>
              <a:t>Review  </a:t>
            </a:r>
            <a:endParaRPr lang="en-US" dirty="0"/>
          </a:p>
        </p:txBody>
      </p:sp>
      <p:pic>
        <p:nvPicPr>
          <p:cNvPr id="3" name="FXr6QTZKPuA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5333" y="411218"/>
            <a:ext cx="9377564" cy="52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56758" y="702192"/>
            <a:ext cx="4649787" cy="576262"/>
          </a:xfrm>
        </p:spPr>
        <p:txBody>
          <a:bodyPr/>
          <a:lstStyle/>
          <a:p>
            <a:r>
              <a:rPr lang="en-US" sz="4000" dirty="0" smtClean="0"/>
              <a:t>Animals 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886045" y="674118"/>
            <a:ext cx="4665134" cy="576262"/>
          </a:xfrm>
        </p:spPr>
        <p:txBody>
          <a:bodyPr/>
          <a:lstStyle/>
          <a:p>
            <a:r>
              <a:rPr lang="en-US" sz="4000" dirty="0" smtClean="0"/>
              <a:t>Los </a:t>
            </a:r>
            <a:r>
              <a:rPr lang="en-US" sz="4000" dirty="0" err="1" smtClean="0"/>
              <a:t>Animales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3" y="1521314"/>
            <a:ext cx="5635062" cy="3897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032" y="1521314"/>
            <a:ext cx="5479628" cy="39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www.learn-spanish-help.com/learn-spanish-animals.html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www.spanishdict.com/translate/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550" y="3026394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The End!!!</a:t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El fin!!!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135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39881" y="1676226"/>
            <a:ext cx="3890908" cy="221914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Bee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La </a:t>
            </a:r>
            <a:r>
              <a:rPr lang="en-US" sz="4400" dirty="0" err="1">
                <a:solidFill>
                  <a:schemeClr val="accent2"/>
                </a:solidFill>
              </a:rPr>
              <a:t>abeja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7064" y="5308286"/>
            <a:ext cx="11558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He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allergic</a:t>
            </a:r>
            <a:r>
              <a:rPr lang="es-ES" sz="2800" dirty="0"/>
              <a:t> to </a:t>
            </a:r>
            <a:r>
              <a:rPr lang="es-ES" sz="2800" dirty="0" err="1"/>
              <a:t>bees</a:t>
            </a:r>
            <a:r>
              <a:rPr lang="es-ES" sz="2800" dirty="0"/>
              <a:t>. </a:t>
            </a:r>
            <a:endParaRPr lang="es-ES" sz="2800" dirty="0" smtClean="0"/>
          </a:p>
          <a:p>
            <a:r>
              <a:rPr lang="es-ES" sz="2800" i="1" dirty="0" smtClean="0"/>
              <a:t>Él </a:t>
            </a:r>
            <a:r>
              <a:rPr lang="es-ES" sz="2800" i="1" dirty="0"/>
              <a:t>es alérgico a las abejas. </a:t>
            </a:r>
            <a:endParaRPr lang="es-ES" sz="2800" dirty="0"/>
          </a:p>
        </p:txBody>
      </p:sp>
      <p:pic>
        <p:nvPicPr>
          <p:cNvPr id="3" name="be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5735" y="3590569"/>
            <a:ext cx="609600" cy="609600"/>
          </a:xfrm>
        </p:spPr>
      </p:pic>
      <p:pic>
        <p:nvPicPr>
          <p:cNvPr id="9" name="Content Placeholder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4" y="325913"/>
            <a:ext cx="7382535" cy="49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39881" y="1676226"/>
            <a:ext cx="3890908" cy="221914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Bird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>
                <a:solidFill>
                  <a:schemeClr val="accent2"/>
                </a:solidFill>
              </a:rPr>
              <a:t>pájaro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064" y="5308286"/>
            <a:ext cx="11558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Magpies</a:t>
            </a:r>
            <a:r>
              <a:rPr lang="es-ES" sz="2800" dirty="0"/>
              <a:t> are </a:t>
            </a:r>
            <a:r>
              <a:rPr lang="es-ES" sz="2800" dirty="0" err="1"/>
              <a:t>among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most</a:t>
            </a:r>
            <a:r>
              <a:rPr lang="es-ES" sz="2800" dirty="0"/>
              <a:t> </a:t>
            </a:r>
            <a:r>
              <a:rPr lang="es-ES" sz="2800" dirty="0" err="1"/>
              <a:t>intelligent</a:t>
            </a:r>
            <a:r>
              <a:rPr lang="es-ES" sz="2800" dirty="0"/>
              <a:t> of </a:t>
            </a:r>
            <a:r>
              <a:rPr lang="es-ES" sz="2800" dirty="0" err="1"/>
              <a:t>birds</a:t>
            </a:r>
            <a:r>
              <a:rPr lang="es-ES" sz="2800" dirty="0" smtClean="0"/>
              <a:t>.</a:t>
            </a:r>
          </a:p>
          <a:p>
            <a:r>
              <a:rPr lang="es-ES" sz="2800" i="1" dirty="0" smtClean="0"/>
              <a:t>Las </a:t>
            </a:r>
            <a:r>
              <a:rPr lang="es-ES" sz="2800" i="1" dirty="0"/>
              <a:t>urracas son algunos de los pájaros más inteligentes.</a:t>
            </a:r>
            <a:endParaRPr lang="es-ES" sz="2800" dirty="0"/>
          </a:p>
        </p:txBody>
      </p:sp>
      <p:pic>
        <p:nvPicPr>
          <p:cNvPr id="5" name="bird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5735" y="3669632"/>
            <a:ext cx="609600" cy="609600"/>
          </a:xfrm>
        </p:spPr>
      </p:pic>
      <p:pic>
        <p:nvPicPr>
          <p:cNvPr id="1026" name="Picture 2" descr="http://i.telegraph.co.uk/multimedia/archive/01520/magpieUK_1520223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8" y="487026"/>
            <a:ext cx="7312510" cy="457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2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39881" y="1676226"/>
            <a:ext cx="3890908" cy="221914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Bull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>
                <a:solidFill>
                  <a:schemeClr val="accent2"/>
                </a:solidFill>
              </a:rPr>
              <a:t>toro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064" y="5308286"/>
            <a:ext cx="11558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bull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a </a:t>
            </a:r>
            <a:r>
              <a:rPr lang="es-ES" sz="2800" dirty="0" err="1"/>
              <a:t>great</a:t>
            </a:r>
            <a:r>
              <a:rPr lang="es-ES" sz="2800" dirty="0"/>
              <a:t> symbol of </a:t>
            </a:r>
            <a:r>
              <a:rPr lang="es-ES" sz="2800" dirty="0" err="1"/>
              <a:t>strength</a:t>
            </a:r>
            <a:r>
              <a:rPr lang="es-ES" sz="2800" dirty="0"/>
              <a:t> to </a:t>
            </a:r>
            <a:r>
              <a:rPr lang="es-ES" sz="2800" dirty="0" err="1"/>
              <a:t>Spaniards</a:t>
            </a:r>
            <a:r>
              <a:rPr lang="es-ES" sz="2800" dirty="0" smtClean="0"/>
              <a:t>.</a:t>
            </a:r>
          </a:p>
          <a:p>
            <a:r>
              <a:rPr lang="es-ES" sz="2800" i="1" dirty="0" smtClean="0"/>
              <a:t>El </a:t>
            </a:r>
            <a:r>
              <a:rPr lang="es-ES" sz="2800" i="1" dirty="0"/>
              <a:t>toro es un gran símbolo de la fuerza para los españoles.</a:t>
            </a:r>
            <a:endParaRPr lang="es-ES" sz="2800" dirty="0"/>
          </a:p>
        </p:txBody>
      </p:sp>
      <p:pic>
        <p:nvPicPr>
          <p:cNvPr id="7" name="Content Placeholder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4" y="358998"/>
            <a:ext cx="7250433" cy="4853597"/>
          </a:xfrm>
          <a:prstGeom prst="rect">
            <a:avLst/>
          </a:prstGeom>
        </p:spPr>
      </p:pic>
      <p:pic>
        <p:nvPicPr>
          <p:cNvPr id="3" name="bull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9543" y="359056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2836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9565" y="1663850"/>
            <a:ext cx="4155603" cy="221914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Butterfly</a:t>
            </a:r>
          </a:p>
          <a:p>
            <a:r>
              <a:rPr lang="en-US" sz="4400" dirty="0" smtClean="0">
                <a:solidFill>
                  <a:schemeClr val="accent2"/>
                </a:solidFill>
              </a:rPr>
              <a:t>La mariposa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064" y="5308286"/>
            <a:ext cx="11558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/>
              <a:t>Flower</a:t>
            </a:r>
            <a:r>
              <a:rPr lang="es-ES" sz="2800" dirty="0"/>
              <a:t> </a:t>
            </a:r>
            <a:r>
              <a:rPr lang="es-ES" sz="2800" dirty="0" err="1"/>
              <a:t>nectar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a </a:t>
            </a:r>
            <a:r>
              <a:rPr lang="es-ES" sz="2800" dirty="0" err="1"/>
              <a:t>butterfly's</a:t>
            </a:r>
            <a:r>
              <a:rPr lang="es-ES" sz="2800" dirty="0"/>
              <a:t> </a:t>
            </a:r>
            <a:r>
              <a:rPr lang="es-ES" sz="2800" dirty="0" err="1"/>
              <a:t>main</a:t>
            </a:r>
            <a:r>
              <a:rPr lang="es-ES" sz="2800" dirty="0"/>
              <a:t> </a:t>
            </a:r>
            <a:r>
              <a:rPr lang="es-ES" sz="2800" dirty="0" err="1"/>
              <a:t>source</a:t>
            </a:r>
            <a:r>
              <a:rPr lang="es-ES" sz="2800" dirty="0"/>
              <a:t> of </a:t>
            </a:r>
            <a:r>
              <a:rPr lang="es-ES" sz="2800" dirty="0" err="1"/>
              <a:t>food</a:t>
            </a:r>
            <a:r>
              <a:rPr lang="es-ES" sz="2800" dirty="0" smtClean="0"/>
              <a:t>.</a:t>
            </a:r>
          </a:p>
          <a:p>
            <a:r>
              <a:rPr lang="es-ES" sz="2800" i="1" dirty="0" smtClean="0"/>
              <a:t>El </a:t>
            </a:r>
            <a:r>
              <a:rPr lang="es-ES" sz="2800" i="1" dirty="0"/>
              <a:t>néctar de las flores es la fuente principal de alimento para las mariposas.</a:t>
            </a:r>
            <a:endParaRPr lang="es-E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64" y="385297"/>
            <a:ext cx="7170846" cy="4776250"/>
          </a:xfrm>
          <a:prstGeom prst="rect">
            <a:avLst/>
          </a:prstGeom>
        </p:spPr>
      </p:pic>
      <p:pic>
        <p:nvPicPr>
          <p:cNvPr id="8" name="butterfly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2566" y="357819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7511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73541" y="1667232"/>
            <a:ext cx="4227793" cy="202379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Cat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gato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07" y="5373923"/>
            <a:ext cx="8149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 saw a cat feeding her kittens today</a:t>
            </a:r>
            <a:r>
              <a:rPr lang="en-US" sz="2800" dirty="0" smtClean="0"/>
              <a:t>.</a:t>
            </a:r>
          </a:p>
          <a:p>
            <a:r>
              <a:rPr lang="en-US" sz="2800" i="1" dirty="0" smtClean="0"/>
              <a:t>Hoy </a:t>
            </a:r>
            <a:r>
              <a:rPr lang="en-US" sz="2800" i="1" dirty="0"/>
              <a:t>vi </a:t>
            </a:r>
            <a:r>
              <a:rPr lang="en-US" sz="2800" i="1" dirty="0" err="1"/>
              <a:t>una</a:t>
            </a:r>
            <a:r>
              <a:rPr lang="en-US" sz="2800" i="1" dirty="0"/>
              <a:t> </a:t>
            </a:r>
            <a:r>
              <a:rPr lang="en-US" sz="2800" i="1" dirty="0" err="1"/>
              <a:t>gata</a:t>
            </a:r>
            <a:r>
              <a:rPr lang="en-US" sz="2800" i="1" dirty="0"/>
              <a:t> </a:t>
            </a:r>
            <a:r>
              <a:rPr lang="en-US" sz="2800" i="1" dirty="0" err="1"/>
              <a:t>amamantando</a:t>
            </a:r>
            <a:r>
              <a:rPr lang="en-US" sz="2800" i="1" dirty="0"/>
              <a:t> a </a:t>
            </a:r>
            <a:r>
              <a:rPr lang="en-US" sz="2800" i="1" dirty="0" err="1"/>
              <a:t>sus</a:t>
            </a:r>
            <a:r>
              <a:rPr lang="en-US" sz="2800" i="1" dirty="0"/>
              <a:t> </a:t>
            </a:r>
            <a:r>
              <a:rPr lang="en-US" sz="2800" i="1" dirty="0" err="1"/>
              <a:t>gatitos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7" y="228453"/>
            <a:ext cx="7212193" cy="5145470"/>
          </a:xfrm>
          <a:prstGeom prst="rect">
            <a:avLst/>
          </a:prstGeom>
        </p:spPr>
      </p:pic>
      <p:pic>
        <p:nvPicPr>
          <p:cNvPr id="3" name="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932" y="3691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73541" y="1667232"/>
            <a:ext cx="4227793" cy="2023798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Chicken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4400" dirty="0">
                <a:solidFill>
                  <a:schemeClr val="accent2"/>
                </a:solidFill>
              </a:rPr>
              <a:t>El </a:t>
            </a:r>
            <a:r>
              <a:rPr lang="en-US" sz="4400" dirty="0" err="1" smtClean="0">
                <a:solidFill>
                  <a:schemeClr val="accent2"/>
                </a:solidFill>
              </a:rPr>
              <a:t>pollo</a:t>
            </a:r>
            <a:r>
              <a:rPr lang="en-US" sz="4400" dirty="0" smtClean="0">
                <a:solidFill>
                  <a:schemeClr val="accent2"/>
                </a:solidFill>
              </a:rPr>
              <a:t> </a:t>
            </a:r>
            <a:endParaRPr lang="en-US" sz="4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07" y="5373923"/>
            <a:ext cx="8149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They had chickens at the farm</a:t>
            </a:r>
            <a:r>
              <a:rPr lang="en-US" sz="2800" dirty="0" smtClean="0"/>
              <a:t>.</a:t>
            </a:r>
          </a:p>
          <a:p>
            <a:r>
              <a:rPr lang="en-US" sz="2800" i="1" dirty="0" err="1" smtClean="0"/>
              <a:t>Tenían</a:t>
            </a:r>
            <a:r>
              <a:rPr lang="en-US" sz="2800" i="1" dirty="0" smtClean="0"/>
              <a:t> </a:t>
            </a:r>
            <a:r>
              <a:rPr lang="en-US" sz="2800" i="1" dirty="0" err="1"/>
              <a:t>pollos</a:t>
            </a:r>
            <a:r>
              <a:rPr lang="en-US" sz="2800" i="1" dirty="0"/>
              <a:t> </a:t>
            </a:r>
            <a:r>
              <a:rPr lang="en-US" sz="2800" i="1" dirty="0" err="1"/>
              <a:t>en</a:t>
            </a:r>
            <a:r>
              <a:rPr lang="en-US" sz="2800" i="1" dirty="0"/>
              <a:t> la </a:t>
            </a:r>
            <a:r>
              <a:rPr lang="en-US" sz="2800" i="1" dirty="0" err="1"/>
              <a:t>granja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7" y="297560"/>
            <a:ext cx="7160214" cy="5005458"/>
          </a:xfrm>
          <a:prstGeom prst="rect">
            <a:avLst/>
          </a:prstGeom>
        </p:spPr>
      </p:pic>
      <p:pic>
        <p:nvPicPr>
          <p:cNvPr id="5" name="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4096" y="3691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587</TotalTime>
  <Words>619</Words>
  <Application>Microsoft Office PowerPoint</Application>
  <PresentationFormat>Widescreen</PresentationFormat>
  <Paragraphs>124</Paragraphs>
  <Slides>31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Century Gothic</vt:lpstr>
      <vt:lpstr>Wingdings 3</vt:lpstr>
      <vt:lpstr>Slice</vt:lpstr>
      <vt:lpstr>Animals in Spanish </vt:lpstr>
      <vt:lpstr>Remember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 </vt:lpstr>
      <vt:lpstr>PowerPoint Presentation</vt:lpstr>
      <vt:lpstr>The End!!!  El fin!!!</vt:lpstr>
    </vt:vector>
  </TitlesOfParts>
  <Company>College of Veterinary Medicine - Texas A&amp;M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Lab, L Johnson's</dc:creator>
  <cp:lastModifiedBy>Whitaker, Torri</cp:lastModifiedBy>
  <cp:revision>76</cp:revision>
  <dcterms:created xsi:type="dcterms:W3CDTF">2015-02-27T18:09:15Z</dcterms:created>
  <dcterms:modified xsi:type="dcterms:W3CDTF">2015-09-29T14:42:06Z</dcterms:modified>
</cp:coreProperties>
</file>