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8"/>
  </p:notesMasterIdLst>
  <p:sldIdLst>
    <p:sldId id="256" r:id="rId2"/>
    <p:sldId id="257" r:id="rId3"/>
    <p:sldId id="258" r:id="rId4"/>
    <p:sldId id="259" r:id="rId5"/>
    <p:sldId id="261" r:id="rId6"/>
    <p:sldId id="265" r:id="rId7"/>
    <p:sldId id="263" r:id="rId8"/>
    <p:sldId id="260" r:id="rId9"/>
    <p:sldId id="266" r:id="rId10"/>
    <p:sldId id="269" r:id="rId11"/>
    <p:sldId id="262" r:id="rId12"/>
    <p:sldId id="271" r:id="rId13"/>
    <p:sldId id="268" r:id="rId14"/>
    <p:sldId id="270" r:id="rId15"/>
    <p:sldId id="267" r:id="rId16"/>
    <p:sldId id="264" r:id="rId1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EB344D84-9AFB-497E-A393-DC336BA19D2E}" styleName="Medium Style 3 - Accent 3">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3"/>
          </a:solidFill>
        </a:fill>
      </a:tcStyle>
    </a:lastCol>
    <a:firstCol>
      <a:tcTxStyle b="on">
        <a:fontRef idx="minor">
          <a:scrgbClr r="0" g="0" b="0"/>
        </a:fontRef>
        <a:schemeClr val="lt1"/>
      </a:tcTxStyle>
      <a:tcStyle>
        <a:tcBdr/>
        <a:fill>
          <a:solidFill>
            <a:schemeClr val="accent3"/>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3"/>
          </a:solidFill>
        </a:fill>
      </a:tcStyle>
    </a:firstRow>
  </a:tblStyle>
  <a:tblStyle styleId="{1FECB4D8-DB02-4DC6-A0A2-4F2EBAE1DC90}" styleName="Medium Style 1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5FD0F851-EC5A-4D38-B0AD-8093EC10F338}" styleName="Light Style 1 - Accent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5A111915-BE36-4E01-A7E5-04B1672EAD32}" styleName="Light Style 2 - Accent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85" d="100"/>
          <a:sy n="85" d="100"/>
        </p:scale>
        <p:origin x="-72" y="-414"/>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759234F-B8E0-4E99-A4B4-D459CFCCECCC}" type="doc">
      <dgm:prSet loTypeId="urn:microsoft.com/office/officeart/2005/8/layout/hList1" loCatId="list" qsTypeId="urn:microsoft.com/office/officeart/2005/8/quickstyle/simple1" qsCatId="simple" csTypeId="urn:microsoft.com/office/officeart/2005/8/colors/accent0_3" csCatId="mainScheme"/>
      <dgm:spPr/>
      <dgm:t>
        <a:bodyPr/>
        <a:lstStyle/>
        <a:p>
          <a:endParaRPr lang="en-US"/>
        </a:p>
      </dgm:t>
    </dgm:pt>
    <dgm:pt modelId="{9258D959-C35B-4735-9C2E-799C3C984981}">
      <dgm:prSet/>
      <dgm:spPr/>
      <dgm:t>
        <a:bodyPr/>
        <a:lstStyle/>
        <a:p>
          <a:pPr rtl="0"/>
          <a:r>
            <a:rPr lang="en-US" dirty="0" smtClean="0"/>
            <a:t>Dependent on amount: </a:t>
          </a:r>
          <a:endParaRPr lang="en-US" dirty="0"/>
        </a:p>
      </dgm:t>
    </dgm:pt>
    <dgm:pt modelId="{FDC2DE2C-905F-42A0-A929-37899C1EDAF9}" type="parTrans" cxnId="{16A09BA4-6BC2-4EC5-A9B3-E2270E0CF8AD}">
      <dgm:prSet/>
      <dgm:spPr/>
      <dgm:t>
        <a:bodyPr/>
        <a:lstStyle/>
        <a:p>
          <a:endParaRPr lang="en-US"/>
        </a:p>
      </dgm:t>
    </dgm:pt>
    <dgm:pt modelId="{58D5F69B-E214-4228-B3E6-16B5AEA5FCFD}" type="sibTrans" cxnId="{16A09BA4-6BC2-4EC5-A9B3-E2270E0CF8AD}">
      <dgm:prSet/>
      <dgm:spPr/>
      <dgm:t>
        <a:bodyPr/>
        <a:lstStyle/>
        <a:p>
          <a:endParaRPr lang="en-US"/>
        </a:p>
      </dgm:t>
    </dgm:pt>
    <dgm:pt modelId="{22CD948B-9A44-4290-B18C-9F9CB2EBEC0F}">
      <dgm:prSet/>
      <dgm:spPr/>
      <dgm:t>
        <a:bodyPr/>
        <a:lstStyle/>
        <a:p>
          <a:pPr rtl="0"/>
          <a:r>
            <a:rPr lang="en-US" smtClean="0"/>
            <a:t>Shape</a:t>
          </a:r>
          <a:endParaRPr lang="en-US"/>
        </a:p>
      </dgm:t>
    </dgm:pt>
    <dgm:pt modelId="{8EBC57E2-6478-4A17-980C-8E32041D5FA1}" type="parTrans" cxnId="{589AE717-8007-49C1-89E4-FADFE2199A55}">
      <dgm:prSet/>
      <dgm:spPr/>
      <dgm:t>
        <a:bodyPr/>
        <a:lstStyle/>
        <a:p>
          <a:endParaRPr lang="en-US"/>
        </a:p>
      </dgm:t>
    </dgm:pt>
    <dgm:pt modelId="{F4F0D3AC-3841-4C26-B942-1A4394020816}" type="sibTrans" cxnId="{589AE717-8007-49C1-89E4-FADFE2199A55}">
      <dgm:prSet/>
      <dgm:spPr/>
      <dgm:t>
        <a:bodyPr/>
        <a:lstStyle/>
        <a:p>
          <a:endParaRPr lang="en-US"/>
        </a:p>
      </dgm:t>
    </dgm:pt>
    <dgm:pt modelId="{1F888B51-7BDF-48E2-AF69-E85547651C1F}">
      <dgm:prSet/>
      <dgm:spPr/>
      <dgm:t>
        <a:bodyPr/>
        <a:lstStyle/>
        <a:p>
          <a:pPr rtl="0"/>
          <a:r>
            <a:rPr lang="en-US" smtClean="0"/>
            <a:t>Length</a:t>
          </a:r>
          <a:endParaRPr lang="en-US"/>
        </a:p>
      </dgm:t>
    </dgm:pt>
    <dgm:pt modelId="{0A15BECF-5441-43F4-BC07-22BDF7A7AE73}" type="parTrans" cxnId="{A6DC56E4-A4D3-481D-A9AA-33FE5FBB696B}">
      <dgm:prSet/>
      <dgm:spPr/>
      <dgm:t>
        <a:bodyPr/>
        <a:lstStyle/>
        <a:p>
          <a:endParaRPr lang="en-US"/>
        </a:p>
      </dgm:t>
    </dgm:pt>
    <dgm:pt modelId="{D1A987F2-A3D3-401B-AC10-EF7F17AAF387}" type="sibTrans" cxnId="{A6DC56E4-A4D3-481D-A9AA-33FE5FBB696B}">
      <dgm:prSet/>
      <dgm:spPr/>
      <dgm:t>
        <a:bodyPr/>
        <a:lstStyle/>
        <a:p>
          <a:endParaRPr lang="en-US"/>
        </a:p>
      </dgm:t>
    </dgm:pt>
    <dgm:pt modelId="{6D382345-1FF3-43D9-9D48-BE4392458795}">
      <dgm:prSet/>
      <dgm:spPr/>
      <dgm:t>
        <a:bodyPr/>
        <a:lstStyle/>
        <a:p>
          <a:pPr rtl="0"/>
          <a:r>
            <a:rPr lang="en-US" dirty="0" smtClean="0"/>
            <a:t>Mass</a:t>
          </a:r>
          <a:endParaRPr lang="en-US" dirty="0"/>
        </a:p>
      </dgm:t>
    </dgm:pt>
    <dgm:pt modelId="{6DD8BF4E-540C-4DB5-9FBF-E9F42960A510}" type="parTrans" cxnId="{6CF3D7DD-3730-49A6-A385-0CDE2485C01B}">
      <dgm:prSet/>
      <dgm:spPr/>
      <dgm:t>
        <a:bodyPr/>
        <a:lstStyle/>
        <a:p>
          <a:endParaRPr lang="en-US"/>
        </a:p>
      </dgm:t>
    </dgm:pt>
    <dgm:pt modelId="{B6A4A1E8-D0DC-484D-B292-AA847F44C836}" type="sibTrans" cxnId="{6CF3D7DD-3730-49A6-A385-0CDE2485C01B}">
      <dgm:prSet/>
      <dgm:spPr/>
      <dgm:t>
        <a:bodyPr/>
        <a:lstStyle/>
        <a:p>
          <a:endParaRPr lang="en-US"/>
        </a:p>
      </dgm:t>
    </dgm:pt>
    <dgm:pt modelId="{480E8596-5FE9-4DDC-8DEB-76F0CAAE3712}">
      <dgm:prSet/>
      <dgm:spPr/>
      <dgm:t>
        <a:bodyPr/>
        <a:lstStyle/>
        <a:p>
          <a:pPr rtl="0"/>
          <a:r>
            <a:rPr lang="en-US" dirty="0" smtClean="0"/>
            <a:t>Volume</a:t>
          </a:r>
          <a:endParaRPr lang="en-US" dirty="0"/>
        </a:p>
      </dgm:t>
    </dgm:pt>
    <dgm:pt modelId="{1F687110-41A2-49B8-957A-E86CDDE89FDC}" type="parTrans" cxnId="{FABF089A-2AFC-48BF-A541-9A3A036808BA}">
      <dgm:prSet/>
      <dgm:spPr/>
      <dgm:t>
        <a:bodyPr/>
        <a:lstStyle/>
        <a:p>
          <a:endParaRPr lang="en-US"/>
        </a:p>
      </dgm:t>
    </dgm:pt>
    <dgm:pt modelId="{B838E372-E88C-479A-B8A4-5615D3C56374}" type="sibTrans" cxnId="{FABF089A-2AFC-48BF-A541-9A3A036808BA}">
      <dgm:prSet/>
      <dgm:spPr/>
      <dgm:t>
        <a:bodyPr/>
        <a:lstStyle/>
        <a:p>
          <a:endParaRPr lang="en-US"/>
        </a:p>
      </dgm:t>
    </dgm:pt>
    <dgm:pt modelId="{28FECE96-AD5E-43FB-A019-2DD62DBD3EB4}">
      <dgm:prSet/>
      <dgm:spPr/>
      <dgm:t>
        <a:bodyPr/>
        <a:lstStyle/>
        <a:p>
          <a:pPr rtl="0"/>
          <a:r>
            <a:rPr lang="en-US" dirty="0" smtClean="0"/>
            <a:t>Weight</a:t>
          </a:r>
          <a:endParaRPr lang="en-US" dirty="0"/>
        </a:p>
      </dgm:t>
    </dgm:pt>
    <dgm:pt modelId="{98267682-C7D5-4847-89CC-E823971F45D8}" type="parTrans" cxnId="{6AD6E6C8-B988-4433-B177-6FA70687E325}">
      <dgm:prSet/>
      <dgm:spPr/>
      <dgm:t>
        <a:bodyPr/>
        <a:lstStyle/>
        <a:p>
          <a:endParaRPr lang="en-US"/>
        </a:p>
      </dgm:t>
    </dgm:pt>
    <dgm:pt modelId="{CB96B6F3-7F2D-4010-BCD8-1BD7006812F8}" type="sibTrans" cxnId="{6AD6E6C8-B988-4433-B177-6FA70687E325}">
      <dgm:prSet/>
      <dgm:spPr/>
      <dgm:t>
        <a:bodyPr/>
        <a:lstStyle/>
        <a:p>
          <a:endParaRPr lang="en-US"/>
        </a:p>
      </dgm:t>
    </dgm:pt>
    <dgm:pt modelId="{C150D084-3594-41E2-8084-F0960FF220F1}" type="pres">
      <dgm:prSet presAssocID="{D759234F-B8E0-4E99-A4B4-D459CFCCECCC}" presName="Name0" presStyleCnt="0">
        <dgm:presLayoutVars>
          <dgm:dir/>
          <dgm:animLvl val="lvl"/>
          <dgm:resizeHandles val="exact"/>
        </dgm:presLayoutVars>
      </dgm:prSet>
      <dgm:spPr/>
      <dgm:t>
        <a:bodyPr/>
        <a:lstStyle/>
        <a:p>
          <a:endParaRPr lang="en-US"/>
        </a:p>
      </dgm:t>
    </dgm:pt>
    <dgm:pt modelId="{5862C59F-A471-4AA6-98E1-9CD2FE127437}" type="pres">
      <dgm:prSet presAssocID="{9258D959-C35B-4735-9C2E-799C3C984981}" presName="composite" presStyleCnt="0"/>
      <dgm:spPr/>
    </dgm:pt>
    <dgm:pt modelId="{27C6315C-F167-482E-A96A-EDBB1E0B0095}" type="pres">
      <dgm:prSet presAssocID="{9258D959-C35B-4735-9C2E-799C3C984981}" presName="parTx" presStyleLbl="alignNode1" presStyleIdx="0" presStyleCnt="1">
        <dgm:presLayoutVars>
          <dgm:chMax val="0"/>
          <dgm:chPref val="0"/>
          <dgm:bulletEnabled val="1"/>
        </dgm:presLayoutVars>
      </dgm:prSet>
      <dgm:spPr/>
      <dgm:t>
        <a:bodyPr/>
        <a:lstStyle/>
        <a:p>
          <a:endParaRPr lang="en-US"/>
        </a:p>
      </dgm:t>
    </dgm:pt>
    <dgm:pt modelId="{C2E2FA6A-20BA-4615-BBE7-AFD1F4F46757}" type="pres">
      <dgm:prSet presAssocID="{9258D959-C35B-4735-9C2E-799C3C984981}" presName="desTx" presStyleLbl="alignAccFollowNode1" presStyleIdx="0" presStyleCnt="1">
        <dgm:presLayoutVars>
          <dgm:bulletEnabled val="1"/>
        </dgm:presLayoutVars>
      </dgm:prSet>
      <dgm:spPr/>
      <dgm:t>
        <a:bodyPr/>
        <a:lstStyle/>
        <a:p>
          <a:endParaRPr lang="en-US"/>
        </a:p>
      </dgm:t>
    </dgm:pt>
  </dgm:ptLst>
  <dgm:cxnLst>
    <dgm:cxn modelId="{1EA45F9A-DDA0-40E7-A546-A53855ABF9B4}" type="presOf" srcId="{28FECE96-AD5E-43FB-A019-2DD62DBD3EB4}" destId="{C2E2FA6A-20BA-4615-BBE7-AFD1F4F46757}" srcOrd="0" destOrd="4" presId="urn:microsoft.com/office/officeart/2005/8/layout/hList1"/>
    <dgm:cxn modelId="{FABF089A-2AFC-48BF-A541-9A3A036808BA}" srcId="{9258D959-C35B-4735-9C2E-799C3C984981}" destId="{480E8596-5FE9-4DDC-8DEB-76F0CAAE3712}" srcOrd="3" destOrd="0" parTransId="{1F687110-41A2-49B8-957A-E86CDDE89FDC}" sibTransId="{B838E372-E88C-479A-B8A4-5615D3C56374}"/>
    <dgm:cxn modelId="{860EB793-0F4D-4F5F-9E32-719C5CC88526}" type="presOf" srcId="{1F888B51-7BDF-48E2-AF69-E85547651C1F}" destId="{C2E2FA6A-20BA-4615-BBE7-AFD1F4F46757}" srcOrd="0" destOrd="1" presId="urn:microsoft.com/office/officeart/2005/8/layout/hList1"/>
    <dgm:cxn modelId="{16A09BA4-6BC2-4EC5-A9B3-E2270E0CF8AD}" srcId="{D759234F-B8E0-4E99-A4B4-D459CFCCECCC}" destId="{9258D959-C35B-4735-9C2E-799C3C984981}" srcOrd="0" destOrd="0" parTransId="{FDC2DE2C-905F-42A0-A929-37899C1EDAF9}" sibTransId="{58D5F69B-E214-4228-B3E6-16B5AEA5FCFD}"/>
    <dgm:cxn modelId="{A6DC56E4-A4D3-481D-A9AA-33FE5FBB696B}" srcId="{9258D959-C35B-4735-9C2E-799C3C984981}" destId="{1F888B51-7BDF-48E2-AF69-E85547651C1F}" srcOrd="1" destOrd="0" parTransId="{0A15BECF-5441-43F4-BC07-22BDF7A7AE73}" sibTransId="{D1A987F2-A3D3-401B-AC10-EF7F17AAF387}"/>
    <dgm:cxn modelId="{9711D3C5-4E01-4D5F-A568-5C7B06AD8E2A}" type="presOf" srcId="{D759234F-B8E0-4E99-A4B4-D459CFCCECCC}" destId="{C150D084-3594-41E2-8084-F0960FF220F1}" srcOrd="0" destOrd="0" presId="urn:microsoft.com/office/officeart/2005/8/layout/hList1"/>
    <dgm:cxn modelId="{D3E053B0-B6BF-4D8D-8795-3782C579E0D8}" type="presOf" srcId="{9258D959-C35B-4735-9C2E-799C3C984981}" destId="{27C6315C-F167-482E-A96A-EDBB1E0B0095}" srcOrd="0" destOrd="0" presId="urn:microsoft.com/office/officeart/2005/8/layout/hList1"/>
    <dgm:cxn modelId="{0E6F1449-53E4-4F44-AA8A-ED7D07A7BE85}" type="presOf" srcId="{6D382345-1FF3-43D9-9D48-BE4392458795}" destId="{C2E2FA6A-20BA-4615-BBE7-AFD1F4F46757}" srcOrd="0" destOrd="2" presId="urn:microsoft.com/office/officeart/2005/8/layout/hList1"/>
    <dgm:cxn modelId="{589AE717-8007-49C1-89E4-FADFE2199A55}" srcId="{9258D959-C35B-4735-9C2E-799C3C984981}" destId="{22CD948B-9A44-4290-B18C-9F9CB2EBEC0F}" srcOrd="0" destOrd="0" parTransId="{8EBC57E2-6478-4A17-980C-8E32041D5FA1}" sibTransId="{F4F0D3AC-3841-4C26-B942-1A4394020816}"/>
    <dgm:cxn modelId="{6CF3D7DD-3730-49A6-A385-0CDE2485C01B}" srcId="{9258D959-C35B-4735-9C2E-799C3C984981}" destId="{6D382345-1FF3-43D9-9D48-BE4392458795}" srcOrd="2" destOrd="0" parTransId="{6DD8BF4E-540C-4DB5-9FBF-E9F42960A510}" sibTransId="{B6A4A1E8-D0DC-484D-B292-AA847F44C836}"/>
    <dgm:cxn modelId="{8BC09A8C-0644-4AF3-8A49-E6F875BA694A}" type="presOf" srcId="{480E8596-5FE9-4DDC-8DEB-76F0CAAE3712}" destId="{C2E2FA6A-20BA-4615-BBE7-AFD1F4F46757}" srcOrd="0" destOrd="3" presId="urn:microsoft.com/office/officeart/2005/8/layout/hList1"/>
    <dgm:cxn modelId="{6AD6E6C8-B988-4433-B177-6FA70687E325}" srcId="{9258D959-C35B-4735-9C2E-799C3C984981}" destId="{28FECE96-AD5E-43FB-A019-2DD62DBD3EB4}" srcOrd="4" destOrd="0" parTransId="{98267682-C7D5-4847-89CC-E823971F45D8}" sibTransId="{CB96B6F3-7F2D-4010-BCD8-1BD7006812F8}"/>
    <dgm:cxn modelId="{3EC551F2-6FF8-44AA-81B1-793C45BB9A9A}" type="presOf" srcId="{22CD948B-9A44-4290-B18C-9F9CB2EBEC0F}" destId="{C2E2FA6A-20BA-4615-BBE7-AFD1F4F46757}" srcOrd="0" destOrd="0" presId="urn:microsoft.com/office/officeart/2005/8/layout/hList1"/>
    <dgm:cxn modelId="{224DFA68-E2D3-434C-AC3D-E35C3BD20E75}" type="presParOf" srcId="{C150D084-3594-41E2-8084-F0960FF220F1}" destId="{5862C59F-A471-4AA6-98E1-9CD2FE127437}" srcOrd="0" destOrd="0" presId="urn:microsoft.com/office/officeart/2005/8/layout/hList1"/>
    <dgm:cxn modelId="{026DE99A-66F8-4A9E-A3B2-B72956A08067}" type="presParOf" srcId="{5862C59F-A471-4AA6-98E1-9CD2FE127437}" destId="{27C6315C-F167-482E-A96A-EDBB1E0B0095}" srcOrd="0" destOrd="0" presId="urn:microsoft.com/office/officeart/2005/8/layout/hList1"/>
    <dgm:cxn modelId="{35D5181A-884F-4E64-97F8-BA54F0FA9DA3}" type="presParOf" srcId="{5862C59F-A471-4AA6-98E1-9CD2FE127437}" destId="{C2E2FA6A-20BA-4615-BBE7-AFD1F4F46757}" srcOrd="1" destOrd="0" presId="urn:microsoft.com/office/officeart/2005/8/layout/h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D93A6194-679F-423D-A723-3BB191F8127E}" type="doc">
      <dgm:prSet loTypeId="urn:microsoft.com/office/officeart/2005/8/layout/hList1" loCatId="list" qsTypeId="urn:microsoft.com/office/officeart/2005/8/quickstyle/simple1" qsCatId="simple" csTypeId="urn:microsoft.com/office/officeart/2005/8/colors/accent0_3" csCatId="mainScheme" phldr="1"/>
      <dgm:spPr/>
      <dgm:t>
        <a:bodyPr/>
        <a:lstStyle/>
        <a:p>
          <a:endParaRPr lang="en-US"/>
        </a:p>
      </dgm:t>
    </dgm:pt>
    <dgm:pt modelId="{ABAEE9E5-FEFF-488C-B219-FB343FD47572}">
      <dgm:prSet/>
      <dgm:spPr/>
      <dgm:t>
        <a:bodyPr/>
        <a:lstStyle/>
        <a:p>
          <a:pPr rtl="0"/>
          <a:r>
            <a:rPr lang="en-US" smtClean="0"/>
            <a:t>Independent of amount:</a:t>
          </a:r>
          <a:endParaRPr lang="en-US"/>
        </a:p>
      </dgm:t>
    </dgm:pt>
    <dgm:pt modelId="{4C98C2C8-A2B9-42D4-AD2B-5214C529CC3E}" type="parTrans" cxnId="{614F3274-1A9E-426B-8A3D-A7BB8586767F}">
      <dgm:prSet/>
      <dgm:spPr/>
      <dgm:t>
        <a:bodyPr/>
        <a:lstStyle/>
        <a:p>
          <a:endParaRPr lang="en-US"/>
        </a:p>
      </dgm:t>
    </dgm:pt>
    <dgm:pt modelId="{0E3A0290-9428-4479-8465-C1D6FFF1F9C9}" type="sibTrans" cxnId="{614F3274-1A9E-426B-8A3D-A7BB8586767F}">
      <dgm:prSet/>
      <dgm:spPr/>
      <dgm:t>
        <a:bodyPr/>
        <a:lstStyle/>
        <a:p>
          <a:endParaRPr lang="en-US"/>
        </a:p>
      </dgm:t>
    </dgm:pt>
    <dgm:pt modelId="{97E1BCBF-51E0-4B76-8BA9-9B74187D2BA9}">
      <dgm:prSet/>
      <dgm:spPr/>
      <dgm:t>
        <a:bodyPr/>
        <a:lstStyle/>
        <a:p>
          <a:pPr rtl="0"/>
          <a:r>
            <a:rPr lang="en-US" smtClean="0"/>
            <a:t>Melting point</a:t>
          </a:r>
          <a:endParaRPr lang="en-US"/>
        </a:p>
      </dgm:t>
    </dgm:pt>
    <dgm:pt modelId="{D0F5A3E3-DDFE-40A9-8219-43E857DE783D}" type="parTrans" cxnId="{9E9AD982-44E7-4C55-8D40-D729D3F928EA}">
      <dgm:prSet/>
      <dgm:spPr/>
      <dgm:t>
        <a:bodyPr/>
        <a:lstStyle/>
        <a:p>
          <a:endParaRPr lang="en-US"/>
        </a:p>
      </dgm:t>
    </dgm:pt>
    <dgm:pt modelId="{78AD90C3-8631-4888-8173-BB4329F8012C}" type="sibTrans" cxnId="{9E9AD982-44E7-4C55-8D40-D729D3F928EA}">
      <dgm:prSet/>
      <dgm:spPr/>
      <dgm:t>
        <a:bodyPr/>
        <a:lstStyle/>
        <a:p>
          <a:endParaRPr lang="en-US"/>
        </a:p>
      </dgm:t>
    </dgm:pt>
    <dgm:pt modelId="{BB7725A0-CEAC-498A-B4C9-ACEC2EC1BD8B}">
      <dgm:prSet/>
      <dgm:spPr/>
      <dgm:t>
        <a:bodyPr/>
        <a:lstStyle/>
        <a:p>
          <a:pPr rtl="0"/>
          <a:r>
            <a:rPr lang="en-US" smtClean="0"/>
            <a:t>Boiling point </a:t>
          </a:r>
          <a:endParaRPr lang="en-US"/>
        </a:p>
      </dgm:t>
    </dgm:pt>
    <dgm:pt modelId="{3F7A9820-9711-4296-8D17-412A59C0023A}" type="parTrans" cxnId="{8461D1D3-3B65-4BE0-81CE-CE6CFC882C1E}">
      <dgm:prSet/>
      <dgm:spPr/>
      <dgm:t>
        <a:bodyPr/>
        <a:lstStyle/>
        <a:p>
          <a:endParaRPr lang="en-US"/>
        </a:p>
      </dgm:t>
    </dgm:pt>
    <dgm:pt modelId="{8EB4F33E-2C4F-428C-A569-76DBEC20DBF4}" type="sibTrans" cxnId="{8461D1D3-3B65-4BE0-81CE-CE6CFC882C1E}">
      <dgm:prSet/>
      <dgm:spPr/>
      <dgm:t>
        <a:bodyPr/>
        <a:lstStyle/>
        <a:p>
          <a:endParaRPr lang="en-US"/>
        </a:p>
      </dgm:t>
    </dgm:pt>
    <dgm:pt modelId="{9777CA69-2232-4021-A517-25B1EF0B6DC8}">
      <dgm:prSet/>
      <dgm:spPr/>
      <dgm:t>
        <a:bodyPr/>
        <a:lstStyle/>
        <a:p>
          <a:pPr rtl="0"/>
          <a:r>
            <a:rPr lang="en-US" smtClean="0"/>
            <a:t>Color</a:t>
          </a:r>
          <a:endParaRPr lang="en-US"/>
        </a:p>
      </dgm:t>
    </dgm:pt>
    <dgm:pt modelId="{E9E6A634-A195-42E3-B8BD-70D21CB5B8BD}" type="parTrans" cxnId="{64EAB5F5-459B-4EDD-A994-B9BC99DA0FBC}">
      <dgm:prSet/>
      <dgm:spPr/>
      <dgm:t>
        <a:bodyPr/>
        <a:lstStyle/>
        <a:p>
          <a:endParaRPr lang="en-US"/>
        </a:p>
      </dgm:t>
    </dgm:pt>
    <dgm:pt modelId="{486C516D-214B-47F9-93D3-F8516A32987C}" type="sibTrans" cxnId="{64EAB5F5-459B-4EDD-A994-B9BC99DA0FBC}">
      <dgm:prSet/>
      <dgm:spPr/>
      <dgm:t>
        <a:bodyPr/>
        <a:lstStyle/>
        <a:p>
          <a:endParaRPr lang="en-US"/>
        </a:p>
      </dgm:t>
    </dgm:pt>
    <dgm:pt modelId="{22B2FD48-4274-48E8-9454-3B81459CD866}">
      <dgm:prSet/>
      <dgm:spPr/>
      <dgm:t>
        <a:bodyPr/>
        <a:lstStyle/>
        <a:p>
          <a:pPr rtl="0"/>
          <a:r>
            <a:rPr lang="en-US" smtClean="0"/>
            <a:t>Density</a:t>
          </a:r>
          <a:endParaRPr lang="en-US"/>
        </a:p>
      </dgm:t>
    </dgm:pt>
    <dgm:pt modelId="{4635D748-8D73-4115-856B-DD3C50B21936}" type="parTrans" cxnId="{10EFB2BA-7C57-483E-9187-ADA7B8D59CA5}">
      <dgm:prSet/>
      <dgm:spPr/>
      <dgm:t>
        <a:bodyPr/>
        <a:lstStyle/>
        <a:p>
          <a:endParaRPr lang="en-US"/>
        </a:p>
      </dgm:t>
    </dgm:pt>
    <dgm:pt modelId="{68447450-5C9E-40C1-87B5-9AD66C88DE0D}" type="sibTrans" cxnId="{10EFB2BA-7C57-483E-9187-ADA7B8D59CA5}">
      <dgm:prSet/>
      <dgm:spPr/>
      <dgm:t>
        <a:bodyPr/>
        <a:lstStyle/>
        <a:p>
          <a:endParaRPr lang="en-US"/>
        </a:p>
      </dgm:t>
    </dgm:pt>
    <dgm:pt modelId="{30623AB6-4124-4A0E-8675-9BFDFAED40DD}">
      <dgm:prSet/>
      <dgm:spPr/>
      <dgm:t>
        <a:bodyPr/>
        <a:lstStyle/>
        <a:p>
          <a:pPr rtl="0"/>
          <a:r>
            <a:rPr lang="en-US" smtClean="0"/>
            <a:t>Solubility</a:t>
          </a:r>
          <a:endParaRPr lang="en-US"/>
        </a:p>
      </dgm:t>
    </dgm:pt>
    <dgm:pt modelId="{6CB17DDB-3691-4273-8D8C-0F8B7C5623AC}" type="parTrans" cxnId="{EADA2C3B-4517-4284-9F4E-C67B3298A8E2}">
      <dgm:prSet/>
      <dgm:spPr/>
      <dgm:t>
        <a:bodyPr/>
        <a:lstStyle/>
        <a:p>
          <a:endParaRPr lang="en-US"/>
        </a:p>
      </dgm:t>
    </dgm:pt>
    <dgm:pt modelId="{A7C4AC14-CEC1-477F-A48C-F2E97D8BD75E}" type="sibTrans" cxnId="{EADA2C3B-4517-4284-9F4E-C67B3298A8E2}">
      <dgm:prSet/>
      <dgm:spPr/>
      <dgm:t>
        <a:bodyPr/>
        <a:lstStyle/>
        <a:p>
          <a:endParaRPr lang="en-US"/>
        </a:p>
      </dgm:t>
    </dgm:pt>
    <dgm:pt modelId="{0F9EBA01-8E1B-4FDE-A740-42C2708EF87A}">
      <dgm:prSet/>
      <dgm:spPr/>
      <dgm:t>
        <a:bodyPr/>
        <a:lstStyle/>
        <a:p>
          <a:pPr rtl="0"/>
          <a:r>
            <a:rPr lang="en-US" smtClean="0"/>
            <a:t>Odor</a:t>
          </a:r>
          <a:endParaRPr lang="en-US"/>
        </a:p>
      </dgm:t>
    </dgm:pt>
    <dgm:pt modelId="{F5A0F71E-DE41-4CEB-B390-304E99D6EE6B}" type="parTrans" cxnId="{61A0D6AA-1E96-49D8-AC4B-FD151CAA7C1E}">
      <dgm:prSet/>
      <dgm:spPr/>
      <dgm:t>
        <a:bodyPr/>
        <a:lstStyle/>
        <a:p>
          <a:endParaRPr lang="en-US"/>
        </a:p>
      </dgm:t>
    </dgm:pt>
    <dgm:pt modelId="{C78565AD-E1FB-46BA-BEF0-DAD8A4DF3C59}" type="sibTrans" cxnId="{61A0D6AA-1E96-49D8-AC4B-FD151CAA7C1E}">
      <dgm:prSet/>
      <dgm:spPr/>
      <dgm:t>
        <a:bodyPr/>
        <a:lstStyle/>
        <a:p>
          <a:endParaRPr lang="en-US"/>
        </a:p>
      </dgm:t>
    </dgm:pt>
    <dgm:pt modelId="{1CBC53A5-D20D-4F91-A621-9D65E030A702}">
      <dgm:prSet/>
      <dgm:spPr/>
      <dgm:t>
        <a:bodyPr/>
        <a:lstStyle/>
        <a:p>
          <a:pPr rtl="0"/>
          <a:r>
            <a:rPr lang="en-US" dirty="0" smtClean="0"/>
            <a:t>Texture</a:t>
          </a:r>
          <a:endParaRPr lang="en-US" dirty="0"/>
        </a:p>
      </dgm:t>
    </dgm:pt>
    <dgm:pt modelId="{72438C9F-B4EE-4854-BA55-4164B5C10D52}" type="parTrans" cxnId="{B97B60E7-57A8-44B4-9221-B93DE0F888A7}">
      <dgm:prSet/>
      <dgm:spPr/>
      <dgm:t>
        <a:bodyPr/>
        <a:lstStyle/>
        <a:p>
          <a:endParaRPr lang="en-US"/>
        </a:p>
      </dgm:t>
    </dgm:pt>
    <dgm:pt modelId="{D7F866D8-AE35-4D54-A7D3-981644E38394}" type="sibTrans" cxnId="{B97B60E7-57A8-44B4-9221-B93DE0F888A7}">
      <dgm:prSet/>
      <dgm:spPr/>
      <dgm:t>
        <a:bodyPr/>
        <a:lstStyle/>
        <a:p>
          <a:endParaRPr lang="en-US"/>
        </a:p>
      </dgm:t>
    </dgm:pt>
    <dgm:pt modelId="{C8929219-2387-404F-AC37-35B1CF5AE7E5}" type="pres">
      <dgm:prSet presAssocID="{D93A6194-679F-423D-A723-3BB191F8127E}" presName="Name0" presStyleCnt="0">
        <dgm:presLayoutVars>
          <dgm:dir/>
          <dgm:animLvl val="lvl"/>
          <dgm:resizeHandles val="exact"/>
        </dgm:presLayoutVars>
      </dgm:prSet>
      <dgm:spPr/>
      <dgm:t>
        <a:bodyPr/>
        <a:lstStyle/>
        <a:p>
          <a:endParaRPr lang="en-US"/>
        </a:p>
      </dgm:t>
    </dgm:pt>
    <dgm:pt modelId="{63395D89-6F7C-4C7B-9CBC-5A417C80A303}" type="pres">
      <dgm:prSet presAssocID="{ABAEE9E5-FEFF-488C-B219-FB343FD47572}" presName="composite" presStyleCnt="0"/>
      <dgm:spPr/>
    </dgm:pt>
    <dgm:pt modelId="{8DB72968-2085-4796-B1F8-1B0328D6B2D7}" type="pres">
      <dgm:prSet presAssocID="{ABAEE9E5-FEFF-488C-B219-FB343FD47572}" presName="parTx" presStyleLbl="alignNode1" presStyleIdx="0" presStyleCnt="1">
        <dgm:presLayoutVars>
          <dgm:chMax val="0"/>
          <dgm:chPref val="0"/>
          <dgm:bulletEnabled val="1"/>
        </dgm:presLayoutVars>
      </dgm:prSet>
      <dgm:spPr/>
      <dgm:t>
        <a:bodyPr/>
        <a:lstStyle/>
        <a:p>
          <a:endParaRPr lang="en-US"/>
        </a:p>
      </dgm:t>
    </dgm:pt>
    <dgm:pt modelId="{04B3F646-9DC8-4D66-8134-61F6A9C8C63D}" type="pres">
      <dgm:prSet presAssocID="{ABAEE9E5-FEFF-488C-B219-FB343FD47572}" presName="desTx" presStyleLbl="alignAccFollowNode1" presStyleIdx="0" presStyleCnt="1" custLinFactNeighborX="2907" custLinFactNeighborY="3813">
        <dgm:presLayoutVars>
          <dgm:bulletEnabled val="1"/>
        </dgm:presLayoutVars>
      </dgm:prSet>
      <dgm:spPr/>
      <dgm:t>
        <a:bodyPr/>
        <a:lstStyle/>
        <a:p>
          <a:endParaRPr lang="en-US"/>
        </a:p>
      </dgm:t>
    </dgm:pt>
  </dgm:ptLst>
  <dgm:cxnLst>
    <dgm:cxn modelId="{53BC152A-A6AA-49C1-8762-6325DC48DD9F}" type="presOf" srcId="{0F9EBA01-8E1B-4FDE-A740-42C2708EF87A}" destId="{04B3F646-9DC8-4D66-8134-61F6A9C8C63D}" srcOrd="0" destOrd="5" presId="urn:microsoft.com/office/officeart/2005/8/layout/hList1"/>
    <dgm:cxn modelId="{EADA2C3B-4517-4284-9F4E-C67B3298A8E2}" srcId="{ABAEE9E5-FEFF-488C-B219-FB343FD47572}" destId="{30623AB6-4124-4A0E-8675-9BFDFAED40DD}" srcOrd="4" destOrd="0" parTransId="{6CB17DDB-3691-4273-8D8C-0F8B7C5623AC}" sibTransId="{A7C4AC14-CEC1-477F-A48C-F2E97D8BD75E}"/>
    <dgm:cxn modelId="{07DCE194-15AA-48C2-8BF1-00E872D9B46E}" type="presOf" srcId="{ABAEE9E5-FEFF-488C-B219-FB343FD47572}" destId="{8DB72968-2085-4796-B1F8-1B0328D6B2D7}" srcOrd="0" destOrd="0" presId="urn:microsoft.com/office/officeart/2005/8/layout/hList1"/>
    <dgm:cxn modelId="{12D42211-5CF5-4280-8738-7924F4CB3007}" type="presOf" srcId="{22B2FD48-4274-48E8-9454-3B81459CD866}" destId="{04B3F646-9DC8-4D66-8134-61F6A9C8C63D}" srcOrd="0" destOrd="3" presId="urn:microsoft.com/office/officeart/2005/8/layout/hList1"/>
    <dgm:cxn modelId="{2F05ECEC-DB35-43DC-A273-98E5F7DE0E93}" type="presOf" srcId="{1CBC53A5-D20D-4F91-A621-9D65E030A702}" destId="{04B3F646-9DC8-4D66-8134-61F6A9C8C63D}" srcOrd="0" destOrd="6" presId="urn:microsoft.com/office/officeart/2005/8/layout/hList1"/>
    <dgm:cxn modelId="{10C2E801-FB47-492B-B9FA-634C6AE0CAD8}" type="presOf" srcId="{BB7725A0-CEAC-498A-B4C9-ACEC2EC1BD8B}" destId="{04B3F646-9DC8-4D66-8134-61F6A9C8C63D}" srcOrd="0" destOrd="1" presId="urn:microsoft.com/office/officeart/2005/8/layout/hList1"/>
    <dgm:cxn modelId="{10EFB2BA-7C57-483E-9187-ADA7B8D59CA5}" srcId="{ABAEE9E5-FEFF-488C-B219-FB343FD47572}" destId="{22B2FD48-4274-48E8-9454-3B81459CD866}" srcOrd="3" destOrd="0" parTransId="{4635D748-8D73-4115-856B-DD3C50B21936}" sibTransId="{68447450-5C9E-40C1-87B5-9AD66C88DE0D}"/>
    <dgm:cxn modelId="{64EAB5F5-459B-4EDD-A994-B9BC99DA0FBC}" srcId="{ABAEE9E5-FEFF-488C-B219-FB343FD47572}" destId="{9777CA69-2232-4021-A517-25B1EF0B6DC8}" srcOrd="2" destOrd="0" parTransId="{E9E6A634-A195-42E3-B8BD-70D21CB5B8BD}" sibTransId="{486C516D-214B-47F9-93D3-F8516A32987C}"/>
    <dgm:cxn modelId="{25C6C07E-FFC9-4C94-8E3E-BEC8F6147E74}" type="presOf" srcId="{30623AB6-4124-4A0E-8675-9BFDFAED40DD}" destId="{04B3F646-9DC8-4D66-8134-61F6A9C8C63D}" srcOrd="0" destOrd="4" presId="urn:microsoft.com/office/officeart/2005/8/layout/hList1"/>
    <dgm:cxn modelId="{24289EA6-BF1A-4C83-8DA3-6D3FCF686567}" type="presOf" srcId="{97E1BCBF-51E0-4B76-8BA9-9B74187D2BA9}" destId="{04B3F646-9DC8-4D66-8134-61F6A9C8C63D}" srcOrd="0" destOrd="0" presId="urn:microsoft.com/office/officeart/2005/8/layout/hList1"/>
    <dgm:cxn modelId="{395B4C0B-7A5B-4393-8F39-7CE61BD3CAB2}" type="presOf" srcId="{9777CA69-2232-4021-A517-25B1EF0B6DC8}" destId="{04B3F646-9DC8-4D66-8134-61F6A9C8C63D}" srcOrd="0" destOrd="2" presId="urn:microsoft.com/office/officeart/2005/8/layout/hList1"/>
    <dgm:cxn modelId="{2F594B42-177E-420A-A251-4F1940917BE6}" type="presOf" srcId="{D93A6194-679F-423D-A723-3BB191F8127E}" destId="{C8929219-2387-404F-AC37-35B1CF5AE7E5}" srcOrd="0" destOrd="0" presId="urn:microsoft.com/office/officeart/2005/8/layout/hList1"/>
    <dgm:cxn modelId="{8461D1D3-3B65-4BE0-81CE-CE6CFC882C1E}" srcId="{ABAEE9E5-FEFF-488C-B219-FB343FD47572}" destId="{BB7725A0-CEAC-498A-B4C9-ACEC2EC1BD8B}" srcOrd="1" destOrd="0" parTransId="{3F7A9820-9711-4296-8D17-412A59C0023A}" sibTransId="{8EB4F33E-2C4F-428C-A569-76DBEC20DBF4}"/>
    <dgm:cxn modelId="{614F3274-1A9E-426B-8A3D-A7BB8586767F}" srcId="{D93A6194-679F-423D-A723-3BB191F8127E}" destId="{ABAEE9E5-FEFF-488C-B219-FB343FD47572}" srcOrd="0" destOrd="0" parTransId="{4C98C2C8-A2B9-42D4-AD2B-5214C529CC3E}" sibTransId="{0E3A0290-9428-4479-8465-C1D6FFF1F9C9}"/>
    <dgm:cxn modelId="{61A0D6AA-1E96-49D8-AC4B-FD151CAA7C1E}" srcId="{ABAEE9E5-FEFF-488C-B219-FB343FD47572}" destId="{0F9EBA01-8E1B-4FDE-A740-42C2708EF87A}" srcOrd="5" destOrd="0" parTransId="{F5A0F71E-DE41-4CEB-B390-304E99D6EE6B}" sibTransId="{C78565AD-E1FB-46BA-BEF0-DAD8A4DF3C59}"/>
    <dgm:cxn modelId="{9E9AD982-44E7-4C55-8D40-D729D3F928EA}" srcId="{ABAEE9E5-FEFF-488C-B219-FB343FD47572}" destId="{97E1BCBF-51E0-4B76-8BA9-9B74187D2BA9}" srcOrd="0" destOrd="0" parTransId="{D0F5A3E3-DDFE-40A9-8219-43E857DE783D}" sibTransId="{78AD90C3-8631-4888-8173-BB4329F8012C}"/>
    <dgm:cxn modelId="{B97B60E7-57A8-44B4-9221-B93DE0F888A7}" srcId="{ABAEE9E5-FEFF-488C-B219-FB343FD47572}" destId="{1CBC53A5-D20D-4F91-A621-9D65E030A702}" srcOrd="6" destOrd="0" parTransId="{72438C9F-B4EE-4854-BA55-4164B5C10D52}" sibTransId="{D7F866D8-AE35-4D54-A7D3-981644E38394}"/>
    <dgm:cxn modelId="{58330901-5093-4F89-B14A-498EB9092BCB}" type="presParOf" srcId="{C8929219-2387-404F-AC37-35B1CF5AE7E5}" destId="{63395D89-6F7C-4C7B-9CBC-5A417C80A303}" srcOrd="0" destOrd="0" presId="urn:microsoft.com/office/officeart/2005/8/layout/hList1"/>
    <dgm:cxn modelId="{77767E92-90AA-405E-B7D3-715E80BAF211}" type="presParOf" srcId="{63395D89-6F7C-4C7B-9CBC-5A417C80A303}" destId="{8DB72968-2085-4796-B1F8-1B0328D6B2D7}" srcOrd="0" destOrd="0" presId="urn:microsoft.com/office/officeart/2005/8/layout/hList1"/>
    <dgm:cxn modelId="{270F168F-B3F1-46A9-AC30-E5416CA11D13}" type="presParOf" srcId="{63395D89-6F7C-4C7B-9CBC-5A417C80A303}" destId="{04B3F646-9DC8-4D66-8134-61F6A9C8C63D}" srcOrd="1" destOrd="0" presId="urn:microsoft.com/office/officeart/2005/8/layout/hList1"/>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7C6315C-F167-482E-A96A-EDBB1E0B0095}">
      <dsp:nvSpPr>
        <dsp:cNvPr id="0" name=""/>
        <dsp:cNvSpPr/>
      </dsp:nvSpPr>
      <dsp:spPr>
        <a:xfrm>
          <a:off x="0" y="118700"/>
          <a:ext cx="2971800" cy="576000"/>
        </a:xfrm>
        <a:prstGeom prst="rect">
          <a:avLst/>
        </a:prstGeom>
        <a:solidFill>
          <a:schemeClr val="dk2">
            <a:hueOff val="0"/>
            <a:satOff val="0"/>
            <a:lumOff val="0"/>
            <a:alphaOff val="0"/>
          </a:schemeClr>
        </a:solidFill>
        <a:ln w="28575" cap="flat"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81280" rIns="142240" bIns="81280" numCol="1" spcCol="1270" anchor="ctr" anchorCtr="0">
          <a:noAutofit/>
        </a:bodyPr>
        <a:lstStyle/>
        <a:p>
          <a:pPr lvl="0" algn="ctr" defTabSz="889000" rtl="0">
            <a:lnSpc>
              <a:spcPct val="90000"/>
            </a:lnSpc>
            <a:spcBef>
              <a:spcPct val="0"/>
            </a:spcBef>
            <a:spcAft>
              <a:spcPct val="35000"/>
            </a:spcAft>
          </a:pPr>
          <a:r>
            <a:rPr lang="en-US" sz="2000" kern="1200" dirty="0" smtClean="0"/>
            <a:t>Dependent on amount: </a:t>
          </a:r>
          <a:endParaRPr lang="en-US" sz="2000" kern="1200" dirty="0"/>
        </a:p>
      </dsp:txBody>
      <dsp:txXfrm>
        <a:off x="0" y="118700"/>
        <a:ext cx="2971800" cy="576000"/>
      </dsp:txXfrm>
    </dsp:sp>
    <dsp:sp modelId="{C2E2FA6A-20BA-4615-BBE7-AFD1F4F46757}">
      <dsp:nvSpPr>
        <dsp:cNvPr id="0" name=""/>
        <dsp:cNvSpPr/>
      </dsp:nvSpPr>
      <dsp:spPr>
        <a:xfrm>
          <a:off x="0" y="694700"/>
          <a:ext cx="2971800" cy="1756800"/>
        </a:xfrm>
        <a:prstGeom prst="rect">
          <a:avLst/>
        </a:prstGeom>
        <a:solidFill>
          <a:schemeClr val="dk2">
            <a:alpha val="90000"/>
            <a:tint val="40000"/>
            <a:hueOff val="0"/>
            <a:satOff val="0"/>
            <a:lumOff val="0"/>
            <a:alphaOff val="0"/>
          </a:schemeClr>
        </a:solidFill>
        <a:ln w="28575" cap="flat" cmpd="sng" algn="ctr">
          <a:solidFill>
            <a:schemeClr val="dk2">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6680" tIns="106680" rIns="142240" bIns="160020" numCol="1" spcCol="1270" anchor="t" anchorCtr="0">
          <a:noAutofit/>
        </a:bodyPr>
        <a:lstStyle/>
        <a:p>
          <a:pPr marL="228600" lvl="1" indent="-228600" algn="l" defTabSz="889000" rtl="0">
            <a:lnSpc>
              <a:spcPct val="90000"/>
            </a:lnSpc>
            <a:spcBef>
              <a:spcPct val="0"/>
            </a:spcBef>
            <a:spcAft>
              <a:spcPct val="15000"/>
            </a:spcAft>
            <a:buChar char="••"/>
          </a:pPr>
          <a:r>
            <a:rPr lang="en-US" sz="2000" kern="1200" smtClean="0"/>
            <a:t>Shape</a:t>
          </a:r>
          <a:endParaRPr lang="en-US" sz="2000" kern="1200"/>
        </a:p>
        <a:p>
          <a:pPr marL="228600" lvl="1" indent="-228600" algn="l" defTabSz="889000" rtl="0">
            <a:lnSpc>
              <a:spcPct val="90000"/>
            </a:lnSpc>
            <a:spcBef>
              <a:spcPct val="0"/>
            </a:spcBef>
            <a:spcAft>
              <a:spcPct val="15000"/>
            </a:spcAft>
            <a:buChar char="••"/>
          </a:pPr>
          <a:r>
            <a:rPr lang="en-US" sz="2000" kern="1200" smtClean="0"/>
            <a:t>Length</a:t>
          </a:r>
          <a:endParaRPr lang="en-US" sz="2000" kern="1200"/>
        </a:p>
        <a:p>
          <a:pPr marL="228600" lvl="1" indent="-228600" algn="l" defTabSz="889000" rtl="0">
            <a:lnSpc>
              <a:spcPct val="90000"/>
            </a:lnSpc>
            <a:spcBef>
              <a:spcPct val="0"/>
            </a:spcBef>
            <a:spcAft>
              <a:spcPct val="15000"/>
            </a:spcAft>
            <a:buChar char="••"/>
          </a:pPr>
          <a:r>
            <a:rPr lang="en-US" sz="2000" kern="1200" dirty="0" smtClean="0"/>
            <a:t>Mass</a:t>
          </a:r>
          <a:endParaRPr lang="en-US" sz="2000" kern="1200" dirty="0"/>
        </a:p>
        <a:p>
          <a:pPr marL="228600" lvl="1" indent="-228600" algn="l" defTabSz="889000" rtl="0">
            <a:lnSpc>
              <a:spcPct val="90000"/>
            </a:lnSpc>
            <a:spcBef>
              <a:spcPct val="0"/>
            </a:spcBef>
            <a:spcAft>
              <a:spcPct val="15000"/>
            </a:spcAft>
            <a:buChar char="••"/>
          </a:pPr>
          <a:r>
            <a:rPr lang="en-US" sz="2000" kern="1200" dirty="0" smtClean="0"/>
            <a:t>Volume</a:t>
          </a:r>
          <a:endParaRPr lang="en-US" sz="2000" kern="1200" dirty="0"/>
        </a:p>
        <a:p>
          <a:pPr marL="228600" lvl="1" indent="-228600" algn="l" defTabSz="889000" rtl="0">
            <a:lnSpc>
              <a:spcPct val="90000"/>
            </a:lnSpc>
            <a:spcBef>
              <a:spcPct val="0"/>
            </a:spcBef>
            <a:spcAft>
              <a:spcPct val="15000"/>
            </a:spcAft>
            <a:buChar char="••"/>
          </a:pPr>
          <a:r>
            <a:rPr lang="en-US" sz="2000" kern="1200" dirty="0" smtClean="0"/>
            <a:t>Weight</a:t>
          </a:r>
          <a:endParaRPr lang="en-US" sz="2000" kern="1200" dirty="0"/>
        </a:p>
      </dsp:txBody>
      <dsp:txXfrm>
        <a:off x="0" y="694700"/>
        <a:ext cx="2971800" cy="175680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DB72968-2085-4796-B1F8-1B0328D6B2D7}">
      <dsp:nvSpPr>
        <dsp:cNvPr id="0" name=""/>
        <dsp:cNvSpPr/>
      </dsp:nvSpPr>
      <dsp:spPr>
        <a:xfrm>
          <a:off x="0" y="2017"/>
          <a:ext cx="2971800" cy="518400"/>
        </a:xfrm>
        <a:prstGeom prst="rect">
          <a:avLst/>
        </a:prstGeom>
        <a:solidFill>
          <a:schemeClr val="dk2">
            <a:hueOff val="0"/>
            <a:satOff val="0"/>
            <a:lumOff val="0"/>
            <a:alphaOff val="0"/>
          </a:schemeClr>
        </a:solidFill>
        <a:ln w="28575" cap="flat"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73152" rIns="128016" bIns="73152" numCol="1" spcCol="1270" anchor="ctr" anchorCtr="0">
          <a:noAutofit/>
        </a:bodyPr>
        <a:lstStyle/>
        <a:p>
          <a:pPr lvl="0" algn="ctr" defTabSz="800100" rtl="0">
            <a:lnSpc>
              <a:spcPct val="90000"/>
            </a:lnSpc>
            <a:spcBef>
              <a:spcPct val="0"/>
            </a:spcBef>
            <a:spcAft>
              <a:spcPct val="35000"/>
            </a:spcAft>
          </a:pPr>
          <a:r>
            <a:rPr lang="en-US" sz="1800" kern="1200" smtClean="0"/>
            <a:t>Independent of amount:</a:t>
          </a:r>
          <a:endParaRPr lang="en-US" sz="1800" kern="1200"/>
        </a:p>
      </dsp:txBody>
      <dsp:txXfrm>
        <a:off x="0" y="2017"/>
        <a:ext cx="2971800" cy="518400"/>
      </dsp:txXfrm>
    </dsp:sp>
    <dsp:sp modelId="{04B3F646-9DC8-4D66-8134-61F6A9C8C63D}">
      <dsp:nvSpPr>
        <dsp:cNvPr id="0" name=""/>
        <dsp:cNvSpPr/>
      </dsp:nvSpPr>
      <dsp:spPr>
        <a:xfrm>
          <a:off x="0" y="522433"/>
          <a:ext cx="2971800" cy="2174039"/>
        </a:xfrm>
        <a:prstGeom prst="rect">
          <a:avLst/>
        </a:prstGeom>
        <a:solidFill>
          <a:schemeClr val="dk2">
            <a:alpha val="90000"/>
            <a:tint val="40000"/>
            <a:hueOff val="0"/>
            <a:satOff val="0"/>
            <a:lumOff val="0"/>
            <a:alphaOff val="0"/>
          </a:schemeClr>
        </a:solidFill>
        <a:ln w="28575" cap="flat" cmpd="sng" algn="ctr">
          <a:solidFill>
            <a:schemeClr val="dk2">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6012" tIns="96012" rIns="128016" bIns="144018" numCol="1" spcCol="1270" anchor="t" anchorCtr="0">
          <a:noAutofit/>
        </a:bodyPr>
        <a:lstStyle/>
        <a:p>
          <a:pPr marL="171450" lvl="1" indent="-171450" algn="l" defTabSz="800100" rtl="0">
            <a:lnSpc>
              <a:spcPct val="90000"/>
            </a:lnSpc>
            <a:spcBef>
              <a:spcPct val="0"/>
            </a:spcBef>
            <a:spcAft>
              <a:spcPct val="15000"/>
            </a:spcAft>
            <a:buChar char="••"/>
          </a:pPr>
          <a:r>
            <a:rPr lang="en-US" sz="1800" kern="1200" smtClean="0"/>
            <a:t>Melting point</a:t>
          </a:r>
          <a:endParaRPr lang="en-US" sz="1800" kern="1200"/>
        </a:p>
        <a:p>
          <a:pPr marL="171450" lvl="1" indent="-171450" algn="l" defTabSz="800100" rtl="0">
            <a:lnSpc>
              <a:spcPct val="90000"/>
            </a:lnSpc>
            <a:spcBef>
              <a:spcPct val="0"/>
            </a:spcBef>
            <a:spcAft>
              <a:spcPct val="15000"/>
            </a:spcAft>
            <a:buChar char="••"/>
          </a:pPr>
          <a:r>
            <a:rPr lang="en-US" sz="1800" kern="1200" smtClean="0"/>
            <a:t>Boiling point </a:t>
          </a:r>
          <a:endParaRPr lang="en-US" sz="1800" kern="1200"/>
        </a:p>
        <a:p>
          <a:pPr marL="171450" lvl="1" indent="-171450" algn="l" defTabSz="800100" rtl="0">
            <a:lnSpc>
              <a:spcPct val="90000"/>
            </a:lnSpc>
            <a:spcBef>
              <a:spcPct val="0"/>
            </a:spcBef>
            <a:spcAft>
              <a:spcPct val="15000"/>
            </a:spcAft>
            <a:buChar char="••"/>
          </a:pPr>
          <a:r>
            <a:rPr lang="en-US" sz="1800" kern="1200" smtClean="0"/>
            <a:t>Color</a:t>
          </a:r>
          <a:endParaRPr lang="en-US" sz="1800" kern="1200"/>
        </a:p>
        <a:p>
          <a:pPr marL="171450" lvl="1" indent="-171450" algn="l" defTabSz="800100" rtl="0">
            <a:lnSpc>
              <a:spcPct val="90000"/>
            </a:lnSpc>
            <a:spcBef>
              <a:spcPct val="0"/>
            </a:spcBef>
            <a:spcAft>
              <a:spcPct val="15000"/>
            </a:spcAft>
            <a:buChar char="••"/>
          </a:pPr>
          <a:r>
            <a:rPr lang="en-US" sz="1800" kern="1200" smtClean="0"/>
            <a:t>Density</a:t>
          </a:r>
          <a:endParaRPr lang="en-US" sz="1800" kern="1200"/>
        </a:p>
        <a:p>
          <a:pPr marL="171450" lvl="1" indent="-171450" algn="l" defTabSz="800100" rtl="0">
            <a:lnSpc>
              <a:spcPct val="90000"/>
            </a:lnSpc>
            <a:spcBef>
              <a:spcPct val="0"/>
            </a:spcBef>
            <a:spcAft>
              <a:spcPct val="15000"/>
            </a:spcAft>
            <a:buChar char="••"/>
          </a:pPr>
          <a:r>
            <a:rPr lang="en-US" sz="1800" kern="1200" smtClean="0"/>
            <a:t>Solubility</a:t>
          </a:r>
          <a:endParaRPr lang="en-US" sz="1800" kern="1200"/>
        </a:p>
        <a:p>
          <a:pPr marL="171450" lvl="1" indent="-171450" algn="l" defTabSz="800100" rtl="0">
            <a:lnSpc>
              <a:spcPct val="90000"/>
            </a:lnSpc>
            <a:spcBef>
              <a:spcPct val="0"/>
            </a:spcBef>
            <a:spcAft>
              <a:spcPct val="15000"/>
            </a:spcAft>
            <a:buChar char="••"/>
          </a:pPr>
          <a:r>
            <a:rPr lang="en-US" sz="1800" kern="1200" smtClean="0"/>
            <a:t>Odor</a:t>
          </a:r>
          <a:endParaRPr lang="en-US" sz="1800" kern="1200"/>
        </a:p>
        <a:p>
          <a:pPr marL="171450" lvl="1" indent="-171450" algn="l" defTabSz="800100" rtl="0">
            <a:lnSpc>
              <a:spcPct val="90000"/>
            </a:lnSpc>
            <a:spcBef>
              <a:spcPct val="0"/>
            </a:spcBef>
            <a:spcAft>
              <a:spcPct val="15000"/>
            </a:spcAft>
            <a:buChar char="••"/>
          </a:pPr>
          <a:r>
            <a:rPr lang="en-US" sz="1800" kern="1200" dirty="0" smtClean="0"/>
            <a:t>Texture</a:t>
          </a:r>
          <a:endParaRPr lang="en-US" sz="1800" kern="1200" dirty="0"/>
        </a:p>
      </dsp:txBody>
      <dsp:txXfrm>
        <a:off x="0" y="522433"/>
        <a:ext cx="2971800" cy="2174039"/>
      </dsp:txXfrm>
    </dsp:sp>
  </dsp:spTree>
</dsp:drawing>
</file>

<file path=ppt/diagrams/layout1.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4DAA7AA-23B2-4BB9-90FA-E5F875097A37}" type="datetimeFigureOut">
              <a:rPr lang="en-US" smtClean="0"/>
              <a:t>4/26/2013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7C41C3C-45A7-4246-8E1F-5BF103EB7B6A}" type="slidenum">
              <a:rPr lang="en-US" smtClean="0"/>
              <a:t>‹#›</a:t>
            </a:fld>
            <a:endParaRPr lang="en-US"/>
          </a:p>
        </p:txBody>
      </p:sp>
    </p:spTree>
    <p:extLst>
      <p:ext uri="{BB962C8B-B14F-4D97-AF65-F5344CB8AC3E}">
        <p14:creationId xmlns:p14="http://schemas.microsoft.com/office/powerpoint/2010/main" val="15231237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en-US" dirty="0" smtClean="0"/>
              <a:t>Add activity, have a collection</a:t>
            </a:r>
            <a:r>
              <a:rPr lang="en-US" baseline="0" dirty="0" smtClean="0"/>
              <a:t> of random things (golf ball, sponge, dish soap in a cup, baggie filled with air, Lego, rock, an egg, etc.) </a:t>
            </a:r>
          </a:p>
          <a:p>
            <a:pPr marL="171450" indent="-171450">
              <a:buFontTx/>
              <a:buChar char="-"/>
            </a:pPr>
            <a:r>
              <a:rPr lang="en-US" baseline="0" dirty="0" smtClean="0"/>
              <a:t>Give each item to a student and have them describe the object listing all physical properties they can using their senses. </a:t>
            </a:r>
            <a:endParaRPr lang="en-US" dirty="0"/>
          </a:p>
        </p:txBody>
      </p:sp>
      <p:sp>
        <p:nvSpPr>
          <p:cNvPr id="4" name="Slide Number Placeholder 3"/>
          <p:cNvSpPr>
            <a:spLocks noGrp="1"/>
          </p:cNvSpPr>
          <p:nvPr>
            <p:ph type="sldNum" sz="quarter" idx="10"/>
          </p:nvPr>
        </p:nvSpPr>
        <p:spPr/>
        <p:txBody>
          <a:bodyPr/>
          <a:lstStyle/>
          <a:p>
            <a:fld id="{E7C41C3C-45A7-4246-8E1F-5BF103EB7B6A}" type="slidenum">
              <a:rPr lang="en-US" smtClean="0"/>
              <a:t>11</a:t>
            </a:fld>
            <a:endParaRPr lang="en-US"/>
          </a:p>
        </p:txBody>
      </p:sp>
    </p:spTree>
    <p:extLst>
      <p:ext uri="{BB962C8B-B14F-4D97-AF65-F5344CB8AC3E}">
        <p14:creationId xmlns:p14="http://schemas.microsoft.com/office/powerpoint/2010/main" val="349312926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Note: Pause</a:t>
            </a:r>
            <a:r>
              <a:rPr lang="en-US" baseline="0" dirty="0" smtClean="0"/>
              <a:t> PowerPoint presentation on this slide and hand out Properties of Matter Worksheet to every student or one to each pair of students. Have the students complete part A – answers are animated on this slide so once everyone is finished go over correct answers by clicking. </a:t>
            </a:r>
            <a:endParaRPr lang="en-US" dirty="0"/>
          </a:p>
        </p:txBody>
      </p:sp>
      <p:sp>
        <p:nvSpPr>
          <p:cNvPr id="4" name="Slide Number Placeholder 3"/>
          <p:cNvSpPr>
            <a:spLocks noGrp="1"/>
          </p:cNvSpPr>
          <p:nvPr>
            <p:ph type="sldNum" sz="quarter" idx="10"/>
          </p:nvPr>
        </p:nvSpPr>
        <p:spPr/>
        <p:txBody>
          <a:bodyPr/>
          <a:lstStyle/>
          <a:p>
            <a:fld id="{E7C41C3C-45A7-4246-8E1F-5BF103EB7B6A}" type="slidenum">
              <a:rPr lang="en-US" smtClean="0"/>
              <a:t>13</a:t>
            </a:fld>
            <a:endParaRPr lang="en-US"/>
          </a:p>
        </p:txBody>
      </p:sp>
    </p:spTree>
    <p:extLst>
      <p:ext uri="{BB962C8B-B14F-4D97-AF65-F5344CB8AC3E}">
        <p14:creationId xmlns:p14="http://schemas.microsoft.com/office/powerpoint/2010/main" val="319573384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457200" y="228600"/>
            <a:ext cx="7772400" cy="4571999"/>
          </a:xfrm>
        </p:spPr>
        <p:txBody>
          <a:bodyPr anchor="ctr">
            <a:noAutofit/>
          </a:bodyPr>
          <a:lstStyle>
            <a:lvl1pPr>
              <a:lnSpc>
                <a:spcPct val="100000"/>
              </a:lnSpc>
              <a:defRPr sz="8800" spc="-80" baseline="0">
                <a:solidFill>
                  <a:schemeClr val="tx1"/>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457200" y="4800600"/>
            <a:ext cx="6858000" cy="914400"/>
          </a:xfrm>
        </p:spPr>
        <p:txBody>
          <a:bodyPr/>
          <a:lstStyle>
            <a:lvl1pPr marL="0" indent="0" algn="l">
              <a:buNone/>
              <a:defRPr b="0" cap="all" spc="120" baseline="0">
                <a:solidFill>
                  <a:schemeClr val="tx2"/>
                </a:solidFill>
                <a:latin typeface="+mj-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2A0F5926-8B16-435F-A7CF-DB5F61EBCBB1}" type="datetimeFigureOut">
              <a:rPr lang="en-US" smtClean="0"/>
              <a:t>4/26/2013</a:t>
            </a:fld>
            <a:endParaRPr lang="en-US"/>
          </a:p>
        </p:txBody>
      </p:sp>
      <p:sp>
        <p:nvSpPr>
          <p:cNvPr id="5" name="Footer Placeholder 4"/>
          <p:cNvSpPr>
            <a:spLocks noGrp="1"/>
          </p:cNvSpPr>
          <p:nvPr>
            <p:ph type="ftr" sz="quarter" idx="11"/>
          </p:nvPr>
        </p:nvSpPr>
        <p:spPr/>
        <p:txBody>
          <a:bodyPr/>
          <a:lstStyle/>
          <a:p>
            <a:endParaRPr lang="en-US"/>
          </a:p>
        </p:txBody>
      </p:sp>
      <p:sp>
        <p:nvSpPr>
          <p:cNvPr id="9" name="Rectangle 8"/>
          <p:cNvSpPr/>
          <p:nvPr/>
        </p:nvSpPr>
        <p:spPr>
          <a:xfrm>
            <a:off x="9001124" y="4846320"/>
            <a:ext cx="142876" cy="201168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001124" y="0"/>
            <a:ext cx="142876" cy="484632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Slide Number Placeholder 5"/>
          <p:cNvSpPr>
            <a:spLocks noGrp="1"/>
          </p:cNvSpPr>
          <p:nvPr>
            <p:ph type="sldNum" sz="quarter" idx="12"/>
          </p:nvPr>
        </p:nvSpPr>
        <p:spPr/>
        <p:txBody>
          <a:bodyPr/>
          <a:lstStyle>
            <a:lvl1pPr>
              <a:defRPr>
                <a:solidFill>
                  <a:schemeClr val="tx1"/>
                </a:solidFill>
              </a:defRPr>
            </a:lvl1pPr>
          </a:lstStyle>
          <a:p>
            <a:fld id="{C5D907DA-E577-44B5-AD26-6B9723A62246}"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A0F5926-8B16-435F-A7CF-DB5F61EBCBB1}" type="datetimeFigureOut">
              <a:rPr lang="en-US" smtClean="0"/>
              <a:t>4/26/2013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5D907DA-E577-44B5-AD26-6B9723A62246}"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A0F5926-8B16-435F-A7CF-DB5F61EBCBB1}" type="datetimeFigureOut">
              <a:rPr lang="en-US" smtClean="0"/>
              <a:t>4/26/2013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5D907DA-E577-44B5-AD26-6B9723A62246}"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2A0F5926-8B16-435F-A7CF-DB5F61EBCBB1}" type="datetimeFigureOut">
              <a:rPr lang="en-US" smtClean="0"/>
              <a:t>4/26/2013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5D907DA-E577-44B5-AD26-6B9723A62246}"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57200" y="1447800"/>
            <a:ext cx="7772400" cy="4321175"/>
          </a:xfrm>
        </p:spPr>
        <p:txBody>
          <a:bodyPr anchor="ctr">
            <a:noAutofit/>
          </a:bodyPr>
          <a:lstStyle>
            <a:lvl1pPr algn="l">
              <a:lnSpc>
                <a:spcPct val="100000"/>
              </a:lnSpc>
              <a:defRPr sz="8800" b="0" cap="all" spc="-80" baseline="0">
                <a:solidFill>
                  <a:schemeClr val="tx1"/>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457200" y="228601"/>
            <a:ext cx="7772400" cy="1066800"/>
          </a:xfrm>
        </p:spPr>
        <p:txBody>
          <a:bodyPr anchor="b"/>
          <a:lstStyle>
            <a:lvl1pPr marL="0" indent="0">
              <a:buNone/>
              <a:defRPr sz="2000" b="0" cap="all" spc="12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7" name="Date Placeholder 6"/>
          <p:cNvSpPr>
            <a:spLocks noGrp="1"/>
          </p:cNvSpPr>
          <p:nvPr>
            <p:ph type="dt" sz="half" idx="10"/>
          </p:nvPr>
        </p:nvSpPr>
        <p:spPr/>
        <p:txBody>
          <a:bodyPr/>
          <a:lstStyle/>
          <a:p>
            <a:fld id="{2A0F5926-8B16-435F-A7CF-DB5F61EBCBB1}" type="datetimeFigureOut">
              <a:rPr lang="en-US" smtClean="0"/>
              <a:t>4/26/2013</a:t>
            </a:fld>
            <a:endParaRPr lang="en-US"/>
          </a:p>
        </p:txBody>
      </p:sp>
      <p:sp>
        <p:nvSpPr>
          <p:cNvPr id="8" name="Slide Number Placeholder 7"/>
          <p:cNvSpPr>
            <a:spLocks noGrp="1"/>
          </p:cNvSpPr>
          <p:nvPr>
            <p:ph type="sldNum" sz="quarter" idx="11"/>
          </p:nvPr>
        </p:nvSpPr>
        <p:spPr/>
        <p:txBody>
          <a:bodyPr/>
          <a:lstStyle/>
          <a:p>
            <a:fld id="{C5D907DA-E577-44B5-AD26-6B9723A62246}" type="slidenum">
              <a:rPr lang="en-US" smtClean="0"/>
              <a:t>‹#›</a:t>
            </a:fld>
            <a:endParaRPr lang="en-US"/>
          </a:p>
        </p:txBody>
      </p:sp>
      <p:sp>
        <p:nvSpPr>
          <p:cNvPr id="9" name="Footer Placeholder 8"/>
          <p:cNvSpPr>
            <a:spLocks noGrp="1"/>
          </p:cNvSpPr>
          <p:nvPr>
            <p:ph type="ftr" sz="quarter" idx="12"/>
          </p:nvPr>
        </p:nvSpPr>
        <p:spPr/>
        <p:txBody>
          <a:bodyPr/>
          <a:lstStyle/>
          <a:p>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630680" y="1574800"/>
            <a:ext cx="329184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090160" y="1574800"/>
            <a:ext cx="329184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2A0F5926-8B16-435F-A7CF-DB5F61EBCBB1}" type="datetimeFigureOut">
              <a:rPr lang="en-US" smtClean="0"/>
              <a:t>4/26/2013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5D907DA-E577-44B5-AD26-6B9723A62246}"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1627632" y="1572768"/>
            <a:ext cx="3291840" cy="639762"/>
          </a:xfrm>
        </p:spPr>
        <p:txBody>
          <a:bodyPr anchor="b">
            <a:noAutofit/>
          </a:bodyPr>
          <a:lstStyle>
            <a:lvl1pPr marL="0" indent="0">
              <a:buNone/>
              <a:defRPr sz="1800" b="0" cap="all" spc="100" baseline="0">
                <a:solidFill>
                  <a:schemeClr val="tx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627632" y="2259366"/>
            <a:ext cx="3291840" cy="384048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093208" y="1572768"/>
            <a:ext cx="3291840" cy="639762"/>
          </a:xfrm>
        </p:spPr>
        <p:txBody>
          <a:bodyPr anchor="b">
            <a:noAutofit/>
          </a:bodyPr>
          <a:lstStyle>
            <a:lvl1pPr marL="0" indent="0">
              <a:buNone/>
              <a:defRPr lang="en-US" sz="1800" b="0" kern="1200" cap="all" spc="100" baseline="0" dirty="0" smtClean="0">
                <a:solidFill>
                  <a:schemeClr val="tx1"/>
                </a:solidFill>
                <a:latin typeface="+mj-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spcBef>
                <a:spcPct val="20000"/>
              </a:spcBef>
              <a:buFont typeface="Arial" pitchFamily="34" charset="0"/>
              <a:buNone/>
            </a:pPr>
            <a:r>
              <a:rPr lang="en-US" smtClean="0"/>
              <a:t>Click to edit Master text styles</a:t>
            </a:r>
          </a:p>
        </p:txBody>
      </p:sp>
      <p:sp>
        <p:nvSpPr>
          <p:cNvPr id="6" name="Content Placeholder 5"/>
          <p:cNvSpPr>
            <a:spLocks noGrp="1"/>
          </p:cNvSpPr>
          <p:nvPr>
            <p:ph sz="quarter" idx="4"/>
          </p:nvPr>
        </p:nvSpPr>
        <p:spPr>
          <a:xfrm>
            <a:off x="5093208" y="2259366"/>
            <a:ext cx="3291840" cy="384048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2A0F5926-8B16-435F-A7CF-DB5F61EBCBB1}" type="datetimeFigureOut">
              <a:rPr lang="en-US" smtClean="0"/>
              <a:t>4/26/2013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5D907DA-E577-44B5-AD26-6B9723A62246}"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2A0F5926-8B16-435F-A7CF-DB5F61EBCBB1}" type="datetimeFigureOut">
              <a:rPr lang="en-US" smtClean="0"/>
              <a:t>4/26/2013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5D907DA-E577-44B5-AD26-6B9723A62246}"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0F5926-8B16-435F-A7CF-DB5F61EBCBB1}" type="datetimeFigureOut">
              <a:rPr lang="en-US" smtClean="0"/>
              <a:t>4/26/2013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5D907DA-E577-44B5-AD26-6B9723A62246}"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3" name="Content Placeholder 2"/>
          <p:cNvSpPr>
            <a:spLocks noGrp="1"/>
          </p:cNvSpPr>
          <p:nvPr>
            <p:ph idx="1"/>
          </p:nvPr>
        </p:nvSpPr>
        <p:spPr>
          <a:xfrm>
            <a:off x="3575050" y="1600200"/>
            <a:ext cx="5111750" cy="448056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57200" y="1600200"/>
            <a:ext cx="3008313" cy="4480560"/>
          </a:xfrm>
        </p:spPr>
        <p:txBody>
          <a:bodyPr>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A0F5926-8B16-435F-A7CF-DB5F61EBCBB1}" type="datetimeFigureOut">
              <a:rPr lang="en-US" smtClean="0"/>
              <a:t>4/26/2013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5D907DA-E577-44B5-AD26-6B9723A62246}" type="slidenum">
              <a:rPr lang="en-US" smtClean="0"/>
              <a:t>‹#›</a:t>
            </a:fld>
            <a:endParaRPr lang="en-US"/>
          </a:p>
        </p:txBody>
      </p:sp>
      <p:sp>
        <p:nvSpPr>
          <p:cNvPr id="8" name="Title 7"/>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Rectangle 8"/>
          <p:cNvSpPr/>
          <p:nvPr/>
        </p:nvSpPr>
        <p:spPr>
          <a:xfrm>
            <a:off x="9001124" y="4846320"/>
            <a:ext cx="142876" cy="201168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Picture Placeholder 2"/>
          <p:cNvSpPr>
            <a:spLocks noGrp="1"/>
          </p:cNvSpPr>
          <p:nvPr>
            <p:ph type="pic" idx="1"/>
          </p:nvPr>
        </p:nvSpPr>
        <p:spPr>
          <a:xfrm>
            <a:off x="-1" y="0"/>
            <a:ext cx="9000877" cy="4846320"/>
          </a:xfrm>
          <a:solidFill>
            <a:schemeClr val="bg1">
              <a:lumMod val="75000"/>
            </a:schemeClr>
          </a:solidFill>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457200" y="5715000"/>
            <a:ext cx="8153400" cy="457200"/>
          </a:xfrm>
        </p:spPr>
        <p:txBody>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A0F5926-8B16-435F-A7CF-DB5F61EBCBB1}" type="datetimeFigureOut">
              <a:rPr lang="en-US" smtClean="0"/>
              <a:t>4/26/2013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lvl1pPr>
              <a:defRPr>
                <a:solidFill>
                  <a:schemeClr val="tx1"/>
                </a:solidFill>
              </a:defRPr>
            </a:lvl1pPr>
          </a:lstStyle>
          <a:p>
            <a:fld id="{C5D907DA-E577-44B5-AD26-6B9723A62246}" type="slidenum">
              <a:rPr lang="en-US" smtClean="0"/>
              <a:t>‹#›</a:t>
            </a:fld>
            <a:endParaRPr lang="en-US"/>
          </a:p>
        </p:txBody>
      </p:sp>
      <p:sp>
        <p:nvSpPr>
          <p:cNvPr id="8" name="Title 7"/>
          <p:cNvSpPr>
            <a:spLocks noGrp="1"/>
          </p:cNvSpPr>
          <p:nvPr>
            <p:ph type="title"/>
          </p:nvPr>
        </p:nvSpPr>
        <p:spPr>
          <a:xfrm>
            <a:off x="457200" y="4953000"/>
            <a:ext cx="8153400" cy="762000"/>
          </a:xfrm>
        </p:spPr>
        <p:txBody>
          <a:bodyPr anchor="t">
            <a:normAutofit/>
          </a:bodyPr>
          <a:lstStyle>
            <a:lvl1pPr>
              <a:defRPr sz="3200"/>
            </a:lvl1pPr>
          </a:lstStyle>
          <a:p>
            <a:r>
              <a:rPr lang="en-US" smtClean="0"/>
              <a:t>Click to edit Master title style</a:t>
            </a:r>
            <a:endParaRPr lang="en-US" dirty="0"/>
          </a:p>
        </p:txBody>
      </p:sp>
      <p:sp>
        <p:nvSpPr>
          <p:cNvPr id="10" name="Rectangle 9"/>
          <p:cNvSpPr/>
          <p:nvPr/>
        </p:nvSpPr>
        <p:spPr>
          <a:xfrm>
            <a:off x="9001124" y="0"/>
            <a:ext cx="142876" cy="484632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152718"/>
            <a:ext cx="5791200" cy="1371600"/>
          </a:xfrm>
          <a:prstGeom prst="rect">
            <a:avLst/>
          </a:prstGeom>
        </p:spPr>
        <p:txBody>
          <a:bodyPr vert="horz" lIns="91440" tIns="45720" rIns="91440" bIns="45720" rtlCol="0" anchor="b">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752600"/>
            <a:ext cx="7620000" cy="43735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457200" y="6172201"/>
            <a:ext cx="3429000" cy="304800"/>
          </a:xfrm>
          <a:prstGeom prst="rect">
            <a:avLst/>
          </a:prstGeom>
        </p:spPr>
        <p:txBody>
          <a:bodyPr vert="horz" lIns="91440" tIns="45720" rIns="91440" bIns="0" rtlCol="0" anchor="b"/>
          <a:lstStyle>
            <a:lvl1pPr algn="l">
              <a:defRPr sz="1000">
                <a:solidFill>
                  <a:schemeClr val="tx1"/>
                </a:solidFill>
              </a:defRPr>
            </a:lvl1pPr>
          </a:lstStyle>
          <a:p>
            <a:fld id="{2A0F5926-8B16-435F-A7CF-DB5F61EBCBB1}" type="datetimeFigureOut">
              <a:rPr lang="en-US" smtClean="0"/>
              <a:t>4/26/2013</a:t>
            </a:fld>
            <a:endParaRPr lang="en-US"/>
          </a:p>
        </p:txBody>
      </p:sp>
      <p:sp>
        <p:nvSpPr>
          <p:cNvPr id="5" name="Footer Placeholder 4"/>
          <p:cNvSpPr>
            <a:spLocks noGrp="1"/>
          </p:cNvSpPr>
          <p:nvPr>
            <p:ph type="ftr" sz="quarter" idx="3"/>
          </p:nvPr>
        </p:nvSpPr>
        <p:spPr>
          <a:xfrm>
            <a:off x="457200" y="6492875"/>
            <a:ext cx="3429000" cy="283845"/>
          </a:xfrm>
          <a:prstGeom prst="rect">
            <a:avLst/>
          </a:prstGeom>
        </p:spPr>
        <p:txBody>
          <a:bodyPr vert="horz" lIns="91440" tIns="45720" rIns="91440" bIns="45720" rtlCol="0" anchor="t"/>
          <a:lstStyle>
            <a:lvl1pPr algn="l">
              <a:defRPr sz="1000">
                <a:solidFill>
                  <a:schemeClr val="tx1"/>
                </a:solidFill>
              </a:defRPr>
            </a:lvl1pPr>
          </a:lstStyle>
          <a:p>
            <a:endParaRPr lang="en-US"/>
          </a:p>
        </p:txBody>
      </p:sp>
      <p:sp>
        <p:nvSpPr>
          <p:cNvPr id="6" name="Slide Number Placeholder 5"/>
          <p:cNvSpPr>
            <a:spLocks noGrp="1"/>
          </p:cNvSpPr>
          <p:nvPr>
            <p:ph type="sldNum" sz="quarter" idx="4"/>
          </p:nvPr>
        </p:nvSpPr>
        <p:spPr>
          <a:xfrm rot="16200000">
            <a:off x="8227377" y="5885497"/>
            <a:ext cx="1315721" cy="365125"/>
          </a:xfrm>
          <a:prstGeom prst="rect">
            <a:avLst/>
          </a:prstGeom>
        </p:spPr>
        <p:txBody>
          <a:bodyPr vert="horz" lIns="91440" tIns="45720" rIns="91440" bIns="45720" rtlCol="0" anchor="ctr"/>
          <a:lstStyle>
            <a:lvl1pPr algn="l">
              <a:defRPr sz="2400" b="1">
                <a:solidFill>
                  <a:schemeClr val="tx2"/>
                </a:solidFill>
              </a:defRPr>
            </a:lvl1pPr>
          </a:lstStyle>
          <a:p>
            <a:fld id="{C5D907DA-E577-44B5-AD26-6B9723A62246}" type="slidenum">
              <a:rPr lang="en-US" smtClean="0"/>
              <a:t>‹#›</a:t>
            </a:fld>
            <a:endParaRPr lang="en-US"/>
          </a:p>
        </p:txBody>
      </p:sp>
      <p:sp>
        <p:nvSpPr>
          <p:cNvPr id="7" name="Rectangle 6"/>
          <p:cNvSpPr/>
          <p:nvPr/>
        </p:nvSpPr>
        <p:spPr>
          <a:xfrm>
            <a:off x="9001124" y="0"/>
            <a:ext cx="142876" cy="13716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9001124" y="1371600"/>
            <a:ext cx="142876" cy="54864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spcBef>
          <a:spcPct val="0"/>
        </a:spcBef>
        <a:buNone/>
        <a:defRPr sz="3600" kern="1200" cap="all" spc="-60" baseline="0">
          <a:solidFill>
            <a:schemeClr val="tx2"/>
          </a:solidFill>
          <a:latin typeface="+mj-lt"/>
          <a:ea typeface="+mj-ea"/>
          <a:cs typeface="+mj-cs"/>
        </a:defRPr>
      </a:lvl1pPr>
    </p:titleStyle>
    <p:bodyStyle>
      <a:lvl1pPr marL="0" indent="0" algn="l" defTabSz="914400" rtl="0" eaLnBrk="1" latinLnBrk="0" hangingPunct="1">
        <a:spcBef>
          <a:spcPct val="20000"/>
        </a:spcBef>
        <a:spcAft>
          <a:spcPts val="600"/>
        </a:spcAft>
        <a:buFont typeface="Arial" pitchFamily="34" charset="0"/>
        <a:buNone/>
        <a:defRPr sz="2000" b="1" kern="1200">
          <a:solidFill>
            <a:schemeClr val="tx1"/>
          </a:solidFill>
          <a:latin typeface="+mn-lt"/>
          <a:ea typeface="+mn-ea"/>
          <a:cs typeface="+mn-cs"/>
        </a:defRPr>
      </a:lvl1pPr>
      <a:lvl2pPr marL="457200" indent="-182880" algn="l" defTabSz="914400" rtl="0" eaLnBrk="1" latinLnBrk="0" hangingPunct="1">
        <a:spcBef>
          <a:spcPct val="20000"/>
        </a:spcBef>
        <a:buClr>
          <a:schemeClr val="tx2"/>
        </a:buClr>
        <a:buFont typeface="Arial" pitchFamily="34" charset="0"/>
        <a:buChar char="•"/>
        <a:defRPr sz="2000" kern="1200">
          <a:solidFill>
            <a:schemeClr val="tx1"/>
          </a:solidFill>
          <a:latin typeface="+mn-lt"/>
          <a:ea typeface="+mn-ea"/>
          <a:cs typeface="+mn-cs"/>
        </a:defRPr>
      </a:lvl2pPr>
      <a:lvl3pPr marL="1143000" indent="-228600" algn="l" defTabSz="914400" rtl="0" eaLnBrk="1" latinLnBrk="0" hangingPunct="1">
        <a:spcBef>
          <a:spcPct val="20000"/>
        </a:spcBef>
        <a:buClr>
          <a:schemeClr val="tx2"/>
        </a:buClr>
        <a:buFont typeface="Arial" pitchFamily="34" charset="0"/>
        <a:buChar char="•"/>
        <a:defRPr sz="1800" kern="1200">
          <a:solidFill>
            <a:schemeClr val="tx1"/>
          </a:solidFill>
          <a:latin typeface="+mn-lt"/>
          <a:ea typeface="+mn-ea"/>
          <a:cs typeface="+mn-cs"/>
        </a:defRPr>
      </a:lvl3pPr>
      <a:lvl4pPr marL="1600200" indent="-228600" algn="l" defTabSz="914400" rtl="0" eaLnBrk="1" latinLnBrk="0" hangingPunct="1">
        <a:spcBef>
          <a:spcPct val="20000"/>
        </a:spcBef>
        <a:buClr>
          <a:schemeClr val="tx2"/>
        </a:buClr>
        <a:buFont typeface="Arial"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Clr>
          <a:schemeClr val="tx2"/>
        </a:buClr>
        <a:buFont typeface="Arial" pitchFamily="34" charset="0"/>
        <a:buChar char="•"/>
        <a:defRPr sz="1800" kern="1200" baseline="0">
          <a:solidFill>
            <a:schemeClr val="tx1"/>
          </a:solidFill>
          <a:latin typeface="+mn-lt"/>
          <a:ea typeface="+mn-ea"/>
          <a:cs typeface="+mn-cs"/>
        </a:defRPr>
      </a:lvl5pPr>
      <a:lvl6pPr marL="25146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6pPr>
      <a:lvl7pPr marL="29718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7pPr>
      <a:lvl8pPr marL="34290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8pPr>
      <a:lvl9pPr marL="38862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 Id="rId5" Type="http://schemas.openxmlformats.org/officeDocument/2006/relationships/image" Target="../media/image5.PNG"/><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8" Type="http://schemas.openxmlformats.org/officeDocument/2006/relationships/diagramData" Target="../diagrams/data2.xml"/><Relationship Id="rId3" Type="http://schemas.openxmlformats.org/officeDocument/2006/relationships/diagramData" Target="../diagrams/data1.xml"/><Relationship Id="rId7" Type="http://schemas.microsoft.com/office/2007/relationships/diagramDrawing" Target="../diagrams/drawing1.xml"/><Relationship Id="rId12" Type="http://schemas.microsoft.com/office/2007/relationships/diagramDrawing" Target="../diagrams/drawing2.xml"/><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diagramColors" Target="../diagrams/colors1.xml"/><Relationship Id="rId11" Type="http://schemas.openxmlformats.org/officeDocument/2006/relationships/diagramColors" Target="../diagrams/colors2.xml"/><Relationship Id="rId5" Type="http://schemas.openxmlformats.org/officeDocument/2006/relationships/diagramQuickStyle" Target="../diagrams/quickStyle1.xml"/><Relationship Id="rId10" Type="http://schemas.openxmlformats.org/officeDocument/2006/relationships/diagramQuickStyle" Target="../diagrams/quickStyle2.xml"/><Relationship Id="rId4" Type="http://schemas.openxmlformats.org/officeDocument/2006/relationships/diagramLayout" Target="../diagrams/layout1.xml"/><Relationship Id="rId9" Type="http://schemas.openxmlformats.org/officeDocument/2006/relationships/diagramLayout" Target="../diagrams/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21.png"/></Relationships>
</file>

<file path=ppt/slides/_rels/slide13.xml.rels><?xml version="1.0" encoding="UTF-8" standalone="yes"?>
<Relationships xmlns="http://schemas.openxmlformats.org/package/2006/relationships"><Relationship Id="rId3" Type="http://schemas.openxmlformats.org/officeDocument/2006/relationships/image" Target="../media/image22.png"/><Relationship Id="rId7"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21.png"/><Relationship Id="rId5" Type="http://schemas.openxmlformats.org/officeDocument/2006/relationships/image" Target="../media/image3.PNG"/><Relationship Id="rId4" Type="http://schemas.openxmlformats.org/officeDocument/2006/relationships/image" Target="../media/image2.PNG"/></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22.png"/><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21.png"/><Relationship Id="rId4" Type="http://schemas.openxmlformats.org/officeDocument/2006/relationships/image" Target="../media/image3.PNG"/></Relationships>
</file>

<file path=ppt/slides/_rels/slide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21.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openxmlformats.org/officeDocument/2006/relationships/hyperlink" Target="http://www.google.com/url?sa=i&amp;rct=j&amp;q=queen+of+england&amp;source=images&amp;cd=&amp;cad=rja&amp;docid=Hnt9jxIgwmCytM&amp;tbnid=tPp1R4AQdNE0fM:&amp;ved=0CAUQjRw&amp;url=http://thebudgetbrideshandbook.blogspot.com/2012/07/send-your-wedding-invitation-to.html&amp;ei=0nMVUdPWMcfr2QWahYHQCw&amp;bvm=bv.42080656,d.aWc&amp;psig=AFQjCNEcTgobKMpXfobbkSqI1O4AqTz-Hg&amp;ust=1360446793959109" TargetMode="External"/><Relationship Id="rId13" Type="http://schemas.openxmlformats.org/officeDocument/2006/relationships/image" Target="../media/image11.jpeg"/><Relationship Id="rId3" Type="http://schemas.openxmlformats.org/officeDocument/2006/relationships/image" Target="../media/image6.jpeg"/><Relationship Id="rId7" Type="http://schemas.openxmlformats.org/officeDocument/2006/relationships/image" Target="../media/image8.jpeg"/><Relationship Id="rId12" Type="http://schemas.openxmlformats.org/officeDocument/2006/relationships/hyperlink" Target="http://www.google.com/url?sa=i&amp;rct=j&amp;q=middle+schooler&amp;source=images&amp;cd=&amp;cad=rja&amp;docid=kr28Jbfvmp8C6M&amp;tbnid=9dZj1bjCQ4dsRM:&amp;ved=0CAUQjRw&amp;url=http://www.sheknows.com/living/articles/4081/middle-school-the-middle-grades&amp;ei=SXQVUfzpG6rg2wXfnoDoCw&amp;bvm=bv.42080656,d.aWc&amp;psig=AFQjCNEuX4hssrno4n_kp_K47qn54s6iog&amp;ust=1360446911896585" TargetMode="External"/><Relationship Id="rId2" Type="http://schemas.openxmlformats.org/officeDocument/2006/relationships/hyperlink" Target="http://www.google.com/url?sa=i&amp;rct=j&amp;q=shoes&amp;source=images&amp;cd=&amp;cad=rja&amp;docid=5eQN9ts_6ibYCM&amp;tbnid=Z3GFB3WErh047M:&amp;ved=0CAUQjRw&amp;url=http://www.tactics.com/nike-sb/dunk-high-pro-sb-skate-shoes&amp;ei=HHIVUbWtF4fj2QXxxoDoDw&amp;bvm=bv.42080656,d.aWc&amp;psig=AFQjCNFGZXIVbKNRPWTq75284tzvRnAoEA&amp;ust=1360446350735420" TargetMode="External"/><Relationship Id="rId1" Type="http://schemas.openxmlformats.org/officeDocument/2006/relationships/slideLayout" Target="../slideLayouts/slideLayout7.xml"/><Relationship Id="rId6" Type="http://schemas.openxmlformats.org/officeDocument/2006/relationships/hyperlink" Target="http://www.google.com/url?sa=i&amp;rct=j&amp;q=mt.+everest&amp;source=images&amp;cd=&amp;cad=rja&amp;docid=DJHJvkCNaRvtuM&amp;tbnid=bwrj4_wug1DylM:&amp;ved=0CAUQjRw&amp;url=http://www.greennepaltreks.com/itinerary/everest+expedition+2012+south+cool+-56/&amp;ei=lXMVUYHrG5Lg2wXDyYHwBQ&amp;bvm=bv.42080656,d.aWc&amp;psig=AFQjCNHsPFriQHlJZ5Avlq1qKfAUvCdWMw&amp;ust=1360446736157770" TargetMode="External"/><Relationship Id="rId11" Type="http://schemas.openxmlformats.org/officeDocument/2006/relationships/image" Target="../media/image10.jpeg"/><Relationship Id="rId5" Type="http://schemas.openxmlformats.org/officeDocument/2006/relationships/image" Target="../media/image7.jpeg"/><Relationship Id="rId10" Type="http://schemas.openxmlformats.org/officeDocument/2006/relationships/hyperlink" Target="http://www.google.com/url?sa=i&amp;rct=j&amp;q=manatee&amp;source=images&amp;cd=&amp;cad=rja&amp;docid=zaEGNfanmRqlKM&amp;tbnid=H_olANuAIg3CdM:&amp;ved=0CAUQjRw&amp;url=http://www.cruisenaplesflorida.com/blog/2012/06/13/naples-wildlife-the-manatee/&amp;ei=JnQVUe-ZOs-u2AXZy4DADw&amp;bvm=bv.42080656,d.aWc&amp;psig=AFQjCNHmgx6a3GPd_4IcnIZgnjwjXvUpCQ&amp;ust=1360446828842382" TargetMode="External"/><Relationship Id="rId4" Type="http://schemas.openxmlformats.org/officeDocument/2006/relationships/hyperlink" Target="http://www.google.com/url?sa=i&amp;rct=j&amp;q=cactus&amp;source=images&amp;cd=&amp;cad=rja&amp;docid=E2lJmxMNCaVBWM&amp;tbnid=Qmtqz6I7ZoPtHM:&amp;ved=0CAUQjRw&amp;url=http://www.123rf.com/photo_4753724_cactus-on-white-background.html&amp;ei=SnMVUbOPJa2r2AXTuYCwBA&amp;bvm=bv.42080656,d.aWc&amp;psig=AFQjCNFBlN1iBKPOMHJnj6hFMoazSJI0aQ&amp;ust=1360446660244290" TargetMode="External"/><Relationship Id="rId9" Type="http://schemas.openxmlformats.org/officeDocument/2006/relationships/image" Target="../media/image9.jpeg"/></Relationships>
</file>

<file path=ppt/slides/_rels/slide3.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hyperlink" Target="http://www.google.com/url?sa=i&amp;rct=j&amp;q=sun&amp;source=images&amp;cd=&amp;cad=rja&amp;docid=Pa0t6WjvyXuw0M&amp;tbnid=zJ_Caf5LGenoVM:&amp;ved=0CAUQjRw&amp;url=http://www.bostonbakesforbreastcancer.org/summer-sun-radiation-and-chemo/&amp;ei=on8VUZvXFoyA2QWl74C4BA&amp;bvm=bv.42080656,d.aWM&amp;psig=AFQjCNESW1x-aQutTChC6jm2YekesO4DaQ&amp;ust=1360449822817600" TargetMode="Externa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 Id="rId5" Type="http://schemas.openxmlformats.org/officeDocument/2006/relationships/image" Target="../media/image16.png"/><Relationship Id="rId4" Type="http://schemas.openxmlformats.org/officeDocument/2006/relationships/image" Target="../media/image15.png"/></Relationships>
</file>

<file path=ppt/slides/_rels/slide5.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9.gi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hyperlink" Target="http://www.youtube.com/watch?v=HAPc6JH85pM" TargetMode="External"/><Relationship Id="rId2" Type="http://schemas.openxmlformats.org/officeDocument/2006/relationships/slideLayout" Target="../slideLayouts/slideLayout2.xml"/><Relationship Id="rId1" Type="http://schemas.openxmlformats.org/officeDocument/2006/relationships/video" Target="http://www.youtube.com/v/HAPc6JH85pM?version=3&amp;hl=en_US" TargetMode="External"/><Relationship Id="rId4" Type="http://schemas.openxmlformats.org/officeDocument/2006/relationships/image" Target="../media/image20.png"/></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2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06680" y="304800"/>
            <a:ext cx="7848600" cy="4495799"/>
          </a:xfrm>
        </p:spPr>
        <p:txBody>
          <a:bodyPr/>
          <a:lstStyle/>
          <a:p>
            <a:r>
              <a:rPr lang="en-US" sz="8000" dirty="0" smtClean="0">
                <a:effectLst>
                  <a:outerShdw blurRad="38100" dist="38100" dir="2700000" algn="tl">
                    <a:srgbClr val="000000">
                      <a:alpha val="43137"/>
                    </a:srgbClr>
                  </a:outerShdw>
                </a:effectLst>
              </a:rPr>
              <a:t>What’s the Matter With Matter?</a:t>
            </a:r>
            <a:endParaRPr lang="en-US" sz="8000" dirty="0">
              <a:effectLst>
                <a:outerShdw blurRad="38100" dist="38100" dir="2700000" algn="tl">
                  <a:srgbClr val="000000">
                    <a:alpha val="43137"/>
                  </a:srgbClr>
                </a:outerShdw>
              </a:effectLst>
            </a:endParaRPr>
          </a:p>
        </p:txBody>
      </p:sp>
      <p:sp>
        <p:nvSpPr>
          <p:cNvPr id="3" name="Subtitle 2"/>
          <p:cNvSpPr>
            <a:spLocks noGrp="1"/>
          </p:cNvSpPr>
          <p:nvPr>
            <p:ph type="subTitle" idx="1"/>
          </p:nvPr>
        </p:nvSpPr>
        <p:spPr>
          <a:xfrm>
            <a:off x="457200" y="5029200"/>
            <a:ext cx="6324600" cy="762000"/>
          </a:xfrm>
        </p:spPr>
        <p:txBody>
          <a:bodyPr/>
          <a:lstStyle/>
          <a:p>
            <a:r>
              <a:rPr lang="en-US" dirty="0" smtClean="0"/>
              <a:t>(And why does it even </a:t>
            </a:r>
            <a:r>
              <a:rPr lang="en-US" i="1" dirty="0" smtClean="0"/>
              <a:t>matter</a:t>
            </a:r>
            <a:r>
              <a:rPr lang="en-US" dirty="0" smtClean="0"/>
              <a:t>?!)</a:t>
            </a:r>
          </a:p>
        </p:txBody>
      </p:sp>
      <p:sp>
        <p:nvSpPr>
          <p:cNvPr id="4" name="TextBox 3"/>
          <p:cNvSpPr txBox="1"/>
          <p:nvPr/>
        </p:nvSpPr>
        <p:spPr>
          <a:xfrm>
            <a:off x="76200" y="6172200"/>
            <a:ext cx="6172200" cy="830997"/>
          </a:xfrm>
          <a:prstGeom prst="rect">
            <a:avLst/>
          </a:prstGeom>
          <a:noFill/>
        </p:spPr>
        <p:txBody>
          <a:bodyPr wrap="square" rtlCol="0">
            <a:spAutoFit/>
          </a:bodyPr>
          <a:lstStyle/>
          <a:p>
            <a:r>
              <a:rPr lang="en-US" sz="1000" dirty="0"/>
              <a:t>© Partnership for Environmental Education and Rural Health at </a:t>
            </a:r>
          </a:p>
          <a:p>
            <a:r>
              <a:rPr lang="en-US" sz="1000" dirty="0"/>
              <a:t>College of Veterinary Medicine &amp; Biomedical Sciences, Texas A&amp;M University </a:t>
            </a:r>
          </a:p>
          <a:p>
            <a:r>
              <a:rPr lang="en-US" sz="1000" dirty="0"/>
              <a:t>Funding support from the National Institutes of Health Office of Research Infrastructure Programs (ORIP)</a:t>
            </a:r>
          </a:p>
          <a:p>
            <a:endParaRPr lang="en-US" dirty="0"/>
          </a:p>
        </p:txBody>
      </p:sp>
      <p:pic>
        <p:nvPicPr>
          <p:cNvPr id="15" name="Picture 1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20000" y="9427"/>
            <a:ext cx="1371600" cy="1341389"/>
          </a:xfrm>
          <a:prstGeom prst="rect">
            <a:avLst/>
          </a:prstGeom>
        </p:spPr>
      </p:pic>
      <p:pic>
        <p:nvPicPr>
          <p:cNvPr id="16" name="Picture 1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20000" y="1752600"/>
            <a:ext cx="1344253" cy="1314644"/>
          </a:xfrm>
          <a:prstGeom prst="rect">
            <a:avLst/>
          </a:prstGeom>
        </p:spPr>
      </p:pic>
      <p:pic>
        <p:nvPicPr>
          <p:cNvPr id="18" name="Picture 1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676880" y="5525328"/>
            <a:ext cx="1322882" cy="1293743"/>
          </a:xfrm>
          <a:prstGeom prst="rect">
            <a:avLst/>
          </a:prstGeom>
        </p:spPr>
      </p:pic>
      <p:pic>
        <p:nvPicPr>
          <p:cNvPr id="19" name="Picture 1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619999" y="3733800"/>
            <a:ext cx="1344253" cy="1314644"/>
          </a:xfrm>
          <a:prstGeom prst="rect">
            <a:avLst/>
          </a:prstGeom>
        </p:spPr>
      </p:pic>
    </p:spTree>
    <p:extLst>
      <p:ext uri="{BB962C8B-B14F-4D97-AF65-F5344CB8AC3E}">
        <p14:creationId xmlns:p14="http://schemas.microsoft.com/office/powerpoint/2010/main" val="178297174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457200" y="381000"/>
            <a:ext cx="5791200" cy="762318"/>
          </a:xfrm>
        </p:spPr>
        <p:txBody>
          <a:bodyPr/>
          <a:lstStyle/>
          <a:p>
            <a:r>
              <a:rPr lang="en-US" dirty="0" smtClean="0"/>
              <a:t>Activity! Part 2</a:t>
            </a:r>
            <a:endParaRPr lang="en-US" dirty="0"/>
          </a:p>
        </p:txBody>
      </p:sp>
      <p:sp>
        <p:nvSpPr>
          <p:cNvPr id="6" name="Rectangle 5"/>
          <p:cNvSpPr/>
          <p:nvPr/>
        </p:nvSpPr>
        <p:spPr>
          <a:xfrm>
            <a:off x="2793507" y="3248056"/>
            <a:ext cx="4814948" cy="1323439"/>
          </a:xfrm>
          <a:prstGeom prst="rect">
            <a:avLst/>
          </a:prstGeom>
        </p:spPr>
        <p:txBody>
          <a:bodyPr wrap="square">
            <a:spAutoFit/>
          </a:bodyPr>
          <a:lstStyle/>
          <a:p>
            <a:r>
              <a:rPr lang="en-US" sz="8000" dirty="0" smtClean="0">
                <a:latin typeface="Showcard Gothic" pitchFamily="82" charset="0"/>
              </a:rPr>
              <a:t>Coldest</a:t>
            </a:r>
            <a:endParaRPr lang="en-US" sz="8000" dirty="0">
              <a:latin typeface="Showcard Gothic" pitchFamily="82" charset="0"/>
            </a:endParaRPr>
          </a:p>
        </p:txBody>
      </p:sp>
      <p:sp>
        <p:nvSpPr>
          <p:cNvPr id="7" name="Rectangle 6"/>
          <p:cNvSpPr/>
          <p:nvPr/>
        </p:nvSpPr>
        <p:spPr>
          <a:xfrm>
            <a:off x="2971800" y="4876800"/>
            <a:ext cx="3979802" cy="1323439"/>
          </a:xfrm>
          <a:prstGeom prst="rect">
            <a:avLst/>
          </a:prstGeom>
        </p:spPr>
        <p:txBody>
          <a:bodyPr wrap="square">
            <a:spAutoFit/>
          </a:bodyPr>
          <a:lstStyle/>
          <a:p>
            <a:r>
              <a:rPr lang="en-US" sz="8000" dirty="0" smtClean="0">
                <a:latin typeface="Forte" pitchFamily="66" charset="0"/>
              </a:rPr>
              <a:t>Middle</a:t>
            </a:r>
            <a:endParaRPr lang="en-US" sz="8000" dirty="0">
              <a:latin typeface="Forte" pitchFamily="66" charset="0"/>
            </a:endParaRPr>
          </a:p>
        </p:txBody>
      </p:sp>
      <p:sp>
        <p:nvSpPr>
          <p:cNvPr id="10" name="Rectangle 9"/>
          <p:cNvSpPr/>
          <p:nvPr/>
        </p:nvSpPr>
        <p:spPr>
          <a:xfrm>
            <a:off x="2971800" y="1524001"/>
            <a:ext cx="3886200" cy="1446550"/>
          </a:xfrm>
          <a:prstGeom prst="rect">
            <a:avLst/>
          </a:prstGeom>
        </p:spPr>
        <p:txBody>
          <a:bodyPr wrap="square">
            <a:spAutoFit/>
          </a:bodyPr>
          <a:lstStyle/>
          <a:p>
            <a:r>
              <a:rPr lang="en-US" sz="8800" dirty="0" smtClean="0">
                <a:latin typeface="Bradley Hand ITC" pitchFamily="66" charset="0"/>
              </a:rPr>
              <a:t>Hottest</a:t>
            </a:r>
            <a:endParaRPr lang="en-US" sz="8800" dirty="0">
              <a:latin typeface="Bradley Hand ITC" pitchFamily="66" charset="0"/>
            </a:endParaRPr>
          </a:p>
        </p:txBody>
      </p:sp>
      <p:sp>
        <p:nvSpPr>
          <p:cNvPr id="11" name="TextBox 10"/>
          <p:cNvSpPr txBox="1"/>
          <p:nvPr/>
        </p:nvSpPr>
        <p:spPr>
          <a:xfrm>
            <a:off x="4114800" y="2598910"/>
            <a:ext cx="1393330" cy="584775"/>
          </a:xfrm>
          <a:prstGeom prst="rect">
            <a:avLst/>
          </a:prstGeom>
          <a:noFill/>
        </p:spPr>
        <p:txBody>
          <a:bodyPr wrap="none" rtlCol="0">
            <a:spAutoFit/>
          </a:bodyPr>
          <a:lstStyle/>
          <a:p>
            <a:r>
              <a:rPr lang="en-US" sz="3200" dirty="0" smtClean="0">
                <a:latin typeface="Bradley Hand ITC" pitchFamily="66" charset="0"/>
              </a:rPr>
              <a:t>(GAS)</a:t>
            </a:r>
            <a:endParaRPr lang="en-US" sz="3200" dirty="0">
              <a:latin typeface="Bradley Hand ITC" pitchFamily="66" charset="0"/>
            </a:endParaRPr>
          </a:p>
        </p:txBody>
      </p:sp>
      <p:sp>
        <p:nvSpPr>
          <p:cNvPr id="12" name="TextBox 11"/>
          <p:cNvSpPr txBox="1"/>
          <p:nvPr/>
        </p:nvSpPr>
        <p:spPr>
          <a:xfrm>
            <a:off x="4409886" y="4371440"/>
            <a:ext cx="1114408" cy="400110"/>
          </a:xfrm>
          <a:prstGeom prst="rect">
            <a:avLst/>
          </a:prstGeom>
          <a:noFill/>
        </p:spPr>
        <p:txBody>
          <a:bodyPr wrap="none" rtlCol="0">
            <a:spAutoFit/>
          </a:bodyPr>
          <a:lstStyle/>
          <a:p>
            <a:r>
              <a:rPr lang="en-US" sz="2000" dirty="0" smtClean="0">
                <a:latin typeface="Showcard Gothic" pitchFamily="82" charset="0"/>
              </a:rPr>
              <a:t>(Solid)</a:t>
            </a:r>
            <a:endParaRPr lang="en-US" sz="2000" dirty="0">
              <a:latin typeface="Showcard Gothic" pitchFamily="82" charset="0"/>
            </a:endParaRPr>
          </a:p>
        </p:txBody>
      </p:sp>
      <p:sp>
        <p:nvSpPr>
          <p:cNvPr id="13" name="TextBox 12"/>
          <p:cNvSpPr txBox="1"/>
          <p:nvPr/>
        </p:nvSpPr>
        <p:spPr>
          <a:xfrm>
            <a:off x="4202205" y="6126272"/>
            <a:ext cx="1425390" cy="461665"/>
          </a:xfrm>
          <a:prstGeom prst="rect">
            <a:avLst/>
          </a:prstGeom>
          <a:noFill/>
        </p:spPr>
        <p:txBody>
          <a:bodyPr wrap="none" rtlCol="0">
            <a:spAutoFit/>
          </a:bodyPr>
          <a:lstStyle/>
          <a:p>
            <a:r>
              <a:rPr lang="en-US" sz="2400" dirty="0" smtClean="0">
                <a:latin typeface="Forte" pitchFamily="66" charset="0"/>
              </a:rPr>
              <a:t>(Middle)</a:t>
            </a:r>
            <a:endParaRPr lang="en-US" sz="2400" dirty="0">
              <a:latin typeface="Forte" pitchFamily="66" charset="0"/>
            </a:endParaRPr>
          </a:p>
        </p:txBody>
      </p:sp>
    </p:spTree>
    <p:extLst>
      <p:ext uri="{BB962C8B-B14F-4D97-AF65-F5344CB8AC3E}">
        <p14:creationId xmlns:p14="http://schemas.microsoft.com/office/powerpoint/2010/main" val="15835069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xit" presetSubtype="0" fill="hold" grpId="1" nodeType="clickEffect">
                                  <p:stCondLst>
                                    <p:cond delay="0"/>
                                  </p:stCondLst>
                                  <p:childTnLst>
                                    <p:set>
                                      <p:cBhvr>
                                        <p:cTn id="14" dur="1" fill="hold">
                                          <p:stCondLst>
                                            <p:cond delay="0"/>
                                          </p:stCondLst>
                                        </p:cTn>
                                        <p:tgtEl>
                                          <p:spTgt spid="10"/>
                                        </p:tgtEl>
                                        <p:attrNameLst>
                                          <p:attrName>style.visibility</p:attrName>
                                        </p:attrNameLst>
                                      </p:cBhvr>
                                      <p:to>
                                        <p:strVal val="hidden"/>
                                      </p:to>
                                    </p:set>
                                  </p:childTnLst>
                                </p:cTn>
                              </p:par>
                              <p:par>
                                <p:cTn id="15" presetID="1" presetClass="exit" presetSubtype="0" fill="hold" grpId="1" nodeType="withEffect">
                                  <p:stCondLst>
                                    <p:cond delay="0"/>
                                  </p:stCondLst>
                                  <p:childTnLst>
                                    <p:set>
                                      <p:cBhvr>
                                        <p:cTn id="16" dur="1" fill="hold">
                                          <p:stCondLst>
                                            <p:cond delay="0"/>
                                          </p:stCondLst>
                                        </p:cTn>
                                        <p:tgtEl>
                                          <p:spTgt spid="11"/>
                                        </p:tgtEl>
                                        <p:attrNameLst>
                                          <p:attrName>style.visibility</p:attrName>
                                        </p:attrNameLst>
                                      </p:cBhvr>
                                      <p:to>
                                        <p:strVal val="hidden"/>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6"/>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2"/>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xit" presetSubtype="0" fill="hold" grpId="1" nodeType="clickEffect">
                                  <p:stCondLst>
                                    <p:cond delay="0"/>
                                  </p:stCondLst>
                                  <p:childTnLst>
                                    <p:set>
                                      <p:cBhvr>
                                        <p:cTn id="28" dur="1" fill="hold">
                                          <p:stCondLst>
                                            <p:cond delay="0"/>
                                          </p:stCondLst>
                                        </p:cTn>
                                        <p:tgtEl>
                                          <p:spTgt spid="6"/>
                                        </p:tgtEl>
                                        <p:attrNameLst>
                                          <p:attrName>style.visibility</p:attrName>
                                        </p:attrNameLst>
                                      </p:cBhvr>
                                      <p:to>
                                        <p:strVal val="hidden"/>
                                      </p:to>
                                    </p:set>
                                  </p:childTnLst>
                                </p:cTn>
                              </p:par>
                              <p:par>
                                <p:cTn id="29" presetID="1" presetClass="exit" presetSubtype="0" fill="hold" grpId="1" nodeType="withEffect">
                                  <p:stCondLst>
                                    <p:cond delay="0"/>
                                  </p:stCondLst>
                                  <p:childTnLst>
                                    <p:set>
                                      <p:cBhvr>
                                        <p:cTn id="30" dur="1" fill="hold">
                                          <p:stCondLst>
                                            <p:cond delay="0"/>
                                          </p:stCondLst>
                                        </p:cTn>
                                        <p:tgtEl>
                                          <p:spTgt spid="12"/>
                                        </p:tgtEl>
                                        <p:attrNameLst>
                                          <p:attrName>style.visibility</p:attrName>
                                        </p:attrNameLst>
                                      </p:cBhvr>
                                      <p:to>
                                        <p:strVal val="hidden"/>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7"/>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1" nodeType="clickEffect">
                                  <p:stCondLst>
                                    <p:cond delay="0"/>
                                  </p:stCondLst>
                                  <p:childTnLst>
                                    <p:set>
                                      <p:cBhvr>
                                        <p:cTn id="38" dur="1" fill="hold">
                                          <p:stCondLst>
                                            <p:cond delay="0"/>
                                          </p:stCondLst>
                                        </p:cTn>
                                        <p:tgtEl>
                                          <p:spTgt spid="13"/>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xit" presetSubtype="0" fill="hold" grpId="0" nodeType="clickEffect">
                                  <p:stCondLst>
                                    <p:cond delay="0"/>
                                  </p:stCondLst>
                                  <p:childTnLst>
                                    <p:set>
                                      <p:cBhvr>
                                        <p:cTn id="42" dur="1" fill="hold">
                                          <p:stCondLst>
                                            <p:cond delay="0"/>
                                          </p:stCondLst>
                                        </p:cTn>
                                        <p:tgtEl>
                                          <p:spTgt spid="13"/>
                                        </p:tgtEl>
                                        <p:attrNameLst>
                                          <p:attrName>style.visibility</p:attrName>
                                        </p:attrNameLst>
                                      </p:cBhvr>
                                      <p:to>
                                        <p:strVal val="hidden"/>
                                      </p:to>
                                    </p:set>
                                  </p:childTnLst>
                                </p:cTn>
                              </p:par>
                              <p:par>
                                <p:cTn id="43" presetID="1" presetClass="exit" presetSubtype="0" fill="hold" grpId="1" nodeType="withEffect">
                                  <p:stCondLst>
                                    <p:cond delay="0"/>
                                  </p:stCondLst>
                                  <p:childTnLst>
                                    <p:set>
                                      <p:cBhvr>
                                        <p:cTn id="44" dur="1" fill="hold">
                                          <p:stCondLst>
                                            <p:cond delay="0"/>
                                          </p:stCondLst>
                                        </p:cTn>
                                        <p:tgtEl>
                                          <p:spTgt spid="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6" grpId="1"/>
      <p:bldP spid="7" grpId="0"/>
      <p:bldP spid="7" grpId="1"/>
      <p:bldP spid="10" grpId="0"/>
      <p:bldP spid="10" grpId="1"/>
      <p:bldP spid="11" grpId="0"/>
      <p:bldP spid="11" grpId="1"/>
      <p:bldP spid="12" grpId="0"/>
      <p:bldP spid="12" grpId="1"/>
      <p:bldP spid="13" grpId="0"/>
      <p:bldP spid="13" grpId="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718"/>
            <a:ext cx="7086600" cy="1447482"/>
          </a:xfrm>
        </p:spPr>
        <p:txBody>
          <a:bodyPr>
            <a:normAutofit/>
          </a:bodyPr>
          <a:lstStyle/>
          <a:p>
            <a:r>
              <a:rPr lang="en-US" dirty="0" smtClean="0"/>
              <a:t>Physical Properties of Matter</a:t>
            </a:r>
            <a:endParaRPr lang="en-US" dirty="0"/>
          </a:p>
        </p:txBody>
      </p:sp>
      <p:sp>
        <p:nvSpPr>
          <p:cNvPr id="3" name="Content Placeholder 2"/>
          <p:cNvSpPr>
            <a:spLocks noGrp="1"/>
          </p:cNvSpPr>
          <p:nvPr>
            <p:ph idx="1"/>
          </p:nvPr>
        </p:nvSpPr>
        <p:spPr>
          <a:xfrm>
            <a:off x="457200" y="1752601"/>
            <a:ext cx="7620000" cy="1295399"/>
          </a:xfrm>
        </p:spPr>
        <p:txBody>
          <a:bodyPr>
            <a:normAutofit lnSpcReduction="10000"/>
          </a:bodyPr>
          <a:lstStyle/>
          <a:p>
            <a:r>
              <a:rPr lang="en-US" u="sng" dirty="0" smtClean="0"/>
              <a:t>Physical Property</a:t>
            </a:r>
            <a:r>
              <a:rPr lang="en-US" dirty="0" smtClean="0"/>
              <a:t> – </a:t>
            </a:r>
            <a:r>
              <a:rPr lang="en-US" b="0" dirty="0" smtClean="0"/>
              <a:t>Any characteristic of a material that can be observed or measured without changing the identity of the material. These are properties that can be observed with our senses.</a:t>
            </a:r>
          </a:p>
        </p:txBody>
      </p:sp>
      <p:graphicFrame>
        <p:nvGraphicFramePr>
          <p:cNvPr id="7" name="Diagram 6"/>
          <p:cNvGraphicFramePr/>
          <p:nvPr>
            <p:extLst>
              <p:ext uri="{D42A27DB-BD31-4B8C-83A1-F6EECF244321}">
                <p14:modId xmlns:p14="http://schemas.microsoft.com/office/powerpoint/2010/main" val="3171208605"/>
              </p:ext>
            </p:extLst>
          </p:nvPr>
        </p:nvGraphicFramePr>
        <p:xfrm>
          <a:off x="914400" y="3754398"/>
          <a:ext cx="2971800" cy="257020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9" name="Diagram 8"/>
          <p:cNvGraphicFramePr/>
          <p:nvPr>
            <p:extLst>
              <p:ext uri="{D42A27DB-BD31-4B8C-83A1-F6EECF244321}">
                <p14:modId xmlns:p14="http://schemas.microsoft.com/office/powerpoint/2010/main" val="4287802408"/>
              </p:ext>
            </p:extLst>
          </p:nvPr>
        </p:nvGraphicFramePr>
        <p:xfrm>
          <a:off x="4572000" y="3704326"/>
          <a:ext cx="2971800" cy="2696474"/>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
        <p:nvSpPr>
          <p:cNvPr id="6" name="TextBox 5"/>
          <p:cNvSpPr txBox="1"/>
          <p:nvPr/>
        </p:nvSpPr>
        <p:spPr>
          <a:xfrm>
            <a:off x="533400" y="3048000"/>
            <a:ext cx="4800600" cy="677108"/>
          </a:xfrm>
          <a:prstGeom prst="rect">
            <a:avLst/>
          </a:prstGeom>
          <a:noFill/>
        </p:spPr>
        <p:txBody>
          <a:bodyPr wrap="square" rtlCol="0">
            <a:spAutoFit/>
          </a:bodyPr>
          <a:lstStyle/>
          <a:p>
            <a:r>
              <a:rPr lang="en-US" sz="2000" b="1" dirty="0"/>
              <a:t>Examples of Physical Properties:</a:t>
            </a:r>
          </a:p>
          <a:p>
            <a:endParaRPr lang="en-US" dirty="0"/>
          </a:p>
        </p:txBody>
      </p:sp>
    </p:spTree>
    <p:extLst>
      <p:ext uri="{BB962C8B-B14F-4D97-AF65-F5344CB8AC3E}">
        <p14:creationId xmlns:p14="http://schemas.microsoft.com/office/powerpoint/2010/main" val="8508342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7" grpId="0">
        <p:bldAsOne/>
      </p:bldGraphic>
      <p:bldGraphic spid="9" grpId="0">
        <p:bldAsOne/>
      </p:bldGraphic>
      <p:bldP spid="6"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5791200" cy="762318"/>
          </a:xfrm>
        </p:spPr>
        <p:txBody>
          <a:bodyPr/>
          <a:lstStyle/>
          <a:p>
            <a:r>
              <a:rPr lang="en-US" dirty="0" smtClean="0"/>
              <a:t>Activity! </a:t>
            </a:r>
            <a:endParaRPr lang="en-US" dirty="0"/>
          </a:p>
        </p:txBody>
      </p:sp>
      <p:sp>
        <p:nvSpPr>
          <p:cNvPr id="3" name="Content Placeholder 2"/>
          <p:cNvSpPr>
            <a:spLocks noGrp="1"/>
          </p:cNvSpPr>
          <p:nvPr>
            <p:ph idx="1"/>
          </p:nvPr>
        </p:nvSpPr>
        <p:spPr>
          <a:xfrm>
            <a:off x="457200" y="2362200"/>
            <a:ext cx="7620000" cy="4373563"/>
          </a:xfrm>
        </p:spPr>
        <p:txBody>
          <a:bodyPr>
            <a:normAutofit/>
          </a:bodyPr>
          <a:lstStyle/>
          <a:p>
            <a:pPr marL="342900" indent="-342900">
              <a:buFont typeface="Arial" pitchFamily="34" charset="0"/>
              <a:buChar char="•"/>
            </a:pPr>
            <a:r>
              <a:rPr lang="en-US" b="0" dirty="0" smtClean="0"/>
              <a:t>Fill out the Physical Properties worksheet for </a:t>
            </a:r>
            <a:r>
              <a:rPr lang="en-US" b="0" smtClean="0"/>
              <a:t>your object. </a:t>
            </a:r>
            <a:endParaRPr lang="en-US" b="0" dirty="0" smtClean="0"/>
          </a:p>
          <a:p>
            <a:endParaRPr lang="en-US" b="0" u="sng" dirty="0" smtClean="0"/>
          </a:p>
          <a:p>
            <a:endParaRPr lang="en-US" b="0" dirty="0"/>
          </a:p>
        </p:txBody>
      </p:sp>
      <p:pic>
        <p:nvPicPr>
          <p:cNvPr id="4" name="Picture 3"/>
          <p:cNvPicPr/>
          <p:nvPr/>
        </p:nvPicPr>
        <p:blipFill>
          <a:blip r:embed="rId2" cstate="print">
            <a:extLst>
              <a:ext uri="{28A0092B-C50C-407E-A947-70E740481C1C}">
                <a14:useLocalDpi xmlns:a14="http://schemas.microsoft.com/office/drawing/2010/main" val="0"/>
              </a:ext>
            </a:extLst>
          </a:blip>
          <a:stretch>
            <a:fillRect/>
          </a:stretch>
        </p:blipFill>
        <p:spPr>
          <a:xfrm>
            <a:off x="2314199" y="1371600"/>
            <a:ext cx="704850" cy="688975"/>
          </a:xfrm>
          <a:prstGeom prst="rect">
            <a:avLst/>
          </a:prstGeom>
        </p:spPr>
      </p:pic>
      <p:pic>
        <p:nvPicPr>
          <p:cNvPr id="5" name="Picture 4"/>
          <p:cNvPicPr/>
          <p:nvPr/>
        </p:nvPicPr>
        <p:blipFill>
          <a:blip r:embed="rId3" cstate="print">
            <a:extLst>
              <a:ext uri="{28A0092B-C50C-407E-A947-70E740481C1C}">
                <a14:useLocalDpi xmlns:a14="http://schemas.microsoft.com/office/drawing/2010/main" val="0"/>
              </a:ext>
            </a:extLst>
          </a:blip>
          <a:stretch>
            <a:fillRect/>
          </a:stretch>
        </p:blipFill>
        <p:spPr>
          <a:xfrm>
            <a:off x="3533399" y="1374140"/>
            <a:ext cx="687070" cy="671830"/>
          </a:xfrm>
          <a:prstGeom prst="rect">
            <a:avLst/>
          </a:prstGeom>
        </p:spPr>
      </p:pic>
      <p:pic>
        <p:nvPicPr>
          <p:cNvPr id="6" name="Picture 5"/>
          <p:cNvPicPr/>
          <p:nvPr/>
        </p:nvPicPr>
        <p:blipFill>
          <a:blip r:embed="rId4" cstate="print">
            <a:extLst>
              <a:ext uri="{28A0092B-C50C-407E-A947-70E740481C1C}">
                <a14:useLocalDpi xmlns:a14="http://schemas.microsoft.com/office/drawing/2010/main" val="0"/>
              </a:ext>
            </a:extLst>
          </a:blip>
          <a:stretch>
            <a:fillRect/>
          </a:stretch>
        </p:blipFill>
        <p:spPr>
          <a:xfrm>
            <a:off x="6114674" y="1388110"/>
            <a:ext cx="678180" cy="662940"/>
          </a:xfrm>
          <a:prstGeom prst="rect">
            <a:avLst/>
          </a:prstGeom>
        </p:spPr>
      </p:pic>
      <p:pic>
        <p:nvPicPr>
          <p:cNvPr id="7" name="Picture 6"/>
          <p:cNvPicPr/>
          <p:nvPr/>
        </p:nvPicPr>
        <p:blipFill>
          <a:blip r:embed="rId5" cstate="print">
            <a:extLst>
              <a:ext uri="{28A0092B-C50C-407E-A947-70E740481C1C}">
                <a14:useLocalDpi xmlns:a14="http://schemas.microsoft.com/office/drawing/2010/main" val="0"/>
              </a:ext>
            </a:extLst>
          </a:blip>
          <a:stretch>
            <a:fillRect/>
          </a:stretch>
        </p:blipFill>
        <p:spPr>
          <a:xfrm>
            <a:off x="4828799" y="1398270"/>
            <a:ext cx="687070" cy="671830"/>
          </a:xfrm>
          <a:prstGeom prst="rect">
            <a:avLst/>
          </a:prstGeom>
        </p:spPr>
      </p:pic>
    </p:spTree>
    <p:extLst>
      <p:ext uri="{BB962C8B-B14F-4D97-AF65-F5344CB8AC3E}">
        <p14:creationId xmlns:p14="http://schemas.microsoft.com/office/powerpoint/2010/main" val="192516381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3299824" y="2228028"/>
            <a:ext cx="2544351" cy="369332"/>
          </a:xfrm>
          <a:prstGeom prst="rect">
            <a:avLst/>
          </a:prstGeom>
          <a:noFill/>
        </p:spPr>
        <p:txBody>
          <a:bodyPr wrap="none" rtlCol="0">
            <a:spAutoFit/>
          </a:bodyPr>
          <a:lstStyle/>
          <a:p>
            <a:r>
              <a:rPr lang="en-US" u="sng" dirty="0" smtClean="0"/>
              <a:t>Dependent on Amount</a:t>
            </a:r>
            <a:endParaRPr lang="en-US" u="sng" dirty="0"/>
          </a:p>
        </p:txBody>
      </p:sp>
      <p:sp>
        <p:nvSpPr>
          <p:cNvPr id="6" name="TextBox 5"/>
          <p:cNvSpPr txBox="1"/>
          <p:nvPr/>
        </p:nvSpPr>
        <p:spPr>
          <a:xfrm>
            <a:off x="6199577" y="2242066"/>
            <a:ext cx="2569999" cy="369332"/>
          </a:xfrm>
          <a:prstGeom prst="rect">
            <a:avLst/>
          </a:prstGeom>
          <a:noFill/>
        </p:spPr>
        <p:txBody>
          <a:bodyPr wrap="none" rtlCol="0">
            <a:spAutoFit/>
          </a:bodyPr>
          <a:lstStyle/>
          <a:p>
            <a:r>
              <a:rPr lang="en-US" u="sng" dirty="0" smtClean="0"/>
              <a:t>Independent of Amount</a:t>
            </a:r>
            <a:endParaRPr lang="en-US" u="sng" dirty="0"/>
          </a:p>
        </p:txBody>
      </p:sp>
      <p:cxnSp>
        <p:nvCxnSpPr>
          <p:cNvPr id="8" name="Straight Connector 7"/>
          <p:cNvCxnSpPr/>
          <p:nvPr/>
        </p:nvCxnSpPr>
        <p:spPr>
          <a:xfrm>
            <a:off x="6035964" y="2514600"/>
            <a:ext cx="0" cy="2623066"/>
          </a:xfrm>
          <a:prstGeom prst="line">
            <a:avLst/>
          </a:prstGeom>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197165" y="5629380"/>
            <a:ext cx="1582484" cy="369332"/>
          </a:xfrm>
          <a:prstGeom prst="rect">
            <a:avLst/>
          </a:prstGeom>
          <a:noFill/>
        </p:spPr>
        <p:txBody>
          <a:bodyPr wrap="none" rtlCol="0">
            <a:spAutoFit/>
          </a:bodyPr>
          <a:lstStyle/>
          <a:p>
            <a:r>
              <a:rPr lang="en-US" dirty="0" smtClean="0"/>
              <a:t>1. Color: Blue</a:t>
            </a:r>
            <a:endParaRPr lang="en-US" dirty="0"/>
          </a:p>
        </p:txBody>
      </p:sp>
      <p:pic>
        <p:nvPicPr>
          <p:cNvPr id="11" name="Picture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3030" y="2514600"/>
            <a:ext cx="2051770" cy="2493818"/>
          </a:xfrm>
          <a:prstGeom prst="rect">
            <a:avLst/>
          </a:prstGeom>
        </p:spPr>
      </p:pic>
      <p:cxnSp>
        <p:nvCxnSpPr>
          <p:cNvPr id="30" name="Straight Arrow Connector 29"/>
          <p:cNvCxnSpPr/>
          <p:nvPr/>
        </p:nvCxnSpPr>
        <p:spPr>
          <a:xfrm>
            <a:off x="838200" y="3325091"/>
            <a:ext cx="228600" cy="332509"/>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35" name="TextBox 34"/>
          <p:cNvSpPr txBox="1"/>
          <p:nvPr/>
        </p:nvSpPr>
        <p:spPr>
          <a:xfrm>
            <a:off x="190753" y="2986537"/>
            <a:ext cx="697627" cy="338554"/>
          </a:xfrm>
          <a:prstGeom prst="rect">
            <a:avLst/>
          </a:prstGeom>
          <a:noFill/>
        </p:spPr>
        <p:txBody>
          <a:bodyPr wrap="none" rtlCol="0">
            <a:spAutoFit/>
          </a:bodyPr>
          <a:lstStyle/>
          <a:p>
            <a:r>
              <a:rPr lang="en-US" sz="1600" dirty="0" smtClean="0"/>
              <a:t>50mL</a:t>
            </a:r>
            <a:endParaRPr lang="en-US" sz="1600" dirty="0"/>
          </a:p>
        </p:txBody>
      </p:sp>
      <p:sp>
        <p:nvSpPr>
          <p:cNvPr id="36" name="TextBox 35"/>
          <p:cNvSpPr txBox="1"/>
          <p:nvPr/>
        </p:nvSpPr>
        <p:spPr>
          <a:xfrm>
            <a:off x="1941004" y="5617957"/>
            <a:ext cx="2355132" cy="369332"/>
          </a:xfrm>
          <a:prstGeom prst="rect">
            <a:avLst/>
          </a:prstGeom>
          <a:noFill/>
        </p:spPr>
        <p:txBody>
          <a:bodyPr wrap="none" rtlCol="0">
            <a:spAutoFit/>
          </a:bodyPr>
          <a:lstStyle/>
          <a:p>
            <a:r>
              <a:rPr lang="en-US" dirty="0" smtClean="0"/>
              <a:t>2. Melting Point: 0° C</a:t>
            </a:r>
            <a:endParaRPr lang="en-US" dirty="0"/>
          </a:p>
        </p:txBody>
      </p:sp>
      <p:sp>
        <p:nvSpPr>
          <p:cNvPr id="38" name="TextBox 37"/>
          <p:cNvSpPr txBox="1"/>
          <p:nvPr/>
        </p:nvSpPr>
        <p:spPr>
          <a:xfrm>
            <a:off x="4572000" y="5617957"/>
            <a:ext cx="1980094" cy="369332"/>
          </a:xfrm>
          <a:prstGeom prst="rect">
            <a:avLst/>
          </a:prstGeom>
          <a:noFill/>
        </p:spPr>
        <p:txBody>
          <a:bodyPr wrap="none" rtlCol="0">
            <a:spAutoFit/>
          </a:bodyPr>
          <a:lstStyle/>
          <a:p>
            <a:r>
              <a:rPr lang="en-US" dirty="0" smtClean="0"/>
              <a:t>3. Volume: 50 mL</a:t>
            </a:r>
            <a:endParaRPr lang="en-US" dirty="0"/>
          </a:p>
        </p:txBody>
      </p:sp>
      <p:sp>
        <p:nvSpPr>
          <p:cNvPr id="39" name="TextBox 38"/>
          <p:cNvSpPr txBox="1"/>
          <p:nvPr/>
        </p:nvSpPr>
        <p:spPr>
          <a:xfrm>
            <a:off x="4114800" y="6186830"/>
            <a:ext cx="1633781" cy="369332"/>
          </a:xfrm>
          <a:prstGeom prst="rect">
            <a:avLst/>
          </a:prstGeom>
          <a:noFill/>
        </p:spPr>
        <p:txBody>
          <a:bodyPr wrap="none" rtlCol="0">
            <a:spAutoFit/>
          </a:bodyPr>
          <a:lstStyle/>
          <a:p>
            <a:r>
              <a:rPr lang="en-US" dirty="0"/>
              <a:t>7</a:t>
            </a:r>
            <a:r>
              <a:rPr lang="en-US" dirty="0" smtClean="0"/>
              <a:t>. Mass: 50 g </a:t>
            </a:r>
            <a:endParaRPr lang="en-US" dirty="0"/>
          </a:p>
        </p:txBody>
      </p:sp>
      <p:sp>
        <p:nvSpPr>
          <p:cNvPr id="40" name="TextBox 39"/>
          <p:cNvSpPr txBox="1"/>
          <p:nvPr/>
        </p:nvSpPr>
        <p:spPr>
          <a:xfrm>
            <a:off x="6858000" y="5617957"/>
            <a:ext cx="2044149" cy="369332"/>
          </a:xfrm>
          <a:prstGeom prst="rect">
            <a:avLst/>
          </a:prstGeom>
          <a:noFill/>
        </p:spPr>
        <p:txBody>
          <a:bodyPr wrap="none" rtlCol="0">
            <a:spAutoFit/>
          </a:bodyPr>
          <a:lstStyle/>
          <a:p>
            <a:r>
              <a:rPr lang="en-US" dirty="0" smtClean="0"/>
              <a:t>4. Density: 1 g/mL</a:t>
            </a:r>
            <a:endParaRPr lang="en-US" dirty="0"/>
          </a:p>
        </p:txBody>
      </p:sp>
      <p:sp>
        <p:nvSpPr>
          <p:cNvPr id="41" name="TextBox 40"/>
          <p:cNvSpPr txBox="1"/>
          <p:nvPr/>
        </p:nvSpPr>
        <p:spPr>
          <a:xfrm>
            <a:off x="2209800" y="6187198"/>
            <a:ext cx="1595309" cy="369332"/>
          </a:xfrm>
          <a:prstGeom prst="rect">
            <a:avLst/>
          </a:prstGeom>
          <a:noFill/>
        </p:spPr>
        <p:txBody>
          <a:bodyPr wrap="none" rtlCol="0">
            <a:spAutoFit/>
          </a:bodyPr>
          <a:lstStyle/>
          <a:p>
            <a:r>
              <a:rPr lang="en-US" dirty="0" smtClean="0"/>
              <a:t>6. Odor: none</a:t>
            </a:r>
            <a:endParaRPr lang="en-US" dirty="0"/>
          </a:p>
        </p:txBody>
      </p:sp>
      <p:sp>
        <p:nvSpPr>
          <p:cNvPr id="42" name="TextBox 41"/>
          <p:cNvSpPr txBox="1"/>
          <p:nvPr/>
        </p:nvSpPr>
        <p:spPr>
          <a:xfrm>
            <a:off x="97137" y="6187566"/>
            <a:ext cx="1967205" cy="369332"/>
          </a:xfrm>
          <a:prstGeom prst="rect">
            <a:avLst/>
          </a:prstGeom>
          <a:noFill/>
        </p:spPr>
        <p:txBody>
          <a:bodyPr wrap="none" rtlCol="0">
            <a:spAutoFit/>
          </a:bodyPr>
          <a:lstStyle/>
          <a:p>
            <a:r>
              <a:rPr lang="en-US" dirty="0" smtClean="0"/>
              <a:t>5. Shape: Beaker</a:t>
            </a:r>
            <a:endParaRPr lang="en-US" dirty="0"/>
          </a:p>
        </p:txBody>
      </p:sp>
      <p:sp>
        <p:nvSpPr>
          <p:cNvPr id="17" name="Title 1"/>
          <p:cNvSpPr>
            <a:spLocks noGrp="1"/>
          </p:cNvSpPr>
          <p:nvPr>
            <p:ph type="title"/>
          </p:nvPr>
        </p:nvSpPr>
        <p:spPr>
          <a:xfrm>
            <a:off x="533400" y="381000"/>
            <a:ext cx="5791200" cy="762318"/>
          </a:xfrm>
        </p:spPr>
        <p:txBody>
          <a:bodyPr/>
          <a:lstStyle/>
          <a:p>
            <a:r>
              <a:rPr lang="en-US" dirty="0" smtClean="0"/>
              <a:t>Activity! Part 3</a:t>
            </a:r>
            <a:endParaRPr lang="en-US" dirty="0"/>
          </a:p>
        </p:txBody>
      </p:sp>
      <p:sp>
        <p:nvSpPr>
          <p:cNvPr id="2" name="TextBox 1"/>
          <p:cNvSpPr txBox="1"/>
          <p:nvPr/>
        </p:nvSpPr>
        <p:spPr>
          <a:xfrm>
            <a:off x="609600" y="1143000"/>
            <a:ext cx="7848600" cy="923330"/>
          </a:xfrm>
          <a:prstGeom prst="rect">
            <a:avLst/>
          </a:prstGeom>
          <a:noFill/>
        </p:spPr>
        <p:txBody>
          <a:bodyPr wrap="square" rtlCol="0">
            <a:spAutoFit/>
          </a:bodyPr>
          <a:lstStyle/>
          <a:p>
            <a:r>
              <a:rPr lang="en-US" dirty="0" smtClean="0"/>
              <a:t>Complete your Properties of Matter worksheet by listing the physical properties of the liquid in the beaker that are listed below under the appropriate category of “dependent or independent on amount.”</a:t>
            </a:r>
            <a:endParaRPr lang="en-US" dirty="0"/>
          </a:p>
        </p:txBody>
      </p:sp>
      <p:pic>
        <p:nvPicPr>
          <p:cNvPr id="22" name="Picture 21"/>
          <p:cNvPicPr/>
          <p:nvPr/>
        </p:nvPicPr>
        <p:blipFill>
          <a:blip r:embed="rId4" cstate="print">
            <a:extLst>
              <a:ext uri="{28A0092B-C50C-407E-A947-70E740481C1C}">
                <a14:useLocalDpi xmlns:a14="http://schemas.microsoft.com/office/drawing/2010/main" val="0"/>
              </a:ext>
            </a:extLst>
          </a:blip>
          <a:stretch>
            <a:fillRect/>
          </a:stretch>
        </p:blipFill>
        <p:spPr>
          <a:xfrm>
            <a:off x="5848350" y="372922"/>
            <a:ext cx="704850" cy="688975"/>
          </a:xfrm>
          <a:prstGeom prst="rect">
            <a:avLst/>
          </a:prstGeom>
        </p:spPr>
      </p:pic>
      <p:pic>
        <p:nvPicPr>
          <p:cNvPr id="23" name="Picture 22"/>
          <p:cNvPicPr/>
          <p:nvPr/>
        </p:nvPicPr>
        <p:blipFill>
          <a:blip r:embed="rId5" cstate="print">
            <a:extLst>
              <a:ext uri="{28A0092B-C50C-407E-A947-70E740481C1C}">
                <a14:useLocalDpi xmlns:a14="http://schemas.microsoft.com/office/drawing/2010/main" val="0"/>
              </a:ext>
            </a:extLst>
          </a:blip>
          <a:stretch>
            <a:fillRect/>
          </a:stretch>
        </p:blipFill>
        <p:spPr>
          <a:xfrm>
            <a:off x="6629400" y="375462"/>
            <a:ext cx="687070" cy="671830"/>
          </a:xfrm>
          <a:prstGeom prst="rect">
            <a:avLst/>
          </a:prstGeom>
        </p:spPr>
      </p:pic>
      <p:pic>
        <p:nvPicPr>
          <p:cNvPr id="24" name="Picture 23"/>
          <p:cNvPicPr/>
          <p:nvPr/>
        </p:nvPicPr>
        <p:blipFill>
          <a:blip r:embed="rId6" cstate="print">
            <a:extLst>
              <a:ext uri="{28A0092B-C50C-407E-A947-70E740481C1C}">
                <a14:useLocalDpi xmlns:a14="http://schemas.microsoft.com/office/drawing/2010/main" val="0"/>
              </a:ext>
            </a:extLst>
          </a:blip>
          <a:stretch>
            <a:fillRect/>
          </a:stretch>
        </p:blipFill>
        <p:spPr>
          <a:xfrm>
            <a:off x="8224934" y="389432"/>
            <a:ext cx="678180" cy="662940"/>
          </a:xfrm>
          <a:prstGeom prst="rect">
            <a:avLst/>
          </a:prstGeom>
        </p:spPr>
      </p:pic>
      <p:pic>
        <p:nvPicPr>
          <p:cNvPr id="25" name="Picture 24"/>
          <p:cNvPicPr/>
          <p:nvPr/>
        </p:nvPicPr>
        <p:blipFill>
          <a:blip r:embed="rId7" cstate="print">
            <a:extLst>
              <a:ext uri="{28A0092B-C50C-407E-A947-70E740481C1C}">
                <a14:useLocalDpi xmlns:a14="http://schemas.microsoft.com/office/drawing/2010/main" val="0"/>
              </a:ext>
            </a:extLst>
          </a:blip>
          <a:stretch>
            <a:fillRect/>
          </a:stretch>
        </p:blipFill>
        <p:spPr>
          <a:xfrm>
            <a:off x="7467600" y="381000"/>
            <a:ext cx="687070" cy="671830"/>
          </a:xfrm>
          <a:prstGeom prst="rect">
            <a:avLst/>
          </a:prstGeom>
        </p:spPr>
      </p:pic>
    </p:spTree>
    <p:extLst>
      <p:ext uri="{BB962C8B-B14F-4D97-AF65-F5344CB8AC3E}">
        <p14:creationId xmlns:p14="http://schemas.microsoft.com/office/powerpoint/2010/main" val="213511683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3299824" y="2228028"/>
            <a:ext cx="2544351" cy="369332"/>
          </a:xfrm>
          <a:prstGeom prst="rect">
            <a:avLst/>
          </a:prstGeom>
          <a:noFill/>
        </p:spPr>
        <p:txBody>
          <a:bodyPr wrap="none" rtlCol="0">
            <a:spAutoFit/>
          </a:bodyPr>
          <a:lstStyle/>
          <a:p>
            <a:r>
              <a:rPr lang="en-US" u="sng" dirty="0" smtClean="0"/>
              <a:t>Dependent on Amount</a:t>
            </a:r>
            <a:endParaRPr lang="en-US" u="sng" dirty="0"/>
          </a:p>
        </p:txBody>
      </p:sp>
      <p:sp>
        <p:nvSpPr>
          <p:cNvPr id="6" name="TextBox 5"/>
          <p:cNvSpPr txBox="1"/>
          <p:nvPr/>
        </p:nvSpPr>
        <p:spPr>
          <a:xfrm>
            <a:off x="6199577" y="2242066"/>
            <a:ext cx="2569999" cy="369332"/>
          </a:xfrm>
          <a:prstGeom prst="rect">
            <a:avLst/>
          </a:prstGeom>
          <a:noFill/>
        </p:spPr>
        <p:txBody>
          <a:bodyPr wrap="none" rtlCol="0">
            <a:spAutoFit/>
          </a:bodyPr>
          <a:lstStyle/>
          <a:p>
            <a:r>
              <a:rPr lang="en-US" u="sng" dirty="0" smtClean="0"/>
              <a:t>Independent of Amount</a:t>
            </a:r>
            <a:endParaRPr lang="en-US" u="sng" dirty="0"/>
          </a:p>
        </p:txBody>
      </p:sp>
      <p:cxnSp>
        <p:nvCxnSpPr>
          <p:cNvPr id="8" name="Straight Connector 7"/>
          <p:cNvCxnSpPr/>
          <p:nvPr/>
        </p:nvCxnSpPr>
        <p:spPr>
          <a:xfrm>
            <a:off x="6035964" y="2514600"/>
            <a:ext cx="0" cy="2623066"/>
          </a:xfrm>
          <a:prstGeom prst="line">
            <a:avLst/>
          </a:prstGeom>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197165" y="5629380"/>
            <a:ext cx="1582484" cy="369332"/>
          </a:xfrm>
          <a:prstGeom prst="rect">
            <a:avLst/>
          </a:prstGeom>
          <a:noFill/>
        </p:spPr>
        <p:txBody>
          <a:bodyPr wrap="none" rtlCol="0">
            <a:spAutoFit/>
          </a:bodyPr>
          <a:lstStyle/>
          <a:p>
            <a:r>
              <a:rPr lang="en-US" dirty="0" smtClean="0"/>
              <a:t>1. Color: Blue</a:t>
            </a:r>
            <a:endParaRPr lang="en-US" dirty="0"/>
          </a:p>
        </p:txBody>
      </p:sp>
      <p:pic>
        <p:nvPicPr>
          <p:cNvPr id="11" name="Picture 10"/>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53030" y="2514600"/>
            <a:ext cx="2051770" cy="2493818"/>
          </a:xfrm>
          <a:prstGeom prst="rect">
            <a:avLst/>
          </a:prstGeom>
        </p:spPr>
      </p:pic>
      <p:cxnSp>
        <p:nvCxnSpPr>
          <p:cNvPr id="30" name="Straight Arrow Connector 29"/>
          <p:cNvCxnSpPr/>
          <p:nvPr/>
        </p:nvCxnSpPr>
        <p:spPr>
          <a:xfrm>
            <a:off x="838200" y="3325091"/>
            <a:ext cx="228600" cy="332509"/>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35" name="TextBox 34"/>
          <p:cNvSpPr txBox="1"/>
          <p:nvPr/>
        </p:nvSpPr>
        <p:spPr>
          <a:xfrm>
            <a:off x="190753" y="2986537"/>
            <a:ext cx="697627" cy="338554"/>
          </a:xfrm>
          <a:prstGeom prst="rect">
            <a:avLst/>
          </a:prstGeom>
          <a:noFill/>
        </p:spPr>
        <p:txBody>
          <a:bodyPr wrap="none" rtlCol="0">
            <a:spAutoFit/>
          </a:bodyPr>
          <a:lstStyle/>
          <a:p>
            <a:r>
              <a:rPr lang="en-US" sz="1600" dirty="0" smtClean="0"/>
              <a:t>50mL</a:t>
            </a:r>
            <a:endParaRPr lang="en-US" sz="1600" dirty="0"/>
          </a:p>
        </p:txBody>
      </p:sp>
      <p:sp>
        <p:nvSpPr>
          <p:cNvPr id="36" name="TextBox 35"/>
          <p:cNvSpPr txBox="1"/>
          <p:nvPr/>
        </p:nvSpPr>
        <p:spPr>
          <a:xfrm>
            <a:off x="1941004" y="5617957"/>
            <a:ext cx="2355132" cy="369332"/>
          </a:xfrm>
          <a:prstGeom prst="rect">
            <a:avLst/>
          </a:prstGeom>
          <a:noFill/>
        </p:spPr>
        <p:txBody>
          <a:bodyPr wrap="none" rtlCol="0">
            <a:spAutoFit/>
          </a:bodyPr>
          <a:lstStyle/>
          <a:p>
            <a:r>
              <a:rPr lang="en-US" dirty="0" smtClean="0"/>
              <a:t>2. Melting Point: 0° C</a:t>
            </a:r>
            <a:endParaRPr lang="en-US" dirty="0"/>
          </a:p>
        </p:txBody>
      </p:sp>
      <p:sp>
        <p:nvSpPr>
          <p:cNvPr id="38" name="TextBox 37"/>
          <p:cNvSpPr txBox="1"/>
          <p:nvPr/>
        </p:nvSpPr>
        <p:spPr>
          <a:xfrm>
            <a:off x="4572000" y="5617957"/>
            <a:ext cx="1980094" cy="369332"/>
          </a:xfrm>
          <a:prstGeom prst="rect">
            <a:avLst/>
          </a:prstGeom>
          <a:noFill/>
        </p:spPr>
        <p:txBody>
          <a:bodyPr wrap="none" rtlCol="0">
            <a:spAutoFit/>
          </a:bodyPr>
          <a:lstStyle/>
          <a:p>
            <a:r>
              <a:rPr lang="en-US" dirty="0" smtClean="0"/>
              <a:t>3. Volume: 50 mL</a:t>
            </a:r>
            <a:endParaRPr lang="en-US" dirty="0"/>
          </a:p>
        </p:txBody>
      </p:sp>
      <p:sp>
        <p:nvSpPr>
          <p:cNvPr id="39" name="TextBox 38"/>
          <p:cNvSpPr txBox="1"/>
          <p:nvPr/>
        </p:nvSpPr>
        <p:spPr>
          <a:xfrm>
            <a:off x="4114800" y="6186830"/>
            <a:ext cx="1633781" cy="369332"/>
          </a:xfrm>
          <a:prstGeom prst="rect">
            <a:avLst/>
          </a:prstGeom>
          <a:noFill/>
        </p:spPr>
        <p:txBody>
          <a:bodyPr wrap="none" rtlCol="0">
            <a:spAutoFit/>
          </a:bodyPr>
          <a:lstStyle/>
          <a:p>
            <a:r>
              <a:rPr lang="en-US" dirty="0"/>
              <a:t>7</a:t>
            </a:r>
            <a:r>
              <a:rPr lang="en-US" dirty="0" smtClean="0"/>
              <a:t>. Mass: 50 g </a:t>
            </a:r>
            <a:endParaRPr lang="en-US" dirty="0"/>
          </a:p>
        </p:txBody>
      </p:sp>
      <p:sp>
        <p:nvSpPr>
          <p:cNvPr id="40" name="TextBox 39"/>
          <p:cNvSpPr txBox="1"/>
          <p:nvPr/>
        </p:nvSpPr>
        <p:spPr>
          <a:xfrm>
            <a:off x="6858000" y="5617957"/>
            <a:ext cx="2044149" cy="369332"/>
          </a:xfrm>
          <a:prstGeom prst="rect">
            <a:avLst/>
          </a:prstGeom>
          <a:noFill/>
        </p:spPr>
        <p:txBody>
          <a:bodyPr wrap="none" rtlCol="0">
            <a:spAutoFit/>
          </a:bodyPr>
          <a:lstStyle/>
          <a:p>
            <a:r>
              <a:rPr lang="en-US" dirty="0" smtClean="0"/>
              <a:t>4. Density: 1 g/mL</a:t>
            </a:r>
            <a:endParaRPr lang="en-US" dirty="0"/>
          </a:p>
        </p:txBody>
      </p:sp>
      <p:sp>
        <p:nvSpPr>
          <p:cNvPr id="41" name="TextBox 40"/>
          <p:cNvSpPr txBox="1"/>
          <p:nvPr/>
        </p:nvSpPr>
        <p:spPr>
          <a:xfrm>
            <a:off x="2209800" y="6187198"/>
            <a:ext cx="1595309" cy="369332"/>
          </a:xfrm>
          <a:prstGeom prst="rect">
            <a:avLst/>
          </a:prstGeom>
          <a:noFill/>
        </p:spPr>
        <p:txBody>
          <a:bodyPr wrap="none" rtlCol="0">
            <a:spAutoFit/>
          </a:bodyPr>
          <a:lstStyle/>
          <a:p>
            <a:r>
              <a:rPr lang="en-US" dirty="0" smtClean="0"/>
              <a:t>6. Odor: none</a:t>
            </a:r>
            <a:endParaRPr lang="en-US" dirty="0"/>
          </a:p>
        </p:txBody>
      </p:sp>
      <p:sp>
        <p:nvSpPr>
          <p:cNvPr id="42" name="TextBox 41"/>
          <p:cNvSpPr txBox="1"/>
          <p:nvPr/>
        </p:nvSpPr>
        <p:spPr>
          <a:xfrm>
            <a:off x="97137" y="6187566"/>
            <a:ext cx="1967205" cy="369332"/>
          </a:xfrm>
          <a:prstGeom prst="rect">
            <a:avLst/>
          </a:prstGeom>
          <a:noFill/>
        </p:spPr>
        <p:txBody>
          <a:bodyPr wrap="none" rtlCol="0">
            <a:spAutoFit/>
          </a:bodyPr>
          <a:lstStyle/>
          <a:p>
            <a:r>
              <a:rPr lang="en-US" dirty="0" smtClean="0"/>
              <a:t>5. Shape: Beaker</a:t>
            </a:r>
            <a:endParaRPr lang="en-US" dirty="0"/>
          </a:p>
        </p:txBody>
      </p:sp>
      <p:sp>
        <p:nvSpPr>
          <p:cNvPr id="17" name="Title 1"/>
          <p:cNvSpPr>
            <a:spLocks noGrp="1"/>
          </p:cNvSpPr>
          <p:nvPr>
            <p:ph type="title"/>
          </p:nvPr>
        </p:nvSpPr>
        <p:spPr>
          <a:xfrm>
            <a:off x="533400" y="381000"/>
            <a:ext cx="5791200" cy="762318"/>
          </a:xfrm>
        </p:spPr>
        <p:txBody>
          <a:bodyPr/>
          <a:lstStyle/>
          <a:p>
            <a:r>
              <a:rPr lang="en-US" dirty="0" smtClean="0"/>
              <a:t>Activity! Part 3</a:t>
            </a:r>
            <a:endParaRPr lang="en-US" dirty="0"/>
          </a:p>
        </p:txBody>
      </p:sp>
      <p:pic>
        <p:nvPicPr>
          <p:cNvPr id="22" name="Picture 21"/>
          <p:cNvPicPr/>
          <p:nvPr/>
        </p:nvPicPr>
        <p:blipFill>
          <a:blip r:embed="rId3" cstate="print">
            <a:extLst>
              <a:ext uri="{28A0092B-C50C-407E-A947-70E740481C1C}">
                <a14:useLocalDpi xmlns:a14="http://schemas.microsoft.com/office/drawing/2010/main" val="0"/>
              </a:ext>
            </a:extLst>
          </a:blip>
          <a:stretch>
            <a:fillRect/>
          </a:stretch>
        </p:blipFill>
        <p:spPr>
          <a:xfrm>
            <a:off x="5848350" y="372922"/>
            <a:ext cx="704850" cy="688975"/>
          </a:xfrm>
          <a:prstGeom prst="rect">
            <a:avLst/>
          </a:prstGeom>
        </p:spPr>
      </p:pic>
      <p:pic>
        <p:nvPicPr>
          <p:cNvPr id="23" name="Picture 22"/>
          <p:cNvPicPr/>
          <p:nvPr/>
        </p:nvPicPr>
        <p:blipFill>
          <a:blip r:embed="rId4" cstate="print">
            <a:extLst>
              <a:ext uri="{28A0092B-C50C-407E-A947-70E740481C1C}">
                <a14:useLocalDpi xmlns:a14="http://schemas.microsoft.com/office/drawing/2010/main" val="0"/>
              </a:ext>
            </a:extLst>
          </a:blip>
          <a:stretch>
            <a:fillRect/>
          </a:stretch>
        </p:blipFill>
        <p:spPr>
          <a:xfrm>
            <a:off x="6629400" y="375462"/>
            <a:ext cx="687070" cy="671830"/>
          </a:xfrm>
          <a:prstGeom prst="rect">
            <a:avLst/>
          </a:prstGeom>
        </p:spPr>
      </p:pic>
      <p:pic>
        <p:nvPicPr>
          <p:cNvPr id="24" name="Picture 23"/>
          <p:cNvPicPr/>
          <p:nvPr/>
        </p:nvPicPr>
        <p:blipFill>
          <a:blip r:embed="rId5" cstate="print">
            <a:extLst>
              <a:ext uri="{28A0092B-C50C-407E-A947-70E740481C1C}">
                <a14:useLocalDpi xmlns:a14="http://schemas.microsoft.com/office/drawing/2010/main" val="0"/>
              </a:ext>
            </a:extLst>
          </a:blip>
          <a:stretch>
            <a:fillRect/>
          </a:stretch>
        </p:blipFill>
        <p:spPr>
          <a:xfrm>
            <a:off x="8224934" y="389432"/>
            <a:ext cx="678180" cy="662940"/>
          </a:xfrm>
          <a:prstGeom prst="rect">
            <a:avLst/>
          </a:prstGeom>
        </p:spPr>
      </p:pic>
      <p:pic>
        <p:nvPicPr>
          <p:cNvPr id="25" name="Picture 24"/>
          <p:cNvPicPr/>
          <p:nvPr/>
        </p:nvPicPr>
        <p:blipFill>
          <a:blip r:embed="rId6" cstate="print">
            <a:extLst>
              <a:ext uri="{28A0092B-C50C-407E-A947-70E740481C1C}">
                <a14:useLocalDpi xmlns:a14="http://schemas.microsoft.com/office/drawing/2010/main" val="0"/>
              </a:ext>
            </a:extLst>
          </a:blip>
          <a:stretch>
            <a:fillRect/>
          </a:stretch>
        </p:blipFill>
        <p:spPr>
          <a:xfrm>
            <a:off x="7467600" y="381000"/>
            <a:ext cx="687070" cy="671830"/>
          </a:xfrm>
          <a:prstGeom prst="rect">
            <a:avLst/>
          </a:prstGeom>
        </p:spPr>
      </p:pic>
      <p:sp>
        <p:nvSpPr>
          <p:cNvPr id="26" name="TextBox 25"/>
          <p:cNvSpPr txBox="1"/>
          <p:nvPr/>
        </p:nvSpPr>
        <p:spPr>
          <a:xfrm>
            <a:off x="757087" y="1512332"/>
            <a:ext cx="4191000" cy="369332"/>
          </a:xfrm>
          <a:prstGeom prst="rect">
            <a:avLst/>
          </a:prstGeom>
          <a:noFill/>
        </p:spPr>
        <p:txBody>
          <a:bodyPr wrap="square" rtlCol="0">
            <a:spAutoFit/>
          </a:bodyPr>
          <a:lstStyle/>
          <a:p>
            <a:r>
              <a:rPr lang="en-US" dirty="0" smtClean="0"/>
              <a:t>Click to reveal correct answers!</a:t>
            </a:r>
            <a:endParaRPr lang="en-US" dirty="0"/>
          </a:p>
        </p:txBody>
      </p:sp>
    </p:spTree>
    <p:extLst>
      <p:ext uri="{BB962C8B-B14F-4D97-AF65-F5344CB8AC3E}">
        <p14:creationId xmlns:p14="http://schemas.microsoft.com/office/powerpoint/2010/main" val="304101296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0" presetClass="path" presetSubtype="0" accel="50000" decel="50000" fill="hold" grpId="0" nodeType="clickEffect">
                                  <p:stCondLst>
                                    <p:cond delay="0"/>
                                  </p:stCondLst>
                                  <p:childTnLst>
                                    <p:animMotion origin="layout" path="M 3.88889E-6 3.07657E-6 C 0.00295 -0.0037 0.00625 -0.00463 0.00902 -0.00833 C 0.0125 -0.01319 0.01475 -0.01828 0.02014 -0.02013 C 0.02118 -0.02128 0.02204 -0.02221 0.02291 -0.02383 C 0.02343 -0.02475 0.02326 -0.02637 0.02395 -0.02707 C 0.02552 -0.02892 0.02812 -0.02938 0.03003 -0.03077 C 0.03159 -0.03609 0.03767 -0.03956 0.04218 -0.04118 C 0.04427 -0.04326 0.04618 -0.04627 0.04895 -0.04719 C 0.05173 -0.04789 0.05711 -0.04951 0.05711 -0.04927 C 0.0618 -0.05298 0.06684 -0.05367 0.07204 -0.05552 C 0.07795 -0.05714 0.08229 -0.06107 0.08819 -0.06246 C 0.09218 -0.06593 0.09548 -0.06639 0.10017 -0.06824 C 0.10451 -0.0731 0.10954 -0.07241 0.11423 -0.07541 C 0.12083 -0.07958 0.12795 -0.0842 0.13524 -0.08582 C 0.14184 -0.08721 0.14878 -0.08698 0.1552 -0.08837 C 0.1625 -0.08952 0.15781 -0.08906 0.16336 -0.09045 C 0.1684 -0.09184 0.17829 -0.09415 0.17829 -0.09392 C 0.18368 -0.1004 0.17934 -0.0967 0.19045 -0.09993 C 0.20208 -0.1034 0.21354 -0.1071 0.22534 -0.10942 C 0.2368 -0.11543 0.24982 -0.11775 0.26163 -0.1233 C 0.26597 -0.12908 0.27951 -0.13394 0.28663 -0.13625 C 0.28767 -0.13718 0.28836 -0.1381 0.28958 -0.1388 C 0.29149 -0.13972 0.29566 -0.14111 0.29566 -0.14088 C 0.30052 -0.1455 0.30607 -0.14874 0.31163 -0.15036 C 0.31527 -0.15337 0.3184 -0.15499 0.32274 -0.15638 C 0.32639 -0.16077 0.32899 -0.16147 0.33368 -0.16332 C 0.33576 -0.16424 0.33975 -0.16586 0.33975 -0.16563 C 0.34253 -0.17072 0.34583 -0.17049 0.35086 -0.17164 C 0.3526 -0.17326 0.35399 -0.17534 0.35573 -0.17627 C 0.36284 -0.17974 0.36111 -0.17558 0.36579 -0.17881 C 0.37204 -0.18275 0.37743 -0.18807 0.38385 -0.19154 C 0.38541 -0.19686 0.39149 -0.20033 0.396 -0.20218 C 0.40086 -0.20634 0.40694 -0.21189 0.41284 -0.21374 C 0.41475 -0.21559 0.42118 -0.22138 0.42291 -0.22207 C 0.43073 -0.22531 0.43715 -0.22785 0.44375 -0.23387 C 0.4467 -0.23896 0.45173 -0.24196 0.45694 -0.24335 C 0.46614 -0.25399 0.46145 -0.25168 0.46979 -0.25376 C 0.47534 -0.25793 0.4809 -0.26232 0.48593 -0.26672 C 0.48715 -0.2688 0.48767 -0.27088 0.48906 -0.2725 C 0.48975 -0.27342 0.49132 -0.27296 0.49201 -0.27366 C 0.50329 -0.28707 0.49218 -0.27851 0.5 -0.2843 C 0.50347 -0.28962 0.50781 -0.29401 0.5118 -0.29841 C 0.5151 -0.30141 0.51666 -0.30512 0.52014 -0.30789 C 0.52239 -0.31552 0.51927 -0.30789 0.52413 -0.31252 C 0.53385 -0.32223 0.52048 -0.31298 0.53125 -0.31946 C 0.53628 -0.32755 0.54392 -0.33634 0.55034 -0.34305 C 0.55451 -0.34768 0.55677 -0.35254 0.56215 -0.35485 C 0.56493 -0.36109 0.56718 -0.36295 0.57239 -0.36665 C 0.57361 -0.3715 0.57569 -0.37312 0.57916 -0.3759 C 0.58385 -0.38423 0.59079 -0.39232 0.59826 -0.39695 C 0.60052 -0.40111 0.60243 -0.4025 0.60625 -0.40412 C 0.60833 -0.41106 0.61701 -0.41083 0.62222 -0.41337 C 0.64114 -0.42239 0.64843 -0.41869 0.67552 -0.41939 C 0.68402 -0.42054 0.69114 -0.42239 0.69948 -0.42401 C 0.7026 -0.42471 0.70868 -0.42517 0.70868 -0.42517 " pathEditMode="relative" rAng="0" ptsTypes="ffffffffffffffffffffffffffffffffffffffffffffffffffffffA">
                                      <p:cBhvr>
                                        <p:cTn id="6" dur="2000" fill="hold"/>
                                        <p:tgtEl>
                                          <p:spTgt spid="9"/>
                                        </p:tgtEl>
                                        <p:attrNameLst>
                                          <p:attrName>ppt_x</p:attrName>
                                          <p:attrName>ppt_y</p:attrName>
                                        </p:attrNameLst>
                                      </p:cBhvr>
                                      <p:rCtr x="35434" y="-21258"/>
                                    </p:animMotion>
                                  </p:childTnLst>
                                </p:cTn>
                              </p:par>
                            </p:childTnLst>
                          </p:cTn>
                        </p:par>
                      </p:childTnLst>
                    </p:cTn>
                  </p:par>
                  <p:par>
                    <p:cTn id="7" fill="hold">
                      <p:stCondLst>
                        <p:cond delay="indefinite"/>
                      </p:stCondLst>
                      <p:childTnLst>
                        <p:par>
                          <p:cTn id="8" fill="hold">
                            <p:stCondLst>
                              <p:cond delay="0"/>
                            </p:stCondLst>
                            <p:childTnLst>
                              <p:par>
                                <p:cTn id="9" presetID="0" presetClass="path" presetSubtype="0" accel="50000" decel="50000" fill="hold" grpId="0" nodeType="clickEffect">
                                  <p:stCondLst>
                                    <p:cond delay="0"/>
                                  </p:stCondLst>
                                  <p:childTnLst>
                                    <p:animMotion origin="layout" path="M 0.0007 0.05551 C 0.00261 0.05019 0.00347 0.04649 0.00643 0.04233 C 0.00851 0.03377 0.01337 0.02822 0.01702 0.02105 C 0.01927 0.01712 0.02014 0.01156 0.02292 0.00809 C 0.03229 -0.00486 0.04271 -0.01828 0.05469 -0.02637 C 0.05955 -0.03285 0.06476 -0.03262 0.07014 -0.03956 C 0.07327 -0.04372 0.07882 -0.04881 0.08281 -0.05136 C 0.08455 -0.05274 0.08698 -0.05251 0.08854 -0.05413 C 0.09219 -0.05737 0.09393 -0.06061 0.09827 -0.06223 C 0.10174 -0.06523 0.10556 -0.06639 0.10886 -0.06986 C 0.1125 -0.07379 0.11493 -0.0768 0.11945 -0.07911 C 0.12709 -0.08721 0.13507 -0.09369 0.14271 -0.10155 C 0.14827 -0.10734 0.14445 -0.10872 0.15243 -0.11081 C 0.15434 -0.11358 0.15712 -0.11474 0.1592 -0.11751 C 0.1599 -0.11844 0.15938 -0.12029 0.16007 -0.12121 C 0.16181 -0.12445 0.16459 -0.1263 0.16684 -0.12931 C 0.16719 -0.1307 0.16719 -0.13255 0.16788 -0.13324 C 0.16945 -0.13556 0.17361 -0.13856 0.17361 -0.13833 C 0.17795 -0.14759 0.17535 -0.1455 0.18038 -0.14782 C 0.18351 -0.15429 0.18663 -0.15985 0.19184 -0.16239 C 0.19531 -0.16887 0.19913 -0.17002 0.20452 -0.1728 C 0.21233 -0.18344 0.20816 -0.1809 0.21511 -0.18344 C 0.22483 -0.19663 0.21198 -0.1802 0.22101 -0.18876 C 0.22205 -0.18992 0.22275 -0.19177 0.22379 -0.19269 C 0.22466 -0.19362 0.2257 -0.19431 0.22674 -0.19524 C 0.229 -0.20403 0.23716 -0.20773 0.24219 -0.21397 C 0.24775 -0.22045 0.24393 -0.21814 0.24896 -0.22045 C 0.25243 -0.22531 0.25573 -0.22994 0.26042 -0.23225 C 0.26146 -0.2341 0.26233 -0.23618 0.26354 -0.23757 C 0.26424 -0.23849 0.26563 -0.23803 0.26632 -0.23873 C 0.27101 -0.24567 0.26302 -0.24127 0.27031 -0.24405 C 0.28091 -0.25422 0.29184 -0.26394 0.30295 -0.27319 C 0.30816 -0.27736 0.31285 -0.28245 0.31858 -0.28522 C 0.31979 -0.29054 0.325 -0.29401 0.32917 -0.29563 C 0.33056 -0.29771 0.33143 -0.30049 0.33299 -0.30211 C 0.33472 -0.30373 0.33681 -0.30396 0.33889 -0.30488 C 0.33976 -0.30535 0.3415 -0.30627 0.3415 -0.30604 C 0.34341 -0.31321 0.34115 -0.30789 0.34653 -0.31136 C 0.35174 -0.31506 0.35434 -0.32131 0.36007 -0.32339 C 0.36111 -0.32431 0.36216 -0.32478 0.36285 -0.32593 C 0.36372 -0.32709 0.36389 -0.32917 0.36493 -0.3301 C 0.36615 -0.33102 0.36754 -0.33079 0.36875 -0.33125 C 0.37413 -0.33334 0.37778 -0.3375 0.38316 -0.33912 C 0.39063 -0.34583 0.39757 -0.34629 0.40643 -0.34837 C 0.4165 -0.35323 0.42656 -0.35832 0.43733 -0.36017 C 0.44497 -0.36572 0.43924 -0.36248 0.45382 -0.36433 C 0.46424 -0.36572 0.47413 -0.36803 0.48472 -0.36803 " pathEditMode="relative" rAng="0" ptsTypes="ffffffffffffffffffffffffffffffffffffffffffffffA">
                                      <p:cBhvr>
                                        <p:cTn id="10" dur="2000" fill="hold"/>
                                        <p:tgtEl>
                                          <p:spTgt spid="36"/>
                                        </p:tgtEl>
                                        <p:attrNameLst>
                                          <p:attrName>ppt_x</p:attrName>
                                          <p:attrName>ppt_y</p:attrName>
                                        </p:attrNameLst>
                                      </p:cBhvr>
                                      <p:rCtr x="24201" y="-21189"/>
                                    </p:animMotion>
                                  </p:childTnLst>
                                </p:cTn>
                              </p:par>
                            </p:childTnLst>
                          </p:cTn>
                        </p:par>
                      </p:childTnLst>
                    </p:cTn>
                  </p:par>
                  <p:par>
                    <p:cTn id="11" fill="hold">
                      <p:stCondLst>
                        <p:cond delay="indefinite"/>
                      </p:stCondLst>
                      <p:childTnLst>
                        <p:par>
                          <p:cTn id="12" fill="hold">
                            <p:stCondLst>
                              <p:cond delay="0"/>
                            </p:stCondLst>
                            <p:childTnLst>
                              <p:par>
                                <p:cTn id="13" presetID="0" presetClass="path" presetSubtype="0" accel="50000" decel="50000" fill="hold" grpId="0" nodeType="clickEffect">
                                  <p:stCondLst>
                                    <p:cond delay="0"/>
                                  </p:stCondLst>
                                  <p:childTnLst>
                                    <p:animMotion origin="layout" path="M 2.77778E-7 2.32246E-6 C -0.00069 -0.00902 -0.00069 -0.01874 -0.00608 -0.02591 C -0.00729 -0.0273 -0.00885 -0.02869 -0.01024 -0.03054 C -0.01267 -0.03331 -0.01719 -0.03863 -0.01719 -0.0384 C -0.01997 -0.04789 -0.0349 -0.05737 -0.04253 -0.06061 C -0.04462 -0.06778 -0.04184 -0.0613 -0.04948 -0.06662 C -0.05608 -0.07148 -0.05729 -0.07217 -0.06372 -0.07472 C -0.06892 -0.08073 -0.07587 -0.0849 -0.08194 -0.08975 C -0.08576 -0.09299 -0.09306 -0.10016 -0.09306 -0.09993 C -0.09427 -0.10479 -0.10052 -0.1115 -0.10417 -0.11427 C -0.10608 -0.12237 -0.10313 -0.11312 -0.1092 -0.12006 C -0.11007 -0.12075 -0.10972 -0.12237 -0.11024 -0.12376 C -0.11111 -0.12515 -0.11215 -0.12653 -0.11319 -0.12815 C -0.11528 -0.13718 -0.12465 -0.14967 -0.13038 -0.15638 C -0.13281 -0.16424 -0.12951 -0.15452 -0.13438 -0.16308 C -0.13889 -0.17049 -0.14097 -0.17881 -0.14653 -0.18529 C -0.14792 -0.1913 -0.15139 -0.19524 -0.15469 -0.20056 C -0.15573 -0.20195 -0.15764 -0.20518 -0.15764 -0.20495 C -0.15972 -0.21444 -0.16042 -0.20565 -0.16372 -0.21791 C -0.16597 -0.22647 -0.1691 -0.23387 -0.1717 -0.2422 C -0.17361 -0.2489 -0.17396 -0.25145 -0.17778 -0.25607 C -0.17726 -0.28059 -0.17917 -0.30673 -0.16979 -0.3294 C -0.16944 -0.33172 -0.16927 -0.33426 -0.16875 -0.33634 C -0.16823 -0.33842 -0.16719 -0.34004 -0.16667 -0.34213 C -0.16372 -0.35508 -0.16215 -0.36827 -0.15556 -0.3796 C -0.15521 -0.38122 -0.15556 -0.38307 -0.15469 -0.38399 C -0.15399 -0.38515 -0.15226 -0.38423 -0.15156 -0.38538 C -0.14375 -0.39741 -0.15417 -0.38862 -0.14653 -0.39464 C -0.14392 -0.39903 -0.14167 -0.40042 -0.1375 -0.40273 C -0.13611 -0.40736 -0.13385 -0.4069 -0.13038 -0.4099 C -0.13003 -0.41083 -0.13003 -0.41245 -0.12934 -0.41314 C -0.1276 -0.41499 -0.12326 -0.418 -0.12326 -0.41777 C -0.12292 -0.41916 -0.12309 -0.42077 -0.12222 -0.42147 C -0.12049 -0.42286 -0.11615 -0.42355 -0.11615 -0.42355 " pathEditMode="relative" rAng="0" ptsTypes="fffffffffffffffffffffffffffffffffA">
                                      <p:cBhvr>
                                        <p:cTn id="14" dur="2000" fill="hold"/>
                                        <p:tgtEl>
                                          <p:spTgt spid="38"/>
                                        </p:tgtEl>
                                        <p:attrNameLst>
                                          <p:attrName>ppt_x</p:attrName>
                                          <p:attrName>ppt_y</p:attrName>
                                        </p:attrNameLst>
                                      </p:cBhvr>
                                      <p:rCtr x="-8958" y="-21189"/>
                                    </p:animMotion>
                                  </p:childTnLst>
                                </p:cTn>
                              </p:par>
                            </p:childTnLst>
                          </p:cTn>
                        </p:par>
                      </p:childTnLst>
                    </p:cTn>
                  </p:par>
                  <p:par>
                    <p:cTn id="15" fill="hold">
                      <p:stCondLst>
                        <p:cond delay="indefinite"/>
                      </p:stCondLst>
                      <p:childTnLst>
                        <p:par>
                          <p:cTn id="16" fill="hold">
                            <p:stCondLst>
                              <p:cond delay="0"/>
                            </p:stCondLst>
                            <p:childTnLst>
                              <p:par>
                                <p:cTn id="17" presetID="0" presetClass="path" presetSubtype="0" accel="50000" decel="50000" fill="hold" grpId="0" nodeType="clickEffect">
                                  <p:stCondLst>
                                    <p:cond delay="0"/>
                                  </p:stCondLst>
                                  <p:childTnLst>
                                    <p:animMotion origin="layout" path="M 4.44444E-6 2.32246E-6 C -0.00487 -0.00417 -0.004 -0.01064 -0.00903 -0.01481 C -0.01059 -0.0199 -0.01268 -0.02614 -0.01719 -0.02822 C -0.01841 -0.03216 -0.02049 -0.03539 -0.02223 -0.0391 C -0.02379 -0.04187 -0.02726 -0.04765 -0.02726 -0.04742 C -0.029 -0.05367 -0.03403 -0.05945 -0.03733 -0.06454 C -0.04011 -0.07449 -0.03594 -0.062 -0.0415 -0.07056 C -0.04219 -0.07171 -0.04184 -0.07333 -0.04237 -0.07426 C -0.05 -0.09068 -0.04115 -0.06662 -0.04757 -0.08513 C -0.04827 -0.09068 -0.05278 -0.10225 -0.05556 -0.1071 C -0.05782 -0.11728 -0.05868 -0.12815 -0.06059 -0.13879 C -0.06164 -0.15707 -0.06511 -0.17326 -0.06771 -0.19107 C -0.06928 -0.21282 -0.06858 -0.2341 -0.06268 -0.25422 C -0.06146 -0.26301 -0.05973 -0.2688 -0.05556 -0.2762 C -0.05434 -0.28175 -0.05434 -0.28383 -0.05053 -0.28707 C -0.04879 -0.29332 -0.04757 -0.29979 -0.04445 -0.30535 C -0.04323 -0.31113 -0.0441 -0.30882 -0.04237 -0.31252 " pathEditMode="relative" rAng="0" ptsTypes="ffffffffffffffffA">
                                      <p:cBhvr>
                                        <p:cTn id="18" dur="2000" fill="hold"/>
                                        <p:tgtEl>
                                          <p:spTgt spid="40"/>
                                        </p:tgtEl>
                                        <p:attrNameLst>
                                          <p:attrName>ppt_x</p:attrName>
                                          <p:attrName>ppt_y</p:attrName>
                                        </p:attrNameLst>
                                      </p:cBhvr>
                                      <p:rCtr x="-3472" y="-15637"/>
                                    </p:animMotion>
                                  </p:childTnLst>
                                </p:cTn>
                              </p:par>
                            </p:childTnLst>
                          </p:cTn>
                        </p:par>
                      </p:childTnLst>
                    </p:cTn>
                  </p:par>
                  <p:par>
                    <p:cTn id="19" fill="hold">
                      <p:stCondLst>
                        <p:cond delay="indefinite"/>
                      </p:stCondLst>
                      <p:childTnLst>
                        <p:par>
                          <p:cTn id="20" fill="hold">
                            <p:stCondLst>
                              <p:cond delay="0"/>
                            </p:stCondLst>
                            <p:childTnLst>
                              <p:par>
                                <p:cTn id="21" presetID="0" presetClass="path" presetSubtype="0" accel="50000" decel="50000" fill="hold" grpId="0" nodeType="clickEffect">
                                  <p:stCondLst>
                                    <p:cond delay="0"/>
                                  </p:stCondLst>
                                  <p:childTnLst>
                                    <p:animMotion origin="layout" path="M 4.44444E-6 -1.85982E-6 C 0.00138 -0.00462 0.0052 -0.00925 0.00902 -0.01087 C 0.01406 -0.01943 0.02222 -0.02729 0.02864 -0.034 C 0.03802 -0.04372 0.03211 -0.04094 0.03888 -0.04349 C 0.04201 -0.04742 0.04479 -0.04904 0.04913 -0.05089 C 0.05138 -0.05898 0.05642 -0.06084 0.06145 -0.06523 C 0.06597 -0.06939 0.06927 -0.07425 0.07482 -0.0761 C 0.08559 -0.08512 0.09409 -0.09854 0.10364 -0.10872 C 0.10781 -0.11335 0.1118 -0.11843 0.11579 -0.12329 C 0.11718 -0.12491 0.11857 -0.12653 0.11996 -0.12838 C 0.121 -0.12954 0.12309 -0.13185 0.12309 -0.13162 C 0.12447 -0.13648 0.13125 -0.14388 0.13125 -0.14365 C 0.13385 -0.14966 0.13802 -0.15475 0.14253 -0.15845 C 0.14878 -0.17349 0.14027 -0.15568 0.14774 -0.16447 C 0.15017 -0.16724 0.15138 -0.17118 0.15382 -0.17418 C 0.15989 -0.18135 0.16649 -0.18968 0.17326 -0.1957 C 0.17465 -0.20055 0.17864 -0.20518 0.18246 -0.2068 C 0.18368 -0.21166 0.18454 -0.21374 0.18871 -0.21513 C 0.19166 -0.2186 0.1934 -0.22207 0.19687 -0.22484 C 0.19809 -0.23063 0.19947 -0.23409 0.20312 -0.23826 C 0.20607 -0.24474 0.21041 -0.25075 0.21545 -0.25491 C 0.21788 -0.26347 0.21441 -0.25399 0.22048 -0.26116 C 0.22239 -0.26324 0.22274 -0.26671 0.22465 -0.26833 C 0.23003 -0.27273 0.23541 -0.28175 0.24097 -0.28406 C 0.2427 -0.29054 0.24062 -0.28545 0.24513 -0.29007 C 0.25191 -0.29748 0.25763 -0.30719 0.26684 -0.31066 C 0.271 -0.31575 0.27326 -0.31968 0.27899 -0.32269 C 0.28298 -0.32755 0.28368 -0.32986 0.28941 -0.33241 C 0.29322 -0.33703 0.29757 -0.34536 0.3026 -0.34814 C 0.3059 -0.35392 0.31024 -0.3597 0.31493 -0.36387 C 0.31701 -0.36872 0.31701 -0.36965 0.32118 -0.37358 C 0.32309 -0.37543 0.32725 -0.37844 0.32725 -0.37821 C 0.32968 -0.38654 0.33541 -0.39186 0.34062 -0.39764 C 0.34548 -0.40944 0.33941 -0.39741 0.34583 -0.40365 C 0.35069 -0.40851 0.34531 -0.40597 0.34878 -0.41106 C 0.34982 -0.41244 0.35138 -0.41337 0.35277 -0.41453 C 0.35312 -0.41638 0.35625 -0.42655 0.35711 -0.42794 C 0.35781 -0.42887 0.35902 -0.42864 0.36007 -0.4291 C 0.36128 -0.43326 0.3625 -0.43673 0.36527 -0.43997 " pathEditMode="relative" rAng="0" ptsTypes="ffffffffffffffffffffffffffffffffffffffA">
                                      <p:cBhvr>
                                        <p:cTn id="22" dur="2000" fill="hold"/>
                                        <p:tgtEl>
                                          <p:spTgt spid="42"/>
                                        </p:tgtEl>
                                        <p:attrNameLst>
                                          <p:attrName>ppt_x</p:attrName>
                                          <p:attrName>ppt_y</p:attrName>
                                        </p:attrNameLst>
                                      </p:cBhvr>
                                      <p:rCtr x="18264" y="-21999"/>
                                    </p:animMotion>
                                  </p:childTnLst>
                                </p:cTn>
                              </p:par>
                            </p:childTnLst>
                          </p:cTn>
                        </p:par>
                      </p:childTnLst>
                    </p:cTn>
                  </p:par>
                  <p:par>
                    <p:cTn id="23" fill="hold">
                      <p:stCondLst>
                        <p:cond delay="indefinite"/>
                      </p:stCondLst>
                      <p:childTnLst>
                        <p:par>
                          <p:cTn id="24" fill="hold">
                            <p:stCondLst>
                              <p:cond delay="0"/>
                            </p:stCondLst>
                            <p:childTnLst>
                              <p:par>
                                <p:cTn id="25" presetID="0" presetClass="path" presetSubtype="0" accel="50000" decel="50000" fill="hold" grpId="0" nodeType="clickEffect">
                                  <p:stCondLst>
                                    <p:cond delay="0"/>
                                  </p:stCondLst>
                                  <p:childTnLst>
                                    <p:animMotion origin="layout" path="M -0.00382 0.03331 C 0.00469 0.02984 0.00972 0.01874 0.01771 0.01527 C 0.02882 0.0037 0.04201 -0.00416 0.05469 -0.01203 C 0.0599 -0.01504 0.06181 -0.01966 0.06719 -0.02174 C 0.07083 -0.02475 0.07448 -0.02799 0.07847 -0.02984 C 0.08177 -0.03377 0.08351 -0.03747 0.08767 -0.03932 C 0.09201 -0.04303 0.09531 -0.04626 0.10017 -0.04881 C 0.10278 -0.05436 0.10191 -0.0539 0.10746 -0.05714 C 0.10937 -0.05829 0.11354 -0.05991 0.11354 -0.05968 C 0.12344 -0.07287 0.11111 -0.05829 0.12396 -0.06824 C 0.13229 -0.07472 0.13871 -0.08189 0.14878 -0.0842 C 0.15382 -0.08767 0.15972 -0.09068 0.16528 -0.09253 C 0.1684 -0.09553 0.17187 -0.09739 0.17552 -0.09924 C 0.17743 -0.10039 0.18177 -0.10201 0.18177 -0.10178 C 0.18889 -0.10895 0.19583 -0.11751 0.2033 -0.12399 C 0.21181 -0.13139 0.22205 -0.1374 0.23003 -0.14596 C 0.23681 -0.1529 0.24444 -0.15799 0.25191 -0.16377 C 0.2559 -0.16678 0.25868 -0.17118 0.26319 -0.17326 C 0.27101 -0.18344 0.26111 -0.17164 0.27031 -0.17881 C 0.275 -0.18228 0.2776 -0.18853 0.28281 -0.19084 C 0.29149 -0.20009 0.30121 -0.20611 0.30955 -0.21536 C 0.31076 -0.21698 0.31215 -0.2186 0.31371 -0.21929 C 0.31562 -0.22068 0.31996 -0.2223 0.31996 -0.22207 C 0.32396 -0.22762 0.32865 -0.23248 0.33437 -0.23433 C 0.33819 -0.24011 0.34427 -0.24451 0.34983 -0.24705 C 0.35399 -0.25492 0.36285 -0.25931 0.36927 -0.26324 C 0.37413 -0.26648 0.37778 -0.27342 0.38264 -0.2755 C 0.38646 -0.27735 0.39271 -0.27828 0.39618 -0.28105 C 0.40191 -0.28522 0.40365 -0.28661 0.40972 -0.28915 C 0.41493 -0.29424 0.42135 -0.29516 0.42726 -0.29887 C 0.44132 -0.30789 0.45972 -0.3176 0.47569 -0.3176 " pathEditMode="relative" rAng="0" ptsTypes="ffffffffffffffffffffffffffffffA">
                                      <p:cBhvr>
                                        <p:cTn id="26" dur="2000" fill="hold"/>
                                        <p:tgtEl>
                                          <p:spTgt spid="41"/>
                                        </p:tgtEl>
                                        <p:attrNameLst>
                                          <p:attrName>ppt_x</p:attrName>
                                          <p:attrName>ppt_y</p:attrName>
                                        </p:attrNameLst>
                                      </p:cBhvr>
                                      <p:rCtr x="23976" y="-17557"/>
                                    </p:animMotion>
                                  </p:childTnLst>
                                </p:cTn>
                              </p:par>
                            </p:childTnLst>
                          </p:cTn>
                        </p:par>
                      </p:childTnLst>
                    </p:cTn>
                  </p:par>
                  <p:par>
                    <p:cTn id="27" fill="hold">
                      <p:stCondLst>
                        <p:cond delay="indefinite"/>
                      </p:stCondLst>
                      <p:childTnLst>
                        <p:par>
                          <p:cTn id="28" fill="hold">
                            <p:stCondLst>
                              <p:cond delay="0"/>
                            </p:stCondLst>
                            <p:childTnLst>
                              <p:par>
                                <p:cTn id="29" presetID="0" presetClass="path" presetSubtype="0" accel="50000" decel="50000" fill="hold" grpId="0" nodeType="clickEffect">
                                  <p:stCondLst>
                                    <p:cond delay="0"/>
                                  </p:stCondLst>
                                  <p:childTnLst>
                                    <p:animMotion origin="layout" path="M 3.88889E-6 -5.38978E-7 C -0.00157 -0.00301 -0.00365 -0.00532 -0.00504 -0.00833 C -0.00903 -0.01665 -0.00625 -0.01712 -0.01407 -0.02244 C -0.01806 -0.02938 -0.01632 -0.03077 -0.02309 -0.03562 C -0.025 -0.0421 -0.02605 -0.04603 -0.03021 -0.05112 C -0.03143 -0.05829 -0.03403 -0.06593 -0.03733 -0.07217 C -0.03837 -0.08235 -0.04063 -0.0953 -0.04445 -0.10433 C -0.04549 -0.12538 -0.04671 -0.15614 -0.05348 -0.17557 C -0.05504 -0.19523 -0.05643 -0.21559 -0.06059 -0.23479 C -0.06337 -0.28082 -0.0625 -0.32709 -0.0625 -0.37312 " pathEditMode="relative" rAng="0" ptsTypes="fffffffffA">
                                      <p:cBhvr>
                                        <p:cTn id="30" dur="2000" fill="hold"/>
                                        <p:tgtEl>
                                          <p:spTgt spid="39"/>
                                        </p:tgtEl>
                                        <p:attrNameLst>
                                          <p:attrName>ppt_x</p:attrName>
                                          <p:attrName>ppt_y</p:attrName>
                                        </p:attrNameLst>
                                      </p:cBhvr>
                                      <p:rCtr x="-3177" y="-18668"/>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36" grpId="0"/>
      <p:bldP spid="38" grpId="0"/>
      <p:bldP spid="39" grpId="0"/>
      <p:bldP spid="40" grpId="0"/>
      <p:bldP spid="41" grpId="0"/>
      <p:bldP spid="42"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380682"/>
            <a:ext cx="5791200" cy="762318"/>
          </a:xfrm>
        </p:spPr>
        <p:txBody>
          <a:bodyPr/>
          <a:lstStyle/>
          <a:p>
            <a:r>
              <a:rPr lang="en-US" dirty="0" smtClean="0"/>
              <a:t>Activity! Part 3</a:t>
            </a:r>
            <a:endParaRPr lang="en-US" dirty="0"/>
          </a:p>
        </p:txBody>
      </p:sp>
      <p:sp>
        <p:nvSpPr>
          <p:cNvPr id="3" name="Content Placeholder 2"/>
          <p:cNvSpPr>
            <a:spLocks noGrp="1"/>
          </p:cNvSpPr>
          <p:nvPr>
            <p:ph idx="1"/>
          </p:nvPr>
        </p:nvSpPr>
        <p:spPr>
          <a:xfrm>
            <a:off x="381000" y="2209800"/>
            <a:ext cx="7620000" cy="4373563"/>
          </a:xfrm>
        </p:spPr>
        <p:txBody>
          <a:bodyPr/>
          <a:lstStyle/>
          <a:p>
            <a:pPr marL="342900" indent="-342900">
              <a:buFont typeface="Arial" pitchFamily="34" charset="0"/>
              <a:buChar char="•"/>
            </a:pPr>
            <a:r>
              <a:rPr lang="en-US" b="0" dirty="0"/>
              <a:t>It’s time for </a:t>
            </a:r>
            <a:r>
              <a:rPr lang="en-US" b="0" i="1" dirty="0"/>
              <a:t>you</a:t>
            </a:r>
            <a:r>
              <a:rPr lang="en-US" b="0" dirty="0"/>
              <a:t> to get creative. </a:t>
            </a:r>
            <a:endParaRPr lang="en-US" b="0" dirty="0" smtClean="0"/>
          </a:p>
          <a:p>
            <a:pPr marL="342900" indent="-342900">
              <a:buFont typeface="Arial" pitchFamily="34" charset="0"/>
              <a:buChar char="•"/>
            </a:pPr>
            <a:r>
              <a:rPr lang="en-US" b="0" dirty="0" smtClean="0"/>
              <a:t>On your worksheet, you </a:t>
            </a:r>
            <a:r>
              <a:rPr lang="en-US" b="0" dirty="0"/>
              <a:t>are going to create and draw something made out of your element (which you got at the beginning of this lesson). </a:t>
            </a:r>
            <a:endParaRPr lang="en-US" b="0" dirty="0" smtClean="0"/>
          </a:p>
          <a:p>
            <a:pPr marL="342900" indent="-342900">
              <a:buFont typeface="Arial" pitchFamily="34" charset="0"/>
              <a:buChar char="•"/>
            </a:pPr>
            <a:r>
              <a:rPr lang="en-US" b="0" dirty="0" smtClean="0"/>
              <a:t>Then describe </a:t>
            </a:r>
            <a:r>
              <a:rPr lang="en-US" b="0" dirty="0"/>
              <a:t>its physical </a:t>
            </a:r>
            <a:r>
              <a:rPr lang="en-US" b="0" dirty="0" smtClean="0"/>
              <a:t>properties. Write these </a:t>
            </a:r>
            <a:r>
              <a:rPr lang="en-US" b="0" dirty="0"/>
              <a:t>down in the appropriate column. </a:t>
            </a:r>
            <a:endParaRPr lang="en-US" b="0" dirty="0" smtClean="0"/>
          </a:p>
          <a:p>
            <a:pPr marL="342900" indent="-342900">
              <a:buFont typeface="Arial" pitchFamily="34" charset="0"/>
              <a:buChar char="•"/>
            </a:pPr>
            <a:r>
              <a:rPr lang="en-US" b="0" dirty="0" smtClean="0"/>
              <a:t>Some students will be chosen to present their element object, so be ready to come up with something really cool!</a:t>
            </a:r>
          </a:p>
          <a:p>
            <a:pPr marL="342900" indent="-342900">
              <a:buFont typeface="Arial" pitchFamily="34" charset="0"/>
              <a:buChar char="•"/>
            </a:pPr>
            <a:r>
              <a:rPr lang="en-US" b="0" dirty="0" smtClean="0"/>
              <a:t>Ready, go!</a:t>
            </a:r>
            <a:endParaRPr lang="en-US" b="0" dirty="0"/>
          </a:p>
        </p:txBody>
      </p:sp>
      <p:pic>
        <p:nvPicPr>
          <p:cNvPr id="4" name="Picture 3"/>
          <p:cNvPicPr/>
          <p:nvPr/>
        </p:nvPicPr>
        <p:blipFill>
          <a:blip r:embed="rId2" cstate="print">
            <a:extLst>
              <a:ext uri="{28A0092B-C50C-407E-A947-70E740481C1C}">
                <a14:useLocalDpi xmlns:a14="http://schemas.microsoft.com/office/drawing/2010/main" val="0"/>
              </a:ext>
            </a:extLst>
          </a:blip>
          <a:stretch>
            <a:fillRect/>
          </a:stretch>
        </p:blipFill>
        <p:spPr>
          <a:xfrm>
            <a:off x="2358562" y="1268730"/>
            <a:ext cx="704850" cy="688975"/>
          </a:xfrm>
          <a:prstGeom prst="rect">
            <a:avLst/>
          </a:prstGeom>
        </p:spPr>
      </p:pic>
      <p:pic>
        <p:nvPicPr>
          <p:cNvPr id="5" name="Picture 4"/>
          <p:cNvPicPr/>
          <p:nvPr/>
        </p:nvPicPr>
        <p:blipFill>
          <a:blip r:embed="rId3" cstate="print">
            <a:extLst>
              <a:ext uri="{28A0092B-C50C-407E-A947-70E740481C1C}">
                <a14:useLocalDpi xmlns:a14="http://schemas.microsoft.com/office/drawing/2010/main" val="0"/>
              </a:ext>
            </a:extLst>
          </a:blip>
          <a:stretch>
            <a:fillRect/>
          </a:stretch>
        </p:blipFill>
        <p:spPr>
          <a:xfrm>
            <a:off x="3577762" y="1271270"/>
            <a:ext cx="687070" cy="671830"/>
          </a:xfrm>
          <a:prstGeom prst="rect">
            <a:avLst/>
          </a:prstGeom>
        </p:spPr>
      </p:pic>
      <p:pic>
        <p:nvPicPr>
          <p:cNvPr id="6" name="Picture 5"/>
          <p:cNvPicPr/>
          <p:nvPr/>
        </p:nvPicPr>
        <p:blipFill>
          <a:blip r:embed="rId4" cstate="print">
            <a:extLst>
              <a:ext uri="{28A0092B-C50C-407E-A947-70E740481C1C}">
                <a14:useLocalDpi xmlns:a14="http://schemas.microsoft.com/office/drawing/2010/main" val="0"/>
              </a:ext>
            </a:extLst>
          </a:blip>
          <a:stretch>
            <a:fillRect/>
          </a:stretch>
        </p:blipFill>
        <p:spPr>
          <a:xfrm>
            <a:off x="6179820" y="1285240"/>
            <a:ext cx="678180" cy="662940"/>
          </a:xfrm>
          <a:prstGeom prst="rect">
            <a:avLst/>
          </a:prstGeom>
        </p:spPr>
      </p:pic>
      <p:pic>
        <p:nvPicPr>
          <p:cNvPr id="7" name="Picture 6"/>
          <p:cNvPicPr/>
          <p:nvPr/>
        </p:nvPicPr>
        <p:blipFill>
          <a:blip r:embed="rId5" cstate="print">
            <a:extLst>
              <a:ext uri="{28A0092B-C50C-407E-A947-70E740481C1C}">
                <a14:useLocalDpi xmlns:a14="http://schemas.microsoft.com/office/drawing/2010/main" val="0"/>
              </a:ext>
            </a:extLst>
          </a:blip>
          <a:stretch>
            <a:fillRect/>
          </a:stretch>
        </p:blipFill>
        <p:spPr>
          <a:xfrm>
            <a:off x="4873162" y="1295400"/>
            <a:ext cx="687070" cy="671830"/>
          </a:xfrm>
          <a:prstGeom prst="rect">
            <a:avLst/>
          </a:prstGeom>
        </p:spPr>
      </p:pic>
    </p:spTree>
    <p:extLst>
      <p:ext uri="{BB962C8B-B14F-4D97-AF65-F5344CB8AC3E}">
        <p14:creationId xmlns:p14="http://schemas.microsoft.com/office/powerpoint/2010/main" val="252061102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5791200" cy="914718"/>
          </a:xfrm>
        </p:spPr>
        <p:txBody>
          <a:bodyPr/>
          <a:lstStyle/>
          <a:p>
            <a:r>
              <a:rPr lang="en-US" dirty="0" smtClean="0"/>
              <a:t>Sources</a:t>
            </a:r>
            <a:endParaRPr lang="en-US" dirty="0"/>
          </a:p>
        </p:txBody>
      </p:sp>
      <p:sp>
        <p:nvSpPr>
          <p:cNvPr id="3" name="Content Placeholder 2"/>
          <p:cNvSpPr>
            <a:spLocks noGrp="1"/>
          </p:cNvSpPr>
          <p:nvPr>
            <p:ph idx="1"/>
          </p:nvPr>
        </p:nvSpPr>
        <p:spPr>
          <a:xfrm>
            <a:off x="457200" y="1752601"/>
            <a:ext cx="8153400" cy="4343400"/>
          </a:xfrm>
        </p:spPr>
        <p:txBody>
          <a:bodyPr/>
          <a:lstStyle/>
          <a:p>
            <a:r>
              <a:rPr lang="en-US" b="0" dirty="0" smtClean="0"/>
              <a:t>Print:</a:t>
            </a:r>
          </a:p>
          <a:p>
            <a:pPr marL="342900" indent="-342900">
              <a:buFont typeface="Arial" pitchFamily="34" charset="0"/>
              <a:buChar char="•"/>
            </a:pPr>
            <a:r>
              <a:rPr lang="en-US" b="0" dirty="0" smtClean="0"/>
              <a:t>Glencoe Science: Texas Science Grade 6</a:t>
            </a:r>
          </a:p>
          <a:p>
            <a:r>
              <a:rPr lang="en-US" b="0" dirty="0" smtClean="0"/>
              <a:t>Web:</a:t>
            </a:r>
          </a:p>
          <a:p>
            <a:pPr marL="342900" indent="-342900">
              <a:buFont typeface="Arial" pitchFamily="34" charset="0"/>
              <a:buChar char="•"/>
            </a:pPr>
            <a:r>
              <a:rPr lang="en-US" b="0" dirty="0"/>
              <a:t>http://www.youtube.com/user/columbusmuseum?feature=watch</a:t>
            </a:r>
          </a:p>
          <a:p>
            <a:pPr marL="342900" indent="-342900">
              <a:buFont typeface="Arial" pitchFamily="34" charset="0"/>
              <a:buChar char="•"/>
            </a:pPr>
            <a:r>
              <a:rPr lang="en-US" b="0" dirty="0" smtClean="0"/>
              <a:t>http</a:t>
            </a:r>
            <a:r>
              <a:rPr lang="en-US" b="0" dirty="0"/>
              <a:t>://www.columbusmuseum.org</a:t>
            </a:r>
            <a:r>
              <a:rPr lang="en-US" b="0" dirty="0" smtClean="0"/>
              <a:t>/</a:t>
            </a:r>
          </a:p>
          <a:p>
            <a:pPr marL="342900" indent="-342900">
              <a:buFont typeface="Arial" pitchFamily="34" charset="0"/>
              <a:buChar char="•"/>
            </a:pPr>
            <a:r>
              <a:rPr lang="en-US" b="0" dirty="0"/>
              <a:t>http://peer.tamu.edu</a:t>
            </a:r>
            <a:r>
              <a:rPr lang="en-US" b="0" dirty="0" smtClean="0"/>
              <a:t>/</a:t>
            </a:r>
          </a:p>
          <a:p>
            <a:pPr marL="342900" indent="-342900">
              <a:buFont typeface="Arial" pitchFamily="34" charset="0"/>
              <a:buChar char="•"/>
            </a:pPr>
            <a:r>
              <a:rPr lang="en-US" b="0" dirty="0"/>
              <a:t>http://www.chem4kids.com/files/matter_intro.html</a:t>
            </a:r>
          </a:p>
        </p:txBody>
      </p:sp>
    </p:spTree>
    <p:extLst>
      <p:ext uri="{BB962C8B-B14F-4D97-AF65-F5344CB8AC3E}">
        <p14:creationId xmlns:p14="http://schemas.microsoft.com/office/powerpoint/2010/main" val="415013560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838200" y="678811"/>
            <a:ext cx="7086600" cy="646331"/>
          </a:xfrm>
          <a:prstGeom prst="rect">
            <a:avLst/>
          </a:prstGeom>
          <a:noFill/>
        </p:spPr>
        <p:txBody>
          <a:bodyPr wrap="square" rtlCol="0">
            <a:spAutoFit/>
          </a:bodyPr>
          <a:lstStyle/>
          <a:p>
            <a:r>
              <a:rPr lang="en-US" dirty="0" smtClean="0"/>
              <a:t>What do you have in common with a cactus, a manatee, a pair of running shoes, Mt. Everest, and the Queen of England? </a:t>
            </a:r>
            <a:endParaRPr lang="en-US" dirty="0"/>
          </a:p>
        </p:txBody>
      </p:sp>
      <p:pic>
        <p:nvPicPr>
          <p:cNvPr id="1034" name="Picture 10" descr="http://www.tactics.com/a/4iz8/9/nike-sb-dunk-high-pro-sb-skate-shoes-black-white.jpg">
            <a:hlinkClick r:id="rId2"/>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81000" y="1484265"/>
            <a:ext cx="2539388" cy="1736740"/>
          </a:xfrm>
          <a:prstGeom prst="rect">
            <a:avLst/>
          </a:prstGeom>
          <a:noFill/>
          <a:extLst>
            <a:ext uri="{909E8E84-426E-40DD-AFC4-6F175D3DCCD1}">
              <a14:hiddenFill xmlns:a14="http://schemas.microsoft.com/office/drawing/2010/main">
                <a:solidFill>
                  <a:srgbClr val="FFFFFF"/>
                </a:solidFill>
              </a14:hiddenFill>
            </a:ext>
          </a:extLst>
        </p:spPr>
      </p:pic>
      <p:pic>
        <p:nvPicPr>
          <p:cNvPr id="1038" name="Picture 14" descr="http://us.123rf.com/400wm/400/400/amedeus/amedeus0904/amedeus090400010/4753724-cactus-on-white-background.jpg">
            <a:hlinkClick r:id="rId4"/>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479711" y="1143000"/>
            <a:ext cx="2511888" cy="2511888"/>
          </a:xfrm>
          <a:prstGeom prst="rect">
            <a:avLst/>
          </a:prstGeom>
          <a:noFill/>
          <a:extLst>
            <a:ext uri="{909E8E84-426E-40DD-AFC4-6F175D3DCCD1}">
              <a14:hiddenFill xmlns:a14="http://schemas.microsoft.com/office/drawing/2010/main">
                <a:solidFill>
                  <a:srgbClr val="FFFFFF"/>
                </a:solidFill>
              </a14:hiddenFill>
            </a:ext>
          </a:extLst>
        </p:spPr>
      </p:pic>
      <p:pic>
        <p:nvPicPr>
          <p:cNvPr id="1042" name="Picture 18" descr="http://www.greennepaltreks.com/images/product/4d622f39049bd.jpg">
            <a:hlinkClick r:id="rId6"/>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5920509" y="3867748"/>
            <a:ext cx="3047999" cy="2024393"/>
          </a:xfrm>
          <a:prstGeom prst="rect">
            <a:avLst/>
          </a:prstGeom>
          <a:noFill/>
          <a:extLst>
            <a:ext uri="{909E8E84-426E-40DD-AFC4-6F175D3DCCD1}">
              <a14:hiddenFill xmlns:a14="http://schemas.microsoft.com/office/drawing/2010/main">
                <a:solidFill>
                  <a:srgbClr val="FFFFFF"/>
                </a:solidFill>
              </a14:hiddenFill>
            </a:ext>
          </a:extLst>
        </p:spPr>
      </p:pic>
      <p:pic>
        <p:nvPicPr>
          <p:cNvPr id="1044" name="Picture 20" descr="http://4.bp.blogspot.com/-1PfAj8FG1ik/T-yBB85cKnI/AAAAAAAACbA/pl1nvLbYRn0/s1600/queen-elizabeth-ii2.jpg">
            <a:hlinkClick r:id="rId8"/>
          </p:cNvPr>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378385" y="3505200"/>
            <a:ext cx="1821330" cy="2519033"/>
          </a:xfrm>
          <a:prstGeom prst="rect">
            <a:avLst/>
          </a:prstGeom>
          <a:noFill/>
          <a:extLst>
            <a:ext uri="{909E8E84-426E-40DD-AFC4-6F175D3DCCD1}">
              <a14:hiddenFill xmlns:a14="http://schemas.microsoft.com/office/drawing/2010/main">
                <a:solidFill>
                  <a:srgbClr val="FFFFFF"/>
                </a:solidFill>
              </a14:hiddenFill>
            </a:ext>
          </a:extLst>
        </p:spPr>
      </p:pic>
      <p:pic>
        <p:nvPicPr>
          <p:cNvPr id="1046" name="Picture 22" descr="http://www.cruisenaplesflorida.com/blog/wp-content/uploads/2012/06/naples-wildlife-manatee.jpg">
            <a:hlinkClick r:id="rId10"/>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2819400" y="3810000"/>
            <a:ext cx="2524944" cy="2139891"/>
          </a:xfrm>
          <a:prstGeom prst="rect">
            <a:avLst/>
          </a:prstGeom>
          <a:noFill/>
          <a:extLst>
            <a:ext uri="{909E8E84-426E-40DD-AFC4-6F175D3DCCD1}">
              <a14:hiddenFill xmlns:a14="http://schemas.microsoft.com/office/drawing/2010/main">
                <a:solidFill>
                  <a:srgbClr val="FFFFFF"/>
                </a:solidFill>
              </a14:hiddenFill>
            </a:ext>
          </a:extLst>
        </p:spPr>
      </p:pic>
      <p:pic>
        <p:nvPicPr>
          <p:cNvPr id="1048" name="Picture 24" descr="http://cdn.sheknows.com/articles/2012/08/middle-school-girl-class-horiz.jpg">
            <a:hlinkClick r:id="rId12"/>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3288922" y="1504233"/>
            <a:ext cx="3124200" cy="2092098"/>
          </a:xfrm>
          <a:prstGeom prst="rect">
            <a:avLst/>
          </a:prstGeom>
          <a:noFill/>
          <a:extLst>
            <a:ext uri="{909E8E84-426E-40DD-AFC4-6F175D3DCCD1}">
              <a14:hiddenFill xmlns:a14="http://schemas.microsoft.com/office/drawing/2010/main">
                <a:solidFill>
                  <a:srgbClr val="FFFFFF"/>
                </a:solidFill>
              </a14:hiddenFill>
            </a:ext>
          </a:extLst>
        </p:spPr>
      </p:pic>
      <p:sp>
        <p:nvSpPr>
          <p:cNvPr id="19" name="TextBox 18"/>
          <p:cNvSpPr txBox="1"/>
          <p:nvPr/>
        </p:nvSpPr>
        <p:spPr>
          <a:xfrm>
            <a:off x="2362200" y="6172199"/>
            <a:ext cx="4384564" cy="646331"/>
          </a:xfrm>
          <a:prstGeom prst="rect">
            <a:avLst/>
          </a:prstGeom>
          <a:noFill/>
        </p:spPr>
        <p:txBody>
          <a:bodyPr wrap="square" rtlCol="0">
            <a:spAutoFit/>
          </a:bodyPr>
          <a:lstStyle/>
          <a:p>
            <a:r>
              <a:rPr lang="en-US" dirty="0" smtClean="0"/>
              <a:t>You and they are all made up of matter!</a:t>
            </a:r>
          </a:p>
          <a:p>
            <a:endParaRPr lang="en-US" dirty="0"/>
          </a:p>
        </p:txBody>
      </p:sp>
    </p:spTree>
    <p:extLst>
      <p:ext uri="{BB962C8B-B14F-4D97-AF65-F5344CB8AC3E}">
        <p14:creationId xmlns:p14="http://schemas.microsoft.com/office/powerpoint/2010/main" val="16538254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381000" y="1286801"/>
            <a:ext cx="7467600" cy="4247317"/>
          </a:xfrm>
          <a:prstGeom prst="rect">
            <a:avLst/>
          </a:prstGeom>
          <a:noFill/>
        </p:spPr>
        <p:txBody>
          <a:bodyPr wrap="square" rtlCol="0">
            <a:spAutoFit/>
          </a:bodyPr>
          <a:lstStyle/>
          <a:p>
            <a:pPr>
              <a:lnSpc>
                <a:spcPct val="200000"/>
              </a:lnSpc>
            </a:pPr>
            <a:r>
              <a:rPr lang="en-US" u="sng" dirty="0" smtClean="0">
                <a:solidFill>
                  <a:srgbClr val="FF0000"/>
                </a:solidFill>
                <a:effectLst>
                  <a:outerShdw blurRad="38100" dist="38100" dir="2700000" algn="tl">
                    <a:srgbClr val="000000">
                      <a:alpha val="43137"/>
                    </a:srgbClr>
                  </a:outerShdw>
                </a:effectLst>
              </a:rPr>
              <a:t>Matter</a:t>
            </a:r>
            <a:r>
              <a:rPr lang="en-US" dirty="0" smtClean="0"/>
              <a:t> is anything that has mass and takes up space.</a:t>
            </a:r>
          </a:p>
          <a:p>
            <a:pPr marL="285750" indent="-285750">
              <a:lnSpc>
                <a:spcPct val="200000"/>
              </a:lnSpc>
              <a:buFont typeface="Arial" pitchFamily="34" charset="0"/>
              <a:buChar char="•"/>
            </a:pPr>
            <a:r>
              <a:rPr lang="en-US" dirty="0" smtClean="0"/>
              <a:t>Matter is made up of tiny, tiny particles called atoms</a:t>
            </a:r>
          </a:p>
          <a:p>
            <a:pPr marL="285750" indent="-285750">
              <a:lnSpc>
                <a:spcPct val="200000"/>
              </a:lnSpc>
              <a:buFont typeface="Arial" pitchFamily="34" charset="0"/>
              <a:buChar char="•"/>
            </a:pPr>
            <a:r>
              <a:rPr lang="en-US" dirty="0" smtClean="0"/>
              <a:t>Atoms of a substance are </a:t>
            </a:r>
            <a:r>
              <a:rPr lang="en-US" i="1" dirty="0" smtClean="0"/>
              <a:t>always moving</a:t>
            </a:r>
            <a:r>
              <a:rPr lang="en-US" dirty="0" smtClean="0"/>
              <a:t>, even if only slightly</a:t>
            </a:r>
          </a:p>
          <a:p>
            <a:pPr marL="285750" indent="-285750">
              <a:lnSpc>
                <a:spcPct val="200000"/>
              </a:lnSpc>
              <a:buFont typeface="Arial" pitchFamily="34" charset="0"/>
              <a:buChar char="•"/>
            </a:pPr>
            <a:r>
              <a:rPr lang="en-US" dirty="0"/>
              <a:t>E</a:t>
            </a:r>
            <a:r>
              <a:rPr lang="en-US" dirty="0" smtClean="0"/>
              <a:t>verything that you interact with every day is made up of atoms….so that’s why it </a:t>
            </a:r>
            <a:r>
              <a:rPr lang="en-US" dirty="0" smtClean="0">
                <a:solidFill>
                  <a:srgbClr val="FF0000"/>
                </a:solidFill>
              </a:rPr>
              <a:t>matters</a:t>
            </a:r>
            <a:r>
              <a:rPr lang="en-US" dirty="0" smtClean="0"/>
              <a:t>!!!</a:t>
            </a:r>
          </a:p>
          <a:p>
            <a:endParaRPr lang="en-US" dirty="0"/>
          </a:p>
          <a:p>
            <a:endParaRPr lang="en-US" dirty="0" smtClean="0"/>
          </a:p>
          <a:p>
            <a:endParaRPr lang="en-US" dirty="0" smtClean="0"/>
          </a:p>
          <a:p>
            <a:endParaRPr lang="en-US" dirty="0"/>
          </a:p>
          <a:p>
            <a:r>
              <a:rPr lang="en-US" dirty="0" smtClean="0"/>
              <a:t>Can you think of anything that is not matter</a:t>
            </a:r>
            <a:r>
              <a:rPr lang="en-US" dirty="0"/>
              <a:t>?</a:t>
            </a:r>
          </a:p>
        </p:txBody>
      </p:sp>
      <p:pic>
        <p:nvPicPr>
          <p:cNvPr id="2050" name="Picture 2" descr="http://www.bostonbakesforbreastcancer.org/wp-content/uploads/2012/03/sun.jpg">
            <a:hlinkClick r:id="rId2"/>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638800" y="3529079"/>
            <a:ext cx="2802789" cy="2858017"/>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6324600" y="6377982"/>
            <a:ext cx="1981200" cy="369332"/>
          </a:xfrm>
          <a:prstGeom prst="rect">
            <a:avLst/>
          </a:prstGeom>
          <a:noFill/>
        </p:spPr>
        <p:txBody>
          <a:bodyPr wrap="square" rtlCol="0">
            <a:spAutoFit/>
          </a:bodyPr>
          <a:lstStyle/>
          <a:p>
            <a:r>
              <a:rPr lang="en-US" dirty="0" smtClean="0"/>
              <a:t>(This is a hint!)</a:t>
            </a:r>
            <a:endParaRPr lang="en-US" dirty="0"/>
          </a:p>
        </p:txBody>
      </p:sp>
      <p:sp>
        <p:nvSpPr>
          <p:cNvPr id="6" name="Title 1"/>
          <p:cNvSpPr txBox="1">
            <a:spLocks/>
          </p:cNvSpPr>
          <p:nvPr/>
        </p:nvSpPr>
        <p:spPr>
          <a:xfrm>
            <a:off x="457200" y="609600"/>
            <a:ext cx="6705600" cy="838200"/>
          </a:xfrm>
          <a:prstGeom prst="rect">
            <a:avLst/>
          </a:prstGeom>
        </p:spPr>
        <p:txBody>
          <a:bodyPr/>
          <a:lstStyle>
            <a:lvl1pPr algn="l" defTabSz="914400" rtl="0" eaLnBrk="1" latinLnBrk="0" hangingPunct="1">
              <a:spcBef>
                <a:spcPct val="0"/>
              </a:spcBef>
              <a:buNone/>
              <a:defRPr sz="3600" kern="1200" cap="all" spc="-60" baseline="0">
                <a:solidFill>
                  <a:schemeClr val="tx2"/>
                </a:solidFill>
                <a:latin typeface="+mj-lt"/>
                <a:ea typeface="+mj-ea"/>
                <a:cs typeface="+mj-cs"/>
              </a:defRPr>
            </a:lvl1pPr>
          </a:lstStyle>
          <a:p>
            <a:r>
              <a:rPr lang="en-US" dirty="0" smtClean="0"/>
              <a:t>So, What is “matter”?</a:t>
            </a:r>
            <a:endParaRPr lang="en-US" dirty="0"/>
          </a:p>
        </p:txBody>
      </p:sp>
      <p:sp>
        <p:nvSpPr>
          <p:cNvPr id="2" name="TextBox 1"/>
          <p:cNvSpPr txBox="1"/>
          <p:nvPr/>
        </p:nvSpPr>
        <p:spPr>
          <a:xfrm>
            <a:off x="6665732" y="4876800"/>
            <a:ext cx="748923" cy="369332"/>
          </a:xfrm>
          <a:prstGeom prst="rect">
            <a:avLst/>
          </a:prstGeom>
          <a:noFill/>
        </p:spPr>
        <p:txBody>
          <a:bodyPr wrap="none" rtlCol="0">
            <a:spAutoFit/>
          </a:bodyPr>
          <a:lstStyle/>
          <a:p>
            <a:r>
              <a:rPr lang="en-US" dirty="0" smtClean="0"/>
              <a:t>Light!</a:t>
            </a:r>
            <a:endParaRPr lang="en-US" dirty="0"/>
          </a:p>
        </p:txBody>
      </p:sp>
    </p:spTree>
    <p:extLst>
      <p:ext uri="{BB962C8B-B14F-4D97-AF65-F5344CB8AC3E}">
        <p14:creationId xmlns:p14="http://schemas.microsoft.com/office/powerpoint/2010/main" val="17051079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050"/>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5"/>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0075" y="304800"/>
            <a:ext cx="6858000" cy="838200"/>
          </a:xfrm>
        </p:spPr>
        <p:txBody>
          <a:bodyPr>
            <a:normAutofit/>
          </a:bodyPr>
          <a:lstStyle/>
          <a:p>
            <a:r>
              <a:rPr lang="en-US" dirty="0" smtClean="0"/>
              <a:t>Activity! Part 1</a:t>
            </a:r>
            <a:endParaRPr lang="en-US" dirty="0"/>
          </a:p>
        </p:txBody>
      </p:sp>
      <p:sp>
        <p:nvSpPr>
          <p:cNvPr id="3" name="Content Placeholder 2"/>
          <p:cNvSpPr>
            <a:spLocks noGrp="1"/>
          </p:cNvSpPr>
          <p:nvPr>
            <p:ph idx="1"/>
          </p:nvPr>
        </p:nvSpPr>
        <p:spPr>
          <a:xfrm>
            <a:off x="533400" y="1219200"/>
            <a:ext cx="7620000" cy="2438400"/>
          </a:xfrm>
        </p:spPr>
        <p:txBody>
          <a:bodyPr>
            <a:normAutofit/>
          </a:bodyPr>
          <a:lstStyle/>
          <a:p>
            <a:pPr marL="342900" indent="-342900">
              <a:buFont typeface="Arial" pitchFamily="34" charset="0"/>
              <a:buChar char="•"/>
            </a:pPr>
            <a:r>
              <a:rPr lang="en-US" sz="1800" b="0" dirty="0" smtClean="0"/>
              <a:t>First you will be assigned one of the four “atoms” below</a:t>
            </a:r>
          </a:p>
          <a:p>
            <a:pPr marL="342900" indent="-342900">
              <a:buFont typeface="Arial" pitchFamily="34" charset="0"/>
              <a:buChar char="•"/>
            </a:pPr>
            <a:r>
              <a:rPr lang="en-US" sz="1800" b="0" u="sng" dirty="0" smtClean="0"/>
              <a:t>You</a:t>
            </a:r>
            <a:r>
              <a:rPr lang="en-US" sz="1800" b="0" dirty="0" smtClean="0"/>
              <a:t> are now this atom.</a:t>
            </a:r>
          </a:p>
          <a:p>
            <a:pPr marL="342900" indent="-342900">
              <a:buFont typeface="Arial" pitchFamily="34" charset="0"/>
              <a:buChar char="•"/>
            </a:pPr>
            <a:r>
              <a:rPr lang="en-US" sz="1800" b="0" dirty="0" smtClean="0"/>
              <a:t>Once everyone knows their atom, get up and organize in groups, based on what kind of atom you are.</a:t>
            </a:r>
          </a:p>
          <a:p>
            <a:pPr marL="342900" indent="-342900">
              <a:buFont typeface="Arial" pitchFamily="34" charset="0"/>
              <a:buChar char="•"/>
            </a:pPr>
            <a:r>
              <a:rPr lang="en-US" sz="1800" b="0" dirty="0" smtClean="0"/>
              <a:t>Everyone in the same group is an atom of the same element.</a:t>
            </a:r>
          </a:p>
          <a:p>
            <a:pPr marL="342900" indent="-342900">
              <a:buFont typeface="Arial" pitchFamily="34" charset="0"/>
              <a:buChar char="•"/>
            </a:pPr>
            <a:r>
              <a:rPr lang="en-US" sz="1800" b="0" dirty="0" smtClean="0"/>
              <a:t>Now, with your group, come up with a name for your element.</a:t>
            </a:r>
            <a:endParaRPr lang="en-US" sz="1800" b="0" dirty="0"/>
          </a:p>
        </p:txBody>
      </p:sp>
      <p:pic>
        <p:nvPicPr>
          <p:cNvPr id="1026" name="Picture 2" descr="V:\PEER2\NSF FELLOWS\Undergraduates\Loy, Sonja\DLC\1367\Matter and atoms activity\atom 1.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3965126"/>
            <a:ext cx="1752600" cy="1713997"/>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descr="V:\PEER2\NSF FELLOWS\Undergraduates\Loy, Sonja\DLC\1367\Matter and atoms activity\atom 2.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38400" y="3965126"/>
            <a:ext cx="1752600" cy="1713996"/>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V:\PEER2\NSF FELLOWS\Undergraduates\Loy, Sonja\DLC\1367\Matter and atoms activity\atom 3.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24400" y="3980064"/>
            <a:ext cx="1752600" cy="1713996"/>
          </a:xfrm>
          <a:prstGeom prst="rect">
            <a:avLst/>
          </a:prstGeom>
          <a:noFill/>
          <a:extLst>
            <a:ext uri="{909E8E84-426E-40DD-AFC4-6F175D3DCCD1}">
              <a14:hiddenFill xmlns:a14="http://schemas.microsoft.com/office/drawing/2010/main">
                <a:solidFill>
                  <a:srgbClr val="FFFFFF"/>
                </a:solidFill>
              </a14:hiddenFill>
            </a:ext>
          </a:extLst>
        </p:spPr>
      </p:pic>
      <p:pic>
        <p:nvPicPr>
          <p:cNvPr id="1029" name="Picture 5" descr="V:\PEER2\NSF FELLOWS\Undergraduates\Loy, Sonja\DLC\1367\Matter and atoms activity\atom 4.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010398" y="4004128"/>
            <a:ext cx="1703387" cy="1665867"/>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770857" y="4314292"/>
            <a:ext cx="612668" cy="1015663"/>
          </a:xfrm>
          <a:prstGeom prst="rect">
            <a:avLst/>
          </a:prstGeom>
          <a:noFill/>
        </p:spPr>
        <p:txBody>
          <a:bodyPr wrap="none" rtlCol="0">
            <a:spAutoFit/>
          </a:bodyPr>
          <a:lstStyle/>
          <a:p>
            <a:r>
              <a:rPr lang="en-US" sz="6000" dirty="0" smtClean="0"/>
              <a:t>1</a:t>
            </a:r>
            <a:endParaRPr lang="en-US" sz="6000" dirty="0"/>
          </a:p>
        </p:txBody>
      </p:sp>
      <p:sp>
        <p:nvSpPr>
          <p:cNvPr id="5" name="TextBox 4"/>
          <p:cNvSpPr txBox="1"/>
          <p:nvPr/>
        </p:nvSpPr>
        <p:spPr>
          <a:xfrm>
            <a:off x="3008366" y="4314291"/>
            <a:ext cx="612668" cy="1015663"/>
          </a:xfrm>
          <a:prstGeom prst="rect">
            <a:avLst/>
          </a:prstGeom>
          <a:noFill/>
        </p:spPr>
        <p:txBody>
          <a:bodyPr wrap="none" rtlCol="0">
            <a:spAutoFit/>
          </a:bodyPr>
          <a:lstStyle/>
          <a:p>
            <a:r>
              <a:rPr lang="en-US" sz="6000" dirty="0" smtClean="0"/>
              <a:t>2</a:t>
            </a:r>
            <a:endParaRPr lang="en-US" sz="6000" dirty="0"/>
          </a:p>
        </p:txBody>
      </p:sp>
      <p:sp>
        <p:nvSpPr>
          <p:cNvPr id="6" name="TextBox 5"/>
          <p:cNvSpPr txBox="1"/>
          <p:nvPr/>
        </p:nvSpPr>
        <p:spPr>
          <a:xfrm>
            <a:off x="5334000" y="4314290"/>
            <a:ext cx="612668" cy="1015663"/>
          </a:xfrm>
          <a:prstGeom prst="rect">
            <a:avLst/>
          </a:prstGeom>
          <a:noFill/>
        </p:spPr>
        <p:txBody>
          <a:bodyPr wrap="none" rtlCol="0">
            <a:spAutoFit/>
          </a:bodyPr>
          <a:lstStyle/>
          <a:p>
            <a:r>
              <a:rPr lang="en-US" sz="6000" dirty="0" smtClean="0"/>
              <a:t>3</a:t>
            </a:r>
            <a:endParaRPr lang="en-US" sz="6000" dirty="0"/>
          </a:p>
        </p:txBody>
      </p:sp>
      <p:sp>
        <p:nvSpPr>
          <p:cNvPr id="7" name="TextBox 6"/>
          <p:cNvSpPr txBox="1"/>
          <p:nvPr/>
        </p:nvSpPr>
        <p:spPr>
          <a:xfrm>
            <a:off x="7555757" y="4329230"/>
            <a:ext cx="612668" cy="1015663"/>
          </a:xfrm>
          <a:prstGeom prst="rect">
            <a:avLst/>
          </a:prstGeom>
          <a:noFill/>
        </p:spPr>
        <p:txBody>
          <a:bodyPr wrap="none" rtlCol="0">
            <a:spAutoFit/>
          </a:bodyPr>
          <a:lstStyle/>
          <a:p>
            <a:r>
              <a:rPr lang="en-US" sz="6000" dirty="0" smtClean="0"/>
              <a:t>4</a:t>
            </a:r>
            <a:endParaRPr lang="en-US" sz="6000" dirty="0"/>
          </a:p>
        </p:txBody>
      </p:sp>
      <p:sp>
        <p:nvSpPr>
          <p:cNvPr id="8" name="TextBox 7"/>
          <p:cNvSpPr txBox="1"/>
          <p:nvPr/>
        </p:nvSpPr>
        <p:spPr>
          <a:xfrm>
            <a:off x="320965" y="5802868"/>
            <a:ext cx="8594435" cy="923330"/>
          </a:xfrm>
          <a:prstGeom prst="rect">
            <a:avLst/>
          </a:prstGeom>
          <a:noFill/>
        </p:spPr>
        <p:txBody>
          <a:bodyPr wrap="square" rtlCol="0">
            <a:spAutoFit/>
          </a:bodyPr>
          <a:lstStyle/>
          <a:p>
            <a:r>
              <a:rPr lang="en-US" b="1" dirty="0" smtClean="0">
                <a:effectLst>
                  <a:outerShdw blurRad="38100" dist="38100" dir="2700000" algn="tl">
                    <a:srgbClr val="000000">
                      <a:alpha val="43137"/>
                    </a:srgbClr>
                  </a:outerShdw>
                </a:effectLst>
              </a:rPr>
              <a:t>&gt; Important to remember</a:t>
            </a:r>
            <a:r>
              <a:rPr lang="en-US" dirty="0" smtClean="0"/>
              <a:t>: Everyone is an atom. However, you are not all the same. In the same way, </a:t>
            </a:r>
            <a:r>
              <a:rPr lang="en-US" u="sng" dirty="0" smtClean="0"/>
              <a:t>all matter is made up of atoms</a:t>
            </a:r>
            <a:r>
              <a:rPr lang="en-US" dirty="0" smtClean="0"/>
              <a:t>. However, </a:t>
            </a:r>
            <a:r>
              <a:rPr lang="en-US" b="1" dirty="0" smtClean="0"/>
              <a:t>atoms of the same element are alike</a:t>
            </a:r>
            <a:r>
              <a:rPr lang="en-US" dirty="0" smtClean="0"/>
              <a:t>, but are </a:t>
            </a:r>
            <a:r>
              <a:rPr lang="en-US" b="1" dirty="0" smtClean="0"/>
              <a:t>different from the atoms of other elements</a:t>
            </a:r>
            <a:r>
              <a:rPr lang="en-US" dirty="0" smtClean="0"/>
              <a:t>.</a:t>
            </a:r>
            <a:endParaRPr lang="en-US" dirty="0"/>
          </a:p>
        </p:txBody>
      </p:sp>
    </p:spTree>
    <p:extLst>
      <p:ext uri="{BB962C8B-B14F-4D97-AF65-F5344CB8AC3E}">
        <p14:creationId xmlns:p14="http://schemas.microsoft.com/office/powerpoint/2010/main" val="8184367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27"/>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028"/>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029"/>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7"/>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6"/>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5"/>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4"/>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026"/>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nodeType="clickEffect">
                                  <p:stCondLst>
                                    <p:cond delay="0"/>
                                  </p:stCondLst>
                                  <p:childTnLst>
                                    <p:set>
                                      <p:cBhvr>
                                        <p:cTn id="4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grpId="0" nodeType="clickEffect">
                                  <p:stCondLst>
                                    <p:cond delay="0"/>
                                  </p:stCondLst>
                                  <p:childTnLst>
                                    <p:set>
                                      <p:cBhvr>
                                        <p:cTn id="44"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7" grpId="0"/>
      <p:bldP spid="8"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1145" y="381000"/>
            <a:ext cx="5715000" cy="762318"/>
          </a:xfrm>
        </p:spPr>
        <p:txBody>
          <a:bodyPr/>
          <a:lstStyle/>
          <a:p>
            <a:r>
              <a:rPr lang="en-US" dirty="0" smtClean="0"/>
              <a:t>Matter Meets Heat</a:t>
            </a:r>
            <a:endParaRPr lang="en-US" dirty="0"/>
          </a:p>
        </p:txBody>
      </p:sp>
      <p:sp>
        <p:nvSpPr>
          <p:cNvPr id="5" name="TextBox 4"/>
          <p:cNvSpPr txBox="1"/>
          <p:nvPr/>
        </p:nvSpPr>
        <p:spPr>
          <a:xfrm>
            <a:off x="381000" y="1524000"/>
            <a:ext cx="5867400" cy="1754326"/>
          </a:xfrm>
          <a:prstGeom prst="rect">
            <a:avLst/>
          </a:prstGeom>
          <a:noFill/>
        </p:spPr>
        <p:txBody>
          <a:bodyPr wrap="square" rtlCol="0">
            <a:spAutoFit/>
          </a:bodyPr>
          <a:lstStyle/>
          <a:p>
            <a:r>
              <a:rPr lang="en-US" dirty="0" smtClean="0"/>
              <a:t>When you </a:t>
            </a:r>
            <a:r>
              <a:rPr lang="en-US" i="1" dirty="0" smtClean="0">
                <a:effectLst>
                  <a:outerShdw blurRad="38100" dist="38100" dir="2700000" algn="tl">
                    <a:srgbClr val="000000">
                      <a:alpha val="43137"/>
                    </a:srgbClr>
                  </a:outerShdw>
                </a:effectLst>
              </a:rPr>
              <a:t>add</a:t>
            </a:r>
            <a:r>
              <a:rPr lang="en-US" i="1" dirty="0" smtClean="0"/>
              <a:t> </a:t>
            </a:r>
            <a:r>
              <a:rPr lang="en-US" dirty="0" smtClean="0"/>
              <a:t>or </a:t>
            </a:r>
            <a:r>
              <a:rPr lang="en-US" i="1" dirty="0" smtClean="0">
                <a:effectLst>
                  <a:outerShdw blurRad="38100" dist="38100" dir="2700000" algn="tl">
                    <a:srgbClr val="000000">
                      <a:alpha val="43137"/>
                    </a:srgbClr>
                  </a:outerShdw>
                </a:effectLst>
              </a:rPr>
              <a:t>subtract</a:t>
            </a:r>
            <a:r>
              <a:rPr lang="en-US" dirty="0" smtClean="0"/>
              <a:t> </a:t>
            </a:r>
            <a:r>
              <a:rPr lang="en-US" dirty="0" smtClean="0">
                <a:solidFill>
                  <a:srgbClr val="FF0000"/>
                </a:solidFill>
              </a:rPr>
              <a:t>heat</a:t>
            </a:r>
            <a:r>
              <a:rPr lang="en-US" dirty="0" smtClean="0"/>
              <a:t> from a substance, you can change its </a:t>
            </a:r>
            <a:r>
              <a:rPr lang="en-US" b="1" u="sng" dirty="0" smtClean="0"/>
              <a:t>state of matter</a:t>
            </a:r>
            <a:r>
              <a:rPr lang="en-US" dirty="0" smtClean="0"/>
              <a:t>. The there are five states of matter: </a:t>
            </a:r>
            <a:r>
              <a:rPr lang="en-US" i="1" dirty="0" smtClean="0"/>
              <a:t>solid</a:t>
            </a:r>
            <a:r>
              <a:rPr lang="en-US" dirty="0" smtClean="0"/>
              <a:t>, </a:t>
            </a:r>
            <a:r>
              <a:rPr lang="en-US" i="1" dirty="0" smtClean="0"/>
              <a:t>liquid</a:t>
            </a:r>
            <a:r>
              <a:rPr lang="en-US" dirty="0" smtClean="0"/>
              <a:t>,</a:t>
            </a:r>
            <a:r>
              <a:rPr lang="en-US" i="1" dirty="0" smtClean="0"/>
              <a:t> gas</a:t>
            </a:r>
            <a:r>
              <a:rPr lang="en-US" dirty="0" smtClean="0"/>
              <a:t>, </a:t>
            </a:r>
            <a:r>
              <a:rPr lang="en-US" i="1" dirty="0" smtClean="0"/>
              <a:t>plasma, </a:t>
            </a:r>
            <a:r>
              <a:rPr lang="en-US" dirty="0" smtClean="0"/>
              <a:t>and  </a:t>
            </a:r>
            <a:r>
              <a:rPr lang="en-US" i="1" dirty="0" smtClean="0"/>
              <a:t>the Bose-Einstein condensate</a:t>
            </a:r>
            <a:r>
              <a:rPr lang="en-US" dirty="0" smtClean="0"/>
              <a:t>. The state of matter of a substance is determined by how much energy its particles have.</a:t>
            </a:r>
          </a:p>
        </p:txBody>
      </p:sp>
      <p:sp>
        <p:nvSpPr>
          <p:cNvPr id="8" name="TextBox 7"/>
          <p:cNvSpPr txBox="1"/>
          <p:nvPr/>
        </p:nvSpPr>
        <p:spPr>
          <a:xfrm>
            <a:off x="228600" y="3276600"/>
            <a:ext cx="8285281" cy="369332"/>
          </a:xfrm>
          <a:prstGeom prst="rect">
            <a:avLst/>
          </a:prstGeom>
          <a:noFill/>
        </p:spPr>
        <p:txBody>
          <a:bodyPr wrap="none" rtlCol="0">
            <a:spAutoFit/>
          </a:bodyPr>
          <a:lstStyle/>
          <a:p>
            <a:r>
              <a:rPr lang="en-US" dirty="0" smtClean="0"/>
              <a:t>Let’s take a look at how this works. Here is a particle of an unknown substance:</a:t>
            </a:r>
            <a:endParaRPr lang="en-US" dirty="0"/>
          </a:p>
        </p:txBody>
      </p:sp>
      <p:pic>
        <p:nvPicPr>
          <p:cNvPr id="1026" name="Picture 2" descr="V:\PEER2\NSF FELLOWS\Undergraduates\Loy, Sonja\DLC\1367\fictional atom.jpe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09600" y="3809999"/>
            <a:ext cx="2459376" cy="2220913"/>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p:cNvSpPr txBox="1"/>
          <p:nvPr/>
        </p:nvSpPr>
        <p:spPr>
          <a:xfrm>
            <a:off x="3581400" y="4458791"/>
            <a:ext cx="4597893" cy="646331"/>
          </a:xfrm>
          <a:prstGeom prst="rect">
            <a:avLst/>
          </a:prstGeom>
          <a:noFill/>
        </p:spPr>
        <p:txBody>
          <a:bodyPr wrap="square" rtlCol="0">
            <a:spAutoFit/>
          </a:bodyPr>
          <a:lstStyle/>
          <a:p>
            <a:r>
              <a:rPr lang="en-US" dirty="0" smtClean="0"/>
              <a:t>We’ll start out with a solid pyramid of this substance, and then add heat to it…</a:t>
            </a:r>
            <a:endParaRPr lang="en-US" dirty="0"/>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508206" y="436381"/>
            <a:ext cx="1659542" cy="2546229"/>
          </a:xfrm>
          <a:prstGeom prst="rect">
            <a:avLst/>
          </a:prstGeom>
        </p:spPr>
      </p:pic>
    </p:spTree>
    <p:extLst>
      <p:ext uri="{BB962C8B-B14F-4D97-AF65-F5344CB8AC3E}">
        <p14:creationId xmlns:p14="http://schemas.microsoft.com/office/powerpoint/2010/main" val="1197209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380682"/>
            <a:ext cx="5715000" cy="762318"/>
          </a:xfrm>
        </p:spPr>
        <p:txBody>
          <a:bodyPr/>
          <a:lstStyle/>
          <a:p>
            <a:r>
              <a:rPr lang="en-US" dirty="0" smtClean="0"/>
              <a:t>Matter Meets Heat</a:t>
            </a:r>
            <a:endParaRPr lang="en-US"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38400" y="1371600"/>
            <a:ext cx="3886200" cy="5181600"/>
          </a:xfrm>
          <a:prstGeom prst="rect">
            <a:avLst/>
          </a:prstGeom>
        </p:spPr>
      </p:pic>
    </p:spTree>
    <p:extLst>
      <p:ext uri="{BB962C8B-B14F-4D97-AF65-F5344CB8AC3E}">
        <p14:creationId xmlns:p14="http://schemas.microsoft.com/office/powerpoint/2010/main" val="166966126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1145" y="381000"/>
            <a:ext cx="5715000" cy="762318"/>
          </a:xfrm>
        </p:spPr>
        <p:txBody>
          <a:bodyPr/>
          <a:lstStyle/>
          <a:p>
            <a:r>
              <a:rPr lang="en-US" dirty="0" smtClean="0"/>
              <a:t>Matter Meets Heat</a:t>
            </a:r>
            <a:endParaRPr lang="en-US" dirty="0"/>
          </a:p>
        </p:txBody>
      </p:sp>
      <p:sp>
        <p:nvSpPr>
          <p:cNvPr id="6" name="TextBox 5"/>
          <p:cNvSpPr txBox="1"/>
          <p:nvPr/>
        </p:nvSpPr>
        <p:spPr>
          <a:xfrm>
            <a:off x="457200" y="6096000"/>
            <a:ext cx="8077200" cy="646331"/>
          </a:xfrm>
          <a:prstGeom prst="rect">
            <a:avLst/>
          </a:prstGeom>
          <a:noFill/>
        </p:spPr>
        <p:txBody>
          <a:bodyPr wrap="square" rtlCol="0">
            <a:spAutoFit/>
          </a:bodyPr>
          <a:lstStyle/>
          <a:p>
            <a:r>
              <a:rPr lang="en-US" sz="1200" dirty="0" smtClean="0"/>
              <a:t>* Scientists have always known about solids, liquids, and gases, but there are two other states of matter that are more unfamiliar to us. These are </a:t>
            </a:r>
            <a:r>
              <a:rPr lang="en-US" sz="1200" i="1" dirty="0" smtClean="0"/>
              <a:t>plasma</a:t>
            </a:r>
            <a:r>
              <a:rPr lang="en-US" sz="1200" dirty="0" smtClean="0"/>
              <a:t> and the </a:t>
            </a:r>
            <a:r>
              <a:rPr lang="en-US" sz="1200" i="1" dirty="0" smtClean="0"/>
              <a:t>Bose-Einstein Condensate</a:t>
            </a:r>
            <a:r>
              <a:rPr lang="en-US" sz="1200" dirty="0" smtClean="0"/>
              <a:t>. We won’t worry about these as much as the first three.</a:t>
            </a:r>
          </a:p>
        </p:txBody>
      </p:sp>
      <p:graphicFrame>
        <p:nvGraphicFramePr>
          <p:cNvPr id="5" name="Table 4"/>
          <p:cNvGraphicFramePr>
            <a:graphicFrameLocks noGrp="1"/>
          </p:cNvGraphicFramePr>
          <p:nvPr>
            <p:extLst>
              <p:ext uri="{D42A27DB-BD31-4B8C-83A1-F6EECF244321}">
                <p14:modId xmlns:p14="http://schemas.microsoft.com/office/powerpoint/2010/main" val="1661116866"/>
              </p:ext>
            </p:extLst>
          </p:nvPr>
        </p:nvGraphicFramePr>
        <p:xfrm>
          <a:off x="457200" y="1143000"/>
          <a:ext cx="7585366" cy="4899276"/>
        </p:xfrm>
        <a:graphic>
          <a:graphicData uri="http://schemas.openxmlformats.org/drawingml/2006/table">
            <a:tbl>
              <a:tblPr firstRow="1" bandRow="1">
                <a:tableStyleId>{7E9639D4-E3E2-4D34-9284-5A2195B3D0D7}</a:tableStyleId>
              </a:tblPr>
              <a:tblGrid>
                <a:gridCol w="3108036"/>
                <a:gridCol w="4477330"/>
              </a:tblGrid>
              <a:tr h="640080">
                <a:tc>
                  <a:txBody>
                    <a:bodyPr/>
                    <a:lstStyle/>
                    <a:p>
                      <a:r>
                        <a:rPr lang="en-US" dirty="0" smtClean="0">
                          <a:solidFill>
                            <a:schemeClr val="tx2"/>
                          </a:solidFill>
                        </a:rPr>
                        <a:t>State </a:t>
                      </a:r>
                      <a:endParaRPr lang="en-US" dirty="0">
                        <a:solidFill>
                          <a:schemeClr val="tx2"/>
                        </a:solidFill>
                      </a:endParaRPr>
                    </a:p>
                  </a:txBody>
                  <a:tcPr/>
                </a:tc>
                <a:tc>
                  <a:txBody>
                    <a:bodyPr/>
                    <a:lstStyle/>
                    <a:p>
                      <a:r>
                        <a:rPr lang="en-US" dirty="0" smtClean="0">
                          <a:solidFill>
                            <a:schemeClr val="tx2"/>
                          </a:solidFill>
                        </a:rPr>
                        <a:t>Description</a:t>
                      </a:r>
                      <a:endParaRPr lang="en-US" dirty="0">
                        <a:solidFill>
                          <a:schemeClr val="tx2"/>
                        </a:solidFill>
                      </a:endParaRPr>
                    </a:p>
                  </a:txBody>
                  <a:tcPr/>
                </a:tc>
              </a:tr>
              <a:tr h="419100">
                <a:tc>
                  <a:txBody>
                    <a:bodyPr/>
                    <a:lstStyle/>
                    <a:p>
                      <a:r>
                        <a:rPr lang="en-US" sz="1800" dirty="0" smtClean="0"/>
                        <a:t>Solid</a:t>
                      </a:r>
                      <a:endParaRPr lang="en-US" sz="18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t>particles vibrate in </a:t>
                      </a:r>
                      <a:r>
                        <a:rPr lang="en-US" sz="1200" i="1" dirty="0" smtClean="0"/>
                        <a:t>a fixed position</a:t>
                      </a:r>
                      <a:r>
                        <a:rPr lang="en-US" sz="1200" dirty="0" smtClean="0"/>
                        <a:t>, so the solid has a </a:t>
                      </a:r>
                      <a:r>
                        <a:rPr lang="en-US" sz="1200" i="1" dirty="0" smtClean="0"/>
                        <a:t>definite shape and volume</a:t>
                      </a:r>
                      <a:r>
                        <a:rPr lang="en-US" sz="1200" dirty="0" smtClean="0"/>
                        <a:t>.</a:t>
                      </a:r>
                    </a:p>
                    <a:p>
                      <a:endParaRPr lang="en-US" dirty="0"/>
                    </a:p>
                  </a:txBody>
                  <a:tcPr/>
                </a:tc>
              </a:tr>
              <a:tr h="419100">
                <a:tc>
                  <a:txBody>
                    <a:bodyPr/>
                    <a:lstStyle/>
                    <a:p>
                      <a:r>
                        <a:rPr lang="en-US" dirty="0" smtClean="0"/>
                        <a:t>Liquid</a:t>
                      </a:r>
                      <a:endParaRPr lang="en-US"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t>particles are moving fast enough to have enough energy to </a:t>
                      </a:r>
                      <a:r>
                        <a:rPr lang="en-US" sz="1200" i="1" dirty="0" smtClean="0"/>
                        <a:t>slide past one another</a:t>
                      </a:r>
                      <a:r>
                        <a:rPr lang="en-US" sz="1200" dirty="0" smtClean="0"/>
                        <a:t>, so the liquid </a:t>
                      </a:r>
                      <a:r>
                        <a:rPr lang="en-US" sz="1200" i="1" dirty="0" smtClean="0"/>
                        <a:t>takes the shape of it’s container</a:t>
                      </a:r>
                      <a:r>
                        <a:rPr lang="en-US" sz="1200" dirty="0" smtClean="0"/>
                        <a:t>.</a:t>
                      </a:r>
                    </a:p>
                    <a:p>
                      <a:endParaRPr lang="en-US" dirty="0"/>
                    </a:p>
                  </a:txBody>
                  <a:tcPr/>
                </a:tc>
              </a:tr>
              <a:tr h="419100">
                <a:tc>
                  <a:txBody>
                    <a:bodyPr/>
                    <a:lstStyle/>
                    <a:p>
                      <a:r>
                        <a:rPr lang="en-US" dirty="0" smtClean="0"/>
                        <a:t>Gas</a:t>
                      </a:r>
                      <a:endParaRPr lang="en-US"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t>the particles are moving so quickly that they have enough energy to </a:t>
                      </a:r>
                      <a:r>
                        <a:rPr lang="en-US" sz="1200" i="1" dirty="0" smtClean="0"/>
                        <a:t>move freely away from other particles</a:t>
                      </a:r>
                      <a:r>
                        <a:rPr lang="en-US" sz="1200" dirty="0" smtClean="0"/>
                        <a:t>. This causes the particles to take up as much space as possible, spreading out </a:t>
                      </a:r>
                      <a:r>
                        <a:rPr lang="en-US" sz="1200" i="1" dirty="0" smtClean="0"/>
                        <a:t>to fill any container</a:t>
                      </a:r>
                      <a:r>
                        <a:rPr lang="en-US" sz="1200" dirty="0" smtClean="0"/>
                        <a:t>. </a:t>
                      </a:r>
                    </a:p>
                    <a:p>
                      <a:endParaRPr lang="en-US" dirty="0"/>
                    </a:p>
                  </a:txBody>
                  <a:tcPr/>
                </a:tc>
              </a:tr>
              <a:tr h="601596">
                <a:tc>
                  <a:txBody>
                    <a:bodyPr/>
                    <a:lstStyle/>
                    <a:p>
                      <a:r>
                        <a:rPr lang="en-US" dirty="0" smtClean="0"/>
                        <a:t>*Plasma</a:t>
                      </a:r>
                      <a:endParaRPr lang="en-US" dirty="0"/>
                    </a:p>
                  </a:txBody>
                  <a:tcPr/>
                </a:tc>
                <a:tc>
                  <a:txBody>
                    <a:bodyPr/>
                    <a:lstStyle/>
                    <a:p>
                      <a:r>
                        <a:rPr lang="en-US" sz="1200" dirty="0" smtClean="0"/>
                        <a:t>occurs at very high temperatures and is found it fluorescent light bulbs, the atmosphere, and lightning strikes.</a:t>
                      </a:r>
                      <a:endParaRPr lang="en-US" sz="1200" dirty="0"/>
                    </a:p>
                  </a:txBody>
                  <a:tcPr/>
                </a:tc>
              </a:tr>
              <a:tr h="419100">
                <a:tc>
                  <a:txBody>
                    <a:bodyPr/>
                    <a:lstStyle/>
                    <a:p>
                      <a:r>
                        <a:rPr lang="en-US" dirty="0" smtClean="0"/>
                        <a:t>*Bose-Einstein</a:t>
                      </a:r>
                      <a:r>
                        <a:rPr lang="en-US" baseline="0" dirty="0" smtClean="0"/>
                        <a:t> Concentrate</a:t>
                      </a:r>
                      <a:endParaRPr lang="en-US"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t>the most recently discovered state of matter, and it occurs at a very, very low temperature, where the particles almost stop moving and begin to “clump” together.</a:t>
                      </a:r>
                    </a:p>
                    <a:p>
                      <a:endParaRPr lang="en-US" dirty="0"/>
                    </a:p>
                  </a:txBody>
                  <a:tcPr/>
                </a:tc>
              </a:tr>
            </a:tbl>
          </a:graphicData>
        </a:graphic>
      </p:graphicFrame>
    </p:spTree>
    <p:extLst>
      <p:ext uri="{BB962C8B-B14F-4D97-AF65-F5344CB8AC3E}">
        <p14:creationId xmlns:p14="http://schemas.microsoft.com/office/powerpoint/2010/main" val="21943247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 calcmode="lin" valueType="num">
                                      <p:cBhvr>
                                        <p:cTn id="7" dur="500" fill="hold"/>
                                        <p:tgtEl>
                                          <p:spTgt spid="6">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6">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304800"/>
            <a:ext cx="7162800" cy="838200"/>
          </a:xfrm>
        </p:spPr>
        <p:txBody>
          <a:bodyPr/>
          <a:lstStyle/>
          <a:p>
            <a:r>
              <a:rPr lang="en-US" dirty="0" smtClean="0"/>
              <a:t>States of Matter Video</a:t>
            </a:r>
            <a:endParaRPr lang="en-US" dirty="0"/>
          </a:p>
        </p:txBody>
      </p:sp>
      <p:sp>
        <p:nvSpPr>
          <p:cNvPr id="5" name="TextBox 4"/>
          <p:cNvSpPr txBox="1"/>
          <p:nvPr/>
        </p:nvSpPr>
        <p:spPr>
          <a:xfrm>
            <a:off x="304800" y="6038548"/>
            <a:ext cx="8229600" cy="584775"/>
          </a:xfrm>
          <a:prstGeom prst="rect">
            <a:avLst/>
          </a:prstGeom>
          <a:noFill/>
        </p:spPr>
        <p:txBody>
          <a:bodyPr wrap="square" rtlCol="0">
            <a:spAutoFit/>
          </a:bodyPr>
          <a:lstStyle/>
          <a:p>
            <a:r>
              <a:rPr lang="en-US" sz="1600" dirty="0" smtClean="0"/>
              <a:t>Source: Columbus Museum of Art</a:t>
            </a:r>
          </a:p>
          <a:p>
            <a:r>
              <a:rPr lang="en-US" sz="1600" dirty="0" smtClean="0">
                <a:hlinkClick r:id="rId3"/>
              </a:rPr>
              <a:t>Click here to  watch video online</a:t>
            </a:r>
            <a:endParaRPr lang="en-US" sz="1600" dirty="0" smtClean="0"/>
          </a:p>
        </p:txBody>
      </p:sp>
      <p:pic>
        <p:nvPicPr>
          <p:cNvPr id="4" name="HAPc6JH85pM?version=3&amp;hl=en_US"/>
          <p:cNvPicPr>
            <a:picLocks noGrp="1" noRot="1" noChangeAspect="1"/>
          </p:cNvPicPr>
          <p:nvPr>
            <p:ph idx="1"/>
            <a:videoFile r:link="rId1"/>
          </p:nvPr>
        </p:nvPicPr>
        <p:blipFill>
          <a:blip r:embed="rId4"/>
          <a:stretch>
            <a:fillRect/>
          </a:stretch>
        </p:blipFill>
        <p:spPr>
          <a:xfrm>
            <a:off x="2540000" y="2133600"/>
            <a:ext cx="3759200" cy="2819400"/>
          </a:xfrm>
          <a:prstGeom prst="rect">
            <a:avLst/>
          </a:prstGeom>
        </p:spPr>
      </p:pic>
    </p:spTree>
    <p:extLst>
      <p:ext uri="{BB962C8B-B14F-4D97-AF65-F5344CB8AC3E}">
        <p14:creationId xmlns:p14="http://schemas.microsoft.com/office/powerpoint/2010/main" val="28074367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4"/>
                </p:tgtEl>
              </p:cMediaNode>
            </p:video>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5791200" cy="762318"/>
          </a:xfrm>
        </p:spPr>
        <p:txBody>
          <a:bodyPr/>
          <a:lstStyle/>
          <a:p>
            <a:r>
              <a:rPr lang="en-US" dirty="0" smtClean="0"/>
              <a:t>Activity! Part 2</a:t>
            </a:r>
            <a:endParaRPr lang="en-US" dirty="0"/>
          </a:p>
        </p:txBody>
      </p:sp>
      <p:sp>
        <p:nvSpPr>
          <p:cNvPr id="3" name="Content Placeholder 2"/>
          <p:cNvSpPr>
            <a:spLocks noGrp="1"/>
          </p:cNvSpPr>
          <p:nvPr>
            <p:ph idx="1"/>
          </p:nvPr>
        </p:nvSpPr>
        <p:spPr>
          <a:xfrm>
            <a:off x="457200" y="2362200"/>
            <a:ext cx="7620000" cy="4373563"/>
          </a:xfrm>
        </p:spPr>
        <p:txBody>
          <a:bodyPr>
            <a:normAutofit/>
          </a:bodyPr>
          <a:lstStyle/>
          <a:p>
            <a:pPr marL="342900" indent="-342900">
              <a:buFont typeface="Arial" pitchFamily="34" charset="0"/>
              <a:buChar char="•"/>
            </a:pPr>
            <a:r>
              <a:rPr lang="en-US" b="0" dirty="0" smtClean="0"/>
              <a:t>You are going to demonstrate the relationship between </a:t>
            </a:r>
            <a:r>
              <a:rPr lang="en-US" b="0" u="sng" dirty="0" smtClean="0"/>
              <a:t>heat</a:t>
            </a:r>
            <a:r>
              <a:rPr lang="en-US" b="0" dirty="0" smtClean="0"/>
              <a:t> and the </a:t>
            </a:r>
            <a:r>
              <a:rPr lang="en-US" b="0" u="sng" dirty="0" smtClean="0"/>
              <a:t>motion of atoms</a:t>
            </a:r>
            <a:r>
              <a:rPr lang="en-US" b="0" dirty="0" smtClean="0"/>
              <a:t>. Remember, </a:t>
            </a:r>
            <a:r>
              <a:rPr lang="en-US" b="0" i="1" dirty="0" smtClean="0"/>
              <a:t>you are the atoms </a:t>
            </a:r>
            <a:r>
              <a:rPr lang="en-US" b="0" dirty="0" smtClean="0"/>
              <a:t>now. </a:t>
            </a:r>
          </a:p>
          <a:p>
            <a:pPr marL="342900" indent="-342900">
              <a:buFont typeface="Arial" pitchFamily="34" charset="0"/>
              <a:buChar char="•"/>
            </a:pPr>
            <a:r>
              <a:rPr lang="en-US" b="0" dirty="0" smtClean="0"/>
              <a:t>We are going to pretend that the classroom is a container, and all of you are a mixture of some sort.</a:t>
            </a:r>
          </a:p>
          <a:p>
            <a:pPr marL="342900" indent="-342900">
              <a:buFont typeface="Arial" pitchFamily="34" charset="0"/>
              <a:buChar char="•"/>
            </a:pPr>
            <a:r>
              <a:rPr lang="en-US" b="0" dirty="0" smtClean="0"/>
              <a:t>There are 3 categories of temperatures we will have: “hottest,” “middle”, and “coldest” </a:t>
            </a:r>
          </a:p>
          <a:p>
            <a:pPr marL="342900" indent="-342900">
              <a:buFont typeface="Arial" pitchFamily="34" charset="0"/>
              <a:buChar char="•"/>
            </a:pPr>
            <a:r>
              <a:rPr lang="en-US" b="0" dirty="0" smtClean="0"/>
              <a:t>When the temperature appears, space yourselves around the classroom as a substance would at each temperature. </a:t>
            </a:r>
          </a:p>
          <a:p>
            <a:pPr marL="342900" indent="-342900">
              <a:buFont typeface="Arial" pitchFamily="34" charset="0"/>
              <a:buChar char="•"/>
            </a:pPr>
            <a:r>
              <a:rPr lang="en-US" dirty="0" smtClean="0"/>
              <a:t>Important: </a:t>
            </a:r>
            <a:r>
              <a:rPr lang="en-US" b="0" dirty="0"/>
              <a:t>B</a:t>
            </a:r>
            <a:r>
              <a:rPr lang="en-US" b="0" dirty="0" smtClean="0"/>
              <a:t>e respectful of the students around you as you enact the states of matter.</a:t>
            </a:r>
          </a:p>
          <a:p>
            <a:pPr marL="342900" indent="-342900">
              <a:buFont typeface="Arial" pitchFamily="34" charset="0"/>
              <a:buChar char="•"/>
            </a:pPr>
            <a:r>
              <a:rPr lang="en-US" b="0" dirty="0" smtClean="0"/>
              <a:t> Ready??</a:t>
            </a:r>
          </a:p>
          <a:p>
            <a:endParaRPr lang="en-US" b="0" u="sng" dirty="0" smtClean="0"/>
          </a:p>
          <a:p>
            <a:endParaRPr lang="en-US" b="0" dirty="0"/>
          </a:p>
        </p:txBody>
      </p:sp>
      <p:pic>
        <p:nvPicPr>
          <p:cNvPr id="4" name="Picture 3"/>
          <p:cNvPicPr/>
          <p:nvPr/>
        </p:nvPicPr>
        <p:blipFill>
          <a:blip r:embed="rId2" cstate="print">
            <a:extLst>
              <a:ext uri="{28A0092B-C50C-407E-A947-70E740481C1C}">
                <a14:useLocalDpi xmlns:a14="http://schemas.microsoft.com/office/drawing/2010/main" val="0"/>
              </a:ext>
            </a:extLst>
          </a:blip>
          <a:stretch>
            <a:fillRect/>
          </a:stretch>
        </p:blipFill>
        <p:spPr>
          <a:xfrm>
            <a:off x="2314199" y="1371600"/>
            <a:ext cx="704850" cy="688975"/>
          </a:xfrm>
          <a:prstGeom prst="rect">
            <a:avLst/>
          </a:prstGeom>
        </p:spPr>
      </p:pic>
      <p:pic>
        <p:nvPicPr>
          <p:cNvPr id="5" name="Picture 4"/>
          <p:cNvPicPr/>
          <p:nvPr/>
        </p:nvPicPr>
        <p:blipFill>
          <a:blip r:embed="rId3" cstate="print">
            <a:extLst>
              <a:ext uri="{28A0092B-C50C-407E-A947-70E740481C1C}">
                <a14:useLocalDpi xmlns:a14="http://schemas.microsoft.com/office/drawing/2010/main" val="0"/>
              </a:ext>
            </a:extLst>
          </a:blip>
          <a:stretch>
            <a:fillRect/>
          </a:stretch>
        </p:blipFill>
        <p:spPr>
          <a:xfrm>
            <a:off x="3533399" y="1374140"/>
            <a:ext cx="687070" cy="671830"/>
          </a:xfrm>
          <a:prstGeom prst="rect">
            <a:avLst/>
          </a:prstGeom>
        </p:spPr>
      </p:pic>
      <p:pic>
        <p:nvPicPr>
          <p:cNvPr id="6" name="Picture 5"/>
          <p:cNvPicPr/>
          <p:nvPr/>
        </p:nvPicPr>
        <p:blipFill>
          <a:blip r:embed="rId4" cstate="print">
            <a:extLst>
              <a:ext uri="{28A0092B-C50C-407E-A947-70E740481C1C}">
                <a14:useLocalDpi xmlns:a14="http://schemas.microsoft.com/office/drawing/2010/main" val="0"/>
              </a:ext>
            </a:extLst>
          </a:blip>
          <a:stretch>
            <a:fillRect/>
          </a:stretch>
        </p:blipFill>
        <p:spPr>
          <a:xfrm>
            <a:off x="6114674" y="1388110"/>
            <a:ext cx="678180" cy="662940"/>
          </a:xfrm>
          <a:prstGeom prst="rect">
            <a:avLst/>
          </a:prstGeom>
        </p:spPr>
      </p:pic>
      <p:pic>
        <p:nvPicPr>
          <p:cNvPr id="7" name="Picture 6"/>
          <p:cNvPicPr/>
          <p:nvPr/>
        </p:nvPicPr>
        <p:blipFill>
          <a:blip r:embed="rId5" cstate="print">
            <a:extLst>
              <a:ext uri="{28A0092B-C50C-407E-A947-70E740481C1C}">
                <a14:useLocalDpi xmlns:a14="http://schemas.microsoft.com/office/drawing/2010/main" val="0"/>
              </a:ext>
            </a:extLst>
          </a:blip>
          <a:stretch>
            <a:fillRect/>
          </a:stretch>
        </p:blipFill>
        <p:spPr>
          <a:xfrm>
            <a:off x="4828799" y="1398270"/>
            <a:ext cx="687070" cy="671830"/>
          </a:xfrm>
          <a:prstGeom prst="rect">
            <a:avLst/>
          </a:prstGeom>
        </p:spPr>
      </p:pic>
    </p:spTree>
    <p:extLst>
      <p:ext uri="{BB962C8B-B14F-4D97-AF65-F5344CB8AC3E}">
        <p14:creationId xmlns:p14="http://schemas.microsoft.com/office/powerpoint/2010/main" val="368262603"/>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Essential">
  <a:themeElements>
    <a:clrScheme name="Essential">
      <a:dk1>
        <a:srgbClr val="000000"/>
      </a:dk1>
      <a:lt1>
        <a:srgbClr val="FFFFFF"/>
      </a:lt1>
      <a:dk2>
        <a:srgbClr val="D1282E"/>
      </a:dk2>
      <a:lt2>
        <a:srgbClr val="C8C8B1"/>
      </a:lt2>
      <a:accent1>
        <a:srgbClr val="7A7A7A"/>
      </a:accent1>
      <a:accent2>
        <a:srgbClr val="F5C201"/>
      </a:accent2>
      <a:accent3>
        <a:srgbClr val="526DB0"/>
      </a:accent3>
      <a:accent4>
        <a:srgbClr val="989AAC"/>
      </a:accent4>
      <a:accent5>
        <a:srgbClr val="DC5924"/>
      </a:accent5>
      <a:accent6>
        <a:srgbClr val="B4B392"/>
      </a:accent6>
      <a:hlink>
        <a:srgbClr val="CC9900"/>
      </a:hlink>
      <a:folHlink>
        <a:srgbClr val="969696"/>
      </a:folHlink>
    </a:clrScheme>
    <a:fontScheme name="Essential">
      <a:majorFont>
        <a:latin typeface="Arial Black"/>
        <a:ea typeface=""/>
        <a:cs typeface=""/>
        <a:font script="Jpan" typeface="ＭＳ Ｐゴシック"/>
        <a:font script="Hang" typeface="HY견고딕"/>
        <a:font script="Hans" typeface="微软雅黑"/>
        <a:font script="Hant" typeface="微軟正黑體"/>
        <a:font script="Arab" typeface="Tahoma"/>
        <a:font script="Hebr" typeface="Tahoma"/>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Essential">
      <a:fillStyleLst>
        <a:solidFill>
          <a:schemeClr val="phClr"/>
        </a:solidFill>
        <a:gradFill rotWithShape="1">
          <a:gsLst>
            <a:gs pos="0">
              <a:schemeClr val="phClr">
                <a:tint val="60000"/>
                <a:satMod val="250000"/>
              </a:schemeClr>
            </a:gs>
            <a:gs pos="35000">
              <a:schemeClr val="phClr">
                <a:tint val="47000"/>
                <a:satMod val="275000"/>
              </a:schemeClr>
            </a:gs>
            <a:gs pos="100000">
              <a:schemeClr val="phClr">
                <a:tint val="25000"/>
                <a:satMod val="300000"/>
              </a:schemeClr>
            </a:gs>
          </a:gsLst>
          <a:lin ang="16200000" scaled="1"/>
        </a:gradFill>
        <a:solidFill>
          <a:schemeClr val="phClr">
            <a:satMod val="110000"/>
          </a:schemeClr>
        </a:solidFill>
      </a:fillStyleLst>
      <a:lnStyleLst>
        <a:ln w="12700" cap="flat" cmpd="sng" algn="ctr">
          <a:solidFill>
            <a:schemeClr val="phClr">
              <a:shade val="95000"/>
              <a:satMod val="105000"/>
            </a:schemeClr>
          </a:solidFill>
          <a:prstDash val="solid"/>
        </a:ln>
        <a:ln w="28575" cap="flat" cmpd="sng" algn="ctr">
          <a:solidFill>
            <a:schemeClr val="phClr"/>
          </a:solidFill>
          <a:prstDash val="solid"/>
        </a:ln>
        <a:ln w="41275" cap="flat" cmpd="sng" algn="ctr">
          <a:solidFill>
            <a:schemeClr val="phClr"/>
          </a:solidFill>
          <a:prstDash val="solid"/>
        </a:ln>
      </a:lnStyleLst>
      <a:effectStyleLst>
        <a:effectStyle>
          <a:effectLst/>
        </a:effectStyle>
        <a:effectStyle>
          <a:effectLst>
            <a:outerShdw blurRad="39999" dist="23000" algn="bl" rotWithShape="0">
              <a:srgbClr val="000000">
                <a:alpha val="40000"/>
              </a:srgbClr>
            </a:outerShdw>
          </a:effectLst>
        </a:effectStyle>
        <a:effectStyle>
          <a:effectLst>
            <a:outerShdw blurRad="38100" dist="19050" algn="bl" rotWithShape="0">
              <a:srgbClr val="000000">
                <a:alpha val="60000"/>
              </a:srgbClr>
            </a:outerShdw>
          </a:effectLst>
          <a:scene3d>
            <a:camera prst="orthographicFront">
              <a:rot lat="0" lon="0" rev="0"/>
            </a:camera>
            <a:lightRig rig="balanced" dir="l"/>
          </a:scene3d>
          <a:sp3d prstMaterial="plastic">
            <a:bevelT w="38100" h="31750"/>
          </a:sp3d>
        </a:effectStyle>
      </a:effectStyleLst>
      <a:bgFillStyleLst>
        <a:solidFill>
          <a:schemeClr val="phClr"/>
        </a:solidFill>
        <a:blipFill rotWithShape="1">
          <a:blip xmlns:r="http://schemas.openxmlformats.org/officeDocument/2006/relationships" r:embed="rId1">
            <a:duotone>
              <a:schemeClr val="phClr">
                <a:tint val="96000"/>
              </a:schemeClr>
              <a:schemeClr val="phClr">
                <a:shade val="94000"/>
              </a:schemeClr>
            </a:duotone>
          </a:blip>
          <a:tile tx="0" ty="0" sx="100000" sy="100000" flip="none" algn="tl"/>
        </a:blipFill>
        <a:gradFill rotWithShape="1">
          <a:gsLst>
            <a:gs pos="0">
              <a:schemeClr val="phClr">
                <a:tint val="84000"/>
                <a:satMod val="110000"/>
              </a:schemeClr>
            </a:gs>
            <a:gs pos="44000">
              <a:schemeClr val="phClr">
                <a:tint val="93000"/>
                <a:satMod val="115000"/>
              </a:schemeClr>
            </a:gs>
            <a:gs pos="100000">
              <a:schemeClr val="phClr">
                <a:tint val="100000"/>
                <a:shade val="59000"/>
                <a:satMod val="120000"/>
              </a:schemeClr>
            </a:gs>
          </a:gsLst>
          <a:path path="circle">
            <a:fillToRect l="40000" t="60000" r="60000" b="4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Essential</Template>
  <TotalTime>1035</TotalTime>
  <Words>1164</Words>
  <Application>Microsoft Office PowerPoint</Application>
  <PresentationFormat>On-screen Show (4:3)</PresentationFormat>
  <Paragraphs>128</Paragraphs>
  <Slides>16</Slides>
  <Notes>2</Notes>
  <HiddenSlides>0</HiddenSlides>
  <MMClips>1</MMClips>
  <ScaleCrop>false</ScaleCrop>
  <HeadingPairs>
    <vt:vector size="4" baseType="variant">
      <vt:variant>
        <vt:lpstr>Theme</vt:lpstr>
      </vt:variant>
      <vt:variant>
        <vt:i4>1</vt:i4>
      </vt:variant>
      <vt:variant>
        <vt:lpstr>Slide Titles</vt:lpstr>
      </vt:variant>
      <vt:variant>
        <vt:i4>16</vt:i4>
      </vt:variant>
    </vt:vector>
  </HeadingPairs>
  <TitlesOfParts>
    <vt:vector size="17" baseType="lpstr">
      <vt:lpstr>Essential</vt:lpstr>
      <vt:lpstr>What’s the Matter With Matter?</vt:lpstr>
      <vt:lpstr>PowerPoint Presentation</vt:lpstr>
      <vt:lpstr>PowerPoint Presentation</vt:lpstr>
      <vt:lpstr>Activity! Part 1</vt:lpstr>
      <vt:lpstr>Matter Meets Heat</vt:lpstr>
      <vt:lpstr>Matter Meets Heat</vt:lpstr>
      <vt:lpstr>Matter Meets Heat</vt:lpstr>
      <vt:lpstr>States of Matter Video</vt:lpstr>
      <vt:lpstr>Activity! Part 2</vt:lpstr>
      <vt:lpstr>Activity! Part 2</vt:lpstr>
      <vt:lpstr>Physical Properties of Matter</vt:lpstr>
      <vt:lpstr>Activity! </vt:lpstr>
      <vt:lpstr>Activity! Part 3</vt:lpstr>
      <vt:lpstr>Activity! Part 3</vt:lpstr>
      <vt:lpstr>Activity! Part 3</vt:lpstr>
      <vt:lpstr>Sources</vt:lpstr>
    </vt:vector>
  </TitlesOfParts>
  <Company>College of Veterinary Medicine - Texas A&amp;M Univ.</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Lab, L Johnson's</dc:creator>
  <cp:lastModifiedBy>Lab, L Johnson's</cp:lastModifiedBy>
  <cp:revision>61</cp:revision>
  <dcterms:created xsi:type="dcterms:W3CDTF">2013-02-08T20:42:42Z</dcterms:created>
  <dcterms:modified xsi:type="dcterms:W3CDTF">2013-04-26T19:29:34Z</dcterms:modified>
</cp:coreProperties>
</file>