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6" r:id="rId8"/>
    <p:sldId id="267" r:id="rId9"/>
    <p:sldId id="262" r:id="rId10"/>
    <p:sldId id="272" r:id="rId11"/>
    <p:sldId id="263" r:id="rId12"/>
    <p:sldId id="268" r:id="rId13"/>
    <p:sldId id="264" r:id="rId14"/>
    <p:sldId id="273" r:id="rId15"/>
    <p:sldId id="265" r:id="rId16"/>
    <p:sldId id="269" r:id="rId17"/>
    <p:sldId id="27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96" y="-40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7A7679-1E9E-40A0-B4FF-F7DD5632A47E}" type="datetimeFigureOut">
              <a:rPr lang="en-US" smtClean="0"/>
              <a:pPr/>
              <a:t>7/29/2011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1960FA-48C6-473D-AB1C-666EE5F8A0E3}" type="slidenum">
              <a:rPr lang="en-US" smtClean="0"/>
              <a:pPr/>
              <a:t>‹#›</a:t>
            </a:fld>
            <a:endParaRPr lang="en-US"/>
          </a:p>
        </p:txBody>
      </p:sp>
    </p:spTree>
    <p:extLst>
      <p:ext uri="{BB962C8B-B14F-4D97-AF65-F5344CB8AC3E}">
        <p14:creationId xmlns:p14="http://schemas.microsoft.com/office/powerpoint/2010/main" xmlns="" val="149667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http://www.learnthat.com/define/view.asp?id=338</a:t>
            </a:r>
            <a:endParaRPr lang="en-US" dirty="0"/>
          </a:p>
        </p:txBody>
      </p:sp>
      <p:sp>
        <p:nvSpPr>
          <p:cNvPr id="4" name="Slide Number Placeholder 3"/>
          <p:cNvSpPr>
            <a:spLocks noGrp="1"/>
          </p:cNvSpPr>
          <p:nvPr>
            <p:ph type="sldNum" sz="quarter" idx="10"/>
          </p:nvPr>
        </p:nvSpPr>
        <p:spPr/>
        <p:txBody>
          <a:bodyPr/>
          <a:lstStyle/>
          <a:p>
            <a:fld id="{D71960FA-48C6-473D-AB1C-666EE5F8A0E3}" type="slidenum">
              <a:rPr lang="en-US" smtClean="0"/>
              <a:pPr/>
              <a:t>2</a:t>
            </a:fld>
            <a:endParaRPr lang="en-US"/>
          </a:p>
        </p:txBody>
      </p:sp>
    </p:spTree>
    <p:extLst>
      <p:ext uri="{BB962C8B-B14F-4D97-AF65-F5344CB8AC3E}">
        <p14:creationId xmlns:p14="http://schemas.microsoft.com/office/powerpoint/2010/main" xmlns="" val="38902312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http://www.buzzle.com/articles/examples-of-commensalism.html</a:t>
            </a:r>
            <a:endParaRPr lang="en-US" dirty="0"/>
          </a:p>
        </p:txBody>
      </p:sp>
      <p:sp>
        <p:nvSpPr>
          <p:cNvPr id="4" name="Slide Number Placeholder 3"/>
          <p:cNvSpPr>
            <a:spLocks noGrp="1"/>
          </p:cNvSpPr>
          <p:nvPr>
            <p:ph type="sldNum" sz="quarter" idx="10"/>
          </p:nvPr>
        </p:nvSpPr>
        <p:spPr/>
        <p:txBody>
          <a:bodyPr/>
          <a:lstStyle/>
          <a:p>
            <a:fld id="{D71960FA-48C6-473D-AB1C-666EE5F8A0E3}" type="slidenum">
              <a:rPr lang="en-US" smtClean="0"/>
              <a:pPr/>
              <a:t>11</a:t>
            </a:fld>
            <a:endParaRPr lang="en-US"/>
          </a:p>
        </p:txBody>
      </p:sp>
    </p:spTree>
    <p:extLst>
      <p:ext uri="{BB962C8B-B14F-4D97-AF65-F5344CB8AC3E}">
        <p14:creationId xmlns:p14="http://schemas.microsoft.com/office/powerpoint/2010/main" xmlns="" val="556875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http://www.buzzle.com/articles/examples-of-commensalism.html</a:t>
            </a:r>
            <a:endParaRPr lang="en-US"/>
          </a:p>
        </p:txBody>
      </p:sp>
      <p:sp>
        <p:nvSpPr>
          <p:cNvPr id="4" name="Slide Number Placeholder 3"/>
          <p:cNvSpPr>
            <a:spLocks noGrp="1"/>
          </p:cNvSpPr>
          <p:nvPr>
            <p:ph type="sldNum" sz="quarter" idx="10"/>
          </p:nvPr>
        </p:nvSpPr>
        <p:spPr/>
        <p:txBody>
          <a:bodyPr/>
          <a:lstStyle/>
          <a:p>
            <a:fld id="{D71960FA-48C6-473D-AB1C-666EE5F8A0E3}" type="slidenum">
              <a:rPr lang="en-US" smtClean="0"/>
              <a:pPr/>
              <a:t>12</a:t>
            </a:fld>
            <a:endParaRPr lang="en-US"/>
          </a:p>
        </p:txBody>
      </p:sp>
    </p:spTree>
    <p:extLst>
      <p:ext uri="{BB962C8B-B14F-4D97-AF65-F5344CB8AC3E}">
        <p14:creationId xmlns:p14="http://schemas.microsoft.com/office/powerpoint/2010/main" xmlns="" val="5568755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http://www.buzzle.com/articles/symbiotic-relationships.html</a:t>
            </a:r>
            <a:endParaRPr lang="en-US" dirty="0"/>
          </a:p>
        </p:txBody>
      </p:sp>
      <p:sp>
        <p:nvSpPr>
          <p:cNvPr id="4" name="Slide Number Placeholder 3"/>
          <p:cNvSpPr>
            <a:spLocks noGrp="1"/>
          </p:cNvSpPr>
          <p:nvPr>
            <p:ph type="sldNum" sz="quarter" idx="10"/>
          </p:nvPr>
        </p:nvSpPr>
        <p:spPr/>
        <p:txBody>
          <a:bodyPr/>
          <a:lstStyle/>
          <a:p>
            <a:fld id="{D71960FA-48C6-473D-AB1C-666EE5F8A0E3}" type="slidenum">
              <a:rPr lang="en-US" smtClean="0"/>
              <a:pPr/>
              <a:t>13</a:t>
            </a:fld>
            <a:endParaRPr lang="en-US"/>
          </a:p>
        </p:txBody>
      </p:sp>
    </p:spTree>
    <p:extLst>
      <p:ext uri="{BB962C8B-B14F-4D97-AF65-F5344CB8AC3E}">
        <p14:creationId xmlns:p14="http://schemas.microsoft.com/office/powerpoint/2010/main" xmlns="" val="42090227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http://www.buzzle.com/articles/symbiotic-relationships.html</a:t>
            </a:r>
            <a:endParaRPr lang="en-US" dirty="0"/>
          </a:p>
        </p:txBody>
      </p:sp>
      <p:sp>
        <p:nvSpPr>
          <p:cNvPr id="4" name="Slide Number Placeholder 3"/>
          <p:cNvSpPr>
            <a:spLocks noGrp="1"/>
          </p:cNvSpPr>
          <p:nvPr>
            <p:ph type="sldNum" sz="quarter" idx="10"/>
          </p:nvPr>
        </p:nvSpPr>
        <p:spPr/>
        <p:txBody>
          <a:bodyPr/>
          <a:lstStyle/>
          <a:p>
            <a:fld id="{D71960FA-48C6-473D-AB1C-666EE5F8A0E3}" type="slidenum">
              <a:rPr lang="en-US" smtClean="0"/>
              <a:pPr/>
              <a:t>14</a:t>
            </a:fld>
            <a:endParaRPr lang="en-US"/>
          </a:p>
        </p:txBody>
      </p:sp>
    </p:spTree>
    <p:extLst>
      <p:ext uri="{BB962C8B-B14F-4D97-AF65-F5344CB8AC3E}">
        <p14:creationId xmlns:p14="http://schemas.microsoft.com/office/powerpoint/2010/main" xmlns="" val="42090227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http://www.marietta.edu/~biol/biomes/symbiosis.htm</a:t>
            </a:r>
            <a:endParaRPr lang="en-US" dirty="0"/>
          </a:p>
        </p:txBody>
      </p:sp>
      <p:sp>
        <p:nvSpPr>
          <p:cNvPr id="4" name="Slide Number Placeholder 3"/>
          <p:cNvSpPr>
            <a:spLocks noGrp="1"/>
          </p:cNvSpPr>
          <p:nvPr>
            <p:ph type="sldNum" sz="quarter" idx="10"/>
          </p:nvPr>
        </p:nvSpPr>
        <p:spPr/>
        <p:txBody>
          <a:bodyPr/>
          <a:lstStyle/>
          <a:p>
            <a:fld id="{D71960FA-48C6-473D-AB1C-666EE5F8A0E3}" type="slidenum">
              <a:rPr lang="en-US" smtClean="0"/>
              <a:pPr/>
              <a:t>15</a:t>
            </a:fld>
            <a:endParaRPr lang="en-US"/>
          </a:p>
        </p:txBody>
      </p:sp>
    </p:spTree>
    <p:extLst>
      <p:ext uri="{BB962C8B-B14F-4D97-AF65-F5344CB8AC3E}">
        <p14:creationId xmlns:p14="http://schemas.microsoft.com/office/powerpoint/2010/main" xmlns="" val="42943154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http://kidshealth.org/parent/infections/common/head_lice.html</a:t>
            </a:r>
            <a:endParaRPr lang="en-US" dirty="0"/>
          </a:p>
        </p:txBody>
      </p:sp>
      <p:sp>
        <p:nvSpPr>
          <p:cNvPr id="4" name="Slide Number Placeholder 3"/>
          <p:cNvSpPr>
            <a:spLocks noGrp="1"/>
          </p:cNvSpPr>
          <p:nvPr>
            <p:ph type="sldNum" sz="quarter" idx="10"/>
          </p:nvPr>
        </p:nvSpPr>
        <p:spPr/>
        <p:txBody>
          <a:bodyPr/>
          <a:lstStyle/>
          <a:p>
            <a:fld id="{D71960FA-48C6-473D-AB1C-666EE5F8A0E3}" type="slidenum">
              <a:rPr lang="en-US" smtClean="0"/>
              <a:pPr/>
              <a:t>17</a:t>
            </a:fld>
            <a:endParaRPr lang="en-US"/>
          </a:p>
        </p:txBody>
      </p:sp>
    </p:spTree>
    <p:extLst>
      <p:ext uri="{BB962C8B-B14F-4D97-AF65-F5344CB8AC3E}">
        <p14:creationId xmlns:p14="http://schemas.microsoft.com/office/powerpoint/2010/main" xmlns="" val="12372052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http://www.buzzle.com/articles/symbiotic-relationships.html</a:t>
            </a:r>
            <a:endParaRPr lang="en-US" dirty="0"/>
          </a:p>
        </p:txBody>
      </p:sp>
      <p:sp>
        <p:nvSpPr>
          <p:cNvPr id="4" name="Slide Number Placeholder 3"/>
          <p:cNvSpPr>
            <a:spLocks noGrp="1"/>
          </p:cNvSpPr>
          <p:nvPr>
            <p:ph type="sldNum" sz="quarter" idx="10"/>
          </p:nvPr>
        </p:nvSpPr>
        <p:spPr/>
        <p:txBody>
          <a:bodyPr/>
          <a:lstStyle/>
          <a:p>
            <a:fld id="{D71960FA-48C6-473D-AB1C-666EE5F8A0E3}" type="slidenum">
              <a:rPr lang="en-US" smtClean="0"/>
              <a:pPr/>
              <a:t>3</a:t>
            </a:fld>
            <a:endParaRPr lang="en-US"/>
          </a:p>
        </p:txBody>
      </p:sp>
    </p:spTree>
    <p:extLst>
      <p:ext uri="{BB962C8B-B14F-4D97-AF65-F5344CB8AC3E}">
        <p14:creationId xmlns:p14="http://schemas.microsoft.com/office/powerpoint/2010/main" xmlns="" val="24646712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http://www.buzzle.com/articles/symbiotic-relationships.html</a:t>
            </a:r>
            <a:endParaRPr lang="en-US" dirty="0"/>
          </a:p>
        </p:txBody>
      </p:sp>
      <p:sp>
        <p:nvSpPr>
          <p:cNvPr id="4" name="Slide Number Placeholder 3"/>
          <p:cNvSpPr>
            <a:spLocks noGrp="1"/>
          </p:cNvSpPr>
          <p:nvPr>
            <p:ph type="sldNum" sz="quarter" idx="10"/>
          </p:nvPr>
        </p:nvSpPr>
        <p:spPr/>
        <p:txBody>
          <a:bodyPr/>
          <a:lstStyle/>
          <a:p>
            <a:fld id="{D71960FA-48C6-473D-AB1C-666EE5F8A0E3}" type="slidenum">
              <a:rPr lang="en-US" smtClean="0"/>
              <a:pPr/>
              <a:t>4</a:t>
            </a:fld>
            <a:endParaRPr lang="en-US"/>
          </a:p>
        </p:txBody>
      </p:sp>
    </p:spTree>
    <p:extLst>
      <p:ext uri="{BB962C8B-B14F-4D97-AF65-F5344CB8AC3E}">
        <p14:creationId xmlns:p14="http://schemas.microsoft.com/office/powerpoint/2010/main" xmlns="" val="18792235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http://www.buzzle.com/articles/symbiotic-relationships.html</a:t>
            </a:r>
            <a:endParaRPr lang="en-US" dirty="0"/>
          </a:p>
        </p:txBody>
      </p:sp>
      <p:sp>
        <p:nvSpPr>
          <p:cNvPr id="4" name="Slide Number Placeholder 3"/>
          <p:cNvSpPr>
            <a:spLocks noGrp="1"/>
          </p:cNvSpPr>
          <p:nvPr>
            <p:ph type="sldNum" sz="quarter" idx="10"/>
          </p:nvPr>
        </p:nvSpPr>
        <p:spPr/>
        <p:txBody>
          <a:bodyPr/>
          <a:lstStyle/>
          <a:p>
            <a:fld id="{D71960FA-48C6-473D-AB1C-666EE5F8A0E3}" type="slidenum">
              <a:rPr lang="en-US" smtClean="0"/>
              <a:pPr/>
              <a:t>5</a:t>
            </a:fld>
            <a:endParaRPr lang="en-US"/>
          </a:p>
        </p:txBody>
      </p:sp>
    </p:spTree>
    <p:extLst>
      <p:ext uri="{BB962C8B-B14F-4D97-AF65-F5344CB8AC3E}">
        <p14:creationId xmlns:p14="http://schemas.microsoft.com/office/powerpoint/2010/main" xmlns="" val="5842891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http://www.necsi.edu/projects/evolution/co-evolution/mutualistic/co-evolution_mutualistic.html--zebra and bee image</a:t>
            </a:r>
            <a:endParaRPr lang="en-US" dirty="0"/>
          </a:p>
        </p:txBody>
      </p:sp>
      <p:sp>
        <p:nvSpPr>
          <p:cNvPr id="4" name="Slide Number Placeholder 3"/>
          <p:cNvSpPr>
            <a:spLocks noGrp="1"/>
          </p:cNvSpPr>
          <p:nvPr>
            <p:ph type="sldNum" sz="quarter" idx="10"/>
          </p:nvPr>
        </p:nvSpPr>
        <p:spPr/>
        <p:txBody>
          <a:bodyPr/>
          <a:lstStyle/>
          <a:p>
            <a:fld id="{D71960FA-48C6-473D-AB1C-666EE5F8A0E3}" type="slidenum">
              <a:rPr lang="en-US" smtClean="0"/>
              <a:pPr/>
              <a:t>6</a:t>
            </a:fld>
            <a:endParaRPr lang="en-US"/>
          </a:p>
        </p:txBody>
      </p:sp>
    </p:spTree>
    <p:extLst>
      <p:ext uri="{BB962C8B-B14F-4D97-AF65-F5344CB8AC3E}">
        <p14:creationId xmlns:p14="http://schemas.microsoft.com/office/powerpoint/2010/main" xmlns="" val="5498745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http://www.necsi.edu/projects/evolution/co-evolution/mutualistic/co-evolution_mutualistic.html</a:t>
            </a:r>
          </a:p>
          <a:p>
            <a:r>
              <a:rPr lang="en-US" dirty="0" smtClean="0"/>
              <a:t>http://www.buzzle.com/articles/mutualism-relationships.html</a:t>
            </a:r>
            <a:endParaRPr lang="en-US" dirty="0"/>
          </a:p>
        </p:txBody>
      </p:sp>
      <p:sp>
        <p:nvSpPr>
          <p:cNvPr id="4" name="Slide Number Placeholder 3"/>
          <p:cNvSpPr>
            <a:spLocks noGrp="1"/>
          </p:cNvSpPr>
          <p:nvPr>
            <p:ph type="sldNum" sz="quarter" idx="10"/>
          </p:nvPr>
        </p:nvSpPr>
        <p:spPr/>
        <p:txBody>
          <a:bodyPr/>
          <a:lstStyle/>
          <a:p>
            <a:fld id="{D71960FA-48C6-473D-AB1C-666EE5F8A0E3}" type="slidenum">
              <a:rPr lang="en-US" smtClean="0"/>
              <a:pPr/>
              <a:t>7</a:t>
            </a:fld>
            <a:endParaRPr lang="en-US"/>
          </a:p>
        </p:txBody>
      </p:sp>
    </p:spTree>
    <p:extLst>
      <p:ext uri="{BB962C8B-B14F-4D97-AF65-F5344CB8AC3E}">
        <p14:creationId xmlns:p14="http://schemas.microsoft.com/office/powerpoint/2010/main" xmlns="" val="11593107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http://www.necsi.edu/projects/evolution/co-evolution/mutualistic/co-evolution_mutualistic.html</a:t>
            </a:r>
          </a:p>
          <a:p>
            <a:r>
              <a:rPr lang="en-US" smtClean="0"/>
              <a:t>http://www.buzzle.com/articles/mutualism-relationships.html</a:t>
            </a:r>
            <a:endParaRPr lang="en-US"/>
          </a:p>
        </p:txBody>
      </p:sp>
      <p:sp>
        <p:nvSpPr>
          <p:cNvPr id="4" name="Slide Number Placeholder 3"/>
          <p:cNvSpPr>
            <a:spLocks noGrp="1"/>
          </p:cNvSpPr>
          <p:nvPr>
            <p:ph type="sldNum" sz="quarter" idx="10"/>
          </p:nvPr>
        </p:nvSpPr>
        <p:spPr/>
        <p:txBody>
          <a:bodyPr/>
          <a:lstStyle/>
          <a:p>
            <a:fld id="{D71960FA-48C6-473D-AB1C-666EE5F8A0E3}" type="slidenum">
              <a:rPr lang="en-US" smtClean="0"/>
              <a:pPr/>
              <a:t>8</a:t>
            </a:fld>
            <a:endParaRPr lang="en-US"/>
          </a:p>
        </p:txBody>
      </p:sp>
    </p:spTree>
    <p:extLst>
      <p:ext uri="{BB962C8B-B14F-4D97-AF65-F5344CB8AC3E}">
        <p14:creationId xmlns:p14="http://schemas.microsoft.com/office/powerpoint/2010/main" xmlns="" val="11593107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http://www.buzzle.com/articles/symbiotic-relationships.html</a:t>
            </a:r>
            <a:endParaRPr lang="en-US" dirty="0"/>
          </a:p>
        </p:txBody>
      </p:sp>
      <p:sp>
        <p:nvSpPr>
          <p:cNvPr id="4" name="Slide Number Placeholder 3"/>
          <p:cNvSpPr>
            <a:spLocks noGrp="1"/>
          </p:cNvSpPr>
          <p:nvPr>
            <p:ph type="sldNum" sz="quarter" idx="10"/>
          </p:nvPr>
        </p:nvSpPr>
        <p:spPr/>
        <p:txBody>
          <a:bodyPr/>
          <a:lstStyle/>
          <a:p>
            <a:fld id="{D71960FA-48C6-473D-AB1C-666EE5F8A0E3}" type="slidenum">
              <a:rPr lang="en-US" smtClean="0"/>
              <a:pPr/>
              <a:t>9</a:t>
            </a:fld>
            <a:endParaRPr lang="en-US"/>
          </a:p>
        </p:txBody>
      </p:sp>
    </p:spTree>
    <p:extLst>
      <p:ext uri="{BB962C8B-B14F-4D97-AF65-F5344CB8AC3E}">
        <p14:creationId xmlns:p14="http://schemas.microsoft.com/office/powerpoint/2010/main" xmlns="" val="30502368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http://www.buzzle.com/articles/symbiotic-relationships.html</a:t>
            </a:r>
            <a:endParaRPr lang="en-US" dirty="0"/>
          </a:p>
        </p:txBody>
      </p:sp>
      <p:sp>
        <p:nvSpPr>
          <p:cNvPr id="4" name="Slide Number Placeholder 3"/>
          <p:cNvSpPr>
            <a:spLocks noGrp="1"/>
          </p:cNvSpPr>
          <p:nvPr>
            <p:ph type="sldNum" sz="quarter" idx="10"/>
          </p:nvPr>
        </p:nvSpPr>
        <p:spPr/>
        <p:txBody>
          <a:bodyPr/>
          <a:lstStyle/>
          <a:p>
            <a:fld id="{D71960FA-48C6-473D-AB1C-666EE5F8A0E3}" type="slidenum">
              <a:rPr lang="en-US" smtClean="0"/>
              <a:pPr/>
              <a:t>10</a:t>
            </a:fld>
            <a:endParaRPr lang="en-US"/>
          </a:p>
        </p:txBody>
      </p:sp>
    </p:spTree>
    <p:extLst>
      <p:ext uri="{BB962C8B-B14F-4D97-AF65-F5344CB8AC3E}">
        <p14:creationId xmlns:p14="http://schemas.microsoft.com/office/powerpoint/2010/main" xmlns="" val="305023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BA6D188-B96A-4C83-9810-872B98301E90}" type="datetimeFigureOut">
              <a:rPr lang="en-US" smtClean="0"/>
              <a:pPr/>
              <a:t>7/29/2011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A002DC-295E-4910-8ECF-02622C0CAED1}" type="slidenum">
              <a:rPr lang="en-US" smtClean="0"/>
              <a:pPr/>
              <a:t>‹#›</a:t>
            </a:fld>
            <a:endParaRPr lang="en-US"/>
          </a:p>
        </p:txBody>
      </p:sp>
    </p:spTree>
    <p:extLst>
      <p:ext uri="{BB962C8B-B14F-4D97-AF65-F5344CB8AC3E}">
        <p14:creationId xmlns:p14="http://schemas.microsoft.com/office/powerpoint/2010/main" xmlns="" val="885754559"/>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A6D188-B96A-4C83-9810-872B98301E90}" type="datetimeFigureOut">
              <a:rPr lang="en-US" smtClean="0"/>
              <a:pPr/>
              <a:t>7/29/2011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A002DC-295E-4910-8ECF-02622C0CAED1}" type="slidenum">
              <a:rPr lang="en-US" smtClean="0"/>
              <a:pPr/>
              <a:t>‹#›</a:t>
            </a:fld>
            <a:endParaRPr lang="en-US"/>
          </a:p>
        </p:txBody>
      </p:sp>
    </p:spTree>
    <p:extLst>
      <p:ext uri="{BB962C8B-B14F-4D97-AF65-F5344CB8AC3E}">
        <p14:creationId xmlns:p14="http://schemas.microsoft.com/office/powerpoint/2010/main" xmlns="" val="1796176810"/>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A6D188-B96A-4C83-9810-872B98301E90}" type="datetimeFigureOut">
              <a:rPr lang="en-US" smtClean="0"/>
              <a:pPr/>
              <a:t>7/29/2011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A002DC-295E-4910-8ECF-02622C0CAED1}" type="slidenum">
              <a:rPr lang="en-US" smtClean="0"/>
              <a:pPr/>
              <a:t>‹#›</a:t>
            </a:fld>
            <a:endParaRPr lang="en-US"/>
          </a:p>
        </p:txBody>
      </p:sp>
    </p:spTree>
    <p:extLst>
      <p:ext uri="{BB962C8B-B14F-4D97-AF65-F5344CB8AC3E}">
        <p14:creationId xmlns:p14="http://schemas.microsoft.com/office/powerpoint/2010/main" xmlns="" val="2462486875"/>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A6D188-B96A-4C83-9810-872B98301E90}" type="datetimeFigureOut">
              <a:rPr lang="en-US" smtClean="0"/>
              <a:pPr/>
              <a:t>7/29/2011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A002DC-295E-4910-8ECF-02622C0CAED1}" type="slidenum">
              <a:rPr lang="en-US" smtClean="0"/>
              <a:pPr/>
              <a:t>‹#›</a:t>
            </a:fld>
            <a:endParaRPr lang="en-US"/>
          </a:p>
        </p:txBody>
      </p:sp>
    </p:spTree>
    <p:extLst>
      <p:ext uri="{BB962C8B-B14F-4D97-AF65-F5344CB8AC3E}">
        <p14:creationId xmlns:p14="http://schemas.microsoft.com/office/powerpoint/2010/main" xmlns="" val="1797659833"/>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A6D188-B96A-4C83-9810-872B98301E90}" type="datetimeFigureOut">
              <a:rPr lang="en-US" smtClean="0"/>
              <a:pPr/>
              <a:t>7/29/2011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A002DC-295E-4910-8ECF-02622C0CAED1}" type="slidenum">
              <a:rPr lang="en-US" smtClean="0"/>
              <a:pPr/>
              <a:t>‹#›</a:t>
            </a:fld>
            <a:endParaRPr lang="en-US"/>
          </a:p>
        </p:txBody>
      </p:sp>
    </p:spTree>
    <p:extLst>
      <p:ext uri="{BB962C8B-B14F-4D97-AF65-F5344CB8AC3E}">
        <p14:creationId xmlns:p14="http://schemas.microsoft.com/office/powerpoint/2010/main" xmlns="" val="2765300474"/>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BA6D188-B96A-4C83-9810-872B98301E90}" type="datetimeFigureOut">
              <a:rPr lang="en-US" smtClean="0"/>
              <a:pPr/>
              <a:t>7/29/2011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A002DC-295E-4910-8ECF-02622C0CAED1}" type="slidenum">
              <a:rPr lang="en-US" smtClean="0"/>
              <a:pPr/>
              <a:t>‹#›</a:t>
            </a:fld>
            <a:endParaRPr lang="en-US"/>
          </a:p>
        </p:txBody>
      </p:sp>
    </p:spTree>
    <p:extLst>
      <p:ext uri="{BB962C8B-B14F-4D97-AF65-F5344CB8AC3E}">
        <p14:creationId xmlns:p14="http://schemas.microsoft.com/office/powerpoint/2010/main" xmlns="" val="3394680857"/>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BA6D188-B96A-4C83-9810-872B98301E90}" type="datetimeFigureOut">
              <a:rPr lang="en-US" smtClean="0"/>
              <a:pPr/>
              <a:t>7/29/2011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A002DC-295E-4910-8ECF-02622C0CAED1}" type="slidenum">
              <a:rPr lang="en-US" smtClean="0"/>
              <a:pPr/>
              <a:t>‹#›</a:t>
            </a:fld>
            <a:endParaRPr lang="en-US"/>
          </a:p>
        </p:txBody>
      </p:sp>
    </p:spTree>
    <p:extLst>
      <p:ext uri="{BB962C8B-B14F-4D97-AF65-F5344CB8AC3E}">
        <p14:creationId xmlns:p14="http://schemas.microsoft.com/office/powerpoint/2010/main" xmlns="" val="2106588603"/>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A6D188-B96A-4C83-9810-872B98301E90}" type="datetimeFigureOut">
              <a:rPr lang="en-US" smtClean="0"/>
              <a:pPr/>
              <a:t>7/29/2011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A002DC-295E-4910-8ECF-02622C0CAED1}" type="slidenum">
              <a:rPr lang="en-US" smtClean="0"/>
              <a:pPr/>
              <a:t>‹#›</a:t>
            </a:fld>
            <a:endParaRPr lang="en-US"/>
          </a:p>
        </p:txBody>
      </p:sp>
    </p:spTree>
    <p:extLst>
      <p:ext uri="{BB962C8B-B14F-4D97-AF65-F5344CB8AC3E}">
        <p14:creationId xmlns:p14="http://schemas.microsoft.com/office/powerpoint/2010/main" xmlns="" val="2368882435"/>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A6D188-B96A-4C83-9810-872B98301E90}" type="datetimeFigureOut">
              <a:rPr lang="en-US" smtClean="0"/>
              <a:pPr/>
              <a:t>7/29/2011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A002DC-295E-4910-8ECF-02622C0CAED1}" type="slidenum">
              <a:rPr lang="en-US" smtClean="0"/>
              <a:pPr/>
              <a:t>‹#›</a:t>
            </a:fld>
            <a:endParaRPr lang="en-US"/>
          </a:p>
        </p:txBody>
      </p:sp>
    </p:spTree>
    <p:extLst>
      <p:ext uri="{BB962C8B-B14F-4D97-AF65-F5344CB8AC3E}">
        <p14:creationId xmlns:p14="http://schemas.microsoft.com/office/powerpoint/2010/main" xmlns="" val="3037606150"/>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A6D188-B96A-4C83-9810-872B98301E90}" type="datetimeFigureOut">
              <a:rPr lang="en-US" smtClean="0"/>
              <a:pPr/>
              <a:t>7/29/2011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A002DC-295E-4910-8ECF-02622C0CAED1}" type="slidenum">
              <a:rPr lang="en-US" smtClean="0"/>
              <a:pPr/>
              <a:t>‹#›</a:t>
            </a:fld>
            <a:endParaRPr lang="en-US"/>
          </a:p>
        </p:txBody>
      </p:sp>
    </p:spTree>
    <p:extLst>
      <p:ext uri="{BB962C8B-B14F-4D97-AF65-F5344CB8AC3E}">
        <p14:creationId xmlns:p14="http://schemas.microsoft.com/office/powerpoint/2010/main" xmlns="" val="1823092752"/>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A6D188-B96A-4C83-9810-872B98301E90}" type="datetimeFigureOut">
              <a:rPr lang="en-US" smtClean="0"/>
              <a:pPr/>
              <a:t>7/29/2011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A002DC-295E-4910-8ECF-02622C0CAED1}" type="slidenum">
              <a:rPr lang="en-US" smtClean="0"/>
              <a:pPr/>
              <a:t>‹#›</a:t>
            </a:fld>
            <a:endParaRPr lang="en-US"/>
          </a:p>
        </p:txBody>
      </p:sp>
    </p:spTree>
    <p:extLst>
      <p:ext uri="{BB962C8B-B14F-4D97-AF65-F5344CB8AC3E}">
        <p14:creationId xmlns:p14="http://schemas.microsoft.com/office/powerpoint/2010/main" xmlns="" val="4141058874"/>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A6D188-B96A-4C83-9810-872B98301E90}" type="datetimeFigureOut">
              <a:rPr lang="en-US" smtClean="0"/>
              <a:pPr/>
              <a:t>7/29/2011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A002DC-295E-4910-8ECF-02622C0CAED1}" type="slidenum">
              <a:rPr lang="en-US" smtClean="0"/>
              <a:pPr/>
              <a:t>‹#›</a:t>
            </a:fld>
            <a:endParaRPr lang="en-US"/>
          </a:p>
        </p:txBody>
      </p:sp>
    </p:spTree>
    <p:extLst>
      <p:ext uri="{BB962C8B-B14F-4D97-AF65-F5344CB8AC3E}">
        <p14:creationId xmlns:p14="http://schemas.microsoft.com/office/powerpoint/2010/main" xmlns="" val="31908636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9.jpeg"/><Relationship Id="rId7" Type="http://schemas.openxmlformats.org/officeDocument/2006/relationships/image" Target="../media/image23.jpe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22.jpeg"/><Relationship Id="rId5" Type="http://schemas.openxmlformats.org/officeDocument/2006/relationships/image" Target="../media/image21.jpeg"/><Relationship Id="rId4" Type="http://schemas.openxmlformats.org/officeDocument/2006/relationships/image" Target="../media/image20.jpeg"/></Relationships>
</file>

<file path=ppt/slides/_rels/slide11.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29.jpeg"/><Relationship Id="rId5" Type="http://schemas.openxmlformats.org/officeDocument/2006/relationships/image" Target="../media/image28.jpeg"/><Relationship Id="rId4" Type="http://schemas.openxmlformats.org/officeDocument/2006/relationships/image" Target="../media/image27.jpeg"/></Relationships>
</file>

<file path=ppt/slides/_rels/slide14.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29.jpeg"/><Relationship Id="rId5" Type="http://schemas.openxmlformats.org/officeDocument/2006/relationships/image" Target="../media/image28.jpeg"/><Relationship Id="rId4" Type="http://schemas.openxmlformats.org/officeDocument/2006/relationships/image" Target="../media/image27.jpeg"/></Relationships>
</file>

<file path=ppt/slides/_rels/slide15.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image" Target="../media/image3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_rels/slide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s/_rels/slide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9.jpeg"/><Relationship Id="rId7" Type="http://schemas.openxmlformats.org/officeDocument/2006/relationships/image" Target="../media/image23.jpe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22.jpeg"/><Relationship Id="rId5" Type="http://schemas.openxmlformats.org/officeDocument/2006/relationships/image" Target="../media/image21.jpeg"/><Relationship Id="rId4" Type="http://schemas.openxmlformats.org/officeDocument/2006/relationships/image" Target="../media/image2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1" name="Picture 5"/>
          <p:cNvPicPr>
            <a:picLocks noChangeAspect="1" noChangeArrowheads="1"/>
          </p:cNvPicPr>
          <p:nvPr/>
        </p:nvPicPr>
        <p:blipFill rotWithShape="1">
          <a:blip r:embed="rId2" cstate="print">
            <a:extLst>
              <a:ext uri="{28A0092B-C50C-407E-A947-70E740481C1C}">
                <a14:useLocalDpi xmlns="" xmlns:a14="http://schemas.microsoft.com/office/drawing/2010/main" val="0"/>
              </a:ext>
            </a:extLst>
          </a:blip>
          <a:stretch/>
        </p:blipFill>
        <p:spPr bwMode="auto">
          <a:xfrm>
            <a:off x="-18738" y="0"/>
            <a:ext cx="9162738" cy="35614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algn="ctr" dir="2700000" dist="35921" rotWithShape="0">
                    <a:schemeClr val="bg2"/>
                  </a:outerShdw>
                </a:effectLst>
              </a14:hiddenEffects>
            </a:ext>
          </a:extLst>
        </p:spPr>
      </p:pic>
      <p:pic>
        <p:nvPicPr>
          <p:cNvPr id="4099"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3352800"/>
            <a:ext cx="4984172" cy="350520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algn="ctr" dir="2700000" dist="35921" rotWithShape="0">
                    <a:schemeClr val="bg2"/>
                  </a:outerShdw>
                </a:effectLst>
              </a14:hiddenEffects>
            </a:ext>
          </a:extLst>
        </p:spPr>
      </p:pic>
      <p:pic>
        <p:nvPicPr>
          <p:cNvPr id="4100" name="Picture 4"/>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984172" y="3352800"/>
            <a:ext cx="4159828" cy="350520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algn="ctr" dir="2700000" dist="35921" rotWithShape="0">
                    <a:schemeClr val="bg2"/>
                  </a:outerShdw>
                </a:effectLst>
              </a14:hiddenEffects>
            </a:ext>
          </a:extLst>
        </p:spPr>
      </p:pic>
      <p:sp>
        <p:nvSpPr>
          <p:cNvPr id="2" name="Title 1"/>
          <p:cNvSpPr>
            <a:spLocks noGrp="1"/>
          </p:cNvSpPr>
          <p:nvPr>
            <p:ph type="ctrTitle"/>
          </p:nvPr>
        </p:nvSpPr>
        <p:spPr>
          <a:xfrm>
            <a:off x="676431" y="3025775"/>
            <a:ext cx="7772400" cy="1470025"/>
          </a:xfrm>
        </p:spPr>
        <p:txBody>
          <a:bodyPr>
            <a:normAutofit/>
          </a:bodyPr>
          <a:lstStyle/>
          <a:p>
            <a:r>
              <a:rPr lang="en-US" sz="5400" dirty="0" smtClean="0">
                <a:solidFill>
                  <a:schemeClr val="bg1"/>
                </a:solidFill>
                <a:latin typeface="+mn-lt"/>
              </a:rPr>
              <a:t>Symbiotic Relationships</a:t>
            </a:r>
            <a:endParaRPr lang="en-US" sz="5400" dirty="0">
              <a:solidFill>
                <a:schemeClr val="bg1"/>
              </a:solidFill>
              <a:latin typeface="+mn-lt"/>
            </a:endParaRPr>
          </a:p>
        </p:txBody>
      </p:sp>
    </p:spTree>
    <p:extLst>
      <p:ext uri="{BB962C8B-B14F-4D97-AF65-F5344CB8AC3E}">
        <p14:creationId xmlns="" xmlns:p14="http://schemas.microsoft.com/office/powerpoint/2010/main" val="3459453990"/>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447800"/>
            <a:ext cx="6477000" cy="2590800"/>
          </a:xfrm>
          <a:solidFill>
            <a:schemeClr val="tx1">
              <a:alpha val="30000"/>
            </a:schemeClr>
          </a:solidFill>
        </p:spPr>
        <p:txBody>
          <a:bodyPr>
            <a:noAutofit/>
          </a:bodyPr>
          <a:lstStyle/>
          <a:p>
            <a:r>
              <a:rPr lang="en-US" sz="7200" b="1" dirty="0" smtClean="0">
                <a:solidFill>
                  <a:schemeClr val="bg1"/>
                </a:solidFill>
              </a:rPr>
              <a:t>Commensalism</a:t>
            </a:r>
            <a:endParaRPr lang="en-US" sz="7200" b="1" dirty="0">
              <a:solidFill>
                <a:schemeClr val="bg1"/>
              </a:solidFill>
            </a:endParaRPr>
          </a:p>
        </p:txBody>
      </p:sp>
      <p:sp>
        <p:nvSpPr>
          <p:cNvPr id="3" name="Content Placeholder 2"/>
          <p:cNvSpPr>
            <a:spLocks noGrp="1"/>
          </p:cNvSpPr>
          <p:nvPr>
            <p:ph idx="1"/>
          </p:nvPr>
        </p:nvSpPr>
        <p:spPr>
          <a:xfrm>
            <a:off x="533400" y="4587107"/>
            <a:ext cx="8229600" cy="1538331"/>
          </a:xfrm>
          <a:solidFill>
            <a:schemeClr val="bg1">
              <a:alpha val="40000"/>
            </a:schemeClr>
          </a:solidFill>
        </p:spPr>
        <p:txBody>
          <a:bodyPr>
            <a:normAutofit/>
          </a:bodyPr>
          <a:lstStyle/>
          <a:p>
            <a:r>
              <a:rPr lang="en-US" dirty="0" smtClean="0"/>
              <a:t>What is happening in each relationship?</a:t>
            </a:r>
            <a:endParaRPr lang="en-US" dirty="0"/>
          </a:p>
        </p:txBody>
      </p:sp>
      <p:pic>
        <p:nvPicPr>
          <p:cNvPr id="6148" name="Picture 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52400" y="4191000"/>
            <a:ext cx="6812223" cy="45287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0" y="0"/>
            <a:ext cx="2814169" cy="422125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149" name="Picture 5"/>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2814168" y="0"/>
            <a:ext cx="6329831" cy="233628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146" name="Picture 2"/>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4343400" y="4191000"/>
            <a:ext cx="4937646" cy="33433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150" name="Picture 6"/>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2819400" y="2286000"/>
            <a:ext cx="6367143" cy="1904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30410861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inVertical)">
                                      <p:cBhvr>
                                        <p:cTn id="7" dur="500"/>
                                        <p:tgtEl>
                                          <p:spTgt spid="3">
                                            <p:bg/>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barn(inVertical)">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6148"/>
                                        </p:tgtEl>
                                        <p:attrNameLst>
                                          <p:attrName>style.visibility</p:attrName>
                                        </p:attrNameLst>
                                      </p:cBhvr>
                                      <p:to>
                                        <p:strVal val="visible"/>
                                      </p:to>
                                    </p:set>
                                    <p:anim calcmode="lin" valueType="num">
                                      <p:cBhvr additive="base">
                                        <p:cTn id="15" dur="500" fill="hold"/>
                                        <p:tgtEl>
                                          <p:spTgt spid="6148"/>
                                        </p:tgtEl>
                                        <p:attrNameLst>
                                          <p:attrName>ppt_x</p:attrName>
                                        </p:attrNameLst>
                                      </p:cBhvr>
                                      <p:tavLst>
                                        <p:tav tm="0">
                                          <p:val>
                                            <p:strVal val="#ppt_x"/>
                                          </p:val>
                                        </p:tav>
                                        <p:tav tm="100000">
                                          <p:val>
                                            <p:strVal val="#ppt_x"/>
                                          </p:val>
                                        </p:tav>
                                      </p:tavLst>
                                    </p:anim>
                                    <p:anim calcmode="lin" valueType="num">
                                      <p:cBhvr additive="base">
                                        <p:cTn id="16" dur="500" fill="hold"/>
                                        <p:tgtEl>
                                          <p:spTgt spid="6148"/>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6149"/>
                                        </p:tgtEl>
                                        <p:attrNameLst>
                                          <p:attrName>style.visibility</p:attrName>
                                        </p:attrNameLst>
                                      </p:cBhvr>
                                      <p:to>
                                        <p:strVal val="visible"/>
                                      </p:to>
                                    </p:set>
                                    <p:anim calcmode="lin" valueType="num">
                                      <p:cBhvr additive="base">
                                        <p:cTn id="21" dur="500" fill="hold"/>
                                        <p:tgtEl>
                                          <p:spTgt spid="6149"/>
                                        </p:tgtEl>
                                        <p:attrNameLst>
                                          <p:attrName>ppt_x</p:attrName>
                                        </p:attrNameLst>
                                      </p:cBhvr>
                                      <p:tavLst>
                                        <p:tav tm="0">
                                          <p:val>
                                            <p:strVal val="#ppt_x"/>
                                          </p:val>
                                        </p:tav>
                                        <p:tav tm="100000">
                                          <p:val>
                                            <p:strVal val="#ppt_x"/>
                                          </p:val>
                                        </p:tav>
                                      </p:tavLst>
                                    </p:anim>
                                    <p:anim calcmode="lin" valueType="num">
                                      <p:cBhvr additive="base">
                                        <p:cTn id="22" dur="500" fill="hold"/>
                                        <p:tgtEl>
                                          <p:spTgt spid="6149"/>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6146"/>
                                        </p:tgtEl>
                                        <p:attrNameLst>
                                          <p:attrName>style.visibility</p:attrName>
                                        </p:attrNameLst>
                                      </p:cBhvr>
                                      <p:to>
                                        <p:strVal val="visible"/>
                                      </p:to>
                                    </p:set>
                                    <p:anim calcmode="lin" valueType="num">
                                      <p:cBhvr additive="base">
                                        <p:cTn id="27" dur="500" fill="hold"/>
                                        <p:tgtEl>
                                          <p:spTgt spid="6146"/>
                                        </p:tgtEl>
                                        <p:attrNameLst>
                                          <p:attrName>ppt_x</p:attrName>
                                        </p:attrNameLst>
                                      </p:cBhvr>
                                      <p:tavLst>
                                        <p:tav tm="0">
                                          <p:val>
                                            <p:strVal val="#ppt_x"/>
                                          </p:val>
                                        </p:tav>
                                        <p:tav tm="100000">
                                          <p:val>
                                            <p:strVal val="#ppt_x"/>
                                          </p:val>
                                        </p:tav>
                                      </p:tavLst>
                                    </p:anim>
                                    <p:anim calcmode="lin" valueType="num">
                                      <p:cBhvr additive="base">
                                        <p:cTn id="28" dur="500" fill="hold"/>
                                        <p:tgtEl>
                                          <p:spTgt spid="6146"/>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6147"/>
                                        </p:tgtEl>
                                        <p:attrNameLst>
                                          <p:attrName>style.visibility</p:attrName>
                                        </p:attrNameLst>
                                      </p:cBhvr>
                                      <p:to>
                                        <p:strVal val="visible"/>
                                      </p:to>
                                    </p:set>
                                    <p:anim calcmode="lin" valueType="num">
                                      <p:cBhvr additive="base">
                                        <p:cTn id="33" dur="500" fill="hold"/>
                                        <p:tgtEl>
                                          <p:spTgt spid="6147"/>
                                        </p:tgtEl>
                                        <p:attrNameLst>
                                          <p:attrName>ppt_x</p:attrName>
                                        </p:attrNameLst>
                                      </p:cBhvr>
                                      <p:tavLst>
                                        <p:tav tm="0">
                                          <p:val>
                                            <p:strVal val="#ppt_x"/>
                                          </p:val>
                                        </p:tav>
                                        <p:tav tm="100000">
                                          <p:val>
                                            <p:strVal val="#ppt_x"/>
                                          </p:val>
                                        </p:tav>
                                      </p:tavLst>
                                    </p:anim>
                                    <p:anim calcmode="lin" valueType="num">
                                      <p:cBhvr additive="base">
                                        <p:cTn id="34" dur="500" fill="hold"/>
                                        <p:tgtEl>
                                          <p:spTgt spid="6147"/>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6150"/>
                                        </p:tgtEl>
                                        <p:attrNameLst>
                                          <p:attrName>style.visibility</p:attrName>
                                        </p:attrNameLst>
                                      </p:cBhvr>
                                      <p:to>
                                        <p:strVal val="visible"/>
                                      </p:to>
                                    </p:set>
                                    <p:anim calcmode="lin" valueType="num">
                                      <p:cBhvr additive="base">
                                        <p:cTn id="39" dur="500" fill="hold"/>
                                        <p:tgtEl>
                                          <p:spTgt spid="6150"/>
                                        </p:tgtEl>
                                        <p:attrNameLst>
                                          <p:attrName>ppt_x</p:attrName>
                                        </p:attrNameLst>
                                      </p:cBhvr>
                                      <p:tavLst>
                                        <p:tav tm="0">
                                          <p:val>
                                            <p:strVal val="#ppt_x"/>
                                          </p:val>
                                        </p:tav>
                                        <p:tav tm="100000">
                                          <p:val>
                                            <p:strVal val="#ppt_x"/>
                                          </p:val>
                                        </p:tav>
                                      </p:tavLst>
                                    </p:anim>
                                    <p:anim calcmode="lin" valueType="num">
                                      <p:cBhvr additive="base">
                                        <p:cTn id="40" dur="500" fill="hold"/>
                                        <p:tgtEl>
                                          <p:spTgt spid="61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16240"/>
            <a:ext cx="9165652" cy="68742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a:xfrm>
            <a:off x="468026" y="-21237"/>
            <a:ext cx="8229600" cy="1143000"/>
          </a:xfrm>
        </p:spPr>
        <p:txBody>
          <a:bodyPr>
            <a:normAutofit/>
          </a:bodyPr>
          <a:lstStyle/>
          <a:p>
            <a:r>
              <a:rPr lang="en-US" sz="5400" dirty="0" smtClean="0">
                <a:solidFill>
                  <a:schemeClr val="bg1"/>
                </a:solidFill>
              </a:rPr>
              <a:t>Examples of Commensalism</a:t>
            </a:r>
            <a:endParaRPr lang="en-US" sz="5400" dirty="0">
              <a:solidFill>
                <a:schemeClr val="bg1"/>
              </a:solidFill>
            </a:endParaRPr>
          </a:p>
        </p:txBody>
      </p:sp>
      <p:sp>
        <p:nvSpPr>
          <p:cNvPr id="3" name="Content Placeholder 2"/>
          <p:cNvSpPr>
            <a:spLocks noGrp="1"/>
          </p:cNvSpPr>
          <p:nvPr>
            <p:ph idx="1"/>
          </p:nvPr>
        </p:nvSpPr>
        <p:spPr>
          <a:xfrm>
            <a:off x="457200" y="1066800"/>
            <a:ext cx="8229600" cy="5334000"/>
          </a:xfrm>
          <a:solidFill>
            <a:schemeClr val="tx1">
              <a:alpha val="30000"/>
            </a:schemeClr>
          </a:solidFill>
        </p:spPr>
        <p:txBody>
          <a:bodyPr>
            <a:normAutofit fontScale="92500" lnSpcReduction="20000"/>
          </a:bodyPr>
          <a:lstStyle/>
          <a:p>
            <a:r>
              <a:rPr lang="en-US" dirty="0" smtClean="0">
                <a:solidFill>
                  <a:schemeClr val="bg1"/>
                </a:solidFill>
              </a:rPr>
              <a:t>The cattle egret and cows:</a:t>
            </a:r>
          </a:p>
          <a:p>
            <a:pPr lvl="1"/>
            <a:r>
              <a:rPr lang="en-US" dirty="0" smtClean="0">
                <a:solidFill>
                  <a:schemeClr val="bg1"/>
                </a:solidFill>
              </a:rPr>
              <a:t>When cattle graze, they stir up and move many insects that were nesting in the grass. The egret then feeds upon the insects.</a:t>
            </a:r>
          </a:p>
          <a:p>
            <a:r>
              <a:rPr lang="en-US" dirty="0" smtClean="0">
                <a:solidFill>
                  <a:schemeClr val="bg1"/>
                </a:solidFill>
              </a:rPr>
              <a:t>Sedentary crustaceans/barnacles:</a:t>
            </a:r>
          </a:p>
          <a:p>
            <a:pPr lvl="1"/>
            <a:r>
              <a:rPr lang="en-US" dirty="0" smtClean="0">
                <a:solidFill>
                  <a:schemeClr val="bg1"/>
                </a:solidFill>
              </a:rPr>
              <a:t>They attach themselves to rocks or whales. When the whales travel the barnacles get access to nutrient rich waters an sometimes food that is left behind y the whale.</a:t>
            </a:r>
          </a:p>
          <a:p>
            <a:r>
              <a:rPr lang="en-US" dirty="0" smtClean="0">
                <a:solidFill>
                  <a:schemeClr val="bg1"/>
                </a:solidFill>
              </a:rPr>
              <a:t>The desert holly shrub:</a:t>
            </a:r>
          </a:p>
          <a:p>
            <a:pPr lvl="1"/>
            <a:r>
              <a:rPr lang="en-US" dirty="0" smtClean="0">
                <a:solidFill>
                  <a:schemeClr val="bg1"/>
                </a:solidFill>
              </a:rPr>
              <a:t>Provides shade for growing creosote bushed beneath it.</a:t>
            </a:r>
          </a:p>
          <a:p>
            <a:r>
              <a:rPr lang="en-US" dirty="0" smtClean="0">
                <a:solidFill>
                  <a:schemeClr val="bg1"/>
                </a:solidFill>
              </a:rPr>
              <a:t>The fringe toed lizard:</a:t>
            </a:r>
          </a:p>
          <a:p>
            <a:pPr lvl="1"/>
            <a:r>
              <a:rPr lang="en-US" dirty="0" smtClean="0">
                <a:solidFill>
                  <a:schemeClr val="bg1"/>
                </a:solidFill>
              </a:rPr>
              <a:t>Will stay in abandoned desert rat holes.</a:t>
            </a:r>
          </a:p>
        </p:txBody>
      </p:sp>
    </p:spTree>
    <p:extLst>
      <p:ext uri="{BB962C8B-B14F-4D97-AF65-F5344CB8AC3E}">
        <p14:creationId xmlns:p14="http://schemas.microsoft.com/office/powerpoint/2010/main" xmlns="" val="190486227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1"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8"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9" dur="500"/>
                                        <p:tgtEl>
                                          <p:spTgt spid="3">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3" presetClass="entr" presetSubtype="16"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 calcmode="lin" valueType="num">
                                      <p:cBhvr>
                                        <p:cTn id="54"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5"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6" dur="500"/>
                                        <p:tgtEl>
                                          <p:spTgt spid="3">
                                            <p:txEl>
                                              <p:pRg st="6" end="6"/>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3" presetClass="entr" presetSubtype="16" fill="hold" grpId="0"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 calcmode="lin" valueType="num">
                                      <p:cBhvr>
                                        <p:cTn id="61"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62"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63"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a:xfrm>
            <a:off x="457200" y="-152400"/>
            <a:ext cx="8229600" cy="1143000"/>
          </a:xfrm>
        </p:spPr>
        <p:txBody>
          <a:bodyPr/>
          <a:lstStyle/>
          <a:p>
            <a:r>
              <a:rPr lang="en-US" dirty="0" smtClean="0"/>
              <a:t>Examples of Commensalism</a:t>
            </a:r>
            <a:endParaRPr lang="en-US" dirty="0"/>
          </a:p>
        </p:txBody>
      </p:sp>
      <p:sp>
        <p:nvSpPr>
          <p:cNvPr id="3" name="Content Placeholder 2"/>
          <p:cNvSpPr>
            <a:spLocks noGrp="1"/>
          </p:cNvSpPr>
          <p:nvPr>
            <p:ph idx="1"/>
          </p:nvPr>
        </p:nvSpPr>
        <p:spPr>
          <a:xfrm>
            <a:off x="457200" y="1066800"/>
            <a:ext cx="8229600" cy="5486400"/>
          </a:xfrm>
          <a:solidFill>
            <a:schemeClr val="tx1">
              <a:alpha val="20000"/>
            </a:schemeClr>
          </a:solidFill>
        </p:spPr>
        <p:txBody>
          <a:bodyPr>
            <a:normAutofit fontScale="77500" lnSpcReduction="20000"/>
          </a:bodyPr>
          <a:lstStyle/>
          <a:p>
            <a:r>
              <a:rPr lang="en-US" dirty="0" smtClean="0">
                <a:solidFill>
                  <a:schemeClr val="bg1"/>
                </a:solidFill>
              </a:rPr>
              <a:t>The caribou and the artic fox:</a:t>
            </a:r>
          </a:p>
          <a:p>
            <a:pPr lvl="1"/>
            <a:r>
              <a:rPr lang="en-US" dirty="0" smtClean="0">
                <a:solidFill>
                  <a:schemeClr val="bg1"/>
                </a:solidFill>
              </a:rPr>
              <a:t>The fox follows the caribou while it looks for food. When the caribou digs up the snow to get to the lichen underneath they stir up some of the </a:t>
            </a:r>
            <a:r>
              <a:rPr lang="en-US" dirty="0" err="1" smtClean="0">
                <a:solidFill>
                  <a:schemeClr val="bg1"/>
                </a:solidFill>
              </a:rPr>
              <a:t>subnivean</a:t>
            </a:r>
            <a:r>
              <a:rPr lang="en-US" dirty="0" smtClean="0">
                <a:solidFill>
                  <a:schemeClr val="bg1"/>
                </a:solidFill>
              </a:rPr>
              <a:t> mammals. The foxes then hunt these animals.</a:t>
            </a:r>
          </a:p>
          <a:p>
            <a:r>
              <a:rPr lang="en-US" dirty="0" smtClean="0">
                <a:solidFill>
                  <a:schemeClr val="bg1"/>
                </a:solidFill>
              </a:rPr>
              <a:t>Remora sharks and whales:</a:t>
            </a:r>
          </a:p>
          <a:p>
            <a:pPr lvl="1"/>
            <a:r>
              <a:rPr lang="en-US" dirty="0" smtClean="0">
                <a:solidFill>
                  <a:schemeClr val="bg1"/>
                </a:solidFill>
              </a:rPr>
              <a:t>The Remora sharks have an adhesive disk on their dorsal surface. They use this to attach to whales and then feed on the remains of the whale’s food.</a:t>
            </a:r>
          </a:p>
          <a:p>
            <a:r>
              <a:rPr lang="en-US" dirty="0" smtClean="0">
                <a:solidFill>
                  <a:schemeClr val="bg1"/>
                </a:solidFill>
              </a:rPr>
              <a:t>Birds and army ants:</a:t>
            </a:r>
          </a:p>
          <a:p>
            <a:pPr lvl="1"/>
            <a:r>
              <a:rPr lang="en-US" dirty="0" smtClean="0">
                <a:solidFill>
                  <a:schemeClr val="bg1"/>
                </a:solidFill>
              </a:rPr>
              <a:t>The birds follow the ants which stir the flying insects resting on the ground. He birds then catch and eat the insects.</a:t>
            </a:r>
          </a:p>
          <a:p>
            <a:r>
              <a:rPr lang="en-US" dirty="0" smtClean="0">
                <a:solidFill>
                  <a:schemeClr val="bg1"/>
                </a:solidFill>
              </a:rPr>
              <a:t>Monarch and Viceroy butterflies</a:t>
            </a:r>
          </a:p>
          <a:p>
            <a:pPr lvl="1"/>
            <a:r>
              <a:rPr lang="en-US" dirty="0" smtClean="0">
                <a:solidFill>
                  <a:schemeClr val="bg1"/>
                </a:solidFill>
              </a:rPr>
              <a:t>The monarch butterfly contains cardiac glycosides which are poisonous to vertebrates. This keeps animals from eating the monarch butterflies. The viceroy butterfly mimics the monarch butterflies patterns and therefore are not eaten.</a:t>
            </a:r>
          </a:p>
          <a:p>
            <a:endParaRPr lang="en-US" dirty="0">
              <a:solidFill>
                <a:schemeClr val="bg1"/>
              </a:solidFill>
            </a:endParaRPr>
          </a:p>
        </p:txBody>
      </p:sp>
    </p:spTree>
    <p:extLst>
      <p:ext uri="{BB962C8B-B14F-4D97-AF65-F5344CB8AC3E}">
        <p14:creationId xmlns:p14="http://schemas.microsoft.com/office/powerpoint/2010/main" xmlns="" val="324851744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181600" y="0"/>
            <a:ext cx="3957402" cy="389408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0" y="0"/>
            <a:ext cx="5181600" cy="3886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5" name="Picture 3"/>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4772493" y="3367405"/>
            <a:ext cx="4381500" cy="349059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 name="Picture 2"/>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0" y="3352800"/>
            <a:ext cx="4762500" cy="3505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a:xfrm>
            <a:off x="0" y="2209800"/>
            <a:ext cx="5791200" cy="1143000"/>
          </a:xfrm>
        </p:spPr>
        <p:txBody>
          <a:bodyPr>
            <a:normAutofit fontScale="90000"/>
          </a:bodyPr>
          <a:lstStyle/>
          <a:p>
            <a:r>
              <a:rPr lang="en-US" sz="8900" b="1" dirty="0" smtClean="0"/>
              <a:t>Parasitism</a:t>
            </a:r>
            <a:endParaRPr lang="en-US" sz="6000" b="1" dirty="0"/>
          </a:p>
        </p:txBody>
      </p:sp>
      <p:sp>
        <p:nvSpPr>
          <p:cNvPr id="3" name="Content Placeholder 2"/>
          <p:cNvSpPr>
            <a:spLocks noGrp="1"/>
          </p:cNvSpPr>
          <p:nvPr>
            <p:ph idx="1"/>
          </p:nvPr>
        </p:nvSpPr>
        <p:spPr>
          <a:xfrm>
            <a:off x="457200" y="3367405"/>
            <a:ext cx="8229600" cy="1295400"/>
          </a:xfrm>
          <a:solidFill>
            <a:schemeClr val="bg1">
              <a:alpha val="40000"/>
            </a:schemeClr>
          </a:solidFill>
        </p:spPr>
        <p:txBody>
          <a:bodyPr/>
          <a:lstStyle/>
          <a:p>
            <a:r>
              <a:rPr lang="en-US" dirty="0" smtClean="0"/>
              <a:t>In this relationship, one organism is harmed while the other benefits</a:t>
            </a:r>
            <a:endParaRPr lang="en-US" dirty="0"/>
          </a:p>
        </p:txBody>
      </p:sp>
    </p:spTree>
    <p:extLst>
      <p:ext uri="{BB962C8B-B14F-4D97-AF65-F5344CB8AC3E}">
        <p14:creationId xmlns:p14="http://schemas.microsoft.com/office/powerpoint/2010/main" xmlns="" val="94559756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1000" fill="hold"/>
                                        <p:tgtEl>
                                          <p:spTgt spid="3">
                                            <p:bg/>
                                          </p:spTgt>
                                        </p:tgtEl>
                                        <p:attrNameLst>
                                          <p:attrName>ppt_w</p:attrName>
                                        </p:attrNameLst>
                                      </p:cBhvr>
                                      <p:tavLst>
                                        <p:tav tm="0">
                                          <p:val>
                                            <p:fltVal val="0"/>
                                          </p:val>
                                        </p:tav>
                                        <p:tav tm="100000">
                                          <p:val>
                                            <p:strVal val="#ppt_w"/>
                                          </p:val>
                                        </p:tav>
                                      </p:tavLst>
                                    </p:anim>
                                    <p:anim calcmode="lin" valueType="num">
                                      <p:cBhvr>
                                        <p:cTn id="8" dur="1000" fill="hold"/>
                                        <p:tgtEl>
                                          <p:spTgt spid="3">
                                            <p:bg/>
                                          </p:spTgt>
                                        </p:tgtEl>
                                        <p:attrNameLst>
                                          <p:attrName>ppt_h</p:attrName>
                                        </p:attrNameLst>
                                      </p:cBhvr>
                                      <p:tavLst>
                                        <p:tav tm="0">
                                          <p:val>
                                            <p:fltVal val="0"/>
                                          </p:val>
                                        </p:tav>
                                        <p:tav tm="100000">
                                          <p:val>
                                            <p:strVal val="#ppt_h"/>
                                          </p:val>
                                        </p:tav>
                                      </p:tavLst>
                                    </p:anim>
                                    <p:anim calcmode="lin" valueType="num">
                                      <p:cBhvr>
                                        <p:cTn id="9" dur="1000" fill="hold"/>
                                        <p:tgtEl>
                                          <p:spTgt spid="3">
                                            <p:bg/>
                                          </p:spTgt>
                                        </p:tgtEl>
                                        <p:attrNameLst>
                                          <p:attrName>style.rotation</p:attrName>
                                        </p:attrNameLst>
                                      </p:cBhvr>
                                      <p:tavLst>
                                        <p:tav tm="0">
                                          <p:val>
                                            <p:fltVal val="90"/>
                                          </p:val>
                                        </p:tav>
                                        <p:tav tm="100000">
                                          <p:val>
                                            <p:fltVal val="0"/>
                                          </p:val>
                                        </p:tav>
                                      </p:tavLst>
                                    </p:anim>
                                    <p:animEffect transition="in" filter="fade">
                                      <p:cBhvr>
                                        <p:cTn id="10" dur="1000"/>
                                        <p:tgtEl>
                                          <p:spTgt spid="3">
                                            <p:bg/>
                                          </p:spTgt>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286000"/>
            <a:ext cx="8229600" cy="1143000"/>
          </a:xfrm>
        </p:spPr>
        <p:txBody>
          <a:bodyPr>
            <a:normAutofit fontScale="90000"/>
          </a:bodyPr>
          <a:lstStyle/>
          <a:p>
            <a:r>
              <a:rPr lang="en-US" sz="8900" b="1" dirty="0" smtClean="0"/>
              <a:t>Parasitism</a:t>
            </a:r>
            <a:endParaRPr lang="en-US" sz="6000" b="1" dirty="0"/>
          </a:p>
        </p:txBody>
      </p:sp>
      <p:sp>
        <p:nvSpPr>
          <p:cNvPr id="3" name="Content Placeholder 2"/>
          <p:cNvSpPr>
            <a:spLocks noGrp="1"/>
          </p:cNvSpPr>
          <p:nvPr>
            <p:ph idx="1"/>
          </p:nvPr>
        </p:nvSpPr>
        <p:spPr>
          <a:xfrm>
            <a:off x="457200" y="3367405"/>
            <a:ext cx="8229600" cy="1295400"/>
          </a:xfrm>
          <a:solidFill>
            <a:schemeClr val="bg1">
              <a:alpha val="40000"/>
            </a:schemeClr>
          </a:solidFill>
        </p:spPr>
        <p:txBody>
          <a:bodyPr>
            <a:normAutofit fontScale="92500" lnSpcReduction="20000"/>
          </a:bodyPr>
          <a:lstStyle/>
          <a:p>
            <a:r>
              <a:rPr lang="en-US" dirty="0" smtClean="0"/>
              <a:t>How do you think each represents parasitism or how do you think the organism shown is parasitic?</a:t>
            </a:r>
            <a:endParaRPr lang="en-US" dirty="0"/>
          </a:p>
        </p:txBody>
      </p:sp>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181600" y="0"/>
            <a:ext cx="3957402" cy="389408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0" y="0"/>
            <a:ext cx="5181600" cy="3886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5" name="Picture 3"/>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4762500" y="3886200"/>
            <a:ext cx="4381500" cy="349059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 name="Picture 2"/>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0" y="3886200"/>
            <a:ext cx="4762500" cy="3505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1630636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1000" fill="hold"/>
                                        <p:tgtEl>
                                          <p:spTgt spid="3">
                                            <p:bg/>
                                          </p:spTgt>
                                        </p:tgtEl>
                                        <p:attrNameLst>
                                          <p:attrName>ppt_w</p:attrName>
                                        </p:attrNameLst>
                                      </p:cBhvr>
                                      <p:tavLst>
                                        <p:tav tm="0">
                                          <p:val>
                                            <p:fltVal val="0"/>
                                          </p:val>
                                        </p:tav>
                                        <p:tav tm="100000">
                                          <p:val>
                                            <p:strVal val="#ppt_w"/>
                                          </p:val>
                                        </p:tav>
                                      </p:tavLst>
                                    </p:anim>
                                    <p:anim calcmode="lin" valueType="num">
                                      <p:cBhvr>
                                        <p:cTn id="8" dur="1000" fill="hold"/>
                                        <p:tgtEl>
                                          <p:spTgt spid="3">
                                            <p:bg/>
                                          </p:spTgt>
                                        </p:tgtEl>
                                        <p:attrNameLst>
                                          <p:attrName>ppt_h</p:attrName>
                                        </p:attrNameLst>
                                      </p:cBhvr>
                                      <p:tavLst>
                                        <p:tav tm="0">
                                          <p:val>
                                            <p:fltVal val="0"/>
                                          </p:val>
                                        </p:tav>
                                        <p:tav tm="100000">
                                          <p:val>
                                            <p:strVal val="#ppt_h"/>
                                          </p:val>
                                        </p:tav>
                                      </p:tavLst>
                                    </p:anim>
                                    <p:anim calcmode="lin" valueType="num">
                                      <p:cBhvr>
                                        <p:cTn id="9" dur="1000" fill="hold"/>
                                        <p:tgtEl>
                                          <p:spTgt spid="3">
                                            <p:bg/>
                                          </p:spTgt>
                                        </p:tgtEl>
                                        <p:attrNameLst>
                                          <p:attrName>style.rotation</p:attrName>
                                        </p:attrNameLst>
                                      </p:cBhvr>
                                      <p:tavLst>
                                        <p:tav tm="0">
                                          <p:val>
                                            <p:fltVal val="90"/>
                                          </p:val>
                                        </p:tav>
                                        <p:tav tm="100000">
                                          <p:val>
                                            <p:fltVal val="0"/>
                                          </p:val>
                                        </p:tav>
                                      </p:tavLst>
                                    </p:anim>
                                    <p:animEffect transition="in" filter="fade">
                                      <p:cBhvr>
                                        <p:cTn id="10" dur="1000"/>
                                        <p:tgtEl>
                                          <p:spTgt spid="3">
                                            <p:bg/>
                                          </p:spTgt>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026"/>
                                        </p:tgtEl>
                                        <p:attrNameLst>
                                          <p:attrName>style.visibility</p:attrName>
                                        </p:attrNameLst>
                                      </p:cBhvr>
                                      <p:to>
                                        <p:strVal val="visible"/>
                                      </p:to>
                                    </p:set>
                                    <p:anim calcmode="lin" valueType="num">
                                      <p:cBhvr additive="base">
                                        <p:cTn id="21" dur="500" fill="hold"/>
                                        <p:tgtEl>
                                          <p:spTgt spid="1026"/>
                                        </p:tgtEl>
                                        <p:attrNameLst>
                                          <p:attrName>ppt_x</p:attrName>
                                        </p:attrNameLst>
                                      </p:cBhvr>
                                      <p:tavLst>
                                        <p:tav tm="0">
                                          <p:val>
                                            <p:strVal val="#ppt_x"/>
                                          </p:val>
                                        </p:tav>
                                        <p:tav tm="100000">
                                          <p:val>
                                            <p:strVal val="#ppt_x"/>
                                          </p:val>
                                        </p:tav>
                                      </p:tavLst>
                                    </p:anim>
                                    <p:anim calcmode="lin" valueType="num">
                                      <p:cBhvr additive="base">
                                        <p:cTn id="22"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027"/>
                                        </p:tgtEl>
                                        <p:attrNameLst>
                                          <p:attrName>style.visibility</p:attrName>
                                        </p:attrNameLst>
                                      </p:cBhvr>
                                      <p:to>
                                        <p:strVal val="visible"/>
                                      </p:to>
                                    </p:set>
                                    <p:anim calcmode="lin" valueType="num">
                                      <p:cBhvr additive="base">
                                        <p:cTn id="27" dur="500" fill="hold"/>
                                        <p:tgtEl>
                                          <p:spTgt spid="1027"/>
                                        </p:tgtEl>
                                        <p:attrNameLst>
                                          <p:attrName>ppt_x</p:attrName>
                                        </p:attrNameLst>
                                      </p:cBhvr>
                                      <p:tavLst>
                                        <p:tav tm="0">
                                          <p:val>
                                            <p:strVal val="#ppt_x"/>
                                          </p:val>
                                        </p:tav>
                                        <p:tav tm="100000">
                                          <p:val>
                                            <p:strVal val="#ppt_x"/>
                                          </p:val>
                                        </p:tav>
                                      </p:tavLst>
                                    </p:anim>
                                    <p:anim calcmode="lin" valueType="num">
                                      <p:cBhvr additive="base">
                                        <p:cTn id="28" dur="500" fill="hold"/>
                                        <p:tgtEl>
                                          <p:spTgt spid="1027"/>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4"/>
                                        </p:tgtEl>
                                        <p:attrNameLst>
                                          <p:attrName>style.visibility</p:attrName>
                                        </p:attrNameLst>
                                      </p:cBhvr>
                                      <p:to>
                                        <p:strVal val="visible"/>
                                      </p:to>
                                    </p:set>
                                    <p:anim calcmode="lin" valueType="num">
                                      <p:cBhvr additive="base">
                                        <p:cTn id="33" dur="500" fill="hold"/>
                                        <p:tgtEl>
                                          <p:spTgt spid="4"/>
                                        </p:tgtEl>
                                        <p:attrNameLst>
                                          <p:attrName>ppt_x</p:attrName>
                                        </p:attrNameLst>
                                      </p:cBhvr>
                                      <p:tavLst>
                                        <p:tav tm="0">
                                          <p:val>
                                            <p:strVal val="#ppt_x"/>
                                          </p:val>
                                        </p:tav>
                                        <p:tav tm="100000">
                                          <p:val>
                                            <p:strVal val="#ppt_x"/>
                                          </p:val>
                                        </p:tav>
                                      </p:tavLst>
                                    </p:anim>
                                    <p:anim calcmode="lin" valueType="num">
                                      <p:cBhvr additive="base">
                                        <p:cTn id="3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5"/>
                                        </p:tgtEl>
                                        <p:attrNameLst>
                                          <p:attrName>style.visibility</p:attrName>
                                        </p:attrNameLst>
                                      </p:cBhvr>
                                      <p:to>
                                        <p:strVal val="visible"/>
                                      </p:to>
                                    </p:set>
                                    <p:anim calcmode="lin" valueType="num">
                                      <p:cBhvr additive="base">
                                        <p:cTn id="39" dur="500" fill="hold"/>
                                        <p:tgtEl>
                                          <p:spTgt spid="5"/>
                                        </p:tgtEl>
                                        <p:attrNameLst>
                                          <p:attrName>ppt_x</p:attrName>
                                        </p:attrNameLst>
                                      </p:cBhvr>
                                      <p:tavLst>
                                        <p:tav tm="0">
                                          <p:val>
                                            <p:strVal val="#ppt_x"/>
                                          </p:val>
                                        </p:tav>
                                        <p:tav tm="100000">
                                          <p:val>
                                            <p:strVal val="#ppt_x"/>
                                          </p:val>
                                        </p:tav>
                                      </p:tavLst>
                                    </p:anim>
                                    <p:anim calcmode="lin" valueType="num">
                                      <p:cBhvr additive="base">
                                        <p:cTn id="4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1243" y="0"/>
            <a:ext cx="9155243" cy="685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a:xfrm>
            <a:off x="-381000" y="-76200"/>
            <a:ext cx="8229600" cy="1143000"/>
          </a:xfrm>
        </p:spPr>
        <p:txBody>
          <a:bodyPr>
            <a:normAutofit/>
          </a:bodyPr>
          <a:lstStyle/>
          <a:p>
            <a:r>
              <a:rPr lang="en-US" sz="6000" dirty="0" smtClean="0">
                <a:solidFill>
                  <a:schemeClr val="bg1"/>
                </a:solidFill>
              </a:rPr>
              <a:t>Examples of Parasitism</a:t>
            </a:r>
            <a:endParaRPr lang="en-US" sz="6000" dirty="0">
              <a:solidFill>
                <a:schemeClr val="bg1"/>
              </a:solidFill>
            </a:endParaRPr>
          </a:p>
        </p:txBody>
      </p:sp>
      <p:sp>
        <p:nvSpPr>
          <p:cNvPr id="3" name="Content Placeholder 2"/>
          <p:cNvSpPr>
            <a:spLocks noGrp="1"/>
          </p:cNvSpPr>
          <p:nvPr>
            <p:ph idx="1"/>
          </p:nvPr>
        </p:nvSpPr>
        <p:spPr>
          <a:solidFill>
            <a:schemeClr val="tx1">
              <a:alpha val="40000"/>
            </a:schemeClr>
          </a:solidFill>
        </p:spPr>
        <p:txBody>
          <a:bodyPr>
            <a:normAutofit lnSpcReduction="10000"/>
          </a:bodyPr>
          <a:lstStyle/>
          <a:p>
            <a:r>
              <a:rPr lang="en-US" dirty="0" smtClean="0">
                <a:solidFill>
                  <a:schemeClr val="bg1"/>
                </a:solidFill>
              </a:rPr>
              <a:t>Mosquitos: suck the blood of their prey</a:t>
            </a:r>
          </a:p>
          <a:p>
            <a:r>
              <a:rPr lang="en-US" dirty="0" smtClean="0">
                <a:solidFill>
                  <a:schemeClr val="bg1"/>
                </a:solidFill>
              </a:rPr>
              <a:t>Oak Treehoppers: suck sugar-rich juices from the phloem of trees</a:t>
            </a:r>
          </a:p>
          <a:p>
            <a:r>
              <a:rPr lang="en-US" dirty="0" smtClean="0">
                <a:solidFill>
                  <a:schemeClr val="bg1"/>
                </a:solidFill>
              </a:rPr>
              <a:t>The squawroot: a flowering plant that gets energy by tapping into an oak tree’s roots</a:t>
            </a:r>
          </a:p>
          <a:p>
            <a:r>
              <a:rPr lang="en-US" dirty="0" smtClean="0">
                <a:solidFill>
                  <a:schemeClr val="bg1"/>
                </a:solidFill>
              </a:rPr>
              <a:t>Sea Lamprey: A sort of temporary parasite. The lamprey latches onto a fish and holds on with its teeth and rasps away the skin. This leaves an open wound for them to feed off of. </a:t>
            </a:r>
          </a:p>
          <a:p>
            <a:endParaRPr lang="en-US" dirty="0" smtClean="0"/>
          </a:p>
          <a:p>
            <a:endParaRPr lang="en-US" dirty="0" smtClean="0"/>
          </a:p>
          <a:p>
            <a:endParaRPr lang="en-US" dirty="0"/>
          </a:p>
        </p:txBody>
      </p:sp>
    </p:spTree>
    <p:extLst>
      <p:ext uri="{BB962C8B-B14F-4D97-AF65-F5344CB8AC3E}">
        <p14:creationId xmlns:p14="http://schemas.microsoft.com/office/powerpoint/2010/main" xmlns="" val="333981267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56492" cy="4572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240" y="4572001"/>
            <a:ext cx="9160240" cy="2286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a:xfrm>
            <a:off x="1905000" y="152400"/>
            <a:ext cx="5105400" cy="1290403"/>
          </a:xfrm>
          <a:solidFill>
            <a:schemeClr val="bg1">
              <a:alpha val="69000"/>
            </a:schemeClr>
          </a:solidFill>
        </p:spPr>
        <p:txBody>
          <a:bodyPr>
            <a:noAutofit/>
          </a:bodyPr>
          <a:lstStyle/>
          <a:p>
            <a:r>
              <a:rPr lang="en-US" sz="5400" dirty="0" smtClean="0"/>
              <a:t/>
            </a:r>
            <a:br>
              <a:rPr lang="en-US" sz="5400" dirty="0" smtClean="0"/>
            </a:br>
            <a:r>
              <a:rPr lang="en-US" sz="5400" dirty="0" smtClean="0"/>
              <a:t>Examples </a:t>
            </a:r>
            <a:r>
              <a:rPr lang="en-US" sz="5400" dirty="0" smtClean="0">
                <a:latin typeface="Boopee" pitchFamily="2" charset="0"/>
              </a:rPr>
              <a:t>of Parasites</a:t>
            </a:r>
            <a:endParaRPr lang="en-US" sz="5400" dirty="0">
              <a:latin typeface="Boopee" pitchFamily="2" charset="0"/>
            </a:endParaRPr>
          </a:p>
        </p:txBody>
      </p:sp>
      <p:sp>
        <p:nvSpPr>
          <p:cNvPr id="3" name="Content Placeholder 2"/>
          <p:cNvSpPr>
            <a:spLocks noGrp="1"/>
          </p:cNvSpPr>
          <p:nvPr>
            <p:ph idx="1"/>
          </p:nvPr>
        </p:nvSpPr>
        <p:spPr>
          <a:xfrm>
            <a:off x="463446" y="1828800"/>
            <a:ext cx="8229600" cy="4525963"/>
          </a:xfrm>
          <a:solidFill>
            <a:schemeClr val="bg1">
              <a:alpha val="72000"/>
            </a:schemeClr>
          </a:solidFill>
        </p:spPr>
        <p:txBody>
          <a:bodyPr>
            <a:normAutofit lnSpcReduction="10000"/>
          </a:bodyPr>
          <a:lstStyle/>
          <a:p>
            <a:r>
              <a:rPr lang="en-US" dirty="0" smtClean="0"/>
              <a:t>The horsehair worm: It starts as an egg in a puddle. When the puddle dries out a grasshopper usually comes along and  eats it. It then burrows into the insects gut and grows. When it is an adult it produces chemicals that make the insect seek out water and jump into it. The worm will exit the grasshopper and finish out its life in the puddle. The grasshopper may survive the ordeal if it doesn’t drown.</a:t>
            </a:r>
          </a:p>
          <a:p>
            <a:endParaRPr lang="en-US" dirty="0"/>
          </a:p>
        </p:txBody>
      </p:sp>
    </p:spTree>
    <p:extLst>
      <p:ext uri="{BB962C8B-B14F-4D97-AF65-F5344CB8AC3E}">
        <p14:creationId xmlns:p14="http://schemas.microsoft.com/office/powerpoint/2010/main" xmlns="" val="146644834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00"/>
                                        <p:tgtEl>
                                          <p:spTgt spid="3">
                                            <p:bg/>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ipe(down)">
                                      <p:cBhvr>
                                        <p:cTn id="1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rotWithShape="1">
          <a:blip r:embed="rId3" cstate="print">
            <a:extLst>
              <a:ext uri="{28A0092B-C50C-407E-A947-70E740481C1C}">
                <a14:useLocalDpi xmlns="" xmlns:a14="http://schemas.microsoft.com/office/drawing/2010/main" val="0"/>
              </a:ext>
            </a:extLst>
          </a:blip>
          <a:stretch/>
        </p:blipFill>
        <p:spPr bwMode="auto">
          <a:xfrm>
            <a:off x="-26234" y="0"/>
            <a:ext cx="9170233" cy="6858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algn="ctr" dir="2700000" dist="35921" rotWithShape="0">
                    <a:schemeClr val="bg2"/>
                  </a:outerShdw>
                </a:effectLst>
              </a14:hiddenEffects>
            </a:ext>
          </a:extLst>
        </p:spPr>
      </p:pic>
      <p:sp>
        <p:nvSpPr>
          <p:cNvPr id="2" name="Title 1"/>
          <p:cNvSpPr>
            <a:spLocks noGrp="1"/>
          </p:cNvSpPr>
          <p:nvPr>
            <p:ph type="title"/>
          </p:nvPr>
        </p:nvSpPr>
        <p:spPr>
          <a:xfrm>
            <a:off x="914400" y="274638"/>
            <a:ext cx="6781800" cy="1554162"/>
          </a:xfrm>
          <a:solidFill>
            <a:schemeClr val="bg1">
              <a:alpha val="71000"/>
            </a:schemeClr>
          </a:solidFill>
        </p:spPr>
        <p:txBody>
          <a:bodyPr>
            <a:noAutofit/>
          </a:bodyPr>
          <a:lstStyle/>
          <a:p>
            <a:r>
              <a:rPr lang="en-US" sz="6000" dirty="0" smtClean="0"/>
              <a:t>Examples of Parasites</a:t>
            </a:r>
            <a:endParaRPr lang="en-US" sz="6000" dirty="0"/>
          </a:p>
        </p:txBody>
      </p:sp>
      <p:sp>
        <p:nvSpPr>
          <p:cNvPr id="3" name="Content Placeholder 2"/>
          <p:cNvSpPr>
            <a:spLocks noGrp="1"/>
          </p:cNvSpPr>
          <p:nvPr>
            <p:ph idx="1"/>
          </p:nvPr>
        </p:nvSpPr>
        <p:spPr>
          <a:xfrm>
            <a:off x="444082" y="1905001"/>
            <a:ext cx="8229600" cy="4419599"/>
          </a:xfrm>
          <a:solidFill>
            <a:schemeClr val="bg1">
              <a:alpha val="60000"/>
            </a:schemeClr>
          </a:solidFill>
        </p:spPr>
        <p:txBody>
          <a:bodyPr>
            <a:normAutofit fontScale="92500" lnSpcReduction="20000"/>
          </a:bodyPr>
          <a:lstStyle/>
          <a:p>
            <a:r>
              <a:rPr lang="en-US" dirty="0" smtClean="0"/>
              <a:t>Cricket: It lives in an ant’s nest and disguises itself with a chemical that makes the ants think it is just another ant. It roams the nest and gets the ants to feed it. </a:t>
            </a:r>
          </a:p>
          <a:p>
            <a:r>
              <a:rPr lang="en-US" dirty="0" smtClean="0"/>
              <a:t>Leeches: thought of as ectoparasites. They attach to a vertebrate host and take a blood meal before dropping off the host.  </a:t>
            </a:r>
          </a:p>
          <a:p>
            <a:r>
              <a:rPr lang="en-US" dirty="0" smtClean="0"/>
              <a:t>Lice: Parasitize humans. They attach to the hairs of the body or head and then suck blood from the host. It is easy to remove the adults but not the eggs. </a:t>
            </a:r>
            <a:endParaRPr lang="en-US" dirty="0"/>
          </a:p>
        </p:txBody>
      </p:sp>
    </p:spTree>
    <p:extLst>
      <p:ext uri="{BB962C8B-B14F-4D97-AF65-F5344CB8AC3E}">
        <p14:creationId xmlns="" xmlns:p14="http://schemas.microsoft.com/office/powerpoint/2010/main" val="293749495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1000" fill="hold"/>
                                        <p:tgtEl>
                                          <p:spTgt spid="3">
                                            <p:bg/>
                                          </p:spTgt>
                                        </p:tgtEl>
                                        <p:attrNameLst>
                                          <p:attrName>ppt_w</p:attrName>
                                        </p:attrNameLst>
                                      </p:cBhvr>
                                      <p:tavLst>
                                        <p:tav tm="0">
                                          <p:val>
                                            <p:fltVal val="0"/>
                                          </p:val>
                                        </p:tav>
                                        <p:tav tm="100000">
                                          <p:val>
                                            <p:strVal val="#ppt_w"/>
                                          </p:val>
                                        </p:tav>
                                      </p:tavLst>
                                    </p:anim>
                                    <p:anim calcmode="lin" valueType="num">
                                      <p:cBhvr>
                                        <p:cTn id="8" dur="1000" fill="hold"/>
                                        <p:tgtEl>
                                          <p:spTgt spid="3">
                                            <p:bg/>
                                          </p:spTgt>
                                        </p:tgtEl>
                                        <p:attrNameLst>
                                          <p:attrName>ppt_h</p:attrName>
                                        </p:attrNameLst>
                                      </p:cBhvr>
                                      <p:tavLst>
                                        <p:tav tm="0">
                                          <p:val>
                                            <p:fltVal val="0"/>
                                          </p:val>
                                        </p:tav>
                                        <p:tav tm="100000">
                                          <p:val>
                                            <p:strVal val="#ppt_h"/>
                                          </p:val>
                                        </p:tav>
                                      </p:tavLst>
                                    </p:anim>
                                    <p:anim calcmode="lin" valueType="num">
                                      <p:cBhvr>
                                        <p:cTn id="9" dur="1000" fill="hold"/>
                                        <p:tgtEl>
                                          <p:spTgt spid="3">
                                            <p:bg/>
                                          </p:spTgt>
                                        </p:tgtEl>
                                        <p:attrNameLst>
                                          <p:attrName>style.rotation</p:attrName>
                                        </p:attrNameLst>
                                      </p:cBhvr>
                                      <p:tavLst>
                                        <p:tav tm="0">
                                          <p:val>
                                            <p:fltVal val="90"/>
                                          </p:val>
                                        </p:tav>
                                        <p:tav tm="100000">
                                          <p:val>
                                            <p:fltVal val="0"/>
                                          </p:val>
                                        </p:tav>
                                      </p:tavLst>
                                    </p:anim>
                                    <p:animEffect transition="in" filter="fade">
                                      <p:cBhvr>
                                        <p:cTn id="10" dur="1000"/>
                                        <p:tgtEl>
                                          <p:spTgt spid="3">
                                            <p:bg/>
                                          </p:spTgt>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p:cTn id="2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0"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1"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2"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2491" y="12492"/>
            <a:ext cx="9139543" cy="684550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a:xfrm>
            <a:off x="467462" y="533400"/>
            <a:ext cx="8229600" cy="1143000"/>
          </a:xfrm>
          <a:solidFill>
            <a:schemeClr val="bg1">
              <a:alpha val="72000"/>
            </a:schemeClr>
          </a:solidFill>
        </p:spPr>
        <p:txBody>
          <a:bodyPr>
            <a:normAutofit fontScale="90000"/>
          </a:bodyPr>
          <a:lstStyle/>
          <a:p>
            <a:r>
              <a:rPr lang="en-US" sz="4900" dirty="0" smtClean="0"/>
              <a:t>What are Symbiotic Relationships?</a:t>
            </a:r>
            <a:r>
              <a:rPr lang="en-US" sz="5400" dirty="0" smtClean="0">
                <a:latin typeface="Boopee" pitchFamily="2" charset="0"/>
              </a:rPr>
              <a:t>?</a:t>
            </a:r>
            <a:endParaRPr lang="en-US" sz="5400" dirty="0">
              <a:latin typeface="Boopee" pitchFamily="2" charset="0"/>
            </a:endParaRPr>
          </a:p>
        </p:txBody>
      </p:sp>
      <p:sp>
        <p:nvSpPr>
          <p:cNvPr id="3" name="Content Placeholder 2"/>
          <p:cNvSpPr>
            <a:spLocks noGrp="1"/>
          </p:cNvSpPr>
          <p:nvPr>
            <p:ph idx="1"/>
          </p:nvPr>
        </p:nvSpPr>
        <p:spPr>
          <a:xfrm>
            <a:off x="467462" y="4495800"/>
            <a:ext cx="8229600" cy="1371600"/>
          </a:xfrm>
          <a:solidFill>
            <a:schemeClr val="bg1">
              <a:alpha val="72000"/>
            </a:schemeClr>
          </a:solidFill>
        </p:spPr>
        <p:txBody>
          <a:bodyPr>
            <a:normAutofit fontScale="92500" lnSpcReduction="10000"/>
          </a:bodyPr>
          <a:lstStyle/>
          <a:p>
            <a:r>
              <a:rPr lang="en-US" dirty="0" smtClean="0"/>
              <a:t>Symbiosis is the </a:t>
            </a:r>
            <a:r>
              <a:rPr lang="en-US" smtClean="0"/>
              <a:t>close </a:t>
            </a:r>
            <a:r>
              <a:rPr lang="en-US" smtClean="0"/>
              <a:t>relationship </a:t>
            </a:r>
            <a:r>
              <a:rPr lang="en-US" dirty="0" smtClean="0"/>
              <a:t>between two or more organisms of different species, often but not necessarily benefiting each member. </a:t>
            </a:r>
            <a:endParaRPr lang="en-US" dirty="0"/>
          </a:p>
        </p:txBody>
      </p:sp>
    </p:spTree>
    <p:extLst>
      <p:ext uri="{BB962C8B-B14F-4D97-AF65-F5344CB8AC3E}">
        <p14:creationId xmlns:p14="http://schemas.microsoft.com/office/powerpoint/2010/main" xmlns="" val="32730192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9" name="Picture 5"/>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rot="16200000">
            <a:off x="3505557" y="1219552"/>
            <a:ext cx="6857289" cy="441960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148" name="Picture 4"/>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 y="-6246"/>
            <a:ext cx="4724399" cy="68642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a:xfrm>
            <a:off x="533400" y="533400"/>
            <a:ext cx="8229600" cy="768246"/>
          </a:xfrm>
        </p:spPr>
        <p:txBody>
          <a:bodyPr>
            <a:noAutofit/>
          </a:bodyPr>
          <a:lstStyle/>
          <a:p>
            <a:r>
              <a:rPr lang="en-US" sz="4800" dirty="0" err="1" smtClean="0"/>
              <a:t>Ectosymbiosis</a:t>
            </a:r>
            <a:r>
              <a:rPr lang="en-US" sz="4800" dirty="0" smtClean="0"/>
              <a:t> and </a:t>
            </a:r>
            <a:r>
              <a:rPr lang="en-US" sz="4800" dirty="0" err="1" smtClean="0"/>
              <a:t>Endosymibosis</a:t>
            </a:r>
            <a:endParaRPr lang="en-US" sz="4800" dirty="0"/>
          </a:p>
        </p:txBody>
      </p:sp>
      <p:sp>
        <p:nvSpPr>
          <p:cNvPr id="3" name="Content Placeholder 2"/>
          <p:cNvSpPr>
            <a:spLocks noGrp="1"/>
          </p:cNvSpPr>
          <p:nvPr>
            <p:ph idx="1"/>
          </p:nvPr>
        </p:nvSpPr>
        <p:spPr>
          <a:xfrm>
            <a:off x="457200" y="2590800"/>
            <a:ext cx="8229600" cy="2209800"/>
          </a:xfrm>
          <a:solidFill>
            <a:schemeClr val="bg1">
              <a:alpha val="40000"/>
            </a:schemeClr>
          </a:solidFill>
        </p:spPr>
        <p:txBody>
          <a:bodyPr/>
          <a:lstStyle/>
          <a:p>
            <a:r>
              <a:rPr lang="en-US" dirty="0" err="1" smtClean="0"/>
              <a:t>Ectosymbiotic</a:t>
            </a:r>
            <a:r>
              <a:rPr lang="en-US" dirty="0" smtClean="0"/>
              <a:t>- wherein one organism lives on another organism</a:t>
            </a:r>
          </a:p>
          <a:p>
            <a:r>
              <a:rPr lang="en-US" dirty="0" err="1" smtClean="0"/>
              <a:t>Endosymbiotic</a:t>
            </a:r>
            <a:r>
              <a:rPr lang="en-US" dirty="0" smtClean="0"/>
              <a:t>- wherein one organism lives inside another organism</a:t>
            </a:r>
            <a:endParaRPr lang="en-US" dirty="0"/>
          </a:p>
        </p:txBody>
      </p:sp>
    </p:spTree>
    <p:extLst>
      <p:ext uri="{BB962C8B-B14F-4D97-AF65-F5344CB8AC3E}">
        <p14:creationId xmlns:p14="http://schemas.microsoft.com/office/powerpoint/2010/main" xmlns="" val="138593573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498" y="3535180"/>
            <a:ext cx="9144000" cy="3352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8194" name="Picture 2"/>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0" y="0"/>
            <a:ext cx="9144000" cy="3733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a:xfrm>
            <a:off x="457200" y="0"/>
            <a:ext cx="8229600" cy="1143000"/>
          </a:xfrm>
          <a:solidFill>
            <a:schemeClr val="bg1">
              <a:alpha val="70000"/>
            </a:schemeClr>
          </a:solidFill>
        </p:spPr>
        <p:txBody>
          <a:bodyPr>
            <a:normAutofit fontScale="90000"/>
          </a:bodyPr>
          <a:lstStyle/>
          <a:p>
            <a:r>
              <a:rPr lang="en-US" sz="5300" dirty="0" smtClean="0"/>
              <a:t>Obligate and Facultative Symbiosis</a:t>
            </a:r>
            <a:endParaRPr lang="en-US" sz="5300" dirty="0"/>
          </a:p>
        </p:txBody>
      </p:sp>
      <p:sp>
        <p:nvSpPr>
          <p:cNvPr id="3" name="Content Placeholder 2"/>
          <p:cNvSpPr>
            <a:spLocks noGrp="1"/>
          </p:cNvSpPr>
          <p:nvPr>
            <p:ph idx="1"/>
          </p:nvPr>
        </p:nvSpPr>
        <p:spPr>
          <a:xfrm>
            <a:off x="457200" y="3276600"/>
            <a:ext cx="8229600" cy="2743200"/>
          </a:xfrm>
          <a:solidFill>
            <a:schemeClr val="bg1">
              <a:alpha val="62000"/>
            </a:schemeClr>
          </a:solidFill>
        </p:spPr>
        <p:txBody>
          <a:bodyPr/>
          <a:lstStyle/>
          <a:p>
            <a:r>
              <a:rPr lang="en-US" dirty="0" smtClean="0"/>
              <a:t>Obligate- the relationship is essential for the life of at least one of the organisms</a:t>
            </a:r>
          </a:p>
          <a:p>
            <a:r>
              <a:rPr lang="en-US" dirty="0" smtClean="0"/>
              <a:t>Facultative- where the relationship is beneficial to the organisms, but not essential for survival</a:t>
            </a:r>
            <a:endParaRPr lang="en-US" dirty="0"/>
          </a:p>
        </p:txBody>
      </p:sp>
    </p:spTree>
    <p:extLst>
      <p:ext uri="{BB962C8B-B14F-4D97-AF65-F5344CB8AC3E}">
        <p14:creationId xmlns:p14="http://schemas.microsoft.com/office/powerpoint/2010/main" xmlns="" val="192943190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22485"/>
            <a:ext cx="5095875" cy="3190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098" name="Picture 2"/>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040836" y="3429000"/>
            <a:ext cx="5120653" cy="3466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101" name="Picture 5"/>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24984" y="3168391"/>
            <a:ext cx="4612012" cy="368960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4648200" y="-22486"/>
            <a:ext cx="4516174" cy="34514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a:xfrm>
            <a:off x="472228" y="-52466"/>
            <a:ext cx="8229600" cy="1143000"/>
          </a:xfrm>
        </p:spPr>
        <p:txBody>
          <a:bodyPr>
            <a:normAutofit/>
          </a:bodyPr>
          <a:lstStyle/>
          <a:p>
            <a:r>
              <a:rPr lang="en-US" sz="6000" dirty="0" smtClean="0">
                <a:latin typeface="Boopee" pitchFamily="2" charset="0"/>
              </a:rPr>
              <a:t>Mutualism</a:t>
            </a:r>
            <a:endParaRPr lang="en-US" sz="6000" dirty="0">
              <a:latin typeface="Boopee" pitchFamily="2" charset="0"/>
            </a:endParaRPr>
          </a:p>
        </p:txBody>
      </p:sp>
      <p:sp>
        <p:nvSpPr>
          <p:cNvPr id="3" name="Content Placeholder 2"/>
          <p:cNvSpPr>
            <a:spLocks noGrp="1"/>
          </p:cNvSpPr>
          <p:nvPr>
            <p:ph idx="1"/>
          </p:nvPr>
        </p:nvSpPr>
        <p:spPr>
          <a:xfrm>
            <a:off x="472228" y="1447801"/>
            <a:ext cx="8229600" cy="1371600"/>
          </a:xfrm>
        </p:spPr>
        <p:txBody>
          <a:bodyPr/>
          <a:lstStyle/>
          <a:p>
            <a:r>
              <a:rPr lang="en-US" dirty="0" smtClean="0"/>
              <a:t>The two organisms involved in this relationship both benefit from each other. </a:t>
            </a:r>
            <a:endParaRPr lang="en-US" dirty="0"/>
          </a:p>
        </p:txBody>
      </p:sp>
    </p:spTree>
    <p:extLst>
      <p:ext uri="{BB962C8B-B14F-4D97-AF65-F5344CB8AC3E}">
        <p14:creationId xmlns:p14="http://schemas.microsoft.com/office/powerpoint/2010/main" xmlns="" val="208371211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609600" y="3504314"/>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5400" b="1" dirty="0" smtClean="0">
                <a:latin typeface="Boopee" pitchFamily="2" charset="0"/>
              </a:rPr>
              <a:t>What benefits are provided in each picture?</a:t>
            </a:r>
            <a:endParaRPr lang="en-US" sz="5400" b="1" dirty="0">
              <a:latin typeface="Boopee" pitchFamily="2" charset="0"/>
            </a:endParaRPr>
          </a:p>
        </p:txBody>
      </p:sp>
      <p:sp>
        <p:nvSpPr>
          <p:cNvPr id="2" name="Title 1"/>
          <p:cNvSpPr>
            <a:spLocks noGrp="1"/>
          </p:cNvSpPr>
          <p:nvPr>
            <p:ph type="title"/>
          </p:nvPr>
        </p:nvSpPr>
        <p:spPr>
          <a:xfrm>
            <a:off x="609600" y="2362200"/>
            <a:ext cx="8229600" cy="1143000"/>
          </a:xfrm>
        </p:spPr>
        <p:txBody>
          <a:bodyPr>
            <a:noAutofit/>
          </a:bodyPr>
          <a:lstStyle/>
          <a:p>
            <a:r>
              <a:rPr lang="en-US" sz="8800" b="1" dirty="0" smtClean="0"/>
              <a:t>Examples of Mutualism:</a:t>
            </a:r>
            <a:endParaRPr lang="en-US" sz="8800" b="1" dirty="0"/>
          </a:p>
        </p:txBody>
      </p:sp>
      <p:pic>
        <p:nvPicPr>
          <p:cNvPr id="1030" name="Picture 6"/>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3355208"/>
            <a:ext cx="4471649" cy="350279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199577" y="0"/>
            <a:ext cx="4962144" cy="3352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4470400" y="3352800"/>
            <a:ext cx="4673600" cy="3505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0" y="0"/>
            <a:ext cx="4822004" cy="3352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99547129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9"/>
                                        </p:tgtEl>
                                        <p:attrNameLst>
                                          <p:attrName>style.visibility</p:attrName>
                                        </p:attrNameLst>
                                      </p:cBhvr>
                                      <p:to>
                                        <p:strVal val="visible"/>
                                      </p:to>
                                    </p:set>
                                    <p:anim calcmode="lin" valueType="num">
                                      <p:cBhvr additive="base">
                                        <p:cTn id="13" dur="500" fill="hold"/>
                                        <p:tgtEl>
                                          <p:spTgt spid="1029"/>
                                        </p:tgtEl>
                                        <p:attrNameLst>
                                          <p:attrName>ppt_x</p:attrName>
                                        </p:attrNameLst>
                                      </p:cBhvr>
                                      <p:tavLst>
                                        <p:tav tm="0">
                                          <p:val>
                                            <p:strVal val="#ppt_x"/>
                                          </p:val>
                                        </p:tav>
                                        <p:tav tm="100000">
                                          <p:val>
                                            <p:strVal val="#ppt_x"/>
                                          </p:val>
                                        </p:tav>
                                      </p:tavLst>
                                    </p:anim>
                                    <p:anim calcmode="lin" valueType="num">
                                      <p:cBhvr additive="base">
                                        <p:cTn id="14" dur="500" fill="hold"/>
                                        <p:tgtEl>
                                          <p:spTgt spid="102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30"/>
                                        </p:tgtEl>
                                        <p:attrNameLst>
                                          <p:attrName>style.visibility</p:attrName>
                                        </p:attrNameLst>
                                      </p:cBhvr>
                                      <p:to>
                                        <p:strVal val="visible"/>
                                      </p:to>
                                    </p:set>
                                    <p:anim calcmode="lin" valueType="num">
                                      <p:cBhvr additive="base">
                                        <p:cTn id="19" dur="500" fill="hold"/>
                                        <p:tgtEl>
                                          <p:spTgt spid="1030"/>
                                        </p:tgtEl>
                                        <p:attrNameLst>
                                          <p:attrName>ppt_x</p:attrName>
                                        </p:attrNameLst>
                                      </p:cBhvr>
                                      <p:tavLst>
                                        <p:tav tm="0">
                                          <p:val>
                                            <p:strVal val="#ppt_x"/>
                                          </p:val>
                                        </p:tav>
                                        <p:tav tm="100000">
                                          <p:val>
                                            <p:strVal val="#ppt_x"/>
                                          </p:val>
                                        </p:tav>
                                      </p:tavLst>
                                    </p:anim>
                                    <p:anim calcmode="lin" valueType="num">
                                      <p:cBhvr additive="base">
                                        <p:cTn id="20" dur="500" fill="hold"/>
                                        <p:tgtEl>
                                          <p:spTgt spid="103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27"/>
                                        </p:tgtEl>
                                        <p:attrNameLst>
                                          <p:attrName>style.visibility</p:attrName>
                                        </p:attrNameLst>
                                      </p:cBhvr>
                                      <p:to>
                                        <p:strVal val="visible"/>
                                      </p:to>
                                    </p:set>
                                    <p:anim calcmode="lin" valueType="num">
                                      <p:cBhvr additive="base">
                                        <p:cTn id="25" dur="500" fill="hold"/>
                                        <p:tgtEl>
                                          <p:spTgt spid="1027"/>
                                        </p:tgtEl>
                                        <p:attrNameLst>
                                          <p:attrName>ppt_x</p:attrName>
                                        </p:attrNameLst>
                                      </p:cBhvr>
                                      <p:tavLst>
                                        <p:tav tm="0">
                                          <p:val>
                                            <p:strVal val="#ppt_x"/>
                                          </p:val>
                                        </p:tav>
                                        <p:tav tm="100000">
                                          <p:val>
                                            <p:strVal val="#ppt_x"/>
                                          </p:val>
                                        </p:tav>
                                      </p:tavLst>
                                    </p:anim>
                                    <p:anim calcmode="lin" valueType="num">
                                      <p:cBhvr additive="base">
                                        <p:cTn id="26" dur="500" fill="hold"/>
                                        <p:tgtEl>
                                          <p:spTgt spid="10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 y="0"/>
            <a:ext cx="9144000" cy="685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a:xfrm>
            <a:off x="457201" y="152400"/>
            <a:ext cx="8229600" cy="685800"/>
          </a:xfrm>
        </p:spPr>
        <p:txBody>
          <a:bodyPr>
            <a:noAutofit/>
          </a:bodyPr>
          <a:lstStyle/>
          <a:p>
            <a:r>
              <a:rPr lang="en-US" sz="6000" dirty="0" smtClean="0"/>
              <a:t>Examples of Mutualism</a:t>
            </a:r>
            <a:endParaRPr lang="en-US" sz="6000" dirty="0"/>
          </a:p>
        </p:txBody>
      </p:sp>
      <p:sp>
        <p:nvSpPr>
          <p:cNvPr id="3" name="Content Placeholder 2"/>
          <p:cNvSpPr>
            <a:spLocks noGrp="1"/>
          </p:cNvSpPr>
          <p:nvPr>
            <p:ph idx="1"/>
          </p:nvPr>
        </p:nvSpPr>
        <p:spPr>
          <a:xfrm>
            <a:off x="457200" y="1066800"/>
            <a:ext cx="8229600" cy="5638800"/>
          </a:xfrm>
        </p:spPr>
        <p:txBody>
          <a:bodyPr>
            <a:normAutofit fontScale="92500"/>
          </a:bodyPr>
          <a:lstStyle/>
          <a:p>
            <a:r>
              <a:rPr lang="en-US" dirty="0" smtClean="0">
                <a:solidFill>
                  <a:schemeClr val="bg1"/>
                </a:solidFill>
              </a:rPr>
              <a:t>The Egyptian plover and the crocodile: </a:t>
            </a:r>
          </a:p>
          <a:p>
            <a:pPr lvl="1"/>
            <a:r>
              <a:rPr lang="en-US" dirty="0" smtClean="0">
                <a:solidFill>
                  <a:schemeClr val="bg1"/>
                </a:solidFill>
              </a:rPr>
              <a:t>The plover eats the decaying meat stuck in the crocodiles teeth. The bird gets food and the crocodile gets dental care.</a:t>
            </a:r>
          </a:p>
          <a:p>
            <a:r>
              <a:rPr lang="en-US" dirty="0" smtClean="0">
                <a:solidFill>
                  <a:schemeClr val="bg1"/>
                </a:solidFill>
              </a:rPr>
              <a:t>The clown fish and the sea anemone:</a:t>
            </a:r>
          </a:p>
          <a:p>
            <a:pPr lvl="1"/>
            <a:r>
              <a:rPr lang="en-US" dirty="0" smtClean="0">
                <a:solidFill>
                  <a:schemeClr val="bg1"/>
                </a:solidFill>
              </a:rPr>
              <a:t>The clown fish lives in the sea anemone. The anemone gets nutrition from the fecal matter of the fish and the fish gets protection from predators. </a:t>
            </a:r>
          </a:p>
          <a:p>
            <a:r>
              <a:rPr lang="en-US" dirty="0" smtClean="0">
                <a:solidFill>
                  <a:schemeClr val="bg1"/>
                </a:solidFill>
              </a:rPr>
              <a:t>The </a:t>
            </a:r>
            <a:r>
              <a:rPr lang="en-US" dirty="0" err="1" smtClean="0">
                <a:solidFill>
                  <a:schemeClr val="bg1"/>
                </a:solidFill>
              </a:rPr>
              <a:t>oxpecker</a:t>
            </a:r>
            <a:r>
              <a:rPr lang="en-US" dirty="0" smtClean="0">
                <a:solidFill>
                  <a:schemeClr val="bg1"/>
                </a:solidFill>
              </a:rPr>
              <a:t> and the zebra:</a:t>
            </a:r>
          </a:p>
          <a:p>
            <a:pPr lvl="1"/>
            <a:r>
              <a:rPr lang="en-US" dirty="0" smtClean="0">
                <a:solidFill>
                  <a:schemeClr val="bg1"/>
                </a:solidFill>
              </a:rPr>
              <a:t>The </a:t>
            </a:r>
            <a:r>
              <a:rPr lang="en-US" dirty="0" err="1" smtClean="0">
                <a:solidFill>
                  <a:schemeClr val="bg1"/>
                </a:solidFill>
              </a:rPr>
              <a:t>oxpecker</a:t>
            </a:r>
            <a:r>
              <a:rPr lang="en-US" dirty="0" smtClean="0">
                <a:solidFill>
                  <a:schemeClr val="bg1"/>
                </a:solidFill>
              </a:rPr>
              <a:t> lands on the zebra and eats ticks and other parasites that live there. The </a:t>
            </a:r>
            <a:r>
              <a:rPr lang="en-US" dirty="0" err="1" smtClean="0">
                <a:solidFill>
                  <a:schemeClr val="bg1"/>
                </a:solidFill>
              </a:rPr>
              <a:t>oxpecker</a:t>
            </a:r>
            <a:r>
              <a:rPr lang="en-US" dirty="0" smtClean="0">
                <a:solidFill>
                  <a:schemeClr val="bg1"/>
                </a:solidFill>
              </a:rPr>
              <a:t> gets food and the zebra gets pest control.</a:t>
            </a:r>
          </a:p>
        </p:txBody>
      </p:sp>
    </p:spTree>
    <p:extLst>
      <p:ext uri="{BB962C8B-B14F-4D97-AF65-F5344CB8AC3E}">
        <p14:creationId xmlns:p14="http://schemas.microsoft.com/office/powerpoint/2010/main" xmlns="" val="408937678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4990" y="11242"/>
            <a:ext cx="9129010" cy="684675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a:xfrm>
            <a:off x="449705" y="152400"/>
            <a:ext cx="8229600" cy="685800"/>
          </a:xfrm>
        </p:spPr>
        <p:txBody>
          <a:bodyPr>
            <a:noAutofit/>
          </a:bodyPr>
          <a:lstStyle/>
          <a:p>
            <a:r>
              <a:rPr lang="en-US" sz="6600" dirty="0" smtClean="0"/>
              <a:t>Examples of Mutualism</a:t>
            </a:r>
            <a:endParaRPr lang="en-US" sz="6600" dirty="0"/>
          </a:p>
        </p:txBody>
      </p:sp>
      <p:sp>
        <p:nvSpPr>
          <p:cNvPr id="3" name="Content Placeholder 2"/>
          <p:cNvSpPr>
            <a:spLocks noGrp="1"/>
          </p:cNvSpPr>
          <p:nvPr>
            <p:ph idx="1"/>
          </p:nvPr>
        </p:nvSpPr>
        <p:spPr>
          <a:xfrm>
            <a:off x="464695" y="1676400"/>
            <a:ext cx="8229600" cy="4724400"/>
          </a:xfrm>
          <a:solidFill>
            <a:schemeClr val="bg1">
              <a:alpha val="40000"/>
            </a:schemeClr>
          </a:solidFill>
        </p:spPr>
        <p:txBody>
          <a:bodyPr>
            <a:normAutofit fontScale="85000" lnSpcReduction="20000"/>
          </a:bodyPr>
          <a:lstStyle/>
          <a:p>
            <a:r>
              <a:rPr lang="en-US" dirty="0" smtClean="0"/>
              <a:t>The bee and the flower:</a:t>
            </a:r>
          </a:p>
          <a:p>
            <a:pPr lvl="1"/>
            <a:r>
              <a:rPr lang="en-US" dirty="0" smtClean="0"/>
              <a:t>Bees collect nectar from flowers which they make into food. When they land on the flower they get pollen stuck to their bodies. They spread this pollen to other flowers, pollinating the plants.</a:t>
            </a:r>
          </a:p>
          <a:p>
            <a:r>
              <a:rPr lang="en-US" dirty="0" smtClean="0"/>
              <a:t>The spider crab and the algae:</a:t>
            </a:r>
          </a:p>
          <a:p>
            <a:pPr lvl="1"/>
            <a:r>
              <a:rPr lang="en-US" dirty="0" smtClean="0"/>
              <a:t>The spider crabs live on the shallow ocean floor. The algae lives on the crabs. The algae helps the crabs blend in and the algae gets a good place to live.</a:t>
            </a:r>
          </a:p>
          <a:p>
            <a:r>
              <a:rPr lang="en-US" dirty="0" smtClean="0"/>
              <a:t>The bacteria and the human:</a:t>
            </a:r>
          </a:p>
          <a:p>
            <a:pPr lvl="1"/>
            <a:r>
              <a:rPr lang="en-US" dirty="0" smtClean="0"/>
              <a:t>Bacteria lives in the intestines of humans. The bacteria helps the human by digesting food that the human cannot. They get a meal and the human is able to digest the food they eat.</a:t>
            </a:r>
          </a:p>
        </p:txBody>
      </p:sp>
    </p:spTree>
    <p:extLst>
      <p:ext uri="{BB962C8B-B14F-4D97-AF65-F5344CB8AC3E}">
        <p14:creationId xmlns:p14="http://schemas.microsoft.com/office/powerpoint/2010/main" xmlns="" val="80902624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5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fade">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8" name="Picture 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 y="2322735"/>
            <a:ext cx="6812223" cy="45287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 y="0"/>
            <a:ext cx="2814169" cy="422125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149" name="Picture 5"/>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2814168" y="0"/>
            <a:ext cx="6329831" cy="233628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146" name="Picture 2"/>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4343400" y="3490869"/>
            <a:ext cx="4937646" cy="33433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150" name="Picture 6"/>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5947293" y="2110627"/>
            <a:ext cx="3239250" cy="2286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Content Placeholder 2"/>
          <p:cNvSpPr>
            <a:spLocks noGrp="1"/>
          </p:cNvSpPr>
          <p:nvPr>
            <p:ph idx="1"/>
          </p:nvPr>
        </p:nvSpPr>
        <p:spPr>
          <a:xfrm>
            <a:off x="533400" y="4587107"/>
            <a:ext cx="8229600" cy="1538331"/>
          </a:xfrm>
          <a:solidFill>
            <a:schemeClr val="bg1">
              <a:alpha val="40000"/>
            </a:schemeClr>
          </a:solidFill>
        </p:spPr>
        <p:txBody>
          <a:bodyPr>
            <a:normAutofit lnSpcReduction="10000"/>
          </a:bodyPr>
          <a:lstStyle/>
          <a:p>
            <a:r>
              <a:rPr lang="en-US" dirty="0" smtClean="0"/>
              <a:t>In this relationship, one organism benefits while the other is unaffected (doesn’t benefit and isn’t harmed)</a:t>
            </a:r>
            <a:endParaRPr lang="en-US" dirty="0"/>
          </a:p>
        </p:txBody>
      </p:sp>
      <p:sp>
        <p:nvSpPr>
          <p:cNvPr id="2" name="Title 1"/>
          <p:cNvSpPr>
            <a:spLocks noGrp="1"/>
          </p:cNvSpPr>
          <p:nvPr>
            <p:ph type="title"/>
          </p:nvPr>
        </p:nvSpPr>
        <p:spPr>
          <a:xfrm>
            <a:off x="990600" y="2322735"/>
            <a:ext cx="6934200" cy="1143000"/>
          </a:xfrm>
          <a:solidFill>
            <a:schemeClr val="tx1">
              <a:alpha val="30000"/>
            </a:schemeClr>
          </a:solidFill>
        </p:spPr>
        <p:txBody>
          <a:bodyPr>
            <a:noAutofit/>
          </a:bodyPr>
          <a:lstStyle/>
          <a:p>
            <a:r>
              <a:rPr lang="en-US" sz="7200" b="1" dirty="0" smtClean="0">
                <a:solidFill>
                  <a:schemeClr val="bg1"/>
                </a:solidFill>
              </a:rPr>
              <a:t>Commensalism</a:t>
            </a:r>
            <a:endParaRPr lang="en-US" sz="7200" b="1" dirty="0">
              <a:solidFill>
                <a:schemeClr val="bg1"/>
              </a:solidFill>
            </a:endParaRPr>
          </a:p>
        </p:txBody>
      </p:sp>
    </p:spTree>
    <p:extLst>
      <p:ext uri="{BB962C8B-B14F-4D97-AF65-F5344CB8AC3E}">
        <p14:creationId xmlns:p14="http://schemas.microsoft.com/office/powerpoint/2010/main" xmlns="" val="375743482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352</TotalTime>
  <Words>981</Words>
  <Application>Microsoft Office PowerPoint</Application>
  <PresentationFormat>On-screen Show (4:3)</PresentationFormat>
  <Paragraphs>97</Paragraphs>
  <Slides>17</Slides>
  <Notes>15</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Symbiotic Relationships</vt:lpstr>
      <vt:lpstr>What are Symbiotic Relationships??</vt:lpstr>
      <vt:lpstr>Ectosymbiosis and Endosymibosis</vt:lpstr>
      <vt:lpstr>Obligate and Facultative Symbiosis</vt:lpstr>
      <vt:lpstr>Mutualism</vt:lpstr>
      <vt:lpstr>Examples of Mutualism:</vt:lpstr>
      <vt:lpstr>Examples of Mutualism</vt:lpstr>
      <vt:lpstr>Examples of Mutualism</vt:lpstr>
      <vt:lpstr>Commensalism</vt:lpstr>
      <vt:lpstr>Commensalism</vt:lpstr>
      <vt:lpstr>Examples of Commensalism</vt:lpstr>
      <vt:lpstr>Examples of Commensalism</vt:lpstr>
      <vt:lpstr>Parasitism</vt:lpstr>
      <vt:lpstr>Parasitism</vt:lpstr>
      <vt:lpstr>Examples of Parasitism</vt:lpstr>
      <vt:lpstr> Examples of Parasites</vt:lpstr>
      <vt:lpstr>Examples of Parasites</vt:lpstr>
    </vt:vector>
  </TitlesOfParts>
  <Company>College of Veterinary Medicine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Symbiotic Relationships</dc:title>
  <dc:creator>L Johnson's Lab</dc:creator>
  <cp:lastModifiedBy>Ljlab</cp:lastModifiedBy>
  <cp:revision>31</cp:revision>
  <dcterms:created xsi:type="dcterms:W3CDTF">2011-06-14T17:22:03Z</dcterms:created>
  <dcterms:modified xsi:type="dcterms:W3CDTF">2011-07-29T15:16:13Z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1031271</vt:lpwstr>
  </property>
  <property fmtid="{D5CDD505-2E9C-101B-9397-08002B2CF9AE}" pid="3" name="NXPowerLiteSettings">
    <vt:lpwstr>F6000400038000</vt:lpwstr>
  </property>
  <property fmtid="{D5CDD505-2E9C-101B-9397-08002B2CF9AE}" pid="4" name="NXPowerLiteVersion">
    <vt:lpwstr>D4.3.1</vt:lpwstr>
  </property>
</Properties>
</file>