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87" r:id="rId3"/>
    <p:sldId id="257" r:id="rId4"/>
    <p:sldId id="258" r:id="rId5"/>
    <p:sldId id="280" r:id="rId6"/>
    <p:sldId id="278" r:id="rId7"/>
    <p:sldId id="263" r:id="rId8"/>
    <p:sldId id="259" r:id="rId9"/>
    <p:sldId id="281" r:id="rId10"/>
    <p:sldId id="282" r:id="rId11"/>
    <p:sldId id="285" r:id="rId12"/>
    <p:sldId id="264" r:id="rId13"/>
    <p:sldId id="288" r:id="rId14"/>
    <p:sldId id="265" r:id="rId15"/>
    <p:sldId id="289" r:id="rId16"/>
    <p:sldId id="267" r:id="rId17"/>
    <p:sldId id="290" r:id="rId18"/>
    <p:sldId id="260" r:id="rId19"/>
    <p:sldId id="295" r:id="rId20"/>
    <p:sldId id="296" r:id="rId21"/>
    <p:sldId id="293" r:id="rId22"/>
    <p:sldId id="270" r:id="rId23"/>
    <p:sldId id="271" r:id="rId24"/>
    <p:sldId id="292" r:id="rId25"/>
    <p:sldId id="297" r:id="rId26"/>
    <p:sldId id="291" r:id="rId27"/>
    <p:sldId id="272" r:id="rId28"/>
    <p:sldId id="298" r:id="rId29"/>
    <p:sldId id="303" r:id="rId30"/>
    <p:sldId id="299" r:id="rId31"/>
    <p:sldId id="300" r:id="rId32"/>
    <p:sldId id="301" r:id="rId33"/>
    <p:sldId id="30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a:srgbClr val="913996"/>
    <a:srgbClr val="263796"/>
    <a:srgbClr val="D9CCD6"/>
    <a:srgbClr val="B59BAE"/>
    <a:srgbClr val="B699AE"/>
    <a:srgbClr val="F70796"/>
    <a:srgbClr val="EC1D28"/>
    <a:srgbClr val="943D9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7" autoAdjust="0"/>
    <p:restoredTop sz="84140" autoAdjust="0"/>
  </p:normalViewPr>
  <p:slideViewPr>
    <p:cSldViewPr>
      <p:cViewPr varScale="1">
        <p:scale>
          <a:sx n="53" d="100"/>
          <a:sy n="53" d="100"/>
        </p:scale>
        <p:origin x="90" y="9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54F3C-D289-4BAC-94D7-83A56AE2EAAC}" type="datetimeFigureOut">
              <a:rPr lang="en-US" smtClean="0"/>
              <a:t>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1F1D0-289A-4E41-89D7-E430F48428D5}" type="slidenum">
              <a:rPr lang="en-US" smtClean="0"/>
              <a:t>‹#›</a:t>
            </a:fld>
            <a:endParaRPr lang="en-US"/>
          </a:p>
        </p:txBody>
      </p:sp>
    </p:spTree>
    <p:extLst>
      <p:ext uri="{BB962C8B-B14F-4D97-AF65-F5344CB8AC3E}">
        <p14:creationId xmlns:p14="http://schemas.microsoft.com/office/powerpoint/2010/main" val="57370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1</a:t>
            </a:fld>
            <a:endParaRPr lang="en-US"/>
          </a:p>
        </p:txBody>
      </p:sp>
    </p:spTree>
    <p:extLst>
      <p:ext uri="{BB962C8B-B14F-4D97-AF65-F5344CB8AC3E}">
        <p14:creationId xmlns:p14="http://schemas.microsoft.com/office/powerpoint/2010/main" val="366945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nitrogen is the fourth most common element present in our body, so</a:t>
            </a:r>
            <a:r>
              <a:rPr lang="en-US" baseline="0" dirty="0" smtClean="0"/>
              <a:t> it is very important to life!</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11</a:t>
            </a:fld>
            <a:endParaRPr lang="en-US"/>
          </a:p>
        </p:txBody>
      </p:sp>
    </p:spTree>
    <p:extLst>
      <p:ext uri="{BB962C8B-B14F-4D97-AF65-F5344CB8AC3E}">
        <p14:creationId xmlns:p14="http://schemas.microsoft.com/office/powerpoint/2010/main" val="91190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and RNA code</a:t>
            </a:r>
            <a:r>
              <a:rPr lang="en-US" baseline="0" dirty="0" smtClean="0"/>
              <a:t> genes. This is what creates the diversity that we see between species today. If our DNA was changed, then we would not look the way we do! If all of our DNA was the same, then we would all look the same and we wouldn’t have different species of animals.</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12</a:t>
            </a:fld>
            <a:endParaRPr lang="en-US"/>
          </a:p>
        </p:txBody>
      </p:sp>
    </p:spTree>
    <p:extLst>
      <p:ext uri="{BB962C8B-B14F-4D97-AF65-F5344CB8AC3E}">
        <p14:creationId xmlns:p14="http://schemas.microsoft.com/office/powerpoint/2010/main" val="3457345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it</a:t>
            </a:r>
            <a:r>
              <a:rPr lang="en-US" baseline="0" dirty="0" smtClean="0"/>
              <a:t> is a cycle. It can start from any place and it continues to change forms, it is never ending. There is no starting or stopping point.</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14</a:t>
            </a:fld>
            <a:endParaRPr lang="en-US"/>
          </a:p>
        </p:txBody>
      </p:sp>
    </p:spTree>
    <p:extLst>
      <p:ext uri="{BB962C8B-B14F-4D97-AF65-F5344CB8AC3E}">
        <p14:creationId xmlns:p14="http://schemas.microsoft.com/office/powerpoint/2010/main" val="291621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going to focus on 5 stages of the nitrogen cycle:</a:t>
            </a:r>
          </a:p>
          <a:p>
            <a:pPr marL="228600" indent="-228600">
              <a:buAutoNum type="arabicPeriod"/>
            </a:pPr>
            <a:r>
              <a:rPr lang="en-US" baseline="0" dirty="0" smtClean="0"/>
              <a:t>Nitrogen fixation</a:t>
            </a:r>
          </a:p>
          <a:p>
            <a:pPr marL="228600" indent="-228600">
              <a:buAutoNum type="arabicPeriod"/>
            </a:pPr>
            <a:r>
              <a:rPr lang="en-US" baseline="0" dirty="0" smtClean="0"/>
              <a:t>Ammonification</a:t>
            </a:r>
          </a:p>
          <a:p>
            <a:pPr marL="228600" indent="-228600">
              <a:buAutoNum type="arabicPeriod"/>
            </a:pPr>
            <a:r>
              <a:rPr lang="en-US" baseline="0" dirty="0" smtClean="0"/>
              <a:t>Nitrification</a:t>
            </a:r>
          </a:p>
          <a:p>
            <a:pPr marL="228600" indent="-228600">
              <a:buAutoNum type="arabicPeriod"/>
            </a:pPr>
            <a:r>
              <a:rPr lang="en-US" baseline="0" dirty="0" smtClean="0"/>
              <a:t>Assimilation</a:t>
            </a:r>
          </a:p>
          <a:p>
            <a:pPr marL="228600" indent="-228600">
              <a:buAutoNum type="arabicPeriod"/>
            </a:pPr>
            <a:r>
              <a:rPr lang="en-US" baseline="0" dirty="0" smtClean="0"/>
              <a:t>Denitrification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15</a:t>
            </a:fld>
            <a:endParaRPr lang="en-US"/>
          </a:p>
        </p:txBody>
      </p:sp>
    </p:spTree>
    <p:extLst>
      <p:ext uri="{BB962C8B-B14F-4D97-AF65-F5344CB8AC3E}">
        <p14:creationId xmlns:p14="http://schemas.microsoft.com/office/powerpoint/2010/main" val="208420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We aren’t</a:t>
            </a:r>
            <a:r>
              <a:rPr lang="en-US" baseline="0" dirty="0" smtClean="0"/>
              <a:t> going to cover </a:t>
            </a:r>
            <a:r>
              <a:rPr lang="en-US" baseline="0" dirty="0" err="1" smtClean="0"/>
              <a:t>anammox</a:t>
            </a:r>
            <a:r>
              <a:rPr lang="en-US" baseline="0" dirty="0" smtClean="0"/>
              <a:t> in this presentation.</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16</a:t>
            </a:fld>
            <a:endParaRPr lang="en-US"/>
          </a:p>
        </p:txBody>
      </p:sp>
    </p:spTree>
    <p:extLst>
      <p:ext uri="{BB962C8B-B14F-4D97-AF65-F5344CB8AC3E}">
        <p14:creationId xmlns:p14="http://schemas.microsoft.com/office/powerpoint/2010/main" val="3572889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Bacterial</a:t>
            </a:r>
            <a:r>
              <a:rPr lang="en-US" baseline="0" dirty="0" smtClean="0"/>
              <a:t> fixation occurs in plant roots. Plants have root nodules that house Rhizobium bacteria. It is these bacteria that change nitrogen gas to ammonia</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18</a:t>
            </a:fld>
            <a:endParaRPr lang="en-US"/>
          </a:p>
        </p:txBody>
      </p:sp>
    </p:spTree>
    <p:extLst>
      <p:ext uri="{BB962C8B-B14F-4D97-AF65-F5344CB8AC3E}">
        <p14:creationId xmlns:p14="http://schemas.microsoft.com/office/powerpoint/2010/main" val="2913121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Animals contribute to the nitrogen</a:t>
            </a:r>
            <a:r>
              <a:rPr lang="en-US" baseline="0" dirty="0" smtClean="0"/>
              <a:t> cycle through this process, ammonification. We recycle nitrogen and reuse it. Remember, our body is 3% nitrogen so a lot of nitrogen can be introduced back into the cycle and reused by the soil and plants.</a:t>
            </a:r>
          </a:p>
          <a:p>
            <a:endParaRPr lang="en-US" baseline="0" dirty="0" smtClean="0"/>
          </a:p>
          <a:p>
            <a:r>
              <a:rPr lang="en-US" baseline="0" dirty="0" smtClean="0"/>
              <a:t>Plants loose their leaves in the fall or die, the dead material is decomposed and introduce nitrogen back into the soil.</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20</a:t>
            </a:fld>
            <a:endParaRPr lang="en-US"/>
          </a:p>
        </p:txBody>
      </p:sp>
    </p:spTree>
    <p:extLst>
      <p:ext uri="{BB962C8B-B14F-4D97-AF65-F5344CB8AC3E}">
        <p14:creationId xmlns:p14="http://schemas.microsoft.com/office/powerpoint/2010/main" val="171908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23</a:t>
            </a:fld>
            <a:endParaRPr lang="en-US"/>
          </a:p>
        </p:txBody>
      </p:sp>
    </p:spTree>
    <p:extLst>
      <p:ext uri="{BB962C8B-B14F-4D97-AF65-F5344CB8AC3E}">
        <p14:creationId xmlns:p14="http://schemas.microsoft.com/office/powerpoint/2010/main" val="176558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cannot used nitrogen</a:t>
            </a:r>
            <a:r>
              <a:rPr lang="en-US" baseline="0" dirty="0" smtClean="0"/>
              <a:t> gas as living organisms, it is important that unused nitrogen be converted so that we will have a constant supply of usable nitrogen.</a:t>
            </a:r>
          </a:p>
          <a:p>
            <a:endParaRPr lang="en-US" baseline="0" dirty="0" smtClean="0"/>
          </a:p>
          <a:p>
            <a:pPr marL="0" indent="0">
              <a:buNone/>
            </a:pPr>
            <a:r>
              <a:rPr lang="en-US" dirty="0" smtClean="0">
                <a:solidFill>
                  <a:srgbClr val="FF0000"/>
                </a:solidFill>
                <a:sym typeface="Wingdings" panose="05000000000000000000" pitchFamily="2" charset="2"/>
              </a:rPr>
              <a:t>ANSWER:</a:t>
            </a:r>
          </a:p>
          <a:p>
            <a:pPr marL="457200" indent="-457200">
              <a:buFont typeface="+mj-lt"/>
              <a:buAutoNum type="arabicPeriod"/>
            </a:pPr>
            <a:r>
              <a:rPr lang="en-US" dirty="0" smtClean="0">
                <a:sym typeface="Wingdings" panose="05000000000000000000" pitchFamily="2" charset="2"/>
              </a:rPr>
              <a:t>The cycle would not be able to continue!</a:t>
            </a:r>
          </a:p>
          <a:p>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27</a:t>
            </a:fld>
            <a:endParaRPr lang="en-US"/>
          </a:p>
        </p:txBody>
      </p:sp>
    </p:spTree>
    <p:extLst>
      <p:ext uri="{BB962C8B-B14F-4D97-AF65-F5344CB8AC3E}">
        <p14:creationId xmlns:p14="http://schemas.microsoft.com/office/powerpoint/2010/main" val="3957407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this is a large, complex cycle it is manageable when it is broken down into its individual pieces!</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28</a:t>
            </a:fld>
            <a:endParaRPr lang="en-US"/>
          </a:p>
        </p:txBody>
      </p:sp>
    </p:spTree>
    <p:extLst>
      <p:ext uri="{BB962C8B-B14F-4D97-AF65-F5344CB8AC3E}">
        <p14:creationId xmlns:p14="http://schemas.microsoft.com/office/powerpoint/2010/main" val="389467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periodic table</a:t>
            </a:r>
            <a:r>
              <a:rPr lang="en-US" baseline="0" dirty="0" smtClean="0"/>
              <a:t> is used to organize all of the known chemical elements. It is categorized in rows (aka periods) and columns (aka groups), keeping similar elements together in “families”. Nitrogen is in the second period and fifteenth group. Each element in a period has the same number of atomic orbitals (Nitrogen has two along with all of the elements in period two) and each element in a group has the same number of electrons in its outer orbital (Nitrogen and all of the elements in group 15 have 5).</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3</a:t>
            </a:fld>
            <a:endParaRPr lang="en-US"/>
          </a:p>
        </p:txBody>
      </p:sp>
    </p:spTree>
    <p:extLst>
      <p:ext uri="{BB962C8B-B14F-4D97-AF65-F5344CB8AC3E}">
        <p14:creationId xmlns:p14="http://schemas.microsoft.com/office/powerpoint/2010/main" val="185203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29</a:t>
            </a:fld>
            <a:endParaRPr lang="en-US"/>
          </a:p>
        </p:txBody>
      </p:sp>
    </p:spTree>
    <p:extLst>
      <p:ext uri="{BB962C8B-B14F-4D97-AF65-F5344CB8AC3E}">
        <p14:creationId xmlns:p14="http://schemas.microsoft.com/office/powerpoint/2010/main" val="1350240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Nitrogen fertilizer is used to increase the</a:t>
            </a:r>
            <a:r>
              <a:rPr lang="en-US" baseline="0" dirty="0" smtClean="0"/>
              <a:t> productivity of crops. The limiting factors to crop growth are commonly nitrates and nitrites. Fertilizing the soil with nitrogen helps to prevent this limitation in growth from happening and giving the farmers a greater yield of crop in less time.</a:t>
            </a:r>
          </a:p>
          <a:p>
            <a:pPr marL="228600" indent="-228600">
              <a:buAutoNum type="arabicPeriod"/>
            </a:pPr>
            <a:r>
              <a:rPr lang="en-US" dirty="0" smtClean="0"/>
              <a:t>Animals</a:t>
            </a:r>
            <a:r>
              <a:rPr lang="en-US" baseline="0" dirty="0" smtClean="0"/>
              <a:t> produce nitrogen as part of our organic waste, and when this waste is accidently introduced into lakes, rivers, and ponds, we disrupt the natural ecosystem that exists.</a:t>
            </a:r>
          </a:p>
          <a:p>
            <a:pPr marL="228600" indent="-228600">
              <a:buAutoNum type="arabicPeriod"/>
            </a:pPr>
            <a:r>
              <a:rPr lang="en-US" baseline="0" dirty="0" smtClean="0"/>
              <a:t>Many of our modern creations, including cars, factories, power plants, and chimneys use nitrogen. Burning fossil fuels produces nitrogen as a byproduct.</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31</a:t>
            </a:fld>
            <a:endParaRPr lang="en-US"/>
          </a:p>
        </p:txBody>
      </p:sp>
    </p:spTree>
    <p:extLst>
      <p:ext uri="{BB962C8B-B14F-4D97-AF65-F5344CB8AC3E}">
        <p14:creationId xmlns:p14="http://schemas.microsoft.com/office/powerpoint/2010/main" val="179742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 video</a:t>
            </a:r>
            <a:r>
              <a:rPr lang="en-US" baseline="0" dirty="0" smtClean="0"/>
              <a:t> included to solidify the cycle in the students minds. Runs about 7:30 min.</a:t>
            </a:r>
          </a:p>
          <a:p>
            <a:r>
              <a:rPr lang="en-US" baseline="0" dirty="0" smtClean="0"/>
              <a:t>https://www.youtube.com/watch?v=HOpRT8BRGtk </a:t>
            </a:r>
          </a:p>
          <a:p>
            <a:r>
              <a:rPr lang="en-US" baseline="0" dirty="0" smtClean="0"/>
              <a:t>Another, shorter video. Runs approx. 1 min.</a:t>
            </a:r>
          </a:p>
          <a:p>
            <a:r>
              <a:rPr lang="en-US" baseline="0" dirty="0" smtClean="0"/>
              <a:t>https://www.youtube.com/watch?v=ZCogeBk92NA </a:t>
            </a:r>
          </a:p>
        </p:txBody>
      </p:sp>
      <p:sp>
        <p:nvSpPr>
          <p:cNvPr id="4" name="Slide Number Placeholder 3"/>
          <p:cNvSpPr>
            <a:spLocks noGrp="1"/>
          </p:cNvSpPr>
          <p:nvPr>
            <p:ph type="sldNum" sz="quarter" idx="10"/>
          </p:nvPr>
        </p:nvSpPr>
        <p:spPr/>
        <p:txBody>
          <a:bodyPr/>
          <a:lstStyle/>
          <a:p>
            <a:fld id="{4BC1F1D0-289A-4E41-89D7-E430F48428D5}" type="slidenum">
              <a:rPr lang="en-US" smtClean="0"/>
              <a:t>33</a:t>
            </a:fld>
            <a:endParaRPr lang="en-US"/>
          </a:p>
        </p:txBody>
      </p:sp>
    </p:spTree>
    <p:extLst>
      <p:ext uri="{BB962C8B-B14F-4D97-AF65-F5344CB8AC3E}">
        <p14:creationId xmlns:p14="http://schemas.microsoft.com/office/powerpoint/2010/main" val="87467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the presence of nitrogen we would not exist.</a:t>
            </a:r>
            <a:r>
              <a:rPr lang="en-US" baseline="0" dirty="0" smtClean="0"/>
              <a:t> There would be no food for us to eat since plants need nitrogen to grow (without plants, our meat sources like beef and chicken would not survive since they are herbivores – plant eaters).</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4</a:t>
            </a:fld>
            <a:endParaRPr lang="en-US"/>
          </a:p>
        </p:txBody>
      </p:sp>
    </p:spTree>
    <p:extLst>
      <p:ext uri="{BB962C8B-B14F-4D97-AF65-F5344CB8AC3E}">
        <p14:creationId xmlns:p14="http://schemas.microsoft.com/office/powerpoint/2010/main" val="423677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link above does not work, try the following link: Runs approx. 30 seconds </a:t>
            </a:r>
            <a:r>
              <a:rPr lang="en-US" dirty="0" smtClean="0"/>
              <a:t>https://www.youtube.com/watch?v=Fx6yJGoxLXM</a:t>
            </a:r>
          </a:p>
          <a:p>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5</a:t>
            </a:fld>
            <a:endParaRPr lang="en-US"/>
          </a:p>
        </p:txBody>
      </p:sp>
    </p:spTree>
    <p:extLst>
      <p:ext uri="{BB962C8B-B14F-4D97-AF65-F5344CB8AC3E}">
        <p14:creationId xmlns:p14="http://schemas.microsoft.com/office/powerpoint/2010/main" val="83132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r>
              <a:rPr lang="en-US" baseline="0" dirty="0" smtClean="0"/>
              <a:t> air, earths atmosphere, crop fertilizer, explosions, </a:t>
            </a:r>
            <a:r>
              <a:rPr lang="en-US" baseline="0" dirty="0" err="1" smtClean="0"/>
              <a:t>dippin</a:t>
            </a:r>
            <a:r>
              <a:rPr lang="en-US" baseline="0" dirty="0" smtClean="0"/>
              <a:t>’ dots ice cream, hair (or fur), skin, DNA, protein, many more!</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6</a:t>
            </a:fld>
            <a:endParaRPr lang="en-US"/>
          </a:p>
        </p:txBody>
      </p:sp>
    </p:spTree>
    <p:extLst>
      <p:ext uri="{BB962C8B-B14F-4D97-AF65-F5344CB8AC3E}">
        <p14:creationId xmlns:p14="http://schemas.microsoft.com/office/powerpoint/2010/main" val="89817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Underneath the second bullet point</a:t>
            </a:r>
            <a:r>
              <a:rPr lang="en-US" baseline="0" dirty="0" smtClean="0"/>
              <a:t> are three different examples of how chemists might describe what nitrogen gas looks like. Even though they look different, they are all the same molecule (nitrogen gas, or N</a:t>
            </a:r>
            <a:r>
              <a:rPr lang="en-US" sz="800" baseline="-25000" dirty="0" smtClean="0"/>
              <a:t>2</a:t>
            </a:r>
            <a:r>
              <a:rPr lang="en-US" baseline="0" dirty="0" smtClean="0"/>
              <a:t>). Nitrogen gas has two nitrogen molecule bound by a triple bond. These three bonds that join the elements are very strong and hard to break apart. Only certain organisms, like some bacteria, can break apart this molecule.</a:t>
            </a:r>
          </a:p>
          <a:p>
            <a:endParaRPr lang="en-US" baseline="0" dirty="0" smtClean="0"/>
          </a:p>
          <a:p>
            <a:r>
              <a:rPr lang="en-US" baseline="0" dirty="0" smtClean="0"/>
              <a:t>Under the third bullet point is an atom of ammonia, which is one N atom bonded to three H atoms. The bacteria convert nitrogen gas through the process of nitrogen fixation, which we will discuss in more detail later in the </a:t>
            </a:r>
            <a:r>
              <a:rPr lang="en-US" baseline="0" dirty="0" err="1" smtClean="0"/>
              <a:t>powerpoint</a:t>
            </a:r>
            <a:r>
              <a:rPr lang="en-US" baseline="0" dirty="0" smtClean="0"/>
              <a:t>.</a:t>
            </a:r>
          </a:p>
        </p:txBody>
      </p:sp>
      <p:sp>
        <p:nvSpPr>
          <p:cNvPr id="4" name="Slide Number Placeholder 3"/>
          <p:cNvSpPr>
            <a:spLocks noGrp="1"/>
          </p:cNvSpPr>
          <p:nvPr>
            <p:ph type="sldNum" sz="quarter" idx="10"/>
          </p:nvPr>
        </p:nvSpPr>
        <p:spPr/>
        <p:txBody>
          <a:bodyPr/>
          <a:lstStyle/>
          <a:p>
            <a:fld id="{4BC1F1D0-289A-4E41-89D7-E430F48428D5}" type="slidenum">
              <a:rPr lang="en-US" smtClean="0"/>
              <a:t>7</a:t>
            </a:fld>
            <a:endParaRPr lang="en-US"/>
          </a:p>
        </p:txBody>
      </p:sp>
    </p:spTree>
    <p:extLst>
      <p:ext uri="{BB962C8B-B14F-4D97-AF65-F5344CB8AC3E}">
        <p14:creationId xmlns:p14="http://schemas.microsoft.com/office/powerpoint/2010/main" val="4046405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Nitrates and nitrites are also used in the meat industry</a:t>
            </a:r>
            <a:r>
              <a:rPr lang="en-US" baseline="0" dirty="0" smtClean="0"/>
              <a:t> to preserve our meats, give them a “cured pink color”, and give added flavor!</a:t>
            </a:r>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8</a:t>
            </a:fld>
            <a:endParaRPr lang="en-US"/>
          </a:p>
        </p:txBody>
      </p:sp>
    </p:spTree>
    <p:extLst>
      <p:ext uri="{BB962C8B-B14F-4D97-AF65-F5344CB8AC3E}">
        <p14:creationId xmlns:p14="http://schemas.microsoft.com/office/powerpoint/2010/main" val="304637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FF0000"/>
                </a:solidFill>
              </a:rPr>
              <a:t>ANSWERS:</a:t>
            </a:r>
          </a:p>
          <a:p>
            <a:pPr marL="0" indent="0">
              <a:buNone/>
            </a:pPr>
            <a:r>
              <a:rPr lang="en-US" dirty="0" smtClean="0"/>
              <a:t>Nitrogen gas </a:t>
            </a:r>
            <a:r>
              <a:rPr lang="en-US" dirty="0" smtClean="0">
                <a:solidFill>
                  <a:srgbClr val="92D050"/>
                </a:solidFill>
              </a:rPr>
              <a:t>(N</a:t>
            </a:r>
            <a:r>
              <a:rPr lang="en-US" baseline="-25000" dirty="0" smtClean="0">
                <a:solidFill>
                  <a:srgbClr val="92D050"/>
                </a:solidFill>
              </a:rPr>
              <a:t>2</a:t>
            </a:r>
            <a:r>
              <a:rPr lang="en-US" dirty="0" smtClean="0">
                <a:solidFill>
                  <a:srgbClr val="92D050"/>
                </a:solidFill>
              </a:rPr>
              <a:t>) </a:t>
            </a:r>
            <a:r>
              <a:rPr lang="en-US" dirty="0" smtClean="0"/>
              <a:t>is the most common form of nitrogen found</a:t>
            </a:r>
          </a:p>
          <a:p>
            <a:pPr marL="0" indent="0">
              <a:buFont typeface="+mj-lt"/>
              <a:buNone/>
            </a:pPr>
            <a:endParaRPr lang="en-US" dirty="0" smtClean="0"/>
          </a:p>
          <a:p>
            <a:pPr marL="0" indent="0">
              <a:buFont typeface="+mj-lt"/>
              <a:buNone/>
            </a:pPr>
            <a:r>
              <a:rPr lang="en-US" dirty="0" smtClean="0"/>
              <a:t>The four forms of nitrogen are:</a:t>
            </a:r>
          </a:p>
          <a:p>
            <a:pPr marL="630936" lvl="1" indent="-457200">
              <a:buFont typeface="+mj-lt"/>
              <a:buAutoNum type="arabicPeriod"/>
            </a:pPr>
            <a:r>
              <a:rPr lang="en-US" dirty="0" smtClean="0">
                <a:solidFill>
                  <a:srgbClr val="92D050"/>
                </a:solidFill>
              </a:rPr>
              <a:t>Nitrogen gas (N</a:t>
            </a:r>
            <a:r>
              <a:rPr lang="en-US" baseline="-25000" dirty="0" smtClean="0">
                <a:solidFill>
                  <a:srgbClr val="92D050"/>
                </a:solidFill>
              </a:rPr>
              <a:t>2</a:t>
            </a:r>
            <a:r>
              <a:rPr lang="en-US" dirty="0" smtClean="0">
                <a:solidFill>
                  <a:srgbClr val="92D050"/>
                </a:solidFill>
              </a:rPr>
              <a:t>)</a:t>
            </a:r>
          </a:p>
          <a:p>
            <a:pPr marL="630936" lvl="1" indent="-457200">
              <a:buFont typeface="+mj-lt"/>
              <a:buAutoNum type="arabicPeriod"/>
            </a:pPr>
            <a:r>
              <a:rPr lang="en-US" dirty="0" smtClean="0">
                <a:solidFill>
                  <a:srgbClr val="F70796"/>
                </a:solidFill>
              </a:rPr>
              <a:t>Ammonia (NH</a:t>
            </a:r>
            <a:r>
              <a:rPr lang="en-US" baseline="-25000" dirty="0" smtClean="0">
                <a:solidFill>
                  <a:srgbClr val="F70796"/>
                </a:solidFill>
              </a:rPr>
              <a:t>3</a:t>
            </a:r>
            <a:r>
              <a:rPr lang="en-US" dirty="0" smtClean="0">
                <a:solidFill>
                  <a:srgbClr val="F70796"/>
                </a:solidFill>
              </a:rPr>
              <a:t>)</a:t>
            </a:r>
          </a:p>
          <a:p>
            <a:pPr marL="630936" lvl="1" indent="-457200">
              <a:buFont typeface="+mj-lt"/>
              <a:buAutoNum type="arabicPeriod"/>
            </a:pPr>
            <a:r>
              <a:rPr lang="en-US" dirty="0" smtClean="0">
                <a:solidFill>
                  <a:schemeClr val="accent4"/>
                </a:solidFill>
              </a:rPr>
              <a:t>Nitrites (NO</a:t>
            </a:r>
            <a:r>
              <a:rPr lang="en-US" baseline="-25000" dirty="0" smtClean="0">
                <a:solidFill>
                  <a:schemeClr val="accent4"/>
                </a:solidFill>
              </a:rPr>
              <a:t>2</a:t>
            </a:r>
            <a:r>
              <a:rPr lang="en-US" baseline="30000" dirty="0" smtClean="0">
                <a:solidFill>
                  <a:schemeClr val="accent4"/>
                </a:solidFill>
              </a:rPr>
              <a:t>-</a:t>
            </a:r>
            <a:r>
              <a:rPr lang="en-US" dirty="0" smtClean="0">
                <a:solidFill>
                  <a:schemeClr val="accent4"/>
                </a:solidFill>
              </a:rPr>
              <a:t>)</a:t>
            </a:r>
          </a:p>
          <a:p>
            <a:pPr marL="630936" lvl="1" indent="-457200">
              <a:buFont typeface="+mj-lt"/>
              <a:buAutoNum type="arabicPeriod"/>
            </a:pPr>
            <a:r>
              <a:rPr lang="en-US" dirty="0" smtClean="0">
                <a:solidFill>
                  <a:srgbClr val="7030A0"/>
                </a:solidFill>
              </a:rPr>
              <a:t>Nitrates (NO</a:t>
            </a:r>
            <a:r>
              <a:rPr lang="en-US" baseline="-25000" dirty="0" smtClean="0">
                <a:solidFill>
                  <a:srgbClr val="7030A0"/>
                </a:solidFill>
              </a:rPr>
              <a:t>3</a:t>
            </a:r>
            <a:r>
              <a:rPr lang="en-US" baseline="30000" dirty="0" smtClean="0">
                <a:solidFill>
                  <a:srgbClr val="7030A0"/>
                </a:solidFill>
              </a:rPr>
              <a:t>-</a:t>
            </a:r>
            <a:r>
              <a:rPr lang="en-US" dirty="0" smtClean="0">
                <a:solidFill>
                  <a:srgbClr val="7030A0"/>
                </a:solidFill>
              </a:rPr>
              <a:t>)</a:t>
            </a:r>
          </a:p>
          <a:p>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9</a:t>
            </a:fld>
            <a:endParaRPr lang="en-US"/>
          </a:p>
        </p:txBody>
      </p:sp>
    </p:spTree>
    <p:extLst>
      <p:ext uri="{BB962C8B-B14F-4D97-AF65-F5344CB8AC3E}">
        <p14:creationId xmlns:p14="http://schemas.microsoft.com/office/powerpoint/2010/main" val="90570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1F1D0-289A-4E41-89D7-E430F48428D5}" type="slidenum">
              <a:rPr lang="en-US" smtClean="0"/>
              <a:t>10</a:t>
            </a:fld>
            <a:endParaRPr lang="en-US"/>
          </a:p>
        </p:txBody>
      </p:sp>
    </p:spTree>
    <p:extLst>
      <p:ext uri="{BB962C8B-B14F-4D97-AF65-F5344CB8AC3E}">
        <p14:creationId xmlns:p14="http://schemas.microsoft.com/office/powerpoint/2010/main" val="339662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7E03534-9C6C-4ED4-B07D-F1A916793A7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BF5F-68AA-4FC3-A729-1849CEF46F4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40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03534-9C6C-4ED4-B07D-F1A916793A7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BF5F-68AA-4FC3-A729-1849CEF46F49}" type="slidenum">
              <a:rPr lang="en-US" smtClean="0"/>
              <a:t>‹#›</a:t>
            </a:fld>
            <a:endParaRPr lang="en-US"/>
          </a:p>
        </p:txBody>
      </p:sp>
    </p:spTree>
    <p:extLst>
      <p:ext uri="{BB962C8B-B14F-4D97-AF65-F5344CB8AC3E}">
        <p14:creationId xmlns:p14="http://schemas.microsoft.com/office/powerpoint/2010/main" val="207657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03534-9C6C-4ED4-B07D-F1A916793A7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BF5F-68AA-4FC3-A729-1849CEF46F49}"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75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03534-9C6C-4ED4-B07D-F1A916793A7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BF5F-68AA-4FC3-A729-1849CEF46F49}" type="slidenum">
              <a:rPr lang="en-US" smtClean="0"/>
              <a:t>‹#›</a:t>
            </a:fld>
            <a:endParaRPr lang="en-US"/>
          </a:p>
        </p:txBody>
      </p:sp>
    </p:spTree>
    <p:extLst>
      <p:ext uri="{BB962C8B-B14F-4D97-AF65-F5344CB8AC3E}">
        <p14:creationId xmlns:p14="http://schemas.microsoft.com/office/powerpoint/2010/main" val="117517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03534-9C6C-4ED4-B07D-F1A916793A7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7BF5F-68AA-4FC3-A729-1849CEF46F4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68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E03534-9C6C-4ED4-B07D-F1A916793A7C}"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7BF5F-68AA-4FC3-A729-1849CEF46F49}" type="slidenum">
              <a:rPr lang="en-US" smtClean="0"/>
              <a:t>‹#›</a:t>
            </a:fld>
            <a:endParaRPr lang="en-US"/>
          </a:p>
        </p:txBody>
      </p:sp>
    </p:spTree>
    <p:extLst>
      <p:ext uri="{BB962C8B-B14F-4D97-AF65-F5344CB8AC3E}">
        <p14:creationId xmlns:p14="http://schemas.microsoft.com/office/powerpoint/2010/main" val="173007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E03534-9C6C-4ED4-B07D-F1A916793A7C}"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7BF5F-68AA-4FC3-A729-1849CEF46F49}" type="slidenum">
              <a:rPr lang="en-US" smtClean="0"/>
              <a:t>‹#›</a:t>
            </a:fld>
            <a:endParaRPr lang="en-US"/>
          </a:p>
        </p:txBody>
      </p:sp>
    </p:spTree>
    <p:extLst>
      <p:ext uri="{BB962C8B-B14F-4D97-AF65-F5344CB8AC3E}">
        <p14:creationId xmlns:p14="http://schemas.microsoft.com/office/powerpoint/2010/main" val="414825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E03534-9C6C-4ED4-B07D-F1A916793A7C}"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7BF5F-68AA-4FC3-A729-1849CEF46F49}" type="slidenum">
              <a:rPr lang="en-US" smtClean="0"/>
              <a:t>‹#›</a:t>
            </a:fld>
            <a:endParaRPr lang="en-US"/>
          </a:p>
        </p:txBody>
      </p:sp>
    </p:spTree>
    <p:extLst>
      <p:ext uri="{BB962C8B-B14F-4D97-AF65-F5344CB8AC3E}">
        <p14:creationId xmlns:p14="http://schemas.microsoft.com/office/powerpoint/2010/main" val="94968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03534-9C6C-4ED4-B07D-F1A916793A7C}"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7BF5F-68AA-4FC3-A729-1849CEF46F49}" type="slidenum">
              <a:rPr lang="en-US" smtClean="0"/>
              <a:t>‹#›</a:t>
            </a:fld>
            <a:endParaRPr lang="en-US"/>
          </a:p>
        </p:txBody>
      </p:sp>
    </p:spTree>
    <p:extLst>
      <p:ext uri="{BB962C8B-B14F-4D97-AF65-F5344CB8AC3E}">
        <p14:creationId xmlns:p14="http://schemas.microsoft.com/office/powerpoint/2010/main" val="378408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03534-9C6C-4ED4-B07D-F1A916793A7C}"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7BF5F-68AA-4FC3-A729-1849CEF46F49}" type="slidenum">
              <a:rPr lang="en-US" smtClean="0"/>
              <a:t>‹#›</a:t>
            </a:fld>
            <a:endParaRPr lang="en-US"/>
          </a:p>
        </p:txBody>
      </p:sp>
    </p:spTree>
    <p:extLst>
      <p:ext uri="{BB962C8B-B14F-4D97-AF65-F5344CB8AC3E}">
        <p14:creationId xmlns:p14="http://schemas.microsoft.com/office/powerpoint/2010/main" val="191089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03534-9C6C-4ED4-B07D-F1A916793A7C}"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7BF5F-68AA-4FC3-A729-1849CEF46F49}"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4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E03534-9C6C-4ED4-B07D-F1A916793A7C}" type="datetimeFigureOut">
              <a:rPr lang="en-US" smtClean="0"/>
              <a:t>1/22/2016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AE7BF5F-68AA-4FC3-A729-1849CEF46F49}"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193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gif"/></Relationships>
</file>

<file path=ppt/slides/_rels/slide2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jpg"/></Relationships>
</file>

<file path=ppt/slides/_rels/slide3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HOpRT8BRGtk" TargetMode="Externa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Fx6yJGoxLXM"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jp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jp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2.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Nitrogen Cycle </a:t>
            </a:r>
            <a:endParaRPr lang="en-US" dirty="0"/>
          </a:p>
        </p:txBody>
      </p:sp>
      <p:sp>
        <p:nvSpPr>
          <p:cNvPr id="3" name="Subtitle 2"/>
          <p:cNvSpPr>
            <a:spLocks noGrp="1"/>
          </p:cNvSpPr>
          <p:nvPr>
            <p:ph type="subTitle" idx="1"/>
          </p:nvPr>
        </p:nvSpPr>
        <p:spPr/>
        <p:txBody>
          <a:bodyPr>
            <a:normAutofit/>
          </a:bodyPr>
          <a:lstStyle/>
          <a:p>
            <a:r>
              <a:rPr lang="en-US" sz="1800" dirty="0" smtClean="0"/>
              <a:t>How nitrogen changes from one form to another</a:t>
            </a:r>
            <a:endParaRPr lang="en-US" sz="1800" dirty="0"/>
          </a:p>
        </p:txBody>
      </p:sp>
      <p:sp>
        <p:nvSpPr>
          <p:cNvPr id="4" name="Subtitle 2"/>
          <p:cNvSpPr txBox="1">
            <a:spLocks/>
          </p:cNvSpPr>
          <p:nvPr/>
        </p:nvSpPr>
        <p:spPr>
          <a:xfrm>
            <a:off x="2286000" y="6080277"/>
            <a:ext cx="5792972" cy="685800"/>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endParaRPr lang="en-US" dirty="0" smtClean="0">
              <a:solidFill>
                <a:schemeClr val="tx1"/>
              </a:solidFill>
            </a:endParaRPr>
          </a:p>
          <a:p>
            <a:r>
              <a:rPr lang="en-US" dirty="0" smtClean="0">
                <a:solidFill>
                  <a:schemeClr val="tx1"/>
                </a:solidFill>
              </a:rPr>
              <a:t>© Partnership for Environmental Education and Rural Health at 	</a:t>
            </a:r>
          </a:p>
          <a:p>
            <a:r>
              <a:rPr lang="en-US" dirty="0" smtClean="0">
                <a:solidFill>
                  <a:schemeClr val="tx1"/>
                </a:solidFill>
              </a:rPr>
              <a:t>College of Veterinary Medicine &amp; Biomedical Sciences, Texas A&amp;M University  </a:t>
            </a:r>
          </a:p>
          <a:p>
            <a:r>
              <a:rPr lang="en-US" dirty="0" smtClean="0">
                <a:solidFill>
                  <a:schemeClr val="tx1"/>
                </a:solidFill>
              </a:rPr>
              <a:t>Funding support from the National Institutes of Health Office of Research Infrastructure Programs (ORIP)</a:t>
            </a:r>
          </a:p>
          <a:p>
            <a:endParaRPr lang="en-US" dirty="0"/>
          </a:p>
        </p:txBody>
      </p:sp>
      <p:grpSp>
        <p:nvGrpSpPr>
          <p:cNvPr id="5" name="Group 4"/>
          <p:cNvGrpSpPr/>
          <p:nvPr/>
        </p:nvGrpSpPr>
        <p:grpSpPr>
          <a:xfrm>
            <a:off x="57150" y="4776774"/>
            <a:ext cx="1948948" cy="2029968"/>
            <a:chOff x="0" y="0"/>
            <a:chExt cx="1352550" cy="1356360"/>
          </a:xfrm>
        </p:grpSpPr>
        <p:pic>
          <p:nvPicPr>
            <p:cNvPr id="6" name="Picture 5" descr="http://www.uniongas-limited.com/wp-content/uploads/2014/09/Nitrogen.png"/>
            <p:cNvPicPr>
              <a:picLocks noChangeAspect="1"/>
            </p:cNvPicPr>
            <p:nvPr/>
          </p:nvPicPr>
          <p:blipFill rotWithShape="1">
            <a:blip r:embed="rId3" cstate="print">
              <a:extLst>
                <a:ext uri="{28A0092B-C50C-407E-A947-70E740481C1C}">
                  <a14:useLocalDpi xmlns:a14="http://schemas.microsoft.com/office/drawing/2010/main" val="0"/>
                </a:ext>
              </a:extLst>
            </a:blip>
            <a:srcRect l="25891" t="18319" r="29482" b="4637"/>
            <a:stretch/>
          </p:blipFill>
          <p:spPr bwMode="auto">
            <a:xfrm>
              <a:off x="533400" y="514350"/>
              <a:ext cx="352425" cy="440690"/>
            </a:xfrm>
            <a:prstGeom prst="rect">
              <a:avLst/>
            </a:prstGeom>
            <a:noFill/>
            <a:ln>
              <a:noFill/>
            </a:ln>
            <a:extLst>
              <a:ext uri="{53640926-AAD7-44D8-BBD7-CCE9431645EC}">
                <a14:shadowObscured xmlns:a14="http://schemas.microsoft.com/office/drawing/2010/main"/>
              </a:ext>
            </a:extLst>
          </p:spPr>
        </p:pic>
        <p:pic>
          <p:nvPicPr>
            <p:cNvPr id="7" name="Picture 6" descr="http://kristiholl.net/writers-blog/wp-content/uploads/2013/08/cyc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2550" cy="1356360"/>
            </a:xfrm>
            <a:prstGeom prst="rect">
              <a:avLst/>
            </a:prstGeom>
            <a:noFill/>
            <a:ln>
              <a:noFill/>
            </a:ln>
          </p:spPr>
        </p:pic>
      </p:grpSp>
    </p:spTree>
    <p:extLst>
      <p:ext uri="{BB962C8B-B14F-4D97-AF65-F5344CB8AC3E}">
        <p14:creationId xmlns:p14="http://schemas.microsoft.com/office/powerpoint/2010/main" val="300168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960137"/>
            <a:ext cx="5791200" cy="1463040"/>
          </a:xfrm>
        </p:spPr>
        <p:txBody>
          <a:bodyPr>
            <a:noAutofit/>
          </a:bodyPr>
          <a:lstStyle/>
          <a:p>
            <a:r>
              <a:rPr lang="en-US" dirty="0"/>
              <a:t/>
            </a:r>
            <a:br>
              <a:rPr lang="en-US" dirty="0"/>
            </a:br>
            <a:r>
              <a:rPr lang="en-US" dirty="0" smtClean="0"/>
              <a:t>Nitrogen in the body</a:t>
            </a:r>
            <a:r>
              <a:rPr lang="en-US" dirty="0"/>
              <a:t/>
            </a:r>
            <a:br>
              <a:rPr lang="en-US" dirty="0"/>
            </a:br>
            <a:endParaRPr lang="en-US" dirty="0"/>
          </a:p>
        </p:txBody>
      </p:sp>
      <p:sp>
        <p:nvSpPr>
          <p:cNvPr id="5" name="TextBox 4"/>
          <p:cNvSpPr txBox="1"/>
          <p:nvPr/>
        </p:nvSpPr>
        <p:spPr>
          <a:xfrm>
            <a:off x="6477000" y="5181600"/>
            <a:ext cx="2362200" cy="923330"/>
          </a:xfrm>
          <a:prstGeom prst="rect">
            <a:avLst/>
          </a:prstGeom>
          <a:noFill/>
        </p:spPr>
        <p:txBody>
          <a:bodyPr wrap="square" rtlCol="0">
            <a:spAutoFit/>
          </a:bodyPr>
          <a:lstStyle/>
          <a:p>
            <a:r>
              <a:rPr lang="en-US" dirty="0" smtClean="0"/>
              <a:t>Where does nitrogen go in the body and what does it do?</a:t>
            </a:r>
            <a:endParaRPr lang="en-US" dirty="0"/>
          </a:p>
        </p:txBody>
      </p:sp>
    </p:spTree>
    <p:extLst>
      <p:ext uri="{BB962C8B-B14F-4D97-AF65-F5344CB8AC3E}">
        <p14:creationId xmlns:p14="http://schemas.microsoft.com/office/powerpoint/2010/main" val="3105408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7385304" cy="1499616"/>
          </a:xfrm>
        </p:spPr>
        <p:txBody>
          <a:bodyPr/>
          <a:lstStyle/>
          <a:p>
            <a:r>
              <a:rPr lang="en-US" dirty="0" smtClean="0"/>
              <a:t>Our body is made up of 3% nitrogen!</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828800"/>
            <a:ext cx="8686800" cy="4885371"/>
          </a:xfrm>
        </p:spPr>
      </p:pic>
      <p:sp>
        <p:nvSpPr>
          <p:cNvPr id="2" name="Rectangle 1"/>
          <p:cNvSpPr/>
          <p:nvPr/>
        </p:nvSpPr>
        <p:spPr>
          <a:xfrm>
            <a:off x="3429000" y="3276600"/>
            <a:ext cx="5486400" cy="304800"/>
          </a:xfrm>
          <a:prstGeom prst="rect">
            <a:avLst/>
          </a:prstGeom>
          <a:solidFill>
            <a:srgbClr val="B59BAE">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18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a:t>
            </a:r>
            <a:r>
              <a:rPr lang="en-US" u="sng" dirty="0" smtClean="0"/>
              <a:t>humans</a:t>
            </a:r>
            <a:r>
              <a:rPr lang="en-US" dirty="0" smtClean="0"/>
              <a:t> need Nitrogen?</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 </a:t>
            </a:r>
            <a:r>
              <a:rPr lang="en-US" dirty="0"/>
              <a:t>N</a:t>
            </a:r>
            <a:r>
              <a:rPr lang="en-US" dirty="0" smtClean="0"/>
              <a:t>itrogen is a </a:t>
            </a:r>
            <a:r>
              <a:rPr lang="en-US" b="1" dirty="0" smtClean="0"/>
              <a:t>building block </a:t>
            </a:r>
            <a:r>
              <a:rPr lang="en-US" dirty="0" smtClean="0"/>
              <a:t>of </a:t>
            </a:r>
            <a:r>
              <a:rPr lang="en-US" u="sng" dirty="0" smtClean="0"/>
              <a:t>life</a:t>
            </a:r>
            <a:r>
              <a:rPr lang="en-US" dirty="0" smtClean="0"/>
              <a:t> on this planet…without it, we would not be able to survive!</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 Nitrogen is used in many ways in the body, including:</a:t>
            </a:r>
          </a:p>
          <a:p>
            <a:pPr lvl="1">
              <a:buFont typeface="Arial" panose="020B0604020202020204" pitchFamily="34" charset="0"/>
              <a:buChar char="•"/>
            </a:pPr>
            <a:r>
              <a:rPr lang="en-US" sz="1800" dirty="0" smtClean="0"/>
              <a:t>DNA</a:t>
            </a:r>
          </a:p>
          <a:p>
            <a:pPr lvl="1">
              <a:buFont typeface="Arial" panose="020B0604020202020204" pitchFamily="34" charset="0"/>
              <a:buChar char="•"/>
            </a:pPr>
            <a:r>
              <a:rPr lang="en-US" sz="1800" dirty="0" smtClean="0"/>
              <a:t>RNA</a:t>
            </a:r>
          </a:p>
          <a:p>
            <a:pPr lvl="1">
              <a:buFont typeface="Arial" panose="020B0604020202020204" pitchFamily="34" charset="0"/>
              <a:buChar char="•"/>
            </a:pPr>
            <a:r>
              <a:rPr lang="en-US" sz="1800" dirty="0" smtClean="0"/>
              <a:t>Protein</a:t>
            </a:r>
          </a:p>
          <a:p>
            <a:pPr lvl="1">
              <a:buFont typeface="Arial" panose="020B0604020202020204" pitchFamily="34" charset="0"/>
              <a:buChar char="•"/>
            </a:pPr>
            <a:r>
              <a:rPr lang="en-US" sz="1800" dirty="0" smtClean="0"/>
              <a:t>Food</a:t>
            </a:r>
          </a:p>
          <a:p>
            <a:pPr lvl="1">
              <a:buFont typeface="Arial" panose="020B0604020202020204" pitchFamily="34" charset="0"/>
              <a:buChar char="•"/>
            </a:pPr>
            <a:r>
              <a:rPr lang="en-US" sz="1800" dirty="0" smtClean="0"/>
              <a:t>Air</a:t>
            </a:r>
          </a:p>
        </p:txBody>
      </p:sp>
      <p:pic>
        <p:nvPicPr>
          <p:cNvPr id="1026" name="Picture 2" descr="http://thinkdobusiness.com/wp-content/uploads/2012/10/building-blocks.jpg#building%20blocks%20836x5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590800"/>
            <a:ext cx="1835760" cy="1260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340" r="20023"/>
          <a:stretch/>
        </p:blipFill>
        <p:spPr>
          <a:xfrm>
            <a:off x="6990677" y="9525"/>
            <a:ext cx="2133601" cy="2276475"/>
          </a:xfrm>
          <a:prstGeom prst="rect">
            <a:avLst/>
          </a:prstGeom>
        </p:spPr>
      </p:pic>
      <p:sp>
        <p:nvSpPr>
          <p:cNvPr id="7" name="Rounded Rectangle 6"/>
          <p:cNvSpPr/>
          <p:nvPr/>
        </p:nvSpPr>
        <p:spPr>
          <a:xfrm>
            <a:off x="1828800" y="4208819"/>
            <a:ext cx="2433345" cy="15061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is what makes </a:t>
            </a:r>
            <a:r>
              <a:rPr lang="en-US" dirty="0" smtClean="0">
                <a:solidFill>
                  <a:schemeClr val="tx1"/>
                </a:solidFill>
              </a:rPr>
              <a:t>you special and unique. It also is what made you a human (and not another animal!)</a:t>
            </a:r>
            <a:endParaRPr lang="en-US" dirty="0">
              <a:solidFill>
                <a:schemeClr val="tx1"/>
              </a:solidFill>
            </a:endParaRPr>
          </a:p>
        </p:txBody>
      </p:sp>
      <p:sp>
        <p:nvSpPr>
          <p:cNvPr id="9" name="Right Brace 8"/>
          <p:cNvSpPr/>
          <p:nvPr/>
        </p:nvSpPr>
        <p:spPr>
          <a:xfrm>
            <a:off x="1447801" y="4267942"/>
            <a:ext cx="304800" cy="609600"/>
          </a:xfrm>
          <a:prstGeom prst="rightBrace">
            <a:avLst>
              <a:gd name="adj1" fmla="val 25664"/>
              <a:gd name="adj2" fmla="val 463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0" name="Picture 6" descr="http://cn.7pillarsofsellingonline.com/wp-content/uploads/2011/04/stand-out-and-be-unique-441x2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277803"/>
            <a:ext cx="4145236" cy="252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58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nitrogen cycle</a:t>
            </a:r>
            <a:endParaRPr lang="en-US" dirty="0"/>
          </a:p>
        </p:txBody>
      </p:sp>
      <p:sp>
        <p:nvSpPr>
          <p:cNvPr id="3" name="Text Placeholder 2"/>
          <p:cNvSpPr>
            <a:spLocks noGrp="1"/>
          </p:cNvSpPr>
          <p:nvPr>
            <p:ph type="body" idx="1"/>
          </p:nvPr>
        </p:nvSpPr>
        <p:spPr>
          <a:xfrm>
            <a:off x="6457950" y="4960137"/>
            <a:ext cx="2533650" cy="1463040"/>
          </a:xfrm>
        </p:spPr>
        <p:txBody>
          <a:bodyPr>
            <a:normAutofit/>
          </a:bodyPr>
          <a:lstStyle/>
          <a:p>
            <a:r>
              <a:rPr lang="en-US" sz="1800" dirty="0" smtClean="0"/>
              <a:t>Now that you understand what nitrogen is and why it is important… lets look at the nitrogen cycle!</a:t>
            </a:r>
            <a:endParaRPr lang="en-US" sz="1800" dirty="0"/>
          </a:p>
        </p:txBody>
      </p:sp>
    </p:spTree>
    <p:extLst>
      <p:ext uri="{BB962C8B-B14F-4D97-AF65-F5344CB8AC3E}">
        <p14:creationId xmlns:p14="http://schemas.microsoft.com/office/powerpoint/2010/main" val="164998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Storage pools:</a:t>
            </a:r>
            <a:endParaRPr lang="en-US" dirty="0"/>
          </a:p>
        </p:txBody>
      </p:sp>
      <p:sp>
        <p:nvSpPr>
          <p:cNvPr id="3" name="Content Placeholder 2"/>
          <p:cNvSpPr>
            <a:spLocks noGrp="1"/>
          </p:cNvSpPr>
          <p:nvPr>
            <p:ph idx="1"/>
          </p:nvPr>
        </p:nvSpPr>
        <p:spPr>
          <a:xfrm>
            <a:off x="5781427" y="192341"/>
            <a:ext cx="3356997" cy="4023360"/>
          </a:xfrm>
        </p:spPr>
        <p:txBody>
          <a:bodyPr>
            <a:normAutofit/>
          </a:bodyPr>
          <a:lstStyle/>
          <a:p>
            <a:pPr>
              <a:buFont typeface="Arial" panose="020B0604020202020204" pitchFamily="34" charset="0"/>
              <a:buChar char="•"/>
            </a:pPr>
            <a:r>
              <a:rPr lang="en-US" dirty="0" smtClean="0"/>
              <a:t> Nitrogen is important for all living things, so it moves around the earth getting passed along food chains to different organisms. It changes forms as it moves from the </a:t>
            </a:r>
            <a:r>
              <a:rPr lang="en-US" dirty="0" smtClean="0">
                <a:solidFill>
                  <a:srgbClr val="92D050"/>
                </a:solidFill>
              </a:rPr>
              <a:t>atmosphere</a:t>
            </a:r>
            <a:r>
              <a:rPr lang="en-US" dirty="0" smtClean="0"/>
              <a:t>, to </a:t>
            </a:r>
            <a:r>
              <a:rPr lang="en-US" dirty="0" smtClean="0">
                <a:solidFill>
                  <a:srgbClr val="F70796"/>
                </a:solidFill>
              </a:rPr>
              <a:t>biosphere</a:t>
            </a:r>
            <a:r>
              <a:rPr lang="en-US" dirty="0" smtClean="0"/>
              <a:t> (all the living things), to the </a:t>
            </a:r>
            <a:r>
              <a:rPr lang="en-US" dirty="0" smtClean="0">
                <a:solidFill>
                  <a:srgbClr val="7030A0"/>
                </a:solidFill>
              </a:rPr>
              <a:t>lithosphere </a:t>
            </a:r>
            <a:r>
              <a:rPr lang="en-US" dirty="0" smtClean="0"/>
              <a:t>(earth’s crust and soil</a:t>
            </a:r>
            <a:r>
              <a:rPr lang="en-US" dirty="0"/>
              <a:t>)</a:t>
            </a:r>
            <a:r>
              <a:rPr lang="en-US" dirty="0" smtClean="0"/>
              <a:t>. </a:t>
            </a:r>
            <a:endParaRPr lang="en-US" dirty="0"/>
          </a:p>
          <a:p>
            <a:pPr>
              <a:buFont typeface="Arial" panose="020B0604020202020204" pitchFamily="34" charset="0"/>
              <a:buChar char="•"/>
            </a:pPr>
            <a:r>
              <a:rPr lang="en-US" dirty="0" smtClean="0"/>
              <a:t>The nitrogen </a:t>
            </a:r>
            <a:r>
              <a:rPr lang="en-US" u="sng" dirty="0" smtClean="0"/>
              <a:t>cycle</a:t>
            </a:r>
            <a:r>
              <a:rPr lang="en-US" dirty="0" smtClean="0"/>
              <a:t> is the transition of nitrogen from one form to the other through different organisms.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 y="1889602"/>
            <a:ext cx="2349111" cy="2221992"/>
          </a:xfrm>
          <a:prstGeom prst="rect">
            <a:avLst/>
          </a:prstGeom>
          <a:ln w="57150">
            <a:solidFill>
              <a:srgbClr val="92D05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665" t="-549" r="15736" b="549"/>
          <a:stretch/>
        </p:blipFill>
        <p:spPr>
          <a:xfrm>
            <a:off x="2494361" y="3184622"/>
            <a:ext cx="2362200" cy="2221992"/>
          </a:xfrm>
          <a:prstGeom prst="rect">
            <a:avLst/>
          </a:prstGeom>
          <a:ln w="57150">
            <a:solidFill>
              <a:srgbClr val="F70796"/>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31" t="-304" r="239" b="6450"/>
          <a:stretch/>
        </p:blipFill>
        <p:spPr>
          <a:xfrm>
            <a:off x="4982578" y="4570608"/>
            <a:ext cx="2336919" cy="2216974"/>
          </a:xfrm>
          <a:prstGeom prst="rect">
            <a:avLst/>
          </a:prstGeom>
          <a:ln w="57150">
            <a:solidFill>
              <a:srgbClr val="7030A0"/>
            </a:solidFill>
          </a:ln>
        </p:spPr>
      </p:pic>
      <p:sp>
        <p:nvSpPr>
          <p:cNvPr id="12" name="Bent Arrow 11"/>
          <p:cNvSpPr/>
          <p:nvPr/>
        </p:nvSpPr>
        <p:spPr>
          <a:xfrm rot="5400000">
            <a:off x="2424384" y="2037258"/>
            <a:ext cx="1091827" cy="1038046"/>
          </a:xfrm>
          <a:prstGeom prst="bentArrow">
            <a:avLst/>
          </a:prstGeom>
          <a:gradFill flip="none" rotWithShape="1">
            <a:gsLst>
              <a:gs pos="0">
                <a:srgbClr val="1CADE4">
                  <a:tint val="66000"/>
                  <a:satMod val="160000"/>
                </a:srgbClr>
              </a:gs>
              <a:gs pos="50000">
                <a:srgbClr val="1CADE4">
                  <a:tint val="44500"/>
                  <a:satMod val="160000"/>
                </a:srgbClr>
              </a:gs>
              <a:gs pos="100000">
                <a:srgbClr val="1CADE4">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94" y="4893035"/>
            <a:ext cx="1567337" cy="1572120"/>
          </a:xfrm>
          <a:prstGeom prst="rect">
            <a:avLst/>
          </a:prstGeom>
        </p:spPr>
      </p:pic>
      <p:sp>
        <p:nvSpPr>
          <p:cNvPr id="15" name="Bent Arrow 14"/>
          <p:cNvSpPr/>
          <p:nvPr/>
        </p:nvSpPr>
        <p:spPr>
          <a:xfrm rot="5400000">
            <a:off x="4943288" y="3379691"/>
            <a:ext cx="1091827" cy="1038046"/>
          </a:xfrm>
          <a:prstGeom prst="bentArrow">
            <a:avLst/>
          </a:prstGeom>
          <a:gradFill flip="none" rotWithShape="1">
            <a:gsLst>
              <a:gs pos="0">
                <a:srgbClr val="1CADE4">
                  <a:tint val="66000"/>
                  <a:satMod val="160000"/>
                </a:srgbClr>
              </a:gs>
              <a:gs pos="50000">
                <a:srgbClr val="1CADE4">
                  <a:tint val="44500"/>
                  <a:satMod val="160000"/>
                </a:srgbClr>
              </a:gs>
              <a:gs pos="100000">
                <a:srgbClr val="1CADE4">
                  <a:tint val="23500"/>
                  <a:satMod val="160000"/>
                </a:srgbClr>
              </a:gs>
            </a:gsLst>
            <a:lin ang="54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rot="16200000">
            <a:off x="2008225" y="3801133"/>
            <a:ext cx="2385446" cy="3262905"/>
          </a:xfrm>
          <a:prstGeom prst="bentArrow">
            <a:avLst>
              <a:gd name="adj1" fmla="val 16118"/>
              <a:gd name="adj2" fmla="val 16586"/>
              <a:gd name="adj3" fmla="val 18455"/>
              <a:gd name="adj4" fmla="val 43750"/>
            </a:avLst>
          </a:prstGeom>
          <a:gradFill flip="none" rotWithShape="1">
            <a:gsLst>
              <a:gs pos="0">
                <a:srgbClr val="1CADE4">
                  <a:tint val="66000"/>
                  <a:satMod val="160000"/>
                </a:srgbClr>
              </a:gs>
              <a:gs pos="50000">
                <a:srgbClr val="1CADE4">
                  <a:tint val="44500"/>
                  <a:satMod val="160000"/>
                </a:srgbClr>
              </a:gs>
              <a:gs pos="100000">
                <a:srgbClr val="1CADE4">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7164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nitrogen Cycle: The big picture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34896"/>
            <a:ext cx="9144000" cy="5023104"/>
          </a:xfrm>
        </p:spPr>
      </p:pic>
    </p:spTree>
    <p:extLst>
      <p:ext uri="{BB962C8B-B14F-4D97-AF65-F5344CB8AC3E}">
        <p14:creationId xmlns:p14="http://schemas.microsoft.com/office/powerpoint/2010/main" val="1399842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Processes in the Nitrogen Cycle:</a:t>
            </a:r>
            <a:endParaRPr lang="en-US" dirty="0"/>
          </a:p>
        </p:txBody>
      </p:sp>
      <p:sp>
        <p:nvSpPr>
          <p:cNvPr id="3" name="Content Placeholder 2"/>
          <p:cNvSpPr>
            <a:spLocks noGrp="1"/>
          </p:cNvSpPr>
          <p:nvPr>
            <p:ph idx="1"/>
          </p:nvPr>
        </p:nvSpPr>
        <p:spPr>
          <a:xfrm>
            <a:off x="768095" y="1981199"/>
            <a:ext cx="7290055" cy="4756797"/>
          </a:xfrm>
        </p:spPr>
        <p:txBody>
          <a:bodyPr>
            <a:normAutofit/>
          </a:bodyPr>
          <a:lstStyle/>
          <a:p>
            <a:pPr>
              <a:lnSpc>
                <a:spcPct val="200000"/>
              </a:lnSpc>
              <a:buFont typeface="Arial" panose="020B0604020202020204" pitchFamily="34" charset="0"/>
              <a:buChar char="•"/>
            </a:pPr>
            <a:r>
              <a:rPr lang="en-US" dirty="0"/>
              <a:t> </a:t>
            </a:r>
            <a:r>
              <a:rPr lang="en-US" dirty="0" smtClean="0"/>
              <a:t>Although there are many steps and processes in the nitrogen cycle, we are going to talk about the five major processes:</a:t>
            </a:r>
            <a:endParaRPr lang="en-US" dirty="0"/>
          </a:p>
          <a:p>
            <a:pPr marL="470916" lvl="1" indent="-342900">
              <a:lnSpc>
                <a:spcPct val="200000"/>
              </a:lnSpc>
              <a:buFont typeface="+mj-lt"/>
              <a:buAutoNum type="arabicPeriod"/>
            </a:pPr>
            <a:r>
              <a:rPr lang="en-US" sz="1800" dirty="0" smtClean="0">
                <a:solidFill>
                  <a:srgbClr val="FF0000"/>
                </a:solidFill>
              </a:rPr>
              <a:t>Nitrogen Fixation</a:t>
            </a:r>
            <a:endParaRPr lang="en-US" sz="1800" dirty="0">
              <a:solidFill>
                <a:srgbClr val="FF0000"/>
              </a:solidFill>
            </a:endParaRPr>
          </a:p>
          <a:p>
            <a:pPr marL="470916" lvl="1" indent="-342900">
              <a:lnSpc>
                <a:spcPct val="200000"/>
              </a:lnSpc>
              <a:buFont typeface="+mj-lt"/>
              <a:buAutoNum type="arabicPeriod"/>
            </a:pPr>
            <a:r>
              <a:rPr lang="en-US" sz="1800" dirty="0" smtClean="0"/>
              <a:t>Ammonification</a:t>
            </a:r>
            <a:endParaRPr lang="en-US" sz="1800" dirty="0"/>
          </a:p>
          <a:p>
            <a:pPr marL="470916" lvl="1" indent="-342900">
              <a:lnSpc>
                <a:spcPct val="200000"/>
              </a:lnSpc>
              <a:buFont typeface="+mj-lt"/>
              <a:buAutoNum type="arabicPeriod"/>
            </a:pPr>
            <a:r>
              <a:rPr lang="en-US" sz="1800" dirty="0" smtClean="0">
                <a:solidFill>
                  <a:srgbClr val="263796"/>
                </a:solidFill>
              </a:rPr>
              <a:t>Nitrification</a:t>
            </a:r>
          </a:p>
          <a:p>
            <a:pPr marL="470916" lvl="1" indent="-342900">
              <a:lnSpc>
                <a:spcPct val="200000"/>
              </a:lnSpc>
              <a:buFont typeface="+mj-lt"/>
              <a:buAutoNum type="arabicPeriod"/>
            </a:pPr>
            <a:r>
              <a:rPr lang="en-US" sz="1800" dirty="0" smtClean="0"/>
              <a:t>Assimilation</a:t>
            </a:r>
          </a:p>
          <a:p>
            <a:pPr marL="470916" lvl="1" indent="-342900">
              <a:lnSpc>
                <a:spcPct val="200000"/>
              </a:lnSpc>
              <a:buFont typeface="+mj-lt"/>
              <a:buAutoNum type="arabicPeriod"/>
            </a:pPr>
            <a:r>
              <a:rPr lang="en-US" sz="1800" dirty="0" smtClean="0">
                <a:solidFill>
                  <a:srgbClr val="913996"/>
                </a:solidFill>
              </a:rPr>
              <a:t>Denitrification</a:t>
            </a:r>
            <a:endParaRPr lang="en-US" sz="1800" dirty="0">
              <a:solidFill>
                <a:srgbClr val="913996"/>
              </a:solidFill>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7325" t="9639" r="6602" b="10843"/>
          <a:stretch/>
        </p:blipFill>
        <p:spPr>
          <a:xfrm>
            <a:off x="3810000" y="3153387"/>
            <a:ext cx="5105400" cy="3584610"/>
          </a:xfrm>
          <a:prstGeom prst="rect">
            <a:avLst/>
          </a:prstGeom>
        </p:spPr>
      </p:pic>
    </p:spTree>
    <p:extLst>
      <p:ext uri="{BB962C8B-B14F-4D97-AF65-F5344CB8AC3E}">
        <p14:creationId xmlns:p14="http://schemas.microsoft.com/office/powerpoint/2010/main" val="399133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Nitrogen Fixation</a:t>
            </a:r>
            <a:endParaRPr lang="en-US" dirty="0">
              <a:solidFill>
                <a:srgbClr val="FF000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325" t="9639" r="6602" b="10843"/>
          <a:stretch/>
        </p:blipFill>
        <p:spPr>
          <a:xfrm>
            <a:off x="1143000" y="1765907"/>
            <a:ext cx="7266486" cy="5101954"/>
          </a:xfrm>
          <a:prstGeom prst="rect">
            <a:avLst/>
          </a:prstGeom>
        </p:spPr>
      </p:pic>
      <p:sp>
        <p:nvSpPr>
          <p:cNvPr id="6" name="Rounded Rectangle 5"/>
          <p:cNvSpPr/>
          <p:nvPr/>
        </p:nvSpPr>
        <p:spPr>
          <a:xfrm rot="1701418">
            <a:off x="5085004" y="3984589"/>
            <a:ext cx="1646765" cy="2338208"/>
          </a:xfrm>
          <a:prstGeom prst="roundRect">
            <a:avLst/>
          </a:prstGeom>
          <a:noFill/>
          <a:ln w="57150">
            <a:solidFill>
              <a:srgbClr val="EC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2054644">
            <a:off x="6908415" y="5141574"/>
            <a:ext cx="705870" cy="412757"/>
          </a:xfrm>
          <a:prstGeom prst="rightArrow">
            <a:avLst/>
          </a:prstGeom>
          <a:gradFill flip="none" rotWithShape="1">
            <a:gsLst>
              <a:gs pos="0">
                <a:srgbClr val="EC1D28">
                  <a:shade val="30000"/>
                  <a:satMod val="115000"/>
                </a:srgbClr>
              </a:gs>
              <a:gs pos="50000">
                <a:srgbClr val="EC1D28">
                  <a:shade val="67500"/>
                  <a:satMod val="115000"/>
                </a:srgbClr>
              </a:gs>
              <a:gs pos="100000">
                <a:srgbClr val="EC1D28">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0877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a:t>
            </a:r>
            <a:r>
              <a:rPr lang="en-US" dirty="0" smtClean="0">
                <a:solidFill>
                  <a:srgbClr val="FF0000"/>
                </a:solidFill>
              </a:rPr>
              <a:t>Nitrogen fixation </a:t>
            </a:r>
            <a:r>
              <a:rPr lang="en-US" dirty="0" smtClean="0"/>
              <a:t>is the process of changing </a:t>
            </a:r>
            <a:r>
              <a:rPr lang="en-US" u="sng" dirty="0" smtClean="0"/>
              <a:t>unusable and unreactive</a:t>
            </a:r>
            <a:r>
              <a:rPr lang="en-US" dirty="0" smtClean="0"/>
              <a:t> nitrogen gas (</a:t>
            </a:r>
            <a:r>
              <a:rPr lang="en-US" dirty="0" smtClean="0">
                <a:solidFill>
                  <a:srgbClr val="92D050"/>
                </a:solidFill>
              </a:rPr>
              <a:t>N</a:t>
            </a:r>
            <a:r>
              <a:rPr lang="en-US" baseline="-25000" dirty="0" smtClean="0">
                <a:solidFill>
                  <a:srgbClr val="92D050"/>
                </a:solidFill>
              </a:rPr>
              <a:t>2</a:t>
            </a:r>
            <a:r>
              <a:rPr lang="en-US" dirty="0" smtClean="0"/>
              <a:t>) into ammonia (</a:t>
            </a:r>
            <a:r>
              <a:rPr lang="en-US" dirty="0" smtClean="0">
                <a:solidFill>
                  <a:srgbClr val="F70796"/>
                </a:solidFill>
              </a:rPr>
              <a:t>NH</a:t>
            </a:r>
            <a:r>
              <a:rPr lang="en-US" baseline="-25000" dirty="0" smtClean="0">
                <a:solidFill>
                  <a:srgbClr val="F70796"/>
                </a:solidFill>
              </a:rPr>
              <a:t>3</a:t>
            </a:r>
            <a:r>
              <a:rPr lang="en-US" dirty="0" smtClean="0"/>
              <a:t>)</a:t>
            </a:r>
          </a:p>
          <a:p>
            <a:pPr>
              <a:buFont typeface="Arial" panose="020B0604020202020204" pitchFamily="34" charset="0"/>
              <a:buChar char="•"/>
            </a:pPr>
            <a:r>
              <a:rPr lang="en-US" dirty="0" smtClean="0">
                <a:solidFill>
                  <a:srgbClr val="FF0000"/>
                </a:solidFill>
              </a:rPr>
              <a:t> Remember: </a:t>
            </a:r>
            <a:r>
              <a:rPr lang="en-US" dirty="0" smtClean="0"/>
              <a:t>The goal of nitrogen fixation is to pull unusable nitrogen from the atmosphere and make it usable!</a:t>
            </a:r>
          </a:p>
          <a:p>
            <a:pPr>
              <a:buFont typeface="Arial" panose="020B0604020202020204" pitchFamily="34" charset="0"/>
              <a:buChar char="•"/>
            </a:pPr>
            <a:r>
              <a:rPr lang="en-US" dirty="0" smtClean="0"/>
              <a:t> Nitrogen Fixation occurs in three ways:</a:t>
            </a:r>
          </a:p>
          <a:p>
            <a:pPr marL="470916" lvl="1" indent="-342900">
              <a:buFont typeface="+mj-lt"/>
              <a:buAutoNum type="arabicPeriod"/>
            </a:pPr>
            <a:r>
              <a:rPr lang="en-US" dirty="0"/>
              <a:t>Bacterial </a:t>
            </a:r>
            <a:r>
              <a:rPr lang="en-US" dirty="0" smtClean="0"/>
              <a:t>fixation (the most common way)</a:t>
            </a:r>
          </a:p>
          <a:p>
            <a:pPr marL="470916" lvl="1" indent="-342900">
              <a:buFont typeface="+mj-lt"/>
              <a:buAutoNum type="arabicPeriod"/>
            </a:pPr>
            <a:r>
              <a:rPr lang="en-US" dirty="0" smtClean="0"/>
              <a:t>Lightning strikes</a:t>
            </a:r>
          </a:p>
          <a:p>
            <a:pPr marL="470916" lvl="1" indent="-342900">
              <a:buFont typeface="+mj-lt"/>
              <a:buAutoNum type="arabicPeriod"/>
            </a:pPr>
            <a:r>
              <a:rPr lang="en-US" dirty="0" smtClean="0"/>
              <a:t>Industrial fixation - like combustion of fossil fuels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421393"/>
            <a:ext cx="2767001" cy="3162287"/>
          </a:xfrm>
          <a:prstGeom prst="rect">
            <a:avLst/>
          </a:prstGeom>
        </p:spPr>
      </p:pic>
      <p:sp>
        <p:nvSpPr>
          <p:cNvPr id="2" name="Title 1"/>
          <p:cNvSpPr>
            <a:spLocks noGrp="1"/>
          </p:cNvSpPr>
          <p:nvPr>
            <p:ph type="title"/>
          </p:nvPr>
        </p:nvSpPr>
        <p:spPr/>
        <p:txBody>
          <a:bodyPr/>
          <a:lstStyle/>
          <a:p>
            <a:r>
              <a:rPr lang="en-US" dirty="0" smtClean="0">
                <a:solidFill>
                  <a:srgbClr val="FF0000"/>
                </a:solidFill>
              </a:rPr>
              <a:t>Nitrogen Fixation</a:t>
            </a:r>
            <a:endParaRPr lang="en-US" dirty="0">
              <a:solidFill>
                <a:srgbClr val="FF0000"/>
              </a:solidFill>
            </a:endParaRPr>
          </a:p>
        </p:txBody>
      </p:sp>
      <p:grpSp>
        <p:nvGrpSpPr>
          <p:cNvPr id="13" name="Group 12"/>
          <p:cNvGrpSpPr/>
          <p:nvPr/>
        </p:nvGrpSpPr>
        <p:grpSpPr>
          <a:xfrm>
            <a:off x="5381625" y="23308"/>
            <a:ext cx="3762375" cy="2280621"/>
            <a:chOff x="1143000" y="1765907"/>
            <a:chExt cx="7266486" cy="5101954"/>
          </a:xfrm>
        </p:grpSpPr>
        <p:pic>
          <p:nvPicPr>
            <p:cNvPr id="1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7325" t="9639" r="6602" b="10843"/>
            <a:stretch/>
          </p:blipFill>
          <p:spPr>
            <a:xfrm>
              <a:off x="1143000" y="1765907"/>
              <a:ext cx="7266486" cy="5101954"/>
            </a:xfrm>
            <a:prstGeom prst="rect">
              <a:avLst/>
            </a:prstGeom>
          </p:spPr>
        </p:pic>
        <p:sp>
          <p:nvSpPr>
            <p:cNvPr id="11" name="Rounded Rectangle 10"/>
            <p:cNvSpPr/>
            <p:nvPr/>
          </p:nvSpPr>
          <p:spPr>
            <a:xfrm rot="1701418">
              <a:off x="5085004" y="3984589"/>
              <a:ext cx="1646765" cy="233820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2054644">
              <a:off x="6908415" y="5141574"/>
              <a:ext cx="705870" cy="412757"/>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9237" y="4913376"/>
            <a:ext cx="2307621" cy="194462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913376"/>
            <a:ext cx="2514600" cy="1944624"/>
          </a:xfrm>
          <a:prstGeom prst="rect">
            <a:avLst/>
          </a:prstGeom>
        </p:spPr>
      </p:pic>
      <p:sp>
        <p:nvSpPr>
          <p:cNvPr id="14" name="Right Arrow 13"/>
          <p:cNvSpPr/>
          <p:nvPr/>
        </p:nvSpPr>
        <p:spPr>
          <a:xfrm>
            <a:off x="2599610" y="5349240"/>
            <a:ext cx="1484617" cy="82296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774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Ammonification</a:t>
            </a:r>
            <a:endParaRPr lang="en-US" dirty="0"/>
          </a:p>
        </p:txBody>
      </p:sp>
      <p:grpSp>
        <p:nvGrpSpPr>
          <p:cNvPr id="7" name="Group 6"/>
          <p:cNvGrpSpPr/>
          <p:nvPr/>
        </p:nvGrpSpPr>
        <p:grpSpPr>
          <a:xfrm>
            <a:off x="1143000" y="1765907"/>
            <a:ext cx="7266486" cy="5101954"/>
            <a:chOff x="1143000" y="1765907"/>
            <a:chExt cx="7266486" cy="5101954"/>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7325" t="9639" r="6602" b="10843"/>
            <a:stretch/>
          </p:blipFill>
          <p:spPr>
            <a:xfrm>
              <a:off x="1143000" y="1765907"/>
              <a:ext cx="7266486" cy="5101954"/>
            </a:xfrm>
            <a:prstGeom prst="rect">
              <a:avLst/>
            </a:prstGeom>
          </p:spPr>
        </p:pic>
        <p:sp>
          <p:nvSpPr>
            <p:cNvPr id="5" name="Rounded Rectangle 4"/>
            <p:cNvSpPr/>
            <p:nvPr/>
          </p:nvSpPr>
          <p:spPr>
            <a:xfrm rot="5400000">
              <a:off x="3774721" y="2483860"/>
              <a:ext cx="1646765" cy="233820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9980160">
              <a:off x="5928714" y="3059145"/>
              <a:ext cx="705870" cy="412757"/>
            </a:xfrm>
            <a:prstGeom prs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122383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960137"/>
            <a:ext cx="6096000" cy="1463040"/>
          </a:xfrm>
        </p:spPr>
        <p:txBody>
          <a:bodyPr/>
          <a:lstStyle/>
          <a:p>
            <a:r>
              <a:rPr lang="en-US" dirty="0" smtClean="0"/>
              <a:t>In introduction to nitrogen</a:t>
            </a:r>
            <a:endParaRPr lang="en-US" dirty="0"/>
          </a:p>
        </p:txBody>
      </p:sp>
      <p:sp>
        <p:nvSpPr>
          <p:cNvPr id="3" name="Text Placeholder 2"/>
          <p:cNvSpPr>
            <a:spLocks noGrp="1"/>
          </p:cNvSpPr>
          <p:nvPr>
            <p:ph type="body" idx="1"/>
          </p:nvPr>
        </p:nvSpPr>
        <p:spPr/>
        <p:txBody>
          <a:bodyPr>
            <a:normAutofit/>
          </a:bodyPr>
          <a:lstStyle/>
          <a:p>
            <a:r>
              <a:rPr lang="en-US" sz="1800" dirty="0" smtClean="0"/>
              <a:t>What is nitrogen and why is it important?</a:t>
            </a:r>
            <a:endParaRPr lang="en-US" sz="1800" dirty="0"/>
          </a:p>
        </p:txBody>
      </p:sp>
    </p:spTree>
    <p:extLst>
      <p:ext uri="{BB962C8B-B14F-4D97-AF65-F5344CB8AC3E}">
        <p14:creationId xmlns:p14="http://schemas.microsoft.com/office/powerpoint/2010/main" val="1536950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Ammonification</a:t>
            </a:r>
            <a:endParaRPr lang="en-US" dirty="0"/>
          </a:p>
        </p:txBody>
      </p:sp>
      <p:sp>
        <p:nvSpPr>
          <p:cNvPr id="3" name="Content Placeholder 2"/>
          <p:cNvSpPr>
            <a:spLocks noGrp="1"/>
          </p:cNvSpPr>
          <p:nvPr>
            <p:ph idx="1"/>
          </p:nvPr>
        </p:nvSpPr>
        <p:spPr>
          <a:xfrm>
            <a:off x="435685" y="2157200"/>
            <a:ext cx="7290055" cy="4023360"/>
          </a:xfrm>
        </p:spPr>
        <p:txBody>
          <a:bodyPr/>
          <a:lstStyle/>
          <a:p>
            <a:pPr>
              <a:buFont typeface="Arial" panose="020B0604020202020204" pitchFamily="34" charset="0"/>
              <a:buChar char="•"/>
            </a:pPr>
            <a:r>
              <a:rPr lang="en-US" dirty="0" smtClean="0"/>
              <a:t> When an animal, microbe, or plant dies or produces waste, they leave behind nitrogen (especially in the form of amino acids).</a:t>
            </a:r>
          </a:p>
          <a:p>
            <a:pPr>
              <a:buFont typeface="Arial" panose="020B0604020202020204" pitchFamily="34" charset="0"/>
              <a:buChar char="•"/>
            </a:pPr>
            <a:r>
              <a:rPr lang="en-US" dirty="0">
                <a:solidFill>
                  <a:schemeClr val="accent1"/>
                </a:solidFill>
              </a:rPr>
              <a:t> </a:t>
            </a:r>
            <a:r>
              <a:rPr lang="en-US" dirty="0" smtClean="0">
                <a:solidFill>
                  <a:schemeClr val="accent1"/>
                </a:solidFill>
              </a:rPr>
              <a:t>Ammonification</a:t>
            </a:r>
            <a:r>
              <a:rPr lang="en-US" dirty="0" smtClean="0"/>
              <a:t> is the process of converting that </a:t>
            </a:r>
            <a:r>
              <a:rPr lang="en-US" u="sng" dirty="0" smtClean="0"/>
              <a:t>stored, organic nitrogen</a:t>
            </a:r>
            <a:r>
              <a:rPr lang="en-US" dirty="0" smtClean="0"/>
              <a:t> into </a:t>
            </a:r>
            <a:r>
              <a:rPr lang="en-US" u="sng" dirty="0" smtClean="0"/>
              <a:t>usable nitrogen</a:t>
            </a:r>
            <a:r>
              <a:rPr lang="en-US" dirty="0" smtClean="0"/>
              <a:t> in the form of ammonia (</a:t>
            </a:r>
            <a:r>
              <a:rPr lang="en-US" dirty="0">
                <a:solidFill>
                  <a:srgbClr val="F70796"/>
                </a:solidFill>
              </a:rPr>
              <a:t>NH</a:t>
            </a:r>
            <a:r>
              <a:rPr lang="en-US" baseline="-25000" dirty="0">
                <a:solidFill>
                  <a:srgbClr val="F70796"/>
                </a:solidFill>
              </a:rPr>
              <a:t>3</a:t>
            </a:r>
            <a:r>
              <a:rPr lang="en-US" dirty="0" smtClean="0"/>
              <a:t>)</a:t>
            </a:r>
          </a:p>
          <a:p>
            <a:pPr>
              <a:buFont typeface="Arial" panose="020B0604020202020204" pitchFamily="34" charset="0"/>
              <a:buChar char="•"/>
            </a:pPr>
            <a:r>
              <a:rPr lang="en-US" dirty="0"/>
              <a:t> </a:t>
            </a:r>
            <a:r>
              <a:rPr lang="en-US" dirty="0" smtClean="0"/>
              <a:t>This is the nitrogen cycles way of recycling nitrogen</a:t>
            </a:r>
            <a:endParaRPr lang="en-US" dirty="0"/>
          </a:p>
        </p:txBody>
      </p:sp>
      <p:grpSp>
        <p:nvGrpSpPr>
          <p:cNvPr id="4" name="Group 3"/>
          <p:cNvGrpSpPr/>
          <p:nvPr/>
        </p:nvGrpSpPr>
        <p:grpSpPr>
          <a:xfrm>
            <a:off x="5638800" y="17929"/>
            <a:ext cx="3468445" cy="2187210"/>
            <a:chOff x="1143000" y="1765907"/>
            <a:chExt cx="7266486" cy="5101954"/>
          </a:xfrm>
        </p:grpSpPr>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7325" t="9639" r="6602" b="10843"/>
            <a:stretch/>
          </p:blipFill>
          <p:spPr>
            <a:xfrm>
              <a:off x="1143000" y="1765907"/>
              <a:ext cx="7266486" cy="5101954"/>
            </a:xfrm>
            <a:prstGeom prst="rect">
              <a:avLst/>
            </a:prstGeom>
          </p:spPr>
        </p:pic>
        <p:sp>
          <p:nvSpPr>
            <p:cNvPr id="6" name="Rounded Rectangle 5"/>
            <p:cNvSpPr/>
            <p:nvPr/>
          </p:nvSpPr>
          <p:spPr>
            <a:xfrm rot="5400000">
              <a:off x="3774721" y="2483860"/>
              <a:ext cx="1646765" cy="233820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9980160">
              <a:off x="5928714" y="3059145"/>
              <a:ext cx="705870" cy="412757"/>
            </a:xfrm>
            <a:prstGeom prst="rightArrow">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2096" y="3273156"/>
            <a:ext cx="3315149" cy="3520503"/>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9179"/>
          <a:stretch/>
        </p:blipFill>
        <p:spPr>
          <a:xfrm>
            <a:off x="123063" y="4407562"/>
            <a:ext cx="3208240" cy="22098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0315" y="4321252"/>
            <a:ext cx="2391781" cy="2296110"/>
          </a:xfrm>
          <a:prstGeom prst="rect">
            <a:avLst/>
          </a:prstGeom>
        </p:spPr>
      </p:pic>
    </p:spTree>
    <p:extLst>
      <p:ext uri="{BB962C8B-B14F-4D97-AF65-F5344CB8AC3E}">
        <p14:creationId xmlns:p14="http://schemas.microsoft.com/office/powerpoint/2010/main" val="3823918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there’s more!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After the bacteria create ammonia (</a:t>
            </a:r>
            <a:r>
              <a:rPr lang="en-US" dirty="0" smtClean="0">
                <a:solidFill>
                  <a:srgbClr val="F70796"/>
                </a:solidFill>
              </a:rPr>
              <a:t>NH</a:t>
            </a:r>
            <a:r>
              <a:rPr lang="en-US" baseline="-25000" dirty="0" smtClean="0">
                <a:solidFill>
                  <a:srgbClr val="F70796"/>
                </a:solidFill>
              </a:rPr>
              <a:t>3</a:t>
            </a:r>
            <a:r>
              <a:rPr lang="en-US" dirty="0" smtClean="0"/>
              <a:t>) in nitrogen fixation, it still isn’t usable by plants or animals… so it must go through another process.</a:t>
            </a:r>
          </a:p>
          <a:p>
            <a:pPr>
              <a:buFont typeface="Arial" panose="020B0604020202020204" pitchFamily="34" charset="0"/>
              <a:buChar char="•"/>
            </a:pPr>
            <a:r>
              <a:rPr lang="en-US" dirty="0"/>
              <a:t> </a:t>
            </a:r>
            <a:r>
              <a:rPr lang="en-US" dirty="0" smtClean="0"/>
              <a:t>This process is called </a:t>
            </a:r>
            <a:r>
              <a:rPr lang="en-US" sz="5400" dirty="0" smtClean="0">
                <a:solidFill>
                  <a:srgbClr val="263796"/>
                </a:solidFill>
                <a:latin typeface="+mj-lt"/>
              </a:rPr>
              <a:t>NITRIFICATION</a:t>
            </a:r>
            <a:endParaRPr lang="en-US" sz="5400" b="1" dirty="0">
              <a:ln w="22225">
                <a:solidFill>
                  <a:schemeClr val="accent2"/>
                </a:solidFill>
                <a:prstDash val="solid"/>
              </a:ln>
              <a:solidFill>
                <a:schemeClr val="accent2">
                  <a:lumMod val="40000"/>
                  <a:lumOff val="60000"/>
                </a:schemeClr>
              </a:solidFill>
              <a:latin typeface="+mj-l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2666" r="24000"/>
          <a:stretch/>
        </p:blipFill>
        <p:spPr>
          <a:xfrm>
            <a:off x="6553200" y="89297"/>
            <a:ext cx="2343150" cy="2196703"/>
          </a:xfrm>
          <a:prstGeom prst="rect">
            <a:avLst/>
          </a:prstGeom>
        </p:spPr>
      </p:pic>
    </p:spTree>
    <p:extLst>
      <p:ext uri="{BB962C8B-B14F-4D97-AF65-F5344CB8AC3E}">
        <p14:creationId xmlns:p14="http://schemas.microsoft.com/office/powerpoint/2010/main" val="223040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3796"/>
                </a:solidFill>
              </a:rPr>
              <a:t>Nitrification</a:t>
            </a:r>
            <a:endParaRPr lang="en-US" dirty="0">
              <a:solidFill>
                <a:srgbClr val="263796"/>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325" t="9639" r="6602" b="10843"/>
          <a:stretch/>
        </p:blipFill>
        <p:spPr>
          <a:xfrm>
            <a:off x="1219200" y="1600200"/>
            <a:ext cx="7488450" cy="5257800"/>
          </a:xfrm>
          <a:prstGeom prst="rect">
            <a:avLst/>
          </a:prstGeom>
        </p:spPr>
      </p:pic>
      <p:sp>
        <p:nvSpPr>
          <p:cNvPr id="5" name="Rounded Rectangle 4"/>
          <p:cNvSpPr/>
          <p:nvPr/>
        </p:nvSpPr>
        <p:spPr>
          <a:xfrm rot="5400000">
            <a:off x="2440757" y="759646"/>
            <a:ext cx="1900285" cy="3581400"/>
          </a:xfrm>
          <a:prstGeom prst="roundRect">
            <a:avLst/>
          </a:prstGeom>
          <a:noFill/>
          <a:ln w="57150">
            <a:solidFill>
              <a:srgbClr val="263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5508369" y="1878453"/>
            <a:ext cx="705870" cy="412757"/>
          </a:xfrm>
          <a:prstGeom prst="rightArrow">
            <a:avLst/>
          </a:prstGeom>
          <a:gradFill flip="none" rotWithShape="1">
            <a:gsLst>
              <a:gs pos="0">
                <a:srgbClr val="263796">
                  <a:shade val="30000"/>
                  <a:satMod val="115000"/>
                </a:srgbClr>
              </a:gs>
              <a:gs pos="50000">
                <a:srgbClr val="263796">
                  <a:shade val="67500"/>
                  <a:satMod val="115000"/>
                </a:srgbClr>
              </a:gs>
              <a:gs pos="100000">
                <a:srgbClr val="263796">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7569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rgbClr val="263796"/>
                </a:solidFill>
              </a:rPr>
              <a:t> Nitrification </a:t>
            </a:r>
            <a:r>
              <a:rPr lang="en-US" dirty="0" smtClean="0"/>
              <a:t>is the process that converts ammonia (</a:t>
            </a:r>
            <a:r>
              <a:rPr lang="en-US" dirty="0" smtClean="0">
                <a:solidFill>
                  <a:srgbClr val="F70796"/>
                </a:solidFill>
              </a:rPr>
              <a:t>NH</a:t>
            </a:r>
            <a:r>
              <a:rPr lang="en-US" baseline="-25000" dirty="0" smtClean="0">
                <a:solidFill>
                  <a:srgbClr val="F70796"/>
                </a:solidFill>
              </a:rPr>
              <a:t>3</a:t>
            </a:r>
            <a:r>
              <a:rPr lang="en-US" dirty="0" smtClean="0"/>
              <a:t>) into nitrite (</a:t>
            </a:r>
            <a:r>
              <a:rPr lang="en-US" dirty="0" smtClean="0">
                <a:solidFill>
                  <a:srgbClr val="7030A0"/>
                </a:solidFill>
              </a:rPr>
              <a:t>NO</a:t>
            </a:r>
            <a:r>
              <a:rPr lang="en-US" baseline="-25000" dirty="0" smtClean="0">
                <a:solidFill>
                  <a:srgbClr val="7030A0"/>
                </a:solidFill>
              </a:rPr>
              <a:t>2</a:t>
            </a:r>
            <a:r>
              <a:rPr lang="en-US" baseline="30000" dirty="0" smtClean="0">
                <a:solidFill>
                  <a:srgbClr val="7030A0"/>
                </a:solidFill>
              </a:rPr>
              <a:t>-</a:t>
            </a:r>
            <a:r>
              <a:rPr lang="en-US" dirty="0" smtClean="0"/>
              <a:t>) and then nitrite (</a:t>
            </a:r>
            <a:r>
              <a:rPr lang="en-US" dirty="0" smtClean="0">
                <a:solidFill>
                  <a:srgbClr val="7030A0"/>
                </a:solidFill>
              </a:rPr>
              <a:t>NO</a:t>
            </a:r>
            <a:r>
              <a:rPr lang="en-US" baseline="-25000" dirty="0" smtClean="0">
                <a:solidFill>
                  <a:srgbClr val="7030A0"/>
                </a:solidFill>
              </a:rPr>
              <a:t>2</a:t>
            </a:r>
            <a:r>
              <a:rPr lang="en-US" baseline="30000" dirty="0" smtClean="0">
                <a:solidFill>
                  <a:srgbClr val="7030A0"/>
                </a:solidFill>
              </a:rPr>
              <a:t>-</a:t>
            </a:r>
            <a:r>
              <a:rPr lang="en-US" dirty="0" smtClean="0"/>
              <a:t>) into nitrate (</a:t>
            </a:r>
            <a:r>
              <a:rPr lang="en-US" dirty="0" smtClean="0">
                <a:solidFill>
                  <a:schemeClr val="accent4"/>
                </a:solidFill>
              </a:rPr>
              <a:t>NO</a:t>
            </a:r>
            <a:r>
              <a:rPr lang="en-US" baseline="-25000" dirty="0" smtClean="0">
                <a:solidFill>
                  <a:schemeClr val="accent4"/>
                </a:solidFill>
              </a:rPr>
              <a:t>3</a:t>
            </a:r>
            <a:r>
              <a:rPr lang="en-US" baseline="30000" dirty="0" smtClean="0">
                <a:solidFill>
                  <a:schemeClr val="accent4"/>
                </a:solidFill>
              </a:rPr>
              <a:t>-</a:t>
            </a:r>
            <a:r>
              <a:rPr lang="en-US" dirty="0" smtClean="0"/>
              <a:t>)</a:t>
            </a:r>
          </a:p>
          <a:p>
            <a:pPr>
              <a:buFont typeface="Arial" panose="020B0604020202020204" pitchFamily="34" charset="0"/>
              <a:buChar char="•"/>
            </a:pPr>
            <a:r>
              <a:rPr lang="en-US" dirty="0"/>
              <a:t> </a:t>
            </a:r>
            <a:r>
              <a:rPr lang="en-US" dirty="0" smtClean="0"/>
              <a:t>This is also most often carried out by nitrifying bacteria in soil</a:t>
            </a:r>
          </a:p>
          <a:p>
            <a:pPr marL="470916" lvl="1" indent="-342900">
              <a:buFont typeface="+mj-lt"/>
              <a:buAutoNum type="arabicPeriod"/>
            </a:pPr>
            <a:r>
              <a:rPr lang="en-US" dirty="0"/>
              <a:t>The first step is carried out by ammonia-</a:t>
            </a:r>
            <a:r>
              <a:rPr lang="en-US" u="sng" dirty="0"/>
              <a:t>oxidizing</a:t>
            </a:r>
            <a:r>
              <a:rPr lang="en-US" dirty="0"/>
              <a:t> bacteria</a:t>
            </a:r>
          </a:p>
          <a:p>
            <a:pPr marL="470916" lvl="1" indent="-342900">
              <a:buFont typeface="+mj-lt"/>
              <a:buAutoNum type="arabicPeriod"/>
            </a:pPr>
            <a:r>
              <a:rPr lang="en-US" dirty="0"/>
              <a:t>The second step is carried out by nitrite-</a:t>
            </a:r>
            <a:r>
              <a:rPr lang="en-US" u="sng" dirty="0"/>
              <a:t>oxidizing</a:t>
            </a:r>
            <a:r>
              <a:rPr lang="en-US" dirty="0"/>
              <a:t> bacteria</a:t>
            </a:r>
          </a:p>
          <a:p>
            <a:pPr>
              <a:buFont typeface="Arial" panose="020B0604020202020204" pitchFamily="34" charset="0"/>
              <a:buChar char="•"/>
            </a:pPr>
            <a:r>
              <a:rPr lang="en-US" dirty="0"/>
              <a:t> </a:t>
            </a:r>
            <a:r>
              <a:rPr lang="en-US" dirty="0" smtClean="0"/>
              <a:t>To complete nitrification, </a:t>
            </a:r>
            <a:r>
              <a:rPr lang="en-US" b="1" dirty="0" smtClean="0"/>
              <a:t>both steps </a:t>
            </a:r>
            <a:r>
              <a:rPr lang="en-US" dirty="0" smtClean="0"/>
              <a:t>must occur!</a:t>
            </a:r>
          </a:p>
          <a:p>
            <a:pPr>
              <a:buFont typeface="Arial" panose="020B0604020202020204" pitchFamily="34" charset="0"/>
              <a:buChar char="•"/>
            </a:pPr>
            <a:r>
              <a:rPr lang="en-US" dirty="0" smtClean="0">
                <a:solidFill>
                  <a:srgbClr val="FF0000"/>
                </a:solidFill>
              </a:rPr>
              <a:t>Remember: </a:t>
            </a:r>
            <a:r>
              <a:rPr lang="en-US" dirty="0" smtClean="0"/>
              <a:t>we start with ammonia and end with nitrate</a:t>
            </a:r>
          </a:p>
          <a:p>
            <a:pPr marL="0" indent="0" algn="ctr">
              <a:buNone/>
            </a:pPr>
            <a:r>
              <a:rPr lang="en-US" b="1" dirty="0" smtClean="0">
                <a:solidFill>
                  <a:srgbClr val="F70796"/>
                </a:solidFill>
              </a:rPr>
              <a:t>NH</a:t>
            </a:r>
            <a:r>
              <a:rPr lang="en-US" b="1" baseline="-25000" dirty="0" smtClean="0">
                <a:solidFill>
                  <a:srgbClr val="F70796"/>
                </a:solidFill>
              </a:rPr>
              <a:t>3</a:t>
            </a:r>
            <a:r>
              <a:rPr lang="en-US" b="1" dirty="0" smtClean="0"/>
              <a:t> </a:t>
            </a:r>
            <a:r>
              <a:rPr lang="en-US" b="1" dirty="0" smtClean="0">
                <a:sym typeface="Wingdings" panose="05000000000000000000" pitchFamily="2" charset="2"/>
              </a:rPr>
              <a:t> </a:t>
            </a:r>
            <a:r>
              <a:rPr lang="en-US" b="1" dirty="0" smtClean="0">
                <a:solidFill>
                  <a:srgbClr val="7030A0"/>
                </a:solidFill>
              </a:rPr>
              <a:t>NO</a:t>
            </a:r>
            <a:r>
              <a:rPr lang="en-US" b="1" baseline="-25000" dirty="0" smtClean="0">
                <a:solidFill>
                  <a:srgbClr val="7030A0"/>
                </a:solidFill>
              </a:rPr>
              <a:t>2</a:t>
            </a:r>
            <a:r>
              <a:rPr lang="en-US" b="1" baseline="30000" dirty="0" smtClean="0">
                <a:solidFill>
                  <a:srgbClr val="7030A0"/>
                </a:solidFill>
              </a:rPr>
              <a:t>- </a:t>
            </a:r>
            <a:r>
              <a:rPr lang="en-US" b="1" dirty="0" smtClean="0">
                <a:sym typeface="Wingdings" panose="05000000000000000000" pitchFamily="2" charset="2"/>
              </a:rPr>
              <a:t> </a:t>
            </a:r>
            <a:r>
              <a:rPr lang="en-US" b="1" dirty="0">
                <a:solidFill>
                  <a:schemeClr val="accent4"/>
                </a:solidFill>
              </a:rPr>
              <a:t>NO</a:t>
            </a:r>
            <a:r>
              <a:rPr lang="en-US" b="1" baseline="-25000" dirty="0">
                <a:solidFill>
                  <a:schemeClr val="accent4"/>
                </a:solidFill>
              </a:rPr>
              <a:t>3</a:t>
            </a:r>
            <a:r>
              <a:rPr lang="en-US" b="1" baseline="30000" dirty="0">
                <a:solidFill>
                  <a:schemeClr val="accent4"/>
                </a:solidFill>
              </a:rPr>
              <a:t>-</a:t>
            </a:r>
            <a:endParaRPr lang="en-US" b="1"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solidFill>
                  <a:srgbClr val="263796"/>
                </a:solidFill>
              </a:rPr>
              <a:t>Nitrification</a:t>
            </a:r>
            <a:endParaRPr lang="en-US" dirty="0">
              <a:solidFill>
                <a:srgbClr val="263796"/>
              </a:solidFill>
            </a:endParaRPr>
          </a:p>
        </p:txBody>
      </p:sp>
      <p:grpSp>
        <p:nvGrpSpPr>
          <p:cNvPr id="7" name="Group 6"/>
          <p:cNvGrpSpPr/>
          <p:nvPr/>
        </p:nvGrpSpPr>
        <p:grpSpPr>
          <a:xfrm>
            <a:off x="5867399" y="0"/>
            <a:ext cx="3297219" cy="2209800"/>
            <a:chOff x="1219200" y="1600200"/>
            <a:chExt cx="7488450" cy="525780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7325" t="9639" r="6602" b="10843"/>
            <a:stretch/>
          </p:blipFill>
          <p:spPr>
            <a:xfrm>
              <a:off x="1219200" y="1600200"/>
              <a:ext cx="7488450" cy="5257800"/>
            </a:xfrm>
            <a:prstGeom prst="rect">
              <a:avLst/>
            </a:prstGeom>
          </p:spPr>
        </p:pic>
        <p:sp>
          <p:nvSpPr>
            <p:cNvPr id="5" name="Rounded Rectangle 4"/>
            <p:cNvSpPr/>
            <p:nvPr/>
          </p:nvSpPr>
          <p:spPr>
            <a:xfrm rot="5400000">
              <a:off x="2440757" y="759646"/>
              <a:ext cx="1900285" cy="3581400"/>
            </a:xfrm>
            <a:prstGeom prst="roundRect">
              <a:avLst/>
            </a:prstGeom>
            <a:noFill/>
            <a:ln w="57150">
              <a:solidFill>
                <a:srgbClr val="263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5508369" y="1878453"/>
              <a:ext cx="705870" cy="412757"/>
            </a:xfrm>
            <a:prstGeom prst="rightArrow">
              <a:avLst/>
            </a:prstGeom>
            <a:gradFill flip="none" rotWithShape="1">
              <a:gsLst>
                <a:gs pos="0">
                  <a:srgbClr val="263796">
                    <a:shade val="30000"/>
                    <a:satMod val="115000"/>
                  </a:srgbClr>
                </a:gs>
                <a:gs pos="50000">
                  <a:srgbClr val="263796">
                    <a:shade val="67500"/>
                    <a:satMod val="115000"/>
                  </a:srgbClr>
                </a:gs>
                <a:gs pos="100000">
                  <a:srgbClr val="263796">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10" name="Cloud 9"/>
          <p:cNvSpPr/>
          <p:nvPr/>
        </p:nvSpPr>
        <p:spPr>
          <a:xfrm>
            <a:off x="6106886" y="3290897"/>
            <a:ext cx="2514600" cy="1295400"/>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Oxidizing = adding oxygen</a:t>
            </a:r>
            <a:endParaRPr lang="en-US" dirty="0">
              <a:solidFill>
                <a:schemeClr val="tx1"/>
              </a:solidFill>
            </a:endParaRPr>
          </a:p>
        </p:txBody>
      </p:sp>
      <p:sp>
        <p:nvSpPr>
          <p:cNvPr id="11" name="Oval 10"/>
          <p:cNvSpPr/>
          <p:nvPr/>
        </p:nvSpPr>
        <p:spPr>
          <a:xfrm>
            <a:off x="5268687" y="2567214"/>
            <a:ext cx="457199"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3930322" y="2838450"/>
            <a:ext cx="2394278" cy="7217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725886" y="2838450"/>
            <a:ext cx="897418" cy="5829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429000" y="2567214"/>
            <a:ext cx="53340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9" y="4867656"/>
            <a:ext cx="2743200" cy="1990344"/>
          </a:xfrm>
          <a:prstGeom prst="rect">
            <a:avLst/>
          </a:prstGeom>
        </p:spPr>
      </p:pic>
    </p:spTree>
    <p:extLst>
      <p:ext uri="{BB962C8B-B14F-4D97-AF65-F5344CB8AC3E}">
        <p14:creationId xmlns:p14="http://schemas.microsoft.com/office/powerpoint/2010/main" val="37390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			</a:t>
            </a:r>
          </a:p>
          <a:p>
            <a:pPr marL="0" indent="0">
              <a:buNone/>
            </a:pPr>
            <a:r>
              <a:rPr lang="en-US" sz="2700" dirty="0" smtClean="0"/>
              <a:t>			</a:t>
            </a:r>
            <a:r>
              <a:rPr lang="en-US" sz="2700" dirty="0" smtClean="0">
                <a:solidFill>
                  <a:srgbClr val="FF0000"/>
                </a:solidFill>
              </a:rPr>
              <a:t>WHY DOES THIS MATTER?</a:t>
            </a:r>
          </a:p>
          <a:p>
            <a:pPr marL="0" indent="0">
              <a:buNone/>
            </a:pPr>
            <a:endParaRPr lang="en-US" dirty="0" smtClean="0"/>
          </a:p>
          <a:p>
            <a:pPr marL="0" indent="0">
              <a:buNone/>
            </a:pPr>
            <a:endParaRPr lang="en-US" dirty="0"/>
          </a:p>
          <a:p>
            <a:pPr>
              <a:buFont typeface="Arial" panose="020B0604020202020204" pitchFamily="34" charset="0"/>
              <a:buChar char="•"/>
            </a:pPr>
            <a:r>
              <a:rPr lang="en-US" dirty="0" smtClean="0"/>
              <a:t>Nitrification creates the products (nitrates and nitrites) that are used by plants to create the amino acids we discussed earlier!</a:t>
            </a:r>
          </a:p>
          <a:p>
            <a:pPr>
              <a:buFont typeface="Arial" panose="020B0604020202020204" pitchFamily="34" charset="0"/>
              <a:buChar char="•"/>
            </a:pPr>
            <a:r>
              <a:rPr lang="en-US" dirty="0"/>
              <a:t> </a:t>
            </a:r>
            <a:r>
              <a:rPr lang="en-US" dirty="0" smtClean="0">
                <a:solidFill>
                  <a:srgbClr val="FF0000"/>
                </a:solidFill>
              </a:rPr>
              <a:t>Remember: </a:t>
            </a:r>
            <a:r>
              <a:rPr lang="en-US" dirty="0" smtClean="0"/>
              <a:t>amino acids are the building blocks of proteins (which are required for growth!)</a:t>
            </a:r>
            <a:endParaRPr lang="en-US" dirty="0"/>
          </a:p>
        </p:txBody>
      </p:sp>
      <p:sp>
        <p:nvSpPr>
          <p:cNvPr id="4" name="Title 1"/>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smtClean="0">
                <a:solidFill>
                  <a:srgbClr val="263796"/>
                </a:solidFill>
              </a:rPr>
              <a:t>Nitrification</a:t>
            </a:r>
            <a:endParaRPr lang="en-US" dirty="0">
              <a:solidFill>
                <a:srgbClr val="263796"/>
              </a:solidFill>
            </a:endParaRPr>
          </a:p>
        </p:txBody>
      </p:sp>
      <p:grpSp>
        <p:nvGrpSpPr>
          <p:cNvPr id="5" name="Group 4"/>
          <p:cNvGrpSpPr/>
          <p:nvPr/>
        </p:nvGrpSpPr>
        <p:grpSpPr>
          <a:xfrm>
            <a:off x="5715000" y="230124"/>
            <a:ext cx="3297219" cy="2209800"/>
            <a:chOff x="1219200" y="1600200"/>
            <a:chExt cx="7488450" cy="5257800"/>
          </a:xfrm>
        </p:grpSpPr>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7325" t="9639" r="6602" b="10843"/>
            <a:stretch/>
          </p:blipFill>
          <p:spPr>
            <a:xfrm>
              <a:off x="1219200" y="1600200"/>
              <a:ext cx="7488450" cy="5257800"/>
            </a:xfrm>
            <a:prstGeom prst="rect">
              <a:avLst/>
            </a:prstGeom>
          </p:spPr>
        </p:pic>
        <p:sp>
          <p:nvSpPr>
            <p:cNvPr id="7" name="Rounded Rectangle 6"/>
            <p:cNvSpPr/>
            <p:nvPr/>
          </p:nvSpPr>
          <p:spPr>
            <a:xfrm rot="5400000">
              <a:off x="2440757" y="759646"/>
              <a:ext cx="1900285" cy="3581400"/>
            </a:xfrm>
            <a:prstGeom prst="roundRect">
              <a:avLst/>
            </a:prstGeom>
            <a:noFill/>
            <a:ln w="57150">
              <a:solidFill>
                <a:srgbClr val="263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5508369" y="1878453"/>
              <a:ext cx="705870" cy="412757"/>
            </a:xfrm>
            <a:prstGeom prst="rightArrow">
              <a:avLst/>
            </a:prstGeom>
            <a:gradFill flip="none" rotWithShape="1">
              <a:gsLst>
                <a:gs pos="0">
                  <a:srgbClr val="263796">
                    <a:shade val="30000"/>
                    <a:satMod val="115000"/>
                  </a:srgbClr>
                </a:gs>
                <a:gs pos="50000">
                  <a:srgbClr val="263796">
                    <a:shade val="67500"/>
                    <a:satMod val="115000"/>
                  </a:srgbClr>
                </a:gs>
                <a:gs pos="100000">
                  <a:srgbClr val="263796">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7622" r="20463" b="3012"/>
          <a:stretch/>
        </p:blipFill>
        <p:spPr>
          <a:xfrm>
            <a:off x="914400" y="1919917"/>
            <a:ext cx="2286000" cy="2377763"/>
          </a:xfrm>
          <a:prstGeom prst="rect">
            <a:avLst/>
          </a:prstGeom>
        </p:spPr>
      </p:pic>
    </p:spTree>
    <p:extLst>
      <p:ext uri="{BB962C8B-B14F-4D97-AF65-F5344CB8AC3E}">
        <p14:creationId xmlns:p14="http://schemas.microsoft.com/office/powerpoint/2010/main" val="478608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Assimilation</a:t>
            </a:r>
            <a:endParaRPr lang="en-US" dirty="0"/>
          </a:p>
        </p:txBody>
      </p:sp>
      <p:sp>
        <p:nvSpPr>
          <p:cNvPr id="3" name="Content Placeholder 2"/>
          <p:cNvSpPr>
            <a:spLocks noGrp="1"/>
          </p:cNvSpPr>
          <p:nvPr>
            <p:ph idx="1"/>
          </p:nvPr>
        </p:nvSpPr>
        <p:spPr>
          <a:xfrm>
            <a:off x="671877" y="1895688"/>
            <a:ext cx="4202366" cy="4023360"/>
          </a:xfrm>
        </p:spPr>
        <p:txBody>
          <a:bodyPr/>
          <a:lstStyle/>
          <a:p>
            <a:pPr>
              <a:buFont typeface="Arial" panose="020B0604020202020204" pitchFamily="34" charset="0"/>
              <a:buChar char="•"/>
            </a:pPr>
            <a:r>
              <a:rPr lang="en-US" dirty="0" smtClean="0"/>
              <a:t> </a:t>
            </a:r>
            <a:r>
              <a:rPr lang="en-US" dirty="0" smtClean="0">
                <a:solidFill>
                  <a:schemeClr val="accent1"/>
                </a:solidFill>
              </a:rPr>
              <a:t>Assimilation</a:t>
            </a:r>
            <a:r>
              <a:rPr lang="en-US" dirty="0" smtClean="0"/>
              <a:t> is the process that plants utilize to “ingest” nitrogen</a:t>
            </a:r>
          </a:p>
          <a:p>
            <a:pPr>
              <a:buFont typeface="Arial" panose="020B0604020202020204" pitchFamily="34" charset="0"/>
              <a:buChar char="•"/>
            </a:pPr>
            <a:r>
              <a:rPr lang="en-US" dirty="0" smtClean="0"/>
              <a:t> Plants can only utilize three forms of nitrogen: nitrites (</a:t>
            </a:r>
            <a:r>
              <a:rPr lang="en-US" dirty="0">
                <a:solidFill>
                  <a:srgbClr val="7030A0"/>
                </a:solidFill>
              </a:rPr>
              <a:t>NO</a:t>
            </a:r>
            <a:r>
              <a:rPr lang="en-US" baseline="-25000" dirty="0">
                <a:solidFill>
                  <a:srgbClr val="7030A0"/>
                </a:solidFill>
              </a:rPr>
              <a:t>2</a:t>
            </a:r>
            <a:r>
              <a:rPr lang="en-US" baseline="30000" dirty="0">
                <a:solidFill>
                  <a:srgbClr val="7030A0"/>
                </a:solidFill>
              </a:rPr>
              <a:t>-</a:t>
            </a:r>
            <a:r>
              <a:rPr lang="en-US" dirty="0" smtClean="0"/>
              <a:t>), nitrates (</a:t>
            </a:r>
            <a:r>
              <a:rPr lang="en-US" dirty="0">
                <a:solidFill>
                  <a:schemeClr val="accent4"/>
                </a:solidFill>
              </a:rPr>
              <a:t>NO</a:t>
            </a:r>
            <a:r>
              <a:rPr lang="en-US" baseline="-25000" dirty="0">
                <a:solidFill>
                  <a:schemeClr val="accent4"/>
                </a:solidFill>
              </a:rPr>
              <a:t>3</a:t>
            </a:r>
            <a:r>
              <a:rPr lang="en-US" baseline="30000" dirty="0">
                <a:solidFill>
                  <a:schemeClr val="accent4"/>
                </a:solidFill>
              </a:rPr>
              <a:t>-</a:t>
            </a:r>
            <a:r>
              <a:rPr lang="en-US" dirty="0" smtClean="0"/>
              <a:t>), and ammonium ions (NH</a:t>
            </a:r>
            <a:r>
              <a:rPr lang="en-US" baseline="-25000" dirty="0" smtClean="0"/>
              <a:t>4</a:t>
            </a:r>
            <a:r>
              <a:rPr lang="en-US" baseline="30000" dirty="0" smtClean="0"/>
              <a:t>+</a:t>
            </a:r>
            <a:r>
              <a:rPr lang="en-US" dirty="0" smtClean="0"/>
              <a:t>)</a:t>
            </a:r>
          </a:p>
          <a:p>
            <a:pPr>
              <a:buFont typeface="Arial" panose="020B0604020202020204" pitchFamily="34" charset="0"/>
              <a:buChar char="•"/>
            </a:pPr>
            <a:r>
              <a:rPr lang="en-US" dirty="0">
                <a:solidFill>
                  <a:srgbClr val="7030A0"/>
                </a:solidFill>
              </a:rPr>
              <a:t> </a:t>
            </a:r>
            <a:r>
              <a:rPr lang="en-US" dirty="0" smtClean="0"/>
              <a:t>The plants root hairs absorb the nitrogen nutrients present in the soil</a:t>
            </a:r>
          </a:p>
        </p:txBody>
      </p:sp>
      <p:grpSp>
        <p:nvGrpSpPr>
          <p:cNvPr id="15" name="Group 14"/>
          <p:cNvGrpSpPr/>
          <p:nvPr/>
        </p:nvGrpSpPr>
        <p:grpSpPr>
          <a:xfrm>
            <a:off x="4874243" y="1295226"/>
            <a:ext cx="4037013" cy="4343400"/>
            <a:chOff x="4222623" y="3124200"/>
            <a:chExt cx="3275013" cy="318516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124200"/>
              <a:ext cx="2690559" cy="2578452"/>
            </a:xfrm>
            <a:prstGeom prst="rect">
              <a:avLst/>
            </a:prstGeom>
          </p:spPr>
        </p:pic>
        <p:sp>
          <p:nvSpPr>
            <p:cNvPr id="5" name="Rounded Rectangle 4"/>
            <p:cNvSpPr/>
            <p:nvPr/>
          </p:nvSpPr>
          <p:spPr>
            <a:xfrm>
              <a:off x="6811836" y="5438988"/>
              <a:ext cx="685800" cy="3810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NO</a:t>
              </a:r>
              <a:r>
                <a:rPr lang="en-US" baseline="-25000" dirty="0" smtClean="0">
                  <a:solidFill>
                    <a:srgbClr val="7030A0"/>
                  </a:solidFill>
                </a:rPr>
                <a:t>2</a:t>
              </a:r>
              <a:r>
                <a:rPr lang="en-US" baseline="30000" dirty="0" smtClean="0">
                  <a:solidFill>
                    <a:srgbClr val="7030A0"/>
                  </a:solidFill>
                </a:rPr>
                <a:t>-</a:t>
              </a:r>
              <a:endParaRPr lang="en-US" dirty="0">
                <a:solidFill>
                  <a:srgbClr val="7030A0"/>
                </a:solidFill>
              </a:endParaRPr>
            </a:p>
          </p:txBody>
        </p:sp>
        <p:sp>
          <p:nvSpPr>
            <p:cNvPr id="7" name="Rounded Rectangle 6"/>
            <p:cNvSpPr/>
            <p:nvPr/>
          </p:nvSpPr>
          <p:spPr>
            <a:xfrm>
              <a:off x="4222623" y="5675220"/>
              <a:ext cx="685800" cy="381000"/>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NO</a:t>
              </a:r>
              <a:r>
                <a:rPr lang="en-US" baseline="-25000" dirty="0">
                  <a:solidFill>
                    <a:schemeClr val="accent4"/>
                  </a:solidFill>
                </a:rPr>
                <a:t>3</a:t>
              </a:r>
              <a:r>
                <a:rPr lang="en-US" baseline="30000" dirty="0">
                  <a:solidFill>
                    <a:schemeClr val="accent4"/>
                  </a:solidFill>
                </a:rPr>
                <a:t>-</a:t>
              </a:r>
              <a:endParaRPr lang="en-US" dirty="0"/>
            </a:p>
          </p:txBody>
        </p:sp>
        <p:sp>
          <p:nvSpPr>
            <p:cNvPr id="8" name="Rounded Rectangle 7"/>
            <p:cNvSpPr/>
            <p:nvPr/>
          </p:nvSpPr>
          <p:spPr>
            <a:xfrm>
              <a:off x="5688679" y="5928360"/>
              <a:ext cx="737222" cy="3810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NH</a:t>
              </a:r>
              <a:r>
                <a:rPr lang="en-US" baseline="-25000" dirty="0" smtClean="0">
                  <a:solidFill>
                    <a:schemeClr val="tx1"/>
                  </a:solidFill>
                </a:rPr>
                <a:t>4</a:t>
              </a:r>
              <a:r>
                <a:rPr lang="en-US" baseline="30000" dirty="0">
                  <a:solidFill>
                    <a:schemeClr val="tx1"/>
                  </a:solidFill>
                </a:rPr>
                <a:t>+</a:t>
              </a:r>
              <a:endParaRPr lang="en-US" dirty="0">
                <a:solidFill>
                  <a:schemeClr val="tx1"/>
                </a:solidFill>
              </a:endParaRPr>
            </a:p>
          </p:txBody>
        </p:sp>
        <p:cxnSp>
          <p:nvCxnSpPr>
            <p:cNvPr id="10" name="Straight Arrow Connector 9"/>
            <p:cNvCxnSpPr/>
            <p:nvPr/>
          </p:nvCxnSpPr>
          <p:spPr>
            <a:xfrm flipV="1">
              <a:off x="4800600" y="5334000"/>
              <a:ext cx="228600" cy="29548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57290" y="5557884"/>
              <a:ext cx="194031" cy="3003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553200" y="5105400"/>
              <a:ext cx="379413" cy="22860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http://faculty.uca.edu/johnc/RootHairsRadish.jpg"/>
          <p:cNvPicPr>
            <a:picLocks noChangeAspect="1" noChangeArrowheads="1"/>
          </p:cNvPicPr>
          <p:nvPr/>
        </p:nvPicPr>
        <p:blipFill rotWithShape="1">
          <a:blip r:embed="rId3">
            <a:extLst>
              <a:ext uri="{28A0092B-C50C-407E-A947-70E740481C1C}">
                <a14:useLocalDpi xmlns:a14="http://schemas.microsoft.com/office/drawing/2010/main" val="0"/>
              </a:ext>
            </a:extLst>
          </a:blip>
          <a:srcRect t="10728" b="13690"/>
          <a:stretch/>
        </p:blipFill>
        <p:spPr bwMode="auto">
          <a:xfrm>
            <a:off x="-19054" y="4495800"/>
            <a:ext cx="2070100" cy="2362200"/>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rot="10800000">
            <a:off x="1353477" y="5522208"/>
            <a:ext cx="1084923" cy="19279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38400" y="5286486"/>
            <a:ext cx="1290034" cy="63256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Root hairs</a:t>
            </a:r>
            <a:endParaRPr lang="en-US" dirty="0">
              <a:solidFill>
                <a:schemeClr val="tx1"/>
              </a:solidFill>
            </a:endParaRPr>
          </a:p>
        </p:txBody>
      </p:sp>
      <p:sp>
        <p:nvSpPr>
          <p:cNvPr id="19" name="TextBox 18"/>
          <p:cNvSpPr txBox="1"/>
          <p:nvPr/>
        </p:nvSpPr>
        <p:spPr>
          <a:xfrm>
            <a:off x="3943033" y="605404"/>
            <a:ext cx="4791312" cy="430887"/>
          </a:xfrm>
          <a:prstGeom prst="rect">
            <a:avLst/>
          </a:prstGeom>
          <a:noFill/>
        </p:spPr>
        <p:txBody>
          <a:bodyPr wrap="none" rtlCol="0">
            <a:spAutoFit/>
          </a:bodyPr>
          <a:lstStyle/>
          <a:p>
            <a:r>
              <a:rPr lang="en-US" sz="2200" b="1" dirty="0" smtClean="0">
                <a:solidFill>
                  <a:srgbClr val="EC1D28"/>
                </a:solidFill>
              </a:rPr>
              <a:t>Plants contribution to the nitrogen cycle</a:t>
            </a:r>
            <a:endParaRPr lang="en-US" sz="2200" b="1" dirty="0">
              <a:solidFill>
                <a:srgbClr val="EC1D28"/>
              </a:solidFill>
            </a:endParaRPr>
          </a:p>
        </p:txBody>
      </p:sp>
    </p:spTree>
    <p:extLst>
      <p:ext uri="{BB962C8B-B14F-4D97-AF65-F5344CB8AC3E}">
        <p14:creationId xmlns:p14="http://schemas.microsoft.com/office/powerpoint/2010/main" val="4015873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13996"/>
                </a:solidFill>
              </a:rPr>
              <a:t>Denitrification</a:t>
            </a:r>
            <a:endParaRPr lang="en-US" dirty="0">
              <a:solidFill>
                <a:srgbClr val="913996"/>
              </a:solidFill>
            </a:endParaRPr>
          </a:p>
        </p:txBody>
      </p:sp>
      <p:grpSp>
        <p:nvGrpSpPr>
          <p:cNvPr id="7" name="Group 6"/>
          <p:cNvGrpSpPr/>
          <p:nvPr/>
        </p:nvGrpSpPr>
        <p:grpSpPr>
          <a:xfrm>
            <a:off x="415161" y="1600200"/>
            <a:ext cx="8292489" cy="5257800"/>
            <a:chOff x="415161" y="1600200"/>
            <a:chExt cx="8292489" cy="5257800"/>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7325" t="9639" r="6602" b="10843"/>
            <a:stretch/>
          </p:blipFill>
          <p:spPr>
            <a:xfrm>
              <a:off x="1219200" y="1600200"/>
              <a:ext cx="7488450" cy="5257800"/>
            </a:xfrm>
            <a:prstGeom prst="rect">
              <a:avLst/>
            </a:prstGeom>
          </p:spPr>
        </p:pic>
        <p:sp>
          <p:nvSpPr>
            <p:cNvPr id="5" name="Rounded Rectangle 4"/>
            <p:cNvSpPr/>
            <p:nvPr/>
          </p:nvSpPr>
          <p:spPr>
            <a:xfrm rot="5400000">
              <a:off x="1983557" y="3655244"/>
              <a:ext cx="1900285" cy="3429000"/>
            </a:xfrm>
            <a:prstGeom prst="roundRect">
              <a:avLst/>
            </a:prstGeom>
            <a:noFill/>
            <a:ln w="57150">
              <a:solidFill>
                <a:srgbClr val="943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15161" y="5257800"/>
              <a:ext cx="705870" cy="412757"/>
            </a:xfrm>
            <a:prstGeom prst="rightArrow">
              <a:avLst/>
            </a:prstGeom>
            <a:gradFill flip="none" rotWithShape="1">
              <a:gsLst>
                <a:gs pos="0">
                  <a:srgbClr val="943D96">
                    <a:shade val="30000"/>
                    <a:satMod val="115000"/>
                  </a:srgbClr>
                </a:gs>
                <a:gs pos="50000">
                  <a:srgbClr val="943D96">
                    <a:shade val="67500"/>
                    <a:satMod val="115000"/>
                  </a:srgbClr>
                </a:gs>
                <a:gs pos="100000">
                  <a:srgbClr val="943D96">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3284727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13996"/>
                </a:solidFill>
              </a:rPr>
              <a:t>denitrification</a:t>
            </a:r>
            <a:endParaRPr lang="en-US" dirty="0">
              <a:solidFill>
                <a:srgbClr val="913996"/>
              </a:solidFill>
            </a:endParaRPr>
          </a:p>
        </p:txBody>
      </p:sp>
      <p:sp>
        <p:nvSpPr>
          <p:cNvPr id="3" name="Content Placeholder 2"/>
          <p:cNvSpPr>
            <a:spLocks noGrp="1"/>
          </p:cNvSpPr>
          <p:nvPr>
            <p:ph idx="1"/>
          </p:nvPr>
        </p:nvSpPr>
        <p:spPr>
          <a:xfrm>
            <a:off x="768096" y="2286000"/>
            <a:ext cx="7290055" cy="4572000"/>
          </a:xfrm>
        </p:spPr>
        <p:txBody>
          <a:bodyPr/>
          <a:lstStyle/>
          <a:p>
            <a:pPr>
              <a:buFont typeface="Arial" panose="020B0604020202020204" pitchFamily="34" charset="0"/>
              <a:buChar char="•"/>
            </a:pPr>
            <a:r>
              <a:rPr lang="en-US" dirty="0" smtClean="0"/>
              <a:t> Not all fixed nitrogen is used by living organisms, so…</a:t>
            </a:r>
            <a:endParaRPr lang="en-US" dirty="0"/>
          </a:p>
          <a:p>
            <a:pPr>
              <a:buFont typeface="Arial" panose="020B0604020202020204" pitchFamily="34" charset="0"/>
              <a:buChar char="•"/>
            </a:pPr>
            <a:r>
              <a:rPr lang="en-US" dirty="0"/>
              <a:t> </a:t>
            </a:r>
            <a:r>
              <a:rPr lang="en-US" dirty="0" smtClean="0">
                <a:solidFill>
                  <a:srgbClr val="913996"/>
                </a:solidFill>
              </a:rPr>
              <a:t>Denitrification</a:t>
            </a:r>
            <a:r>
              <a:rPr lang="en-US" dirty="0" smtClean="0"/>
              <a:t> is the process of returning unused nitrogen back into the atmosphere by converting unused nitrates (</a:t>
            </a:r>
            <a:r>
              <a:rPr lang="en-US" dirty="0" smtClean="0">
                <a:solidFill>
                  <a:schemeClr val="accent4"/>
                </a:solidFill>
              </a:rPr>
              <a:t>NO</a:t>
            </a:r>
            <a:r>
              <a:rPr lang="en-US" baseline="-25000" dirty="0" smtClean="0">
                <a:solidFill>
                  <a:schemeClr val="accent4"/>
                </a:solidFill>
              </a:rPr>
              <a:t>3</a:t>
            </a:r>
            <a:r>
              <a:rPr lang="en-US" baseline="30000" dirty="0" smtClean="0">
                <a:solidFill>
                  <a:schemeClr val="accent4"/>
                </a:solidFill>
              </a:rPr>
              <a:t>-</a:t>
            </a:r>
            <a:r>
              <a:rPr lang="en-US" dirty="0" smtClean="0"/>
              <a:t>) into nitrogen gas (</a:t>
            </a:r>
            <a:r>
              <a:rPr lang="en-US" dirty="0" smtClean="0">
                <a:solidFill>
                  <a:srgbClr val="92D050"/>
                </a:solidFill>
              </a:rPr>
              <a:t>N</a:t>
            </a:r>
            <a:r>
              <a:rPr lang="en-US" baseline="-25000" dirty="0" smtClean="0">
                <a:solidFill>
                  <a:srgbClr val="92D050"/>
                </a:solidFill>
              </a:rPr>
              <a:t>2</a:t>
            </a:r>
            <a:r>
              <a:rPr lang="en-US" dirty="0" smtClean="0"/>
              <a:t>)</a:t>
            </a:r>
          </a:p>
          <a:p>
            <a:pPr marL="0" indent="0" algn="ctr">
              <a:buNone/>
            </a:pPr>
            <a:r>
              <a:rPr lang="en-US" dirty="0" smtClean="0">
                <a:solidFill>
                  <a:srgbClr val="FF0000"/>
                </a:solidFill>
                <a:sym typeface="Wingdings" panose="05000000000000000000" pitchFamily="2" charset="2"/>
              </a:rPr>
              <a:t>Remember: </a:t>
            </a:r>
            <a:r>
              <a:rPr lang="en-US" dirty="0" smtClean="0">
                <a:sym typeface="Wingdings" panose="05000000000000000000" pitchFamily="2" charset="2"/>
              </a:rPr>
              <a:t>we started with nitrogen gas (</a:t>
            </a:r>
            <a:r>
              <a:rPr lang="en-US" dirty="0">
                <a:solidFill>
                  <a:srgbClr val="92D050"/>
                </a:solidFill>
                <a:sym typeface="Wingdings" panose="05000000000000000000" pitchFamily="2" charset="2"/>
              </a:rPr>
              <a:t>N</a:t>
            </a:r>
            <a:r>
              <a:rPr lang="en-US" baseline="-25000" dirty="0">
                <a:solidFill>
                  <a:srgbClr val="92D050"/>
                </a:solidFill>
                <a:sym typeface="Wingdings" panose="05000000000000000000" pitchFamily="2" charset="2"/>
              </a:rPr>
              <a:t>2</a:t>
            </a:r>
            <a:r>
              <a:rPr lang="en-US" dirty="0" smtClean="0">
                <a:sym typeface="Wingdings" panose="05000000000000000000" pitchFamily="2" charset="2"/>
              </a:rPr>
              <a:t>) and our product here is nitrogen gas (</a:t>
            </a:r>
            <a:r>
              <a:rPr lang="en-US" dirty="0">
                <a:solidFill>
                  <a:srgbClr val="92D050"/>
                </a:solidFill>
                <a:sym typeface="Wingdings" panose="05000000000000000000" pitchFamily="2" charset="2"/>
              </a:rPr>
              <a:t>N</a:t>
            </a:r>
            <a:r>
              <a:rPr lang="en-US" baseline="-25000" dirty="0">
                <a:solidFill>
                  <a:srgbClr val="92D050"/>
                </a:solidFill>
                <a:sym typeface="Wingdings" panose="05000000000000000000" pitchFamily="2" charset="2"/>
              </a:rPr>
              <a:t>2</a:t>
            </a:r>
            <a:r>
              <a:rPr lang="en-US" dirty="0" smtClean="0">
                <a:sym typeface="Wingdings" panose="05000000000000000000" pitchFamily="2" charset="2"/>
              </a:rPr>
              <a:t>), its is a </a:t>
            </a:r>
            <a:r>
              <a:rPr lang="en-US" u="sng" dirty="0" smtClean="0">
                <a:sym typeface="Wingdings" panose="05000000000000000000" pitchFamily="2" charset="2"/>
              </a:rPr>
              <a:t>cycle</a:t>
            </a:r>
            <a:r>
              <a:rPr lang="en-US" dirty="0" smtClean="0">
                <a:sym typeface="Wingdings" panose="05000000000000000000" pitchFamily="2" charset="2"/>
              </a:rPr>
              <a:t>!</a:t>
            </a:r>
          </a:p>
          <a:p>
            <a:pPr>
              <a:buFont typeface="Arial" panose="020B0604020202020204" pitchFamily="34" charset="0"/>
              <a:buChar char="•"/>
            </a:pPr>
            <a:r>
              <a:rPr lang="en-US" dirty="0">
                <a:sym typeface="Wingdings" panose="05000000000000000000" pitchFamily="2" charset="2"/>
              </a:rPr>
              <a:t> </a:t>
            </a:r>
            <a:r>
              <a:rPr lang="en-US" dirty="0" smtClean="0">
                <a:sym typeface="Wingdings" panose="05000000000000000000" pitchFamily="2" charset="2"/>
              </a:rPr>
              <a:t>To begin the cycle again, we </a:t>
            </a:r>
            <a:r>
              <a:rPr lang="en-US" dirty="0" smtClean="0">
                <a:sym typeface="Wingdings" panose="05000000000000000000" pitchFamily="2" charset="2"/>
              </a:rPr>
              <a:t>must have </a:t>
            </a:r>
            <a:r>
              <a:rPr lang="en-US" dirty="0" smtClean="0">
                <a:sym typeface="Wingdings" panose="05000000000000000000" pitchFamily="2" charset="2"/>
              </a:rPr>
              <a:t>nitrogen gas (</a:t>
            </a:r>
            <a:r>
              <a:rPr lang="en-US" dirty="0" smtClean="0">
                <a:solidFill>
                  <a:srgbClr val="92D050"/>
                </a:solidFill>
                <a:sym typeface="Wingdings" panose="05000000000000000000" pitchFamily="2" charset="2"/>
              </a:rPr>
              <a:t>N</a:t>
            </a:r>
            <a:r>
              <a:rPr lang="en-US" baseline="-25000" dirty="0" smtClean="0">
                <a:solidFill>
                  <a:srgbClr val="92D050"/>
                </a:solidFill>
                <a:sym typeface="Wingdings" panose="05000000000000000000" pitchFamily="2" charset="2"/>
              </a:rPr>
              <a:t>2</a:t>
            </a:r>
            <a:r>
              <a:rPr lang="en-US" dirty="0" smtClean="0">
                <a:sym typeface="Wingdings" panose="05000000000000000000" pitchFamily="2" charset="2"/>
              </a:rPr>
              <a:t>) in the atmosphere to convert in to ammonia (</a:t>
            </a:r>
            <a:r>
              <a:rPr lang="en-US" dirty="0">
                <a:solidFill>
                  <a:srgbClr val="F70796"/>
                </a:solidFill>
              </a:rPr>
              <a:t>NH</a:t>
            </a:r>
            <a:r>
              <a:rPr lang="en-US" baseline="-25000" dirty="0">
                <a:solidFill>
                  <a:srgbClr val="F70796"/>
                </a:solidFill>
              </a:rPr>
              <a:t>3</a:t>
            </a:r>
            <a:r>
              <a:rPr lang="en-US" dirty="0" smtClean="0">
                <a:sym typeface="Wingdings" panose="05000000000000000000" pitchFamily="2" charset="2"/>
              </a:rPr>
              <a:t>). What would happen if we continue to deplete nitrogen gas without replenishing it?</a:t>
            </a:r>
          </a:p>
          <a:p>
            <a:pPr marL="0" indent="0">
              <a:buNone/>
            </a:pPr>
            <a:r>
              <a:rPr lang="en-US" dirty="0" smtClean="0">
                <a:solidFill>
                  <a:srgbClr val="FF0000"/>
                </a:solidFill>
                <a:sym typeface="Wingdings" panose="05000000000000000000" pitchFamily="2" charset="2"/>
              </a:rPr>
              <a:t>ANSWER:</a:t>
            </a:r>
          </a:p>
          <a:p>
            <a:pPr marL="457200" indent="-457200">
              <a:buFont typeface="+mj-lt"/>
              <a:buAutoNum type="arabicPeriod"/>
            </a:pPr>
            <a:r>
              <a:rPr lang="en-US" dirty="0" smtClean="0">
                <a:sym typeface="Wingdings" panose="05000000000000000000" pitchFamily="2" charset="2"/>
              </a:rPr>
              <a:t>The cycle would not be able to continue!</a:t>
            </a:r>
          </a:p>
          <a:p>
            <a:pPr marL="0" indent="0">
              <a:buNone/>
            </a:pPr>
            <a:endParaRPr lang="en-US" dirty="0" smtClean="0">
              <a:sym typeface="Wingdings" panose="05000000000000000000" pitchFamily="2" charset="2"/>
            </a:endParaRPr>
          </a:p>
        </p:txBody>
      </p:sp>
      <p:grpSp>
        <p:nvGrpSpPr>
          <p:cNvPr id="8" name="Group 7"/>
          <p:cNvGrpSpPr/>
          <p:nvPr/>
        </p:nvGrpSpPr>
        <p:grpSpPr>
          <a:xfrm>
            <a:off x="5313150" y="0"/>
            <a:ext cx="3830850" cy="2286000"/>
            <a:chOff x="415161" y="1600200"/>
            <a:chExt cx="8292489" cy="5257800"/>
          </a:xfrm>
        </p:grpSpPr>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7325" t="9639" r="6602" b="10843"/>
            <a:stretch/>
          </p:blipFill>
          <p:spPr>
            <a:xfrm>
              <a:off x="1219200" y="1600200"/>
              <a:ext cx="7488450" cy="5257800"/>
            </a:xfrm>
            <a:prstGeom prst="rect">
              <a:avLst/>
            </a:prstGeom>
          </p:spPr>
        </p:pic>
        <p:sp>
          <p:nvSpPr>
            <p:cNvPr id="10" name="Rounded Rectangle 9"/>
            <p:cNvSpPr/>
            <p:nvPr/>
          </p:nvSpPr>
          <p:spPr>
            <a:xfrm rot="5400000">
              <a:off x="1983557" y="3655244"/>
              <a:ext cx="1900285" cy="3429000"/>
            </a:xfrm>
            <a:prstGeom prst="roundRect">
              <a:avLst/>
            </a:prstGeom>
            <a:noFill/>
            <a:ln w="57150">
              <a:solidFill>
                <a:srgbClr val="943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15161" y="5257800"/>
              <a:ext cx="705870" cy="412757"/>
            </a:xfrm>
            <a:prstGeom prst="rightArrow">
              <a:avLst/>
            </a:prstGeom>
            <a:gradFill flip="none" rotWithShape="1">
              <a:gsLst>
                <a:gs pos="0">
                  <a:srgbClr val="943D96">
                    <a:shade val="30000"/>
                    <a:satMod val="115000"/>
                  </a:srgbClr>
                </a:gs>
                <a:gs pos="50000">
                  <a:srgbClr val="943D96">
                    <a:shade val="67500"/>
                    <a:satMod val="115000"/>
                  </a:srgbClr>
                </a:gs>
                <a:gs pos="100000">
                  <a:srgbClr val="943D96">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384581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catch our breath!</a:t>
            </a:r>
            <a:endParaRPr lang="en-US" dirty="0"/>
          </a:p>
        </p:txBody>
      </p:sp>
      <p:sp>
        <p:nvSpPr>
          <p:cNvPr id="3" name="Content Placeholder 2"/>
          <p:cNvSpPr>
            <a:spLocks noGrp="1"/>
          </p:cNvSpPr>
          <p:nvPr>
            <p:ph idx="1"/>
          </p:nvPr>
        </p:nvSpPr>
        <p:spPr>
          <a:xfrm>
            <a:off x="457200" y="1981200"/>
            <a:ext cx="5408575" cy="4023360"/>
          </a:xfrm>
        </p:spPr>
        <p:txBody>
          <a:bodyPr/>
          <a:lstStyle/>
          <a:p>
            <a:r>
              <a:rPr lang="en-US" dirty="0" smtClean="0"/>
              <a:t>That was a lot of information, just remember to </a:t>
            </a:r>
            <a:r>
              <a:rPr lang="en-US" u="sng" dirty="0" smtClean="0"/>
              <a:t>break it down</a:t>
            </a:r>
            <a:r>
              <a:rPr lang="en-US" dirty="0" smtClean="0"/>
              <a:t> into smaller pieces. (take small bites!)</a:t>
            </a:r>
          </a:p>
          <a:p>
            <a:pPr>
              <a:buFont typeface="Arial" panose="020B0604020202020204" pitchFamily="34" charset="0"/>
              <a:buChar char="•"/>
            </a:pPr>
            <a:r>
              <a:rPr lang="en-US" dirty="0"/>
              <a:t> </a:t>
            </a:r>
            <a:r>
              <a:rPr lang="en-US" dirty="0" smtClean="0"/>
              <a:t>Remember that each process has a specific purpose and is important to the cycle as a whole</a:t>
            </a:r>
          </a:p>
          <a:p>
            <a:pPr>
              <a:buFont typeface="Arial" panose="020B0604020202020204" pitchFamily="34" charset="0"/>
              <a:buChar char="•"/>
            </a:pPr>
            <a:r>
              <a:rPr lang="en-US" dirty="0"/>
              <a:t> </a:t>
            </a:r>
            <a:r>
              <a:rPr lang="en-US" dirty="0" smtClean="0"/>
              <a:t>Since it is a cycle, there is no true beginning or ending, nitrogen is constantly being converted from one form to another</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84632"/>
            <a:ext cx="2807369" cy="3200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2000"/>
            <a:ext cx="3048000" cy="2286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1470" y="4572000"/>
            <a:ext cx="3450498" cy="2298032"/>
          </a:xfrm>
          <a:prstGeom prst="rect">
            <a:avLst/>
          </a:prstGeom>
        </p:spPr>
      </p:pic>
      <p:sp>
        <p:nvSpPr>
          <p:cNvPr id="7" name="Right Arrow 6"/>
          <p:cNvSpPr/>
          <p:nvPr/>
        </p:nvSpPr>
        <p:spPr>
          <a:xfrm>
            <a:off x="3384423" y="5303520"/>
            <a:ext cx="2057400" cy="82296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059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it all together:</a:t>
            </a:r>
            <a:endParaRPr lang="en-US" dirty="0"/>
          </a:p>
        </p:txBody>
      </p:sp>
      <p:sp>
        <p:nvSpPr>
          <p:cNvPr id="3" name="Content Placeholder 2"/>
          <p:cNvSpPr>
            <a:spLocks noGrp="1"/>
          </p:cNvSpPr>
          <p:nvPr>
            <p:ph idx="1"/>
          </p:nvPr>
        </p:nvSpPr>
        <p:spPr>
          <a:xfrm>
            <a:off x="533400" y="1981200"/>
            <a:ext cx="7290055" cy="4023360"/>
          </a:xfrm>
        </p:spPr>
        <p:txBody>
          <a:bodyPr>
            <a:normAutofit fontScale="92500"/>
          </a:bodyPr>
          <a:lstStyle/>
          <a:p>
            <a:pPr marL="0" indent="0">
              <a:buNone/>
            </a:pPr>
            <a:r>
              <a:rPr lang="en-US" dirty="0" smtClean="0"/>
              <a:t>Ok, lets work in groups of four and figure it out!</a:t>
            </a:r>
          </a:p>
          <a:p>
            <a:pPr marL="457200" indent="-457200">
              <a:buFont typeface="+mj-lt"/>
              <a:buAutoNum type="arabicPeriod"/>
            </a:pPr>
            <a:r>
              <a:rPr lang="en-US" dirty="0" smtClean="0"/>
              <a:t>List the names of the 5 main processes in the nitrogen cycle</a:t>
            </a:r>
          </a:p>
          <a:p>
            <a:pPr marL="457200" indent="-457200">
              <a:buFont typeface="+mj-lt"/>
              <a:buAutoNum type="arabicPeriod"/>
            </a:pPr>
            <a:r>
              <a:rPr lang="en-US" dirty="0" smtClean="0"/>
              <a:t>List the form of nitrogen that is created by three of the processes (can give name or chemical formula)</a:t>
            </a:r>
          </a:p>
          <a:p>
            <a:pPr marL="0" indent="0">
              <a:buNone/>
            </a:pPr>
            <a:r>
              <a:rPr lang="en-US" dirty="0" smtClean="0">
                <a:solidFill>
                  <a:srgbClr val="FF0000"/>
                </a:solidFill>
              </a:rPr>
              <a:t>ANSWERS:</a:t>
            </a:r>
          </a:p>
          <a:p>
            <a:pPr marL="470916" lvl="1" indent="-342900">
              <a:lnSpc>
                <a:spcPct val="200000"/>
              </a:lnSpc>
              <a:buFont typeface="+mj-lt"/>
              <a:buAutoNum type="arabicPeriod"/>
            </a:pPr>
            <a:r>
              <a:rPr lang="en-US" sz="1800" dirty="0" smtClean="0">
                <a:solidFill>
                  <a:srgbClr val="FF0000"/>
                </a:solidFill>
              </a:rPr>
              <a:t>Nitrogen </a:t>
            </a:r>
            <a:r>
              <a:rPr lang="en-US" sz="1800" dirty="0">
                <a:solidFill>
                  <a:srgbClr val="FF0000"/>
                </a:solidFill>
              </a:rPr>
              <a:t>f</a:t>
            </a:r>
            <a:r>
              <a:rPr lang="en-US" sz="1800" dirty="0" smtClean="0">
                <a:solidFill>
                  <a:srgbClr val="FF0000"/>
                </a:solidFill>
              </a:rPr>
              <a:t>ixation, </a:t>
            </a:r>
            <a:r>
              <a:rPr lang="en-US" sz="1800" dirty="0"/>
              <a:t>a</a:t>
            </a:r>
            <a:r>
              <a:rPr lang="en-US" sz="1800" dirty="0" smtClean="0"/>
              <a:t>mmonification, </a:t>
            </a:r>
            <a:r>
              <a:rPr lang="en-US" sz="1800" dirty="0">
                <a:solidFill>
                  <a:srgbClr val="263796"/>
                </a:solidFill>
              </a:rPr>
              <a:t>n</a:t>
            </a:r>
            <a:r>
              <a:rPr lang="en-US" sz="1800" dirty="0" smtClean="0">
                <a:solidFill>
                  <a:srgbClr val="263796"/>
                </a:solidFill>
              </a:rPr>
              <a:t>itrification, </a:t>
            </a:r>
            <a:r>
              <a:rPr lang="en-US" sz="1800" dirty="0"/>
              <a:t>a</a:t>
            </a:r>
            <a:r>
              <a:rPr lang="en-US" sz="1800" dirty="0" smtClean="0"/>
              <a:t>ssimilation, and </a:t>
            </a:r>
            <a:r>
              <a:rPr lang="en-US" sz="1800" dirty="0" smtClean="0">
                <a:solidFill>
                  <a:srgbClr val="913996"/>
                </a:solidFill>
              </a:rPr>
              <a:t>denitrification</a:t>
            </a:r>
          </a:p>
          <a:p>
            <a:pPr marL="470916" lvl="1" indent="-342900">
              <a:lnSpc>
                <a:spcPct val="200000"/>
              </a:lnSpc>
              <a:buFont typeface="+mj-lt"/>
              <a:buAutoNum type="arabicPeriod"/>
            </a:pPr>
            <a:r>
              <a:rPr lang="en-US" sz="1800" dirty="0" smtClean="0">
                <a:solidFill>
                  <a:srgbClr val="FF0000"/>
                </a:solidFill>
              </a:rPr>
              <a:t>Ammonia (NH</a:t>
            </a:r>
            <a:r>
              <a:rPr lang="en-US" sz="1800" baseline="-25000" dirty="0" smtClean="0">
                <a:solidFill>
                  <a:srgbClr val="FF0000"/>
                </a:solidFill>
              </a:rPr>
              <a:t>3</a:t>
            </a:r>
            <a:r>
              <a:rPr lang="en-US" sz="1800" dirty="0" smtClean="0">
                <a:solidFill>
                  <a:srgbClr val="FF0000"/>
                </a:solidFill>
              </a:rPr>
              <a:t>), </a:t>
            </a:r>
            <a:r>
              <a:rPr lang="en-US" sz="1800" dirty="0" smtClean="0"/>
              <a:t>ammonia (NH</a:t>
            </a:r>
            <a:r>
              <a:rPr lang="en-US" sz="1800" baseline="-25000" dirty="0" smtClean="0"/>
              <a:t>3</a:t>
            </a:r>
            <a:r>
              <a:rPr lang="en-US" sz="1800" dirty="0" smtClean="0"/>
              <a:t>), </a:t>
            </a:r>
            <a:r>
              <a:rPr lang="en-US" sz="1800" dirty="0">
                <a:solidFill>
                  <a:srgbClr val="263796"/>
                </a:solidFill>
              </a:rPr>
              <a:t>nitrite (NO</a:t>
            </a:r>
            <a:r>
              <a:rPr lang="en-US" sz="1800" baseline="-25000" dirty="0">
                <a:solidFill>
                  <a:srgbClr val="263796"/>
                </a:solidFill>
              </a:rPr>
              <a:t>2</a:t>
            </a:r>
            <a:r>
              <a:rPr lang="en-US" sz="1800" baseline="30000" dirty="0">
                <a:solidFill>
                  <a:srgbClr val="263796"/>
                </a:solidFill>
              </a:rPr>
              <a:t>-</a:t>
            </a:r>
            <a:r>
              <a:rPr lang="en-US" sz="1800" dirty="0">
                <a:solidFill>
                  <a:srgbClr val="263796"/>
                </a:solidFill>
              </a:rPr>
              <a:t>) </a:t>
            </a:r>
            <a:r>
              <a:rPr lang="en-US" sz="1800" dirty="0" smtClean="0">
                <a:solidFill>
                  <a:srgbClr val="263796"/>
                </a:solidFill>
              </a:rPr>
              <a:t>and </a:t>
            </a:r>
            <a:r>
              <a:rPr lang="en-US" sz="1800" dirty="0">
                <a:solidFill>
                  <a:srgbClr val="263796"/>
                </a:solidFill>
              </a:rPr>
              <a:t>nitrate (NO</a:t>
            </a:r>
            <a:r>
              <a:rPr lang="en-US" sz="1800" baseline="-25000" dirty="0">
                <a:solidFill>
                  <a:srgbClr val="263796"/>
                </a:solidFill>
              </a:rPr>
              <a:t>3</a:t>
            </a:r>
            <a:r>
              <a:rPr lang="en-US" sz="1800" baseline="30000" dirty="0">
                <a:solidFill>
                  <a:srgbClr val="263796"/>
                </a:solidFill>
              </a:rPr>
              <a:t>-</a:t>
            </a:r>
            <a:r>
              <a:rPr lang="en-US" sz="1800" dirty="0" smtClean="0">
                <a:solidFill>
                  <a:srgbClr val="263796"/>
                </a:solidFill>
              </a:rPr>
              <a:t>), </a:t>
            </a:r>
            <a:r>
              <a:rPr lang="en-US" sz="1800" dirty="0" smtClean="0"/>
              <a:t>none (plants ingest nitrogen during assimilation), </a:t>
            </a:r>
            <a:r>
              <a:rPr lang="en-US" sz="1800" dirty="0" smtClean="0">
                <a:solidFill>
                  <a:srgbClr val="913996"/>
                </a:solidFill>
              </a:rPr>
              <a:t>nitrogen gas (N</a:t>
            </a:r>
            <a:r>
              <a:rPr lang="en-US" sz="1800" baseline="-25000" dirty="0" smtClean="0">
                <a:solidFill>
                  <a:srgbClr val="913996"/>
                </a:solidFill>
              </a:rPr>
              <a:t>2</a:t>
            </a:r>
            <a:r>
              <a:rPr lang="en-US" sz="1800" dirty="0" smtClean="0">
                <a:solidFill>
                  <a:srgbClr val="913996"/>
                </a:solidFill>
              </a:rPr>
              <a:t>)</a:t>
            </a:r>
            <a:endParaRPr lang="en-US" sz="1800" dirty="0">
              <a:solidFill>
                <a:srgbClr val="913996"/>
              </a:solidFill>
            </a:endParaRPr>
          </a:p>
          <a:p>
            <a:pPr marL="470916" lvl="1" indent="-342900">
              <a:lnSpc>
                <a:spcPct val="200000"/>
              </a:lnSpc>
              <a:buFont typeface="+mj-lt"/>
              <a:buAutoNum type="arabicPeriod"/>
            </a:pPr>
            <a:endParaRPr lang="en-US" sz="1800" dirty="0" smtClean="0">
              <a:solidFill>
                <a:srgbClr val="FF0000"/>
              </a:solidFill>
            </a:endParaRPr>
          </a:p>
          <a:p>
            <a:pPr marL="470916" lvl="1" indent="-342900">
              <a:lnSpc>
                <a:spcPct val="200000"/>
              </a:lnSpc>
              <a:buFont typeface="+mj-lt"/>
              <a:buAutoNum type="arabicPeriod"/>
            </a:pPr>
            <a:endParaRPr lang="en-US" sz="1800" dirty="0">
              <a:solidFill>
                <a:srgbClr val="913996"/>
              </a:solidFill>
            </a:endParaRPr>
          </a:p>
          <a:p>
            <a:pPr marL="457200" indent="-457200">
              <a:buFont typeface="+mj-lt"/>
              <a:buAutoNum type="arabicPeriod"/>
            </a:pPr>
            <a:endParaRPr lang="en-US" dirty="0" smtClean="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0"/>
            <a:ext cx="2438400" cy="2438400"/>
          </a:xfrm>
          <a:prstGeom prst="rect">
            <a:avLst/>
          </a:prstGeom>
        </p:spPr>
      </p:pic>
    </p:spTree>
    <p:extLst>
      <p:ext uri="{BB962C8B-B14F-4D97-AF65-F5344CB8AC3E}">
        <p14:creationId xmlns:p14="http://schemas.microsoft.com/office/powerpoint/2010/main" val="372445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Nitrogen</a:t>
            </a:r>
            <a:endParaRPr lang="en-US" dirty="0"/>
          </a:p>
        </p:txBody>
      </p:sp>
      <p:sp>
        <p:nvSpPr>
          <p:cNvPr id="3" name="Content Placeholder 2"/>
          <p:cNvSpPr>
            <a:spLocks noGrp="1"/>
          </p:cNvSpPr>
          <p:nvPr>
            <p:ph idx="1"/>
          </p:nvPr>
        </p:nvSpPr>
        <p:spPr>
          <a:xfrm>
            <a:off x="512444" y="1849586"/>
            <a:ext cx="6421755" cy="816783"/>
          </a:xfrm>
        </p:spPr>
        <p:txBody>
          <a:bodyPr/>
          <a:lstStyle/>
          <a:p>
            <a:pPr>
              <a:buFont typeface="Arial" panose="020B0604020202020204" pitchFamily="34" charset="0"/>
              <a:buChar char="•"/>
            </a:pPr>
            <a:r>
              <a:rPr lang="en-US" dirty="0" smtClean="0"/>
              <a:t> Nitrogen is the </a:t>
            </a:r>
            <a:r>
              <a:rPr lang="en-US" b="1" dirty="0" smtClean="0"/>
              <a:t>7</a:t>
            </a:r>
            <a:r>
              <a:rPr lang="en-US" b="1" baseline="30000" dirty="0" smtClean="0"/>
              <a:t>th</a:t>
            </a:r>
            <a:r>
              <a:rPr lang="en-US" b="1" dirty="0" smtClean="0"/>
              <a:t> element </a:t>
            </a:r>
            <a:r>
              <a:rPr lang="en-US" dirty="0" smtClean="0"/>
              <a:t>on the periodic table of elements</a:t>
            </a:r>
          </a:p>
          <a:p>
            <a:endParaRPr lang="en-US"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57977"/>
            <a:ext cx="8458200" cy="4419600"/>
          </a:xfrm>
          <a:prstGeom prst="rect">
            <a:avLst/>
          </a:prstGeom>
        </p:spPr>
      </p:pic>
      <p:sp>
        <p:nvSpPr>
          <p:cNvPr id="14" name="Oval 13"/>
          <p:cNvSpPr/>
          <p:nvPr/>
        </p:nvSpPr>
        <p:spPr>
          <a:xfrm>
            <a:off x="6705600" y="3505200"/>
            <a:ext cx="361950" cy="39042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046" y="261864"/>
            <a:ext cx="1371600" cy="1674778"/>
          </a:xfrm>
          <a:prstGeom prst="rect">
            <a:avLst/>
          </a:prstGeom>
        </p:spPr>
      </p:pic>
      <p:sp>
        <p:nvSpPr>
          <p:cNvPr id="5" name="Right Arrow 4"/>
          <p:cNvSpPr/>
          <p:nvPr/>
        </p:nvSpPr>
        <p:spPr>
          <a:xfrm rot="4141262">
            <a:off x="6597768" y="3179254"/>
            <a:ext cx="380999" cy="22860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ight Arrow 8"/>
          <p:cNvSpPr/>
          <p:nvPr/>
        </p:nvSpPr>
        <p:spPr>
          <a:xfrm rot="1423664">
            <a:off x="6297994" y="3420950"/>
            <a:ext cx="380999" cy="22860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ight Arrow 9"/>
          <p:cNvSpPr/>
          <p:nvPr/>
        </p:nvSpPr>
        <p:spPr>
          <a:xfrm rot="19061674">
            <a:off x="6394506" y="3905364"/>
            <a:ext cx="380999" cy="22860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ight Arrow 10"/>
          <p:cNvSpPr/>
          <p:nvPr/>
        </p:nvSpPr>
        <p:spPr>
          <a:xfrm rot="8362137">
            <a:off x="7009760" y="3282506"/>
            <a:ext cx="380999" cy="22860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ight Arrow 12"/>
          <p:cNvSpPr/>
          <p:nvPr/>
        </p:nvSpPr>
        <p:spPr>
          <a:xfrm rot="15054145">
            <a:off x="6821320" y="4016703"/>
            <a:ext cx="380999" cy="22860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rot="12054644">
            <a:off x="7095798" y="3709105"/>
            <a:ext cx="380999" cy="22860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116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3"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last thing!</a:t>
            </a:r>
            <a:endParaRPr lang="en-US" dirty="0"/>
          </a:p>
        </p:txBody>
      </p:sp>
      <p:sp>
        <p:nvSpPr>
          <p:cNvPr id="3" name="Content Placeholder 2"/>
          <p:cNvSpPr>
            <a:spLocks noGrp="1"/>
          </p:cNvSpPr>
          <p:nvPr>
            <p:ph type="body" idx="1"/>
          </p:nvPr>
        </p:nvSpPr>
        <p:spPr/>
        <p:txBody>
          <a:bodyPr/>
          <a:lstStyle/>
          <a:p>
            <a:r>
              <a:rPr lang="en-US" dirty="0" smtClean="0"/>
              <a:t>We learned about how nitrogen impacts us, but now lets see how we impact this cycle</a:t>
            </a:r>
            <a:endParaRPr lang="en-US" dirty="0"/>
          </a:p>
        </p:txBody>
      </p:sp>
    </p:spTree>
    <p:extLst>
      <p:ext uri="{BB962C8B-B14F-4D97-AF65-F5344CB8AC3E}">
        <p14:creationId xmlns:p14="http://schemas.microsoft.com/office/powerpoint/2010/main" val="4124821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Human impact on the Nitrogen cycle:</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 We impact the nitrogen cycle in many ways:</a:t>
            </a:r>
          </a:p>
          <a:p>
            <a:pPr marL="470916" lvl="1" indent="-342900">
              <a:buFont typeface="+mj-lt"/>
              <a:buAutoNum type="arabicPeriod"/>
            </a:pPr>
            <a:r>
              <a:rPr lang="en-US" sz="1800" dirty="0" smtClean="0"/>
              <a:t>The use of nitrogen based fertilizer in agriculture</a:t>
            </a:r>
          </a:p>
          <a:p>
            <a:pPr marL="470916" lvl="1" indent="-342900">
              <a:buFont typeface="+mj-lt"/>
              <a:buAutoNum type="arabicPeriod"/>
            </a:pPr>
            <a:r>
              <a:rPr lang="en-US" sz="1800" dirty="0" smtClean="0"/>
              <a:t>Sewage runoff into bodies of water</a:t>
            </a:r>
          </a:p>
          <a:p>
            <a:pPr marL="470916" lvl="1" indent="-342900">
              <a:buFont typeface="+mj-lt"/>
              <a:buAutoNum type="arabicPeriod"/>
            </a:pPr>
            <a:r>
              <a:rPr lang="en-US" sz="1800" dirty="0" smtClean="0"/>
              <a:t>Nitrogen gasses are produced many of our modern creations </a:t>
            </a: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255957"/>
            <a:ext cx="3124200" cy="25957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60954"/>
            <a:ext cx="3124200" cy="25908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249711"/>
            <a:ext cx="3124200" cy="2602043"/>
          </a:xfrm>
          <a:prstGeom prst="rect">
            <a:avLst/>
          </a:prstGeom>
        </p:spPr>
      </p:pic>
      <p:cxnSp>
        <p:nvCxnSpPr>
          <p:cNvPr id="8" name="Straight Connector 7"/>
          <p:cNvCxnSpPr/>
          <p:nvPr/>
        </p:nvCxnSpPr>
        <p:spPr>
          <a:xfrm flipH="1">
            <a:off x="0" y="4249711"/>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763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a:xfrm>
            <a:off x="768096" y="2700028"/>
            <a:ext cx="7290055" cy="4023360"/>
          </a:xfrm>
        </p:spPr>
        <p:txBody>
          <a:bodyPr>
            <a:normAutofit/>
          </a:bodyPr>
          <a:lstStyle/>
          <a:p>
            <a:pPr>
              <a:buFont typeface="Arial" panose="020B0604020202020204" pitchFamily="34" charset="0"/>
              <a:buChar char="•"/>
            </a:pPr>
            <a:r>
              <a:rPr lang="en-US" dirty="0"/>
              <a:t> </a:t>
            </a:r>
            <a:r>
              <a:rPr lang="en-US" dirty="0" smtClean="0"/>
              <a:t>Nitrogen is the seventh element on the periodic table of elements </a:t>
            </a:r>
          </a:p>
          <a:p>
            <a:pPr>
              <a:buFont typeface="Arial" panose="020B0604020202020204" pitchFamily="34" charset="0"/>
              <a:buChar char="•"/>
            </a:pPr>
            <a:r>
              <a:rPr lang="en-US" dirty="0"/>
              <a:t> </a:t>
            </a:r>
            <a:r>
              <a:rPr lang="en-US" dirty="0" smtClean="0"/>
              <a:t>It can be found in many different molecules including: N</a:t>
            </a:r>
            <a:r>
              <a:rPr lang="en-US" baseline="-25000" dirty="0" smtClean="0"/>
              <a:t>2</a:t>
            </a:r>
            <a:r>
              <a:rPr lang="en-US" dirty="0" smtClean="0"/>
              <a:t>, NH</a:t>
            </a:r>
            <a:r>
              <a:rPr lang="en-US" baseline="-25000" dirty="0" smtClean="0"/>
              <a:t>3</a:t>
            </a:r>
            <a:r>
              <a:rPr lang="en-US" dirty="0" smtClean="0"/>
              <a:t>, NO</a:t>
            </a:r>
            <a:r>
              <a:rPr lang="en-US" baseline="-25000" dirty="0" smtClean="0"/>
              <a:t>2</a:t>
            </a:r>
            <a:r>
              <a:rPr lang="en-US" baseline="30000" dirty="0" smtClean="0"/>
              <a:t>- </a:t>
            </a:r>
            <a:r>
              <a:rPr lang="en-US" dirty="0" smtClean="0"/>
              <a:t>and NO</a:t>
            </a:r>
            <a:r>
              <a:rPr lang="en-US" baseline="-25000" dirty="0" smtClean="0"/>
              <a:t>3</a:t>
            </a:r>
            <a:r>
              <a:rPr lang="en-US" baseline="30000" dirty="0" smtClean="0"/>
              <a:t>-</a:t>
            </a:r>
          </a:p>
          <a:p>
            <a:pPr>
              <a:buFont typeface="Arial" panose="020B0604020202020204" pitchFamily="34" charset="0"/>
              <a:buChar char="•"/>
            </a:pPr>
            <a:r>
              <a:rPr lang="en-US" dirty="0"/>
              <a:t> </a:t>
            </a:r>
            <a:r>
              <a:rPr lang="en-US" dirty="0" smtClean="0"/>
              <a:t>Humans and other animals need nitrogen to make up biomolecules, like DNA and protein</a:t>
            </a:r>
          </a:p>
          <a:p>
            <a:pPr>
              <a:buFont typeface="Arial" panose="020B0604020202020204" pitchFamily="34" charset="0"/>
              <a:buChar char="•"/>
            </a:pPr>
            <a:r>
              <a:rPr lang="en-US" dirty="0" smtClean="0"/>
              <a:t> Nitrogen cycles through the biosphere, lithosphere, and atmosphere</a:t>
            </a:r>
          </a:p>
          <a:p>
            <a:pPr>
              <a:buFont typeface="Arial" panose="020B0604020202020204" pitchFamily="34" charset="0"/>
              <a:buChar char="•"/>
            </a:pPr>
            <a:r>
              <a:rPr lang="en-US" dirty="0"/>
              <a:t> </a:t>
            </a:r>
            <a:r>
              <a:rPr lang="en-US" dirty="0" smtClean="0"/>
              <a:t>The five main parts of the nitrogen cycle are: nitrogen </a:t>
            </a:r>
            <a:r>
              <a:rPr lang="en-US" dirty="0"/>
              <a:t>f</a:t>
            </a:r>
            <a:r>
              <a:rPr lang="en-US" dirty="0" smtClean="0"/>
              <a:t>ixation, ammonification, nitrification, assimilation, denitrification</a:t>
            </a:r>
          </a:p>
          <a:p>
            <a:pPr>
              <a:buFont typeface="Arial" panose="020B0604020202020204" pitchFamily="34" charset="0"/>
              <a:buChar char="•"/>
            </a:pPr>
            <a:r>
              <a:rPr lang="en-US" dirty="0"/>
              <a:t> </a:t>
            </a:r>
            <a:r>
              <a:rPr lang="en-US" dirty="0" smtClean="0"/>
              <a:t>Humans play a large role in the nitrogen cycle and must be careful to limit the disruption that we cause</a:t>
            </a: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
            <a:ext cx="4038600" cy="2705862"/>
          </a:xfrm>
          <a:prstGeom prst="rect">
            <a:avLst/>
          </a:prstGeom>
        </p:spPr>
      </p:pic>
    </p:spTree>
    <p:extLst>
      <p:ext uri="{BB962C8B-B14F-4D97-AF65-F5344CB8AC3E}">
        <p14:creationId xmlns:p14="http://schemas.microsoft.com/office/powerpoint/2010/main" val="1927213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nitrogen cycle: the big picture</a:t>
            </a:r>
            <a:endParaRPr lang="en-US" dirty="0"/>
          </a:p>
        </p:txBody>
      </p:sp>
      <p:pic>
        <p:nvPicPr>
          <p:cNvPr id="4" name="HOpRT8BRGtk"/>
          <p:cNvPicPr>
            <a:picLocks noGrp="1" noRot="1" noChangeAspect="1"/>
          </p:cNvPicPr>
          <p:nvPr>
            <p:ph idx="1"/>
            <a:videoFile r:link="rId1"/>
          </p:nvPr>
        </p:nvPicPr>
        <p:blipFill>
          <a:blip r:embed="rId4"/>
          <a:stretch>
            <a:fillRect/>
          </a:stretch>
        </p:blipFill>
        <p:spPr>
          <a:xfrm>
            <a:off x="304800" y="1828800"/>
            <a:ext cx="8686800" cy="4886325"/>
          </a:xfrm>
          <a:prstGeom prst="rect">
            <a:avLst/>
          </a:prstGeom>
        </p:spPr>
      </p:pic>
    </p:spTree>
    <p:extLst>
      <p:ext uri="{BB962C8B-B14F-4D97-AF65-F5344CB8AC3E}">
        <p14:creationId xmlns:p14="http://schemas.microsoft.com/office/powerpoint/2010/main" val="2992473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nitrogen matter?</a:t>
            </a:r>
            <a:endParaRPr lang="en-US" dirty="0"/>
          </a:p>
        </p:txBody>
      </p:sp>
      <p:sp>
        <p:nvSpPr>
          <p:cNvPr id="3" name="Content Placeholder 2"/>
          <p:cNvSpPr>
            <a:spLocks noGrp="1"/>
          </p:cNvSpPr>
          <p:nvPr>
            <p:ph idx="1"/>
          </p:nvPr>
        </p:nvSpPr>
        <p:spPr>
          <a:xfrm>
            <a:off x="457201" y="1918716"/>
            <a:ext cx="8229600" cy="2883409"/>
          </a:xfrm>
        </p:spPr>
        <p:txBody>
          <a:bodyPr>
            <a:normAutofit/>
          </a:bodyPr>
          <a:lstStyle/>
          <a:p>
            <a:pPr>
              <a:buFont typeface="Arial" panose="020B0604020202020204" pitchFamily="34" charset="0"/>
              <a:buChar char="•"/>
            </a:pPr>
            <a:r>
              <a:rPr lang="en-US" sz="2400" dirty="0" smtClean="0"/>
              <a:t> 78% of the Earth’s atmosphere is nitrogen gas (meaning more of the air we breathe is made up of nitrogen than oxygen!!!)</a:t>
            </a:r>
          </a:p>
          <a:p>
            <a:pPr>
              <a:buFont typeface="Arial" panose="020B0604020202020204" pitchFamily="34" charset="0"/>
              <a:buChar char="•"/>
            </a:pPr>
            <a:r>
              <a:rPr lang="en-US" sz="2400" dirty="0" smtClean="0"/>
              <a:t> Farmers use nitrogen when growing delicious crops for us to eat</a:t>
            </a:r>
          </a:p>
          <a:p>
            <a:pPr>
              <a:buFont typeface="Arial" panose="020B0604020202020204" pitchFamily="34" charset="0"/>
              <a:buChar char="•"/>
            </a:pPr>
            <a:r>
              <a:rPr lang="en-US" sz="2400" dirty="0" smtClean="0"/>
              <a:t> Some explosives originate from nitrogen</a:t>
            </a:r>
          </a:p>
          <a:p>
            <a:pPr>
              <a:buFont typeface="Arial" panose="020B0604020202020204" pitchFamily="34" charset="0"/>
              <a:buChar char="•"/>
            </a:pPr>
            <a:r>
              <a:rPr lang="en-US" sz="2400" dirty="0" smtClean="0"/>
              <a:t> Even </a:t>
            </a:r>
            <a:r>
              <a:rPr lang="en-US" sz="2400" dirty="0" err="1" smtClean="0"/>
              <a:t>Dippin</a:t>
            </a:r>
            <a:r>
              <a:rPr lang="en-US" sz="2400" dirty="0" smtClean="0"/>
              <a:t>’ dots ice cream uses nitrogen! YUM!</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407" t="7407" r="6859"/>
          <a:stretch/>
        </p:blipFill>
        <p:spPr>
          <a:xfrm>
            <a:off x="6922008" y="4636008"/>
            <a:ext cx="2221992" cy="22219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 y="4636008"/>
            <a:ext cx="2349111" cy="22219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0009" y="4636008"/>
            <a:ext cx="2221992" cy="2221992"/>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9728" r="12451" b="13620"/>
          <a:stretch/>
        </p:blipFill>
        <p:spPr>
          <a:xfrm>
            <a:off x="4572001" y="4636008"/>
            <a:ext cx="2350007" cy="2221992"/>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b="14200"/>
          <a:stretch/>
        </p:blipFill>
        <p:spPr>
          <a:xfrm>
            <a:off x="6558938" y="3315462"/>
            <a:ext cx="1524000" cy="1307592"/>
          </a:xfrm>
          <a:prstGeom prst="rect">
            <a:avLst/>
          </a:prstGeom>
        </p:spPr>
      </p:pic>
      <p:cxnSp>
        <p:nvCxnSpPr>
          <p:cNvPr id="13" name="Straight Connector 12"/>
          <p:cNvCxnSpPr/>
          <p:nvPr/>
        </p:nvCxnSpPr>
        <p:spPr>
          <a:xfrm flipH="1">
            <a:off x="0" y="461826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480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Nitrogen explosion!!!</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553200" y="0"/>
            <a:ext cx="2052525" cy="1905000"/>
          </a:xfrm>
        </p:spPr>
      </p:pic>
      <p:pic>
        <p:nvPicPr>
          <p:cNvPr id="6" name="Fx6yJGoxLXM"/>
          <p:cNvPicPr>
            <a:picLocks noRot="1" noChangeAspect="1"/>
          </p:cNvPicPr>
          <p:nvPr>
            <a:videoFile r:link="rId1"/>
          </p:nvPr>
        </p:nvPicPr>
        <p:blipFill>
          <a:blip r:embed="rId5"/>
          <a:stretch>
            <a:fillRect/>
          </a:stretch>
        </p:blipFill>
        <p:spPr>
          <a:xfrm>
            <a:off x="304800" y="1905000"/>
            <a:ext cx="8534400" cy="4800600"/>
          </a:xfrm>
          <a:prstGeom prst="rect">
            <a:avLst/>
          </a:prstGeom>
        </p:spPr>
      </p:pic>
      <p:sp>
        <p:nvSpPr>
          <p:cNvPr id="7" name="TextBox 6"/>
          <p:cNvSpPr txBox="1"/>
          <p:nvPr/>
        </p:nvSpPr>
        <p:spPr>
          <a:xfrm rot="1728626">
            <a:off x="7065554" y="1033399"/>
            <a:ext cx="1371600" cy="400110"/>
          </a:xfrm>
          <a:prstGeom prst="rect">
            <a:avLst/>
          </a:prstGeom>
          <a:noFill/>
        </p:spPr>
        <p:txBody>
          <a:bodyPr wrap="square" rtlCol="0">
            <a:spAutoFit/>
          </a:bodyPr>
          <a:lstStyle/>
          <a:p>
            <a:r>
              <a:rPr lang="en-US" sz="2000" dirty="0" smtClean="0">
                <a:solidFill>
                  <a:srgbClr val="FF0000"/>
                </a:solidFill>
              </a:rPr>
              <a:t>BOOM!</a:t>
            </a:r>
            <a:endParaRPr lang="en-US" sz="2000" dirty="0">
              <a:solidFill>
                <a:srgbClr val="FF0000"/>
              </a:solidFill>
            </a:endParaRPr>
          </a:p>
        </p:txBody>
      </p:sp>
    </p:spTree>
    <p:extLst>
      <p:ext uri="{BB962C8B-B14F-4D97-AF65-F5344CB8AC3E}">
        <p14:creationId xmlns:p14="http://schemas.microsoft.com/office/powerpoint/2010/main" val="3475287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Think For a second…</a:t>
            </a:r>
            <a:endParaRPr lang="en-US" dirty="0"/>
          </a:p>
        </p:txBody>
      </p:sp>
      <p:sp>
        <p:nvSpPr>
          <p:cNvPr id="3" name="Content Placeholder 2"/>
          <p:cNvSpPr>
            <a:spLocks noGrp="1"/>
          </p:cNvSpPr>
          <p:nvPr>
            <p:ph idx="1"/>
          </p:nvPr>
        </p:nvSpPr>
        <p:spPr>
          <a:xfrm>
            <a:off x="768096" y="2286000"/>
            <a:ext cx="7290055" cy="1371600"/>
          </a:xfrm>
        </p:spPr>
        <p:txBody>
          <a:bodyPr>
            <a:normAutofit lnSpcReduction="10000"/>
          </a:bodyPr>
          <a:lstStyle/>
          <a:p>
            <a:pPr marL="457200" indent="-457200">
              <a:buFont typeface="+mj-lt"/>
              <a:buAutoNum type="arabicPeriod"/>
            </a:pPr>
            <a:r>
              <a:rPr lang="en-US" dirty="0" smtClean="0"/>
              <a:t>Where might you find nitrogen? Write down three of your examples in the margin of your notes.</a:t>
            </a:r>
          </a:p>
          <a:p>
            <a:pPr marL="457200" indent="-457200">
              <a:buFont typeface="+mj-lt"/>
              <a:buAutoNum type="arabicPeriod"/>
            </a:pPr>
            <a:r>
              <a:rPr lang="en-US" dirty="0" smtClean="0"/>
              <a:t>Share your thoughts with a neighbor and listen to what their examples are. (see if you came up with the same things!)</a:t>
            </a:r>
          </a:p>
          <a:p>
            <a:pPr marL="457200" indent="-457200">
              <a:buFont typeface="+mj-lt"/>
              <a:buAutoNum type="arabicPeriod"/>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218" t="-1" r="29178" b="58889"/>
          <a:stretch/>
        </p:blipFill>
        <p:spPr>
          <a:xfrm>
            <a:off x="6400800" y="87757"/>
            <a:ext cx="2590800" cy="1997075"/>
          </a:xfrm>
          <a:prstGeom prst="rect">
            <a:avLst/>
          </a:prstGeom>
        </p:spPr>
      </p:pic>
      <p:sp>
        <p:nvSpPr>
          <p:cNvPr id="5" name="TextBox 4"/>
          <p:cNvSpPr txBox="1"/>
          <p:nvPr/>
        </p:nvSpPr>
        <p:spPr>
          <a:xfrm>
            <a:off x="685800" y="3657600"/>
            <a:ext cx="3657600" cy="369332"/>
          </a:xfrm>
          <a:prstGeom prst="rect">
            <a:avLst/>
          </a:prstGeom>
          <a:noFill/>
        </p:spPr>
        <p:txBody>
          <a:bodyPr wrap="square" rtlCol="0">
            <a:spAutoFit/>
          </a:bodyPr>
          <a:lstStyle/>
          <a:p>
            <a:r>
              <a:rPr lang="en-US" dirty="0">
                <a:solidFill>
                  <a:srgbClr val="FF0000"/>
                </a:solidFill>
              </a:rPr>
              <a:t>ANSWERS</a:t>
            </a:r>
            <a:r>
              <a:rPr lang="en-US" dirty="0" smtClean="0">
                <a:solidFill>
                  <a:srgbClr val="FF0000"/>
                </a:solidFill>
              </a:rPr>
              <a:t>:</a:t>
            </a:r>
            <a:endParaRPr lang="en-US" dirty="0">
              <a:solidFill>
                <a:srgbClr val="FF000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96938"/>
            <a:ext cx="2317780" cy="135284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9706" y="4014382"/>
            <a:ext cx="2197781" cy="135284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8410" y="3998852"/>
            <a:ext cx="2238230" cy="135774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38448"/>
            <a:ext cx="1447800" cy="151955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0440" y="5337236"/>
            <a:ext cx="2388281" cy="152076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8722" y="5345957"/>
            <a:ext cx="3091932" cy="1520764"/>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7488" y="4005659"/>
            <a:ext cx="2410526" cy="1344125"/>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0653" y="5337236"/>
            <a:ext cx="2248822" cy="1520763"/>
          </a:xfrm>
          <a:prstGeom prst="rect">
            <a:avLst/>
          </a:prstGeom>
        </p:spPr>
      </p:pic>
      <p:cxnSp>
        <p:nvCxnSpPr>
          <p:cNvPr id="16" name="Straight Connector 15"/>
          <p:cNvCxnSpPr/>
          <p:nvPr/>
        </p:nvCxnSpPr>
        <p:spPr>
          <a:xfrm flipH="1">
            <a:off x="0" y="40056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8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gas (N</a:t>
            </a:r>
            <a:r>
              <a:rPr lang="en-US" sz="2000" dirty="0" smtClean="0"/>
              <a:t>2</a:t>
            </a:r>
            <a:r>
              <a:rPr lang="en-US" dirty="0" smtClean="0"/>
              <a:t>)</a:t>
            </a:r>
            <a:endParaRPr lang="en-US" dirty="0"/>
          </a:p>
        </p:txBody>
      </p:sp>
      <p:sp>
        <p:nvSpPr>
          <p:cNvPr id="3" name="Content Placeholder 2"/>
          <p:cNvSpPr>
            <a:spLocks noGrp="1"/>
          </p:cNvSpPr>
          <p:nvPr>
            <p:ph idx="1"/>
          </p:nvPr>
        </p:nvSpPr>
        <p:spPr>
          <a:xfrm>
            <a:off x="533400" y="1981200"/>
            <a:ext cx="8001000" cy="4495800"/>
          </a:xfrm>
        </p:spPr>
        <p:txBody>
          <a:bodyPr>
            <a:normAutofit/>
          </a:bodyPr>
          <a:lstStyle/>
          <a:p>
            <a:pPr>
              <a:buFont typeface="Arial" panose="020B0604020202020204" pitchFamily="34" charset="0"/>
              <a:buChar char="•"/>
            </a:pPr>
            <a:r>
              <a:rPr lang="en-US" dirty="0" smtClean="0"/>
              <a:t> Nitrogen gas is the </a:t>
            </a:r>
            <a:r>
              <a:rPr lang="en-US" u="sng" dirty="0" smtClean="0"/>
              <a:t>most common</a:t>
            </a:r>
            <a:r>
              <a:rPr lang="en-US" dirty="0" smtClean="0"/>
              <a:t> form of nitrogen present, but when nitrogen is in its gas form, living organisms (that includes us) can’t use it because the bond is too strong.</a:t>
            </a:r>
          </a:p>
          <a:p>
            <a:pPr>
              <a:buFont typeface="Arial" panose="020B0604020202020204" pitchFamily="34" charset="0"/>
              <a:buChar char="•"/>
            </a:pPr>
            <a:r>
              <a:rPr lang="en-US" dirty="0" smtClean="0"/>
              <a:t> Nitrogen gas (</a:t>
            </a:r>
            <a:r>
              <a:rPr lang="en-US" dirty="0" smtClean="0">
                <a:solidFill>
                  <a:srgbClr val="92D050"/>
                </a:solidFill>
              </a:rPr>
              <a:t>N</a:t>
            </a:r>
            <a:r>
              <a:rPr lang="en-US" baseline="-25000" dirty="0" smtClean="0">
                <a:solidFill>
                  <a:srgbClr val="92D050"/>
                </a:solidFill>
              </a:rPr>
              <a:t>2</a:t>
            </a:r>
            <a:r>
              <a:rPr lang="en-US" dirty="0" smtClean="0"/>
              <a:t>) has </a:t>
            </a:r>
            <a:r>
              <a:rPr lang="en-US" b="1" dirty="0" smtClean="0"/>
              <a:t>three bonds </a:t>
            </a:r>
            <a:r>
              <a:rPr lang="en-US" dirty="0" smtClean="0"/>
              <a:t>that hold the two nitrogen atoms together</a:t>
            </a:r>
            <a:r>
              <a:rPr lang="en-US" dirty="0"/>
              <a:t>:</a:t>
            </a:r>
          </a:p>
          <a:p>
            <a:pPr marL="0" indent="0">
              <a:buNone/>
            </a:pPr>
            <a:endParaRPr lang="en-US" dirty="0"/>
          </a:p>
          <a:p>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Luckily, there are bacteria that easily break N</a:t>
            </a:r>
            <a:r>
              <a:rPr lang="en-US" baseline="-25000" dirty="0" smtClean="0"/>
              <a:t>2</a:t>
            </a:r>
            <a:r>
              <a:rPr lang="en-US" dirty="0" smtClean="0"/>
              <a:t> gas in the atmosphere and change it into ammonia (</a:t>
            </a:r>
            <a:r>
              <a:rPr lang="en-US" dirty="0" smtClean="0">
                <a:solidFill>
                  <a:srgbClr val="F70796"/>
                </a:solidFill>
              </a:rPr>
              <a:t>NH</a:t>
            </a:r>
            <a:r>
              <a:rPr lang="en-US" baseline="-25000" dirty="0" smtClean="0">
                <a:solidFill>
                  <a:srgbClr val="F70796"/>
                </a:solidFill>
              </a:rPr>
              <a:t>3</a:t>
            </a:r>
            <a:r>
              <a:rPr lang="en-US" dirty="0" smtClean="0"/>
              <a:t>)</a:t>
            </a:r>
            <a:r>
              <a:rPr lang="en-US" dirty="0"/>
              <a:t> </a:t>
            </a:r>
            <a:r>
              <a:rPr lang="en-US" dirty="0" smtClean="0"/>
              <a:t>through a process called </a:t>
            </a:r>
            <a:r>
              <a:rPr lang="en-US" dirty="0" smtClean="0">
                <a:solidFill>
                  <a:srgbClr val="FF0000"/>
                </a:solidFill>
              </a:rPr>
              <a:t>nitrogen fixation</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842" y="3780420"/>
            <a:ext cx="1524000" cy="5242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192" y="3614596"/>
            <a:ext cx="924873" cy="855853"/>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5385" t="14616" r="15385" b="12662"/>
          <a:stretch/>
        </p:blipFill>
        <p:spPr>
          <a:xfrm>
            <a:off x="6543808" y="3581450"/>
            <a:ext cx="1066799" cy="88899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5682" y="143907"/>
            <a:ext cx="2711871" cy="183729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538" y="5715000"/>
            <a:ext cx="1262537" cy="946903"/>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5602" y="5715000"/>
            <a:ext cx="1279289" cy="92413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4891" y="341297"/>
            <a:ext cx="1394491" cy="1672278"/>
          </a:xfrm>
          <a:prstGeom prst="rect">
            <a:avLst/>
          </a:prstGeom>
        </p:spPr>
      </p:pic>
    </p:spTree>
    <p:extLst>
      <p:ext uri="{BB962C8B-B14F-4D97-AF65-F5344CB8AC3E}">
        <p14:creationId xmlns:p14="http://schemas.microsoft.com/office/powerpoint/2010/main" val="1981692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Nitrogen's four forms in the nitrogen cycle:</a:t>
            </a:r>
            <a:endParaRPr lang="en-US" dirty="0"/>
          </a:p>
        </p:txBody>
      </p:sp>
      <p:sp>
        <p:nvSpPr>
          <p:cNvPr id="3" name="Content Placeholder 2"/>
          <p:cNvSpPr>
            <a:spLocks noGrp="1"/>
          </p:cNvSpPr>
          <p:nvPr>
            <p:ph idx="1"/>
          </p:nvPr>
        </p:nvSpPr>
        <p:spPr>
          <a:xfrm>
            <a:off x="526923" y="2018230"/>
            <a:ext cx="7772400" cy="4480560"/>
          </a:xfrm>
        </p:spPr>
        <p:txBody>
          <a:bodyPr>
            <a:normAutofit/>
          </a:bodyPr>
          <a:lstStyle/>
          <a:p>
            <a:pPr marL="0" indent="0">
              <a:buNone/>
            </a:pPr>
            <a:r>
              <a:rPr lang="en-US" dirty="0" smtClean="0"/>
              <a:t>Nitrogen, like water (and transformers), can change forms.</a:t>
            </a:r>
          </a:p>
          <a:p>
            <a:pPr>
              <a:buFont typeface="Arial" panose="020B0604020202020204" pitchFamily="34" charset="0"/>
              <a:buChar char="•"/>
            </a:pPr>
            <a:r>
              <a:rPr lang="en-US" dirty="0" smtClean="0"/>
              <a:t> Nitrogen can appear in </a:t>
            </a:r>
            <a:r>
              <a:rPr lang="en-US" b="1" dirty="0" smtClean="0"/>
              <a:t>four</a:t>
            </a:r>
            <a:r>
              <a:rPr lang="en-US" dirty="0" smtClean="0"/>
              <a:t> different forms in the nitrogen cycle:</a:t>
            </a:r>
          </a:p>
          <a:p>
            <a:pPr lvl="1">
              <a:buFont typeface="Arial" panose="020B0604020202020204" pitchFamily="34" charset="0"/>
              <a:buChar char="•"/>
            </a:pPr>
            <a:r>
              <a:rPr lang="en-US" sz="2000" b="1" dirty="0" smtClean="0">
                <a:solidFill>
                  <a:srgbClr val="92D050"/>
                </a:solidFill>
              </a:rPr>
              <a:t>Nitrogen Gas (N</a:t>
            </a:r>
            <a:r>
              <a:rPr lang="en-US" sz="2000" b="1" baseline="-25000" dirty="0" smtClean="0">
                <a:solidFill>
                  <a:srgbClr val="92D050"/>
                </a:solidFill>
              </a:rPr>
              <a:t>2</a:t>
            </a:r>
            <a:r>
              <a:rPr lang="en-US" sz="2000" b="1" dirty="0" smtClean="0">
                <a:solidFill>
                  <a:srgbClr val="92D050"/>
                </a:solidFill>
              </a:rPr>
              <a:t>): </a:t>
            </a:r>
            <a:r>
              <a:rPr lang="en-US" sz="2000" dirty="0" smtClean="0"/>
              <a:t>most abundant, found in the atmosphere</a:t>
            </a:r>
          </a:p>
          <a:p>
            <a:pPr lvl="1">
              <a:buFont typeface="Arial" panose="020B0604020202020204" pitchFamily="34" charset="0"/>
              <a:buChar char="•"/>
            </a:pPr>
            <a:r>
              <a:rPr lang="en-US" sz="2000" b="1" dirty="0" smtClean="0">
                <a:solidFill>
                  <a:srgbClr val="F70796"/>
                </a:solidFill>
              </a:rPr>
              <a:t>Ammonia (NH</a:t>
            </a:r>
            <a:r>
              <a:rPr lang="en-US" sz="2000" b="1" baseline="-25000" dirty="0" smtClean="0">
                <a:solidFill>
                  <a:srgbClr val="F70796"/>
                </a:solidFill>
              </a:rPr>
              <a:t>3</a:t>
            </a:r>
            <a:r>
              <a:rPr lang="en-US" sz="2000" b="1" dirty="0" smtClean="0">
                <a:solidFill>
                  <a:srgbClr val="F70796"/>
                </a:solidFill>
              </a:rPr>
              <a:t>): </a:t>
            </a:r>
            <a:r>
              <a:rPr lang="en-US" sz="2000" dirty="0" smtClean="0"/>
              <a:t>created by living organisms</a:t>
            </a:r>
          </a:p>
          <a:p>
            <a:pPr lvl="1">
              <a:buFont typeface="Arial" panose="020B0604020202020204" pitchFamily="34" charset="0"/>
              <a:buChar char="•"/>
            </a:pPr>
            <a:r>
              <a:rPr lang="en-US" sz="2000" b="1" dirty="0" smtClean="0">
                <a:solidFill>
                  <a:schemeClr val="accent4"/>
                </a:solidFill>
              </a:rPr>
              <a:t>Nitrites (NO</a:t>
            </a:r>
            <a:r>
              <a:rPr lang="en-US" sz="2000" b="1" baseline="-25000" dirty="0" smtClean="0">
                <a:solidFill>
                  <a:schemeClr val="accent4"/>
                </a:solidFill>
              </a:rPr>
              <a:t>2</a:t>
            </a:r>
            <a:r>
              <a:rPr lang="en-US" sz="2000" b="1" baseline="30000" dirty="0" smtClean="0">
                <a:solidFill>
                  <a:schemeClr val="accent4"/>
                </a:solidFill>
              </a:rPr>
              <a:t>-</a:t>
            </a:r>
            <a:r>
              <a:rPr lang="en-US" sz="2000" b="1" dirty="0" smtClean="0">
                <a:solidFill>
                  <a:schemeClr val="accent4"/>
                </a:solidFill>
              </a:rPr>
              <a:t>)</a:t>
            </a:r>
          </a:p>
          <a:p>
            <a:pPr lvl="1">
              <a:buFont typeface="Arial" panose="020B0604020202020204" pitchFamily="34" charset="0"/>
              <a:buChar char="•"/>
            </a:pPr>
            <a:r>
              <a:rPr lang="en-US" sz="2000" b="1" dirty="0" smtClean="0">
                <a:solidFill>
                  <a:srgbClr val="7030A0"/>
                </a:solidFill>
              </a:rPr>
              <a:t>Nitrates (NO</a:t>
            </a:r>
            <a:r>
              <a:rPr lang="en-US" sz="2000" b="1" baseline="-25000" dirty="0" smtClean="0">
                <a:solidFill>
                  <a:srgbClr val="7030A0"/>
                </a:solidFill>
              </a:rPr>
              <a:t>3</a:t>
            </a:r>
            <a:r>
              <a:rPr lang="en-US" sz="2000" b="1" baseline="30000" dirty="0" smtClean="0">
                <a:solidFill>
                  <a:srgbClr val="7030A0"/>
                </a:solidFill>
              </a:rPr>
              <a:t>-</a:t>
            </a:r>
            <a:r>
              <a:rPr lang="en-US" sz="2000" b="1" dirty="0" smtClean="0">
                <a:solidFill>
                  <a:srgbClr val="7030A0"/>
                </a:solidFill>
              </a:rPr>
              <a:t>)</a:t>
            </a:r>
            <a:endParaRPr lang="en-US" sz="2000" dirty="0" smtClean="0">
              <a:solidFill>
                <a:srgbClr val="7030A0"/>
              </a:solidFill>
            </a:endParaRPr>
          </a:p>
        </p:txBody>
      </p:sp>
      <p:sp>
        <p:nvSpPr>
          <p:cNvPr id="11" name="Right Brace 10"/>
          <p:cNvSpPr/>
          <p:nvPr/>
        </p:nvSpPr>
        <p:spPr>
          <a:xfrm>
            <a:off x="2442008" y="3544943"/>
            <a:ext cx="448982" cy="609600"/>
          </a:xfrm>
          <a:prstGeom prst="rightBrace">
            <a:avLst>
              <a:gd name="adj1" fmla="val 25664"/>
              <a:gd name="adj2" fmla="val 463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ounded Rectangle 6"/>
          <p:cNvSpPr/>
          <p:nvPr/>
        </p:nvSpPr>
        <p:spPr>
          <a:xfrm>
            <a:off x="3008145" y="3546976"/>
            <a:ext cx="3783980" cy="116808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Used by plants to create amino acids (protein)! They are also used in the meat industry!</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 y="4864545"/>
            <a:ext cx="2997819" cy="198665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0817" r="20589"/>
          <a:stretch/>
        </p:blipFill>
        <p:spPr>
          <a:xfrm>
            <a:off x="6949520" y="115824"/>
            <a:ext cx="1905000" cy="24384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0520" y="2939941"/>
            <a:ext cx="1524000" cy="52420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2453" y="4206776"/>
            <a:ext cx="1534994" cy="1108853"/>
          </a:xfrm>
          <a:prstGeom prst="rect">
            <a:avLst/>
          </a:prstGeom>
        </p:spPr>
      </p:pic>
      <p:sp>
        <p:nvSpPr>
          <p:cNvPr id="18" name="Right Arrow 17"/>
          <p:cNvSpPr/>
          <p:nvPr/>
        </p:nvSpPr>
        <p:spPr>
          <a:xfrm rot="5400000">
            <a:off x="7765431" y="3643273"/>
            <a:ext cx="654177" cy="342574"/>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57064" t="27902" r="3397" b="9762"/>
          <a:stretch/>
        </p:blipFill>
        <p:spPr>
          <a:xfrm>
            <a:off x="5869465" y="5308060"/>
            <a:ext cx="1979135" cy="1532234"/>
          </a:xfrm>
          <a:prstGeom prst="rect">
            <a:avLst/>
          </a:prstGeom>
        </p:spPr>
      </p:pic>
      <p:sp>
        <p:nvSpPr>
          <p:cNvPr id="17" name="Right Arrow 16"/>
          <p:cNvSpPr/>
          <p:nvPr/>
        </p:nvSpPr>
        <p:spPr>
          <a:xfrm rot="7319948">
            <a:off x="7606167" y="5532515"/>
            <a:ext cx="745432" cy="342574"/>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4835" t="31232" r="58778" b="8510"/>
          <a:stretch/>
        </p:blipFill>
        <p:spPr>
          <a:xfrm>
            <a:off x="3328617" y="5233043"/>
            <a:ext cx="1861682" cy="1562249"/>
          </a:xfrm>
          <a:prstGeom prst="rect">
            <a:avLst/>
          </a:prstGeom>
        </p:spPr>
      </p:pic>
      <p:sp>
        <p:nvSpPr>
          <p:cNvPr id="16" name="Right Arrow 15"/>
          <p:cNvSpPr/>
          <p:nvPr/>
        </p:nvSpPr>
        <p:spPr>
          <a:xfrm rot="10800000">
            <a:off x="5103846" y="5859349"/>
            <a:ext cx="654177" cy="342574"/>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663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what you learned!</a:t>
            </a:r>
            <a:endParaRPr lang="en-US" dirty="0"/>
          </a:p>
        </p:txBody>
      </p:sp>
      <p:sp>
        <p:nvSpPr>
          <p:cNvPr id="3" name="Content Placeholder 2"/>
          <p:cNvSpPr>
            <a:spLocks noGrp="1"/>
          </p:cNvSpPr>
          <p:nvPr>
            <p:ph idx="1"/>
          </p:nvPr>
        </p:nvSpPr>
        <p:spPr>
          <a:xfrm>
            <a:off x="838200" y="2286000"/>
            <a:ext cx="7290055" cy="4023360"/>
          </a:xfrm>
        </p:spPr>
        <p:txBody>
          <a:bodyPr/>
          <a:lstStyle/>
          <a:p>
            <a:pPr>
              <a:buFont typeface="Arial" panose="020B0604020202020204" pitchFamily="34" charset="0"/>
              <a:buChar char="•"/>
            </a:pPr>
            <a:r>
              <a:rPr lang="en-US" dirty="0" smtClean="0"/>
              <a:t> What form of nitrogen is the most common?</a:t>
            </a:r>
          </a:p>
          <a:p>
            <a:pPr>
              <a:buFont typeface="Arial" panose="020B0604020202020204" pitchFamily="34" charset="0"/>
              <a:buChar char="•"/>
            </a:pPr>
            <a:r>
              <a:rPr lang="en-US" dirty="0" smtClean="0"/>
              <a:t> What are the </a:t>
            </a:r>
            <a:r>
              <a:rPr lang="en-US" u="sng" dirty="0" smtClean="0"/>
              <a:t>four forms </a:t>
            </a:r>
            <a:r>
              <a:rPr lang="en-US" dirty="0" smtClean="0"/>
              <a:t>of nitrogen that we observe in the nitrogen cycle? (See if the whole class can come up with all four answers!)</a:t>
            </a:r>
            <a:endParaRPr lang="en-US" dirty="0" smtClean="0">
              <a:solidFill>
                <a:srgbClr val="FF0000"/>
              </a:solidFill>
            </a:endParaRPr>
          </a:p>
          <a:p>
            <a:pPr marL="0" indent="0">
              <a:buNone/>
            </a:pPr>
            <a:r>
              <a:rPr lang="en-US" dirty="0" smtClean="0">
                <a:solidFill>
                  <a:srgbClr val="FF0000"/>
                </a:solidFill>
              </a:rPr>
              <a:t>ANSWERS:</a:t>
            </a:r>
          </a:p>
          <a:p>
            <a:pPr marL="457200" indent="-457200">
              <a:buFont typeface="+mj-lt"/>
              <a:buAutoNum type="arabicPeriod"/>
            </a:pPr>
            <a:r>
              <a:rPr lang="en-US" dirty="0" smtClean="0"/>
              <a:t>Nitrogen gas </a:t>
            </a:r>
            <a:r>
              <a:rPr lang="en-US" dirty="0" smtClean="0">
                <a:solidFill>
                  <a:srgbClr val="92D050"/>
                </a:solidFill>
              </a:rPr>
              <a:t>(N</a:t>
            </a:r>
            <a:r>
              <a:rPr lang="en-US" baseline="-25000" dirty="0" smtClean="0">
                <a:solidFill>
                  <a:srgbClr val="92D050"/>
                </a:solidFill>
              </a:rPr>
              <a:t>2</a:t>
            </a:r>
            <a:r>
              <a:rPr lang="en-US" dirty="0" smtClean="0">
                <a:solidFill>
                  <a:srgbClr val="92D050"/>
                </a:solidFill>
              </a:rPr>
              <a:t>) </a:t>
            </a:r>
            <a:r>
              <a:rPr lang="en-US" dirty="0" smtClean="0"/>
              <a:t>is the most common form of nitrogen found</a:t>
            </a:r>
          </a:p>
          <a:p>
            <a:pPr marL="457200" indent="-457200">
              <a:buFont typeface="+mj-lt"/>
              <a:buAutoNum type="arabicPeriod"/>
            </a:pPr>
            <a:r>
              <a:rPr lang="en-US" dirty="0" smtClean="0"/>
              <a:t>The four forms of nitrogen are:</a:t>
            </a:r>
          </a:p>
          <a:p>
            <a:pPr marL="630936" lvl="1" indent="-457200">
              <a:buFont typeface="+mj-lt"/>
              <a:buAutoNum type="arabicPeriod"/>
            </a:pPr>
            <a:r>
              <a:rPr lang="en-US" dirty="0" smtClean="0">
                <a:solidFill>
                  <a:srgbClr val="92D050"/>
                </a:solidFill>
              </a:rPr>
              <a:t>Nitrogen gas (N</a:t>
            </a:r>
            <a:r>
              <a:rPr lang="en-US" baseline="-25000" dirty="0" smtClean="0">
                <a:solidFill>
                  <a:srgbClr val="92D050"/>
                </a:solidFill>
              </a:rPr>
              <a:t>2</a:t>
            </a:r>
            <a:r>
              <a:rPr lang="en-US" dirty="0" smtClean="0">
                <a:solidFill>
                  <a:srgbClr val="92D050"/>
                </a:solidFill>
              </a:rPr>
              <a:t>)</a:t>
            </a:r>
          </a:p>
          <a:p>
            <a:pPr marL="630936" lvl="1" indent="-457200">
              <a:buFont typeface="+mj-lt"/>
              <a:buAutoNum type="arabicPeriod"/>
            </a:pPr>
            <a:r>
              <a:rPr lang="en-US" dirty="0" smtClean="0">
                <a:solidFill>
                  <a:srgbClr val="F70796"/>
                </a:solidFill>
              </a:rPr>
              <a:t>Ammonia (NH</a:t>
            </a:r>
            <a:r>
              <a:rPr lang="en-US" baseline="-25000" dirty="0">
                <a:solidFill>
                  <a:srgbClr val="F70796"/>
                </a:solidFill>
              </a:rPr>
              <a:t>3</a:t>
            </a:r>
            <a:r>
              <a:rPr lang="en-US" dirty="0" smtClean="0">
                <a:solidFill>
                  <a:srgbClr val="F70796"/>
                </a:solidFill>
              </a:rPr>
              <a:t>)</a:t>
            </a:r>
          </a:p>
          <a:p>
            <a:pPr marL="630936" lvl="1" indent="-457200">
              <a:buFont typeface="+mj-lt"/>
              <a:buAutoNum type="arabicPeriod"/>
            </a:pPr>
            <a:r>
              <a:rPr lang="en-US" dirty="0" smtClean="0">
                <a:solidFill>
                  <a:schemeClr val="accent4"/>
                </a:solidFill>
              </a:rPr>
              <a:t>Nitrites (NO</a:t>
            </a:r>
            <a:r>
              <a:rPr lang="en-US" baseline="-25000" dirty="0" smtClean="0">
                <a:solidFill>
                  <a:schemeClr val="accent4"/>
                </a:solidFill>
              </a:rPr>
              <a:t>2</a:t>
            </a:r>
            <a:r>
              <a:rPr lang="en-US" baseline="30000" dirty="0" smtClean="0">
                <a:solidFill>
                  <a:schemeClr val="accent4"/>
                </a:solidFill>
              </a:rPr>
              <a:t>-</a:t>
            </a:r>
            <a:r>
              <a:rPr lang="en-US" dirty="0" smtClean="0">
                <a:solidFill>
                  <a:schemeClr val="accent4"/>
                </a:solidFill>
              </a:rPr>
              <a:t>)</a:t>
            </a:r>
          </a:p>
          <a:p>
            <a:pPr marL="630936" lvl="1" indent="-457200">
              <a:buFont typeface="+mj-lt"/>
              <a:buAutoNum type="arabicPeriod"/>
            </a:pPr>
            <a:r>
              <a:rPr lang="en-US" dirty="0" smtClean="0">
                <a:solidFill>
                  <a:srgbClr val="7030A0"/>
                </a:solidFill>
              </a:rPr>
              <a:t>Nitrates (NO</a:t>
            </a:r>
            <a:r>
              <a:rPr lang="en-US" baseline="-25000" dirty="0" smtClean="0">
                <a:solidFill>
                  <a:srgbClr val="7030A0"/>
                </a:solidFill>
              </a:rPr>
              <a:t>3</a:t>
            </a:r>
            <a:r>
              <a:rPr lang="en-US" baseline="30000" dirty="0" smtClean="0">
                <a:solidFill>
                  <a:srgbClr val="7030A0"/>
                </a:solidFill>
              </a:rPr>
              <a:t>-</a:t>
            </a:r>
            <a:r>
              <a:rPr lang="en-US" dirty="0" smtClean="0">
                <a:solidFill>
                  <a:srgbClr val="7030A0"/>
                </a:solidFill>
              </a:rPr>
              <a:t>)</a:t>
            </a:r>
          </a:p>
          <a:p>
            <a:pPr marL="457200" indent="-457200">
              <a:buFont typeface="+mj-lt"/>
              <a:buAutoNum type="arabicPeriod"/>
            </a:pPr>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33400"/>
            <a:ext cx="1790700" cy="1456436"/>
          </a:xfrm>
          <a:prstGeom prst="rect">
            <a:avLst/>
          </a:prstGeom>
        </p:spPr>
      </p:pic>
    </p:spTree>
    <p:extLst>
      <p:ext uri="{BB962C8B-B14F-4D97-AF65-F5344CB8AC3E}">
        <p14:creationId xmlns:p14="http://schemas.microsoft.com/office/powerpoint/2010/main" val="310761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spDef>
      <a:spPr>
        <a:solidFill>
          <a:srgbClr val="FF0000"/>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1861</TotalTime>
  <Words>2299</Words>
  <Application>Microsoft Office PowerPoint</Application>
  <PresentationFormat>On-screen Show (4:3)</PresentationFormat>
  <Paragraphs>215</Paragraphs>
  <Slides>33</Slides>
  <Notes>22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Tw Cen MT</vt:lpstr>
      <vt:lpstr>Tw Cen MT Condensed</vt:lpstr>
      <vt:lpstr>Wingdings</vt:lpstr>
      <vt:lpstr>Wingdings 3</vt:lpstr>
      <vt:lpstr>Integral</vt:lpstr>
      <vt:lpstr>The Nitrogen Cycle </vt:lpstr>
      <vt:lpstr>In introduction to nitrogen</vt:lpstr>
      <vt:lpstr>Nitrogen</vt:lpstr>
      <vt:lpstr>Why does nitrogen matter?</vt:lpstr>
      <vt:lpstr>Liquid Nitrogen explosion!!!</vt:lpstr>
      <vt:lpstr>Lets Think For a second…</vt:lpstr>
      <vt:lpstr>Nitrogen gas (N2)</vt:lpstr>
      <vt:lpstr>Nitrogen's four forms in the nitrogen cycle:</vt:lpstr>
      <vt:lpstr>Investigate what you learned!</vt:lpstr>
      <vt:lpstr> Nitrogen in the body </vt:lpstr>
      <vt:lpstr>Our body is made up of 3% nitrogen!</vt:lpstr>
      <vt:lpstr>Why do humans need Nitrogen?</vt:lpstr>
      <vt:lpstr>The nitrogen cycle</vt:lpstr>
      <vt:lpstr>nitrogen Storage pools:</vt:lpstr>
      <vt:lpstr>The nitrogen Cycle: The big picture</vt:lpstr>
      <vt:lpstr>Processes in the Nitrogen Cycle:</vt:lpstr>
      <vt:lpstr>Nitrogen Fixation</vt:lpstr>
      <vt:lpstr>Nitrogen Fixation</vt:lpstr>
      <vt:lpstr>Ammonification</vt:lpstr>
      <vt:lpstr>Ammonification</vt:lpstr>
      <vt:lpstr>But wait, there’s more!</vt:lpstr>
      <vt:lpstr>Nitrification</vt:lpstr>
      <vt:lpstr>Nitrification</vt:lpstr>
      <vt:lpstr>PowerPoint Presentation</vt:lpstr>
      <vt:lpstr>Assimilation</vt:lpstr>
      <vt:lpstr>Denitrification</vt:lpstr>
      <vt:lpstr>denitrification</vt:lpstr>
      <vt:lpstr>Lets catch our breath!</vt:lpstr>
      <vt:lpstr>Put it all together:</vt:lpstr>
      <vt:lpstr>One last thing!</vt:lpstr>
      <vt:lpstr>Human impact on the Nitrogen cycle:</vt:lpstr>
      <vt:lpstr>In conclusion…</vt:lpstr>
      <vt:lpstr>The nitrogen cycle: the big picture</vt:lpstr>
    </vt:vector>
  </TitlesOfParts>
  <Company>College of Veterinary Medicine - Texas A&amp;M Univ.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Nitrogen Cycle</dc:title>
  <dc:creator>Ljlab</dc:creator>
  <cp:lastModifiedBy>Lab, L Johnson's</cp:lastModifiedBy>
  <cp:revision>131</cp:revision>
  <dcterms:created xsi:type="dcterms:W3CDTF">2012-11-15T19:09:51Z</dcterms:created>
  <dcterms:modified xsi:type="dcterms:W3CDTF">2016-01-22T17:32:33Z</dcterms:modified>
</cp:coreProperties>
</file>