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5" r:id="rId3"/>
    <p:sldId id="276" r:id="rId4"/>
    <p:sldId id="277" r:id="rId5"/>
    <p:sldId id="278" r:id="rId6"/>
    <p:sldId id="257" r:id="rId7"/>
    <p:sldId id="258" r:id="rId8"/>
    <p:sldId id="259" r:id="rId9"/>
    <p:sldId id="279" r:id="rId10"/>
    <p:sldId id="260" r:id="rId11"/>
    <p:sldId id="280" r:id="rId12"/>
    <p:sldId id="281" r:id="rId13"/>
    <p:sldId id="274" r:id="rId14"/>
    <p:sldId id="262" r:id="rId15"/>
    <p:sldId id="261" r:id="rId16"/>
    <p:sldId id="263" r:id="rId17"/>
    <p:sldId id="282" r:id="rId18"/>
    <p:sldId id="264" r:id="rId19"/>
    <p:sldId id="268" r:id="rId20"/>
    <p:sldId id="265" r:id="rId21"/>
    <p:sldId id="283" r:id="rId22"/>
    <p:sldId id="269" r:id="rId23"/>
    <p:sldId id="284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B824A-A91F-4F1C-9CE8-A41F5AF4CF51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291A6-44BA-480E-92F4-8796ABE0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7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blois2008.com/2011/04/found-way-to-avoid-transmission-of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tahscience.oremjr.alpine.k12.ut.us/Sciber01/7th/cells/html/inhvsacq.htm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kalchurisamaj.com/welfare/" TargetMode="External"/><Relationship Id="rId4" Type="http://schemas.openxmlformats.org/officeDocument/2006/relationships/hyperlink" Target="http://www.slideshare.net/brandolina1/acquired-and-inherited-traits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rorisorse.org/factors-affecting-gene-expression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fillyourplate.wordpress.com/" TargetMode="External"/><Relationship Id="rId5" Type="http://schemas.openxmlformats.org/officeDocument/2006/relationships/hyperlink" Target="http://climate.uvic.ca/climate-lab/front_page_pics/temperature.html" TargetMode="External"/><Relationship Id="rId4" Type="http://schemas.openxmlformats.org/officeDocument/2006/relationships/hyperlink" Target="http://healthwealthwisdom.blogspot.com/2011/09/lightworkers-as-light-anchors.html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tahscience.oremjr.alpine.k12.ut.us/Sciber01/7th/cells/html/inhvsacq.htm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superbodybuilders.com/2010/09/bodybuilder-brad-dunn-with-baby-and.html" TargetMode="External"/><Relationship Id="rId4" Type="http://schemas.openxmlformats.org/officeDocument/2006/relationships/hyperlink" Target="http://www.slideshare.net/brandolina1/acquired-and-inherited-traits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thinkquest.org/CR0215642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arthtimes.org/encyclopaedia/environmental-issues/genetic-engineering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thinkquest.org/CR0215642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ealitypod.com/2011/09/top-ten-modern-inventions-of-21st-century/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techarticles.com/Genetics-Article/Genetic-Engineering-Its-Definition-Introduction-and-Applications-733.html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medicaldaily.com/news/20110224/5545/home-urine-test-measures-insulin-production-in-diabetes.htm" TargetMode="External"/><Relationship Id="rId4" Type="http://schemas.openxmlformats.org/officeDocument/2006/relationships/hyperlink" Target="http://www.globalchange.com/geneticengin.htm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oklyn.cuny.edu/bc/ahp/BioInfo/GP/Definition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learnscape.org/blog/?p=99" TargetMode="External"/><Relationship Id="rId5" Type="http://schemas.openxmlformats.org/officeDocument/2006/relationships/hyperlink" Target="http://evolution.berkeley.edu/evosite/evo101/IIIA1Genotypevsphenotype.shtml" TargetMode="External"/><Relationship Id="rId4" Type="http://schemas.openxmlformats.org/officeDocument/2006/relationships/hyperlink" Target="http://www.brooklyn.cuny.edu/bc/ahp/BioInfo/GP/Relationship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http://www.deblois2008.com/2011/04/found-way-to-avoid-transmission-of.html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76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99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patient!  </a:t>
            </a:r>
            <a:r>
              <a:rPr lang="en-US" smtClean="0"/>
              <a:t>The embedded video </a:t>
            </a:r>
            <a:r>
              <a:rPr lang="en-US" dirty="0" smtClean="0"/>
              <a:t>takes a moment to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6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full printable version of this activity is included in the lesson</a:t>
            </a:r>
            <a:r>
              <a:rPr lang="en-US" baseline="0" dirty="0" smtClean="0"/>
              <a:t> download.</a:t>
            </a:r>
          </a:p>
          <a:p>
            <a:r>
              <a:rPr lang="en-US" baseline="0" dirty="0" smtClean="0"/>
              <a:t>-Answer: No, to determine your exact genotype (without the use of gene mapping) you would also need to know your parents’ genotype for each trait.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48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http://utahscience.oremjr.alpine.k12.ut.us/Sciber01/7th/cells/html/inhvsacq.htm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http://www.slideshare.net/brandolina1/acquired-and-inherited-traits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http://kalchurisamaj.com/welfare/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4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http://www.centrorisorse.org/factors-affecting-gene-expression.html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http://healthwealthwisdom.blogspot.com/2011/09/lightworkers-as-light-anchors.html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http://climate.uvic.ca/climate-lab/front_page_pics/temperature.html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http://fillyourplate.wordpress.com/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3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http://utahscience.oremjr.alpine.k12.ut.us/Sciber01/7th/cells/html/inhvsacq.htm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http://www.slideshare.net/brandolina1/acquired-and-inherited-traits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http://www.superbodybuilders.com/2010/09/bodybuilder-brad-dunn-with-baby-and.html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8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http://library.thinkquest.org/CR0215642/</a:t>
            </a:r>
            <a:r>
              <a:rPr lang="en-US" dirty="0" smtClean="0"/>
              <a:t>  definition</a:t>
            </a:r>
          </a:p>
          <a:p>
            <a:r>
              <a:rPr lang="en-US" dirty="0" smtClean="0">
                <a:hlinkClick r:id="rId4"/>
              </a:rPr>
              <a:t>http://www.earthtimes.org/encyclopaedia/environmental-issues/genetic-engineering/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5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patient;</a:t>
            </a:r>
            <a:r>
              <a:rPr lang="en-US" baseline="0" dirty="0" smtClean="0"/>
              <a:t> the video takes a moment to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57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http://library.thinkquest.org/CR0215642/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http://realitypod.com/2011/09/top-ten-modern-inventions-of-21st-century/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70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http://healthresearchfunding.org/pros-cons-genetic-engineering/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2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Boxers are strong</a:t>
            </a:r>
            <a:r>
              <a:rPr lang="en-US" baseline="0" dirty="0" smtClean="0"/>
              <a:t>, loyal, and affable making good service dogs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Corgis have a strong sense to herd and are short enough to stay clear of flying hooves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Dalmatians originally had an affinity for and could keep pace with the horses that pulled fire wagons.  They would clear paths for and protect the horses.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35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http://www.biotecharticles.com/Genetics-Article/Genetic-Engineering-Its-Definition-Introduction-and-Applications-733.html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http://www.globalchange.com/geneticengin.htm</a:t>
            </a:r>
            <a:r>
              <a:rPr lang="en-US" dirty="0" smtClean="0"/>
              <a:t>- has book on genetic engineering and a video on it.</a:t>
            </a:r>
          </a:p>
          <a:p>
            <a:r>
              <a:rPr lang="en-US" dirty="0" smtClean="0">
                <a:hlinkClick r:id="rId5"/>
              </a:rPr>
              <a:t>http://www.medicaldaily.com/news/20110224/5545/home-urine-test-measures-insulin-production-in-diabetes.htm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10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72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http://healthresearchfunding.org/pros-cons-genetic-engineering/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1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09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34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6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97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22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7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http://www.brooklyn.cuny.edu/bc/ahp/BioInfo/GP/Definition.html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http://www.brooklyn.cuny.edu/bc/ahp/BioInfo/GP/Relationship.html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http://evolution.berkeley.edu/evosite/evo101/IIIA1Genotypevsphenotype.shtml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http://learnscape.org/blog/?p=99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91A6-44BA-480E-92F4-8796ABE0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7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8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0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3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6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52E82-4488-46D2-B8B6-A390D0445A3F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64AC1-815D-4852-95E3-DEAAD78B3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8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dyat7YFdFc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Word_Document1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3IsQ92KiBwM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aCWH7PlBKBw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LoTDqDzeAYI/Taluk7reqqI/AAAAAAAAAM8/9rk9Sg40XSI/s1600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47116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Kredit" pitchFamily="2" charset="0"/>
              </a:rPr>
              <a:t>Transmission of Genetic Information</a:t>
            </a:r>
            <a:endParaRPr lang="en-US" dirty="0">
              <a:latin typeface="Kred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learnscape.org/blog/wp-content/uploads/2008/12/pictur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4267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8392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Genotypes and Phenotypes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876800" cy="5913120"/>
          </a:xfrm>
        </p:spPr>
        <p:txBody>
          <a:bodyPr>
            <a:normAutofit/>
          </a:bodyPr>
          <a:lstStyle/>
          <a:p>
            <a:r>
              <a:rPr lang="en-US" dirty="0" smtClean="0"/>
              <a:t>Genotype- the set of genes in an organism’s DNA</a:t>
            </a:r>
          </a:p>
          <a:p>
            <a:r>
              <a:rPr lang="en-US" dirty="0" smtClean="0"/>
              <a:t>Phenotype- physical appearance of an organism</a:t>
            </a:r>
          </a:p>
          <a:p>
            <a:r>
              <a:rPr lang="en-US" dirty="0" smtClean="0"/>
              <a:t>Genotype codes for phenotype</a:t>
            </a:r>
          </a:p>
          <a:p>
            <a:r>
              <a:rPr lang="en-US" dirty="0" smtClean="0"/>
              <a:t>Phenotype can be influenced environment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8392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Genotypes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913120"/>
          </a:xfrm>
        </p:spPr>
        <p:txBody>
          <a:bodyPr>
            <a:normAutofit/>
          </a:bodyPr>
          <a:lstStyle/>
          <a:p>
            <a:r>
              <a:rPr lang="en-US" dirty="0" smtClean="0"/>
              <a:t>Homozygous – two of the same allele</a:t>
            </a:r>
          </a:p>
          <a:p>
            <a:pPr lvl="1"/>
            <a:r>
              <a:rPr lang="en-US" dirty="0" smtClean="0"/>
              <a:t>Dominant or recessive</a:t>
            </a:r>
          </a:p>
          <a:p>
            <a:r>
              <a:rPr lang="en-US" dirty="0" smtClean="0"/>
              <a:t>Heterozygous – one of each allele type</a:t>
            </a:r>
          </a:p>
          <a:p>
            <a:pPr lvl="1"/>
            <a:r>
              <a:rPr lang="en-US" dirty="0" smtClean="0"/>
              <a:t>Typically the dominant trait is expressed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18" t="3511" r="3018" b="9322"/>
          <a:stretch/>
        </p:blipFill>
        <p:spPr>
          <a:xfrm>
            <a:off x="1676400" y="327660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0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Could You Repeat That?</a:t>
            </a:r>
            <a:endParaRPr lang="en-US" dirty="0"/>
          </a:p>
        </p:txBody>
      </p:sp>
      <p:pic>
        <p:nvPicPr>
          <p:cNvPr id="4" name="udyat7YFdF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5799" y="1600200"/>
            <a:ext cx="8001001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495709"/>
              </p:ext>
            </p:extLst>
          </p:nvPr>
        </p:nvGraphicFramePr>
        <p:xfrm>
          <a:off x="321784" y="3124200"/>
          <a:ext cx="8822216" cy="6829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4" imgW="6882458" imgH="6088262" progId="Word.Document.12">
                  <p:embed/>
                </p:oleObj>
              </mc:Choice>
              <mc:Fallback>
                <p:oleObj name="Document" r:id="rId4" imgW="6882458" imgH="608826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784" y="3124200"/>
                        <a:ext cx="8822216" cy="6829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So, What Genes Are You Wearing?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1784" y="1442426"/>
            <a:ext cx="8593616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Read the description for common traits in the data table and determine your phenotype and possible genotype.</a:t>
            </a:r>
          </a:p>
          <a:p>
            <a:pPr lvl="1"/>
            <a:r>
              <a:rPr lang="en-US" sz="2600" dirty="0" smtClean="0"/>
              <a:t>Can you know your exact genotype using this table?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016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58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</a:rPr>
              <a:t>Inherited Traits</a:t>
            </a:r>
            <a:endParaRPr lang="en-US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Coded in DNA</a:t>
            </a:r>
          </a:p>
          <a:p>
            <a:r>
              <a:rPr lang="en-US" dirty="0" smtClean="0"/>
              <a:t>Received from biological parents</a:t>
            </a:r>
          </a:p>
          <a:p>
            <a:r>
              <a:rPr lang="en-US" dirty="0" smtClean="0"/>
              <a:t>Can be passed on to the next generation</a:t>
            </a:r>
          </a:p>
          <a:p>
            <a:r>
              <a:rPr lang="en-US" dirty="0" smtClean="0"/>
              <a:t>Physical or behavioral traits</a:t>
            </a:r>
          </a:p>
          <a:p>
            <a:r>
              <a:rPr lang="en-US" dirty="0" smtClean="0"/>
              <a:t>Examples: hair and eye color, height, blood type, facial features, migration instincts, retrieving, etc. </a:t>
            </a:r>
          </a:p>
        </p:txBody>
      </p:sp>
    </p:spTree>
    <p:extLst>
      <p:ext uri="{BB962C8B-B14F-4D97-AF65-F5344CB8AC3E}">
        <p14:creationId xmlns:p14="http://schemas.microsoft.com/office/powerpoint/2010/main" val="1093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829300" cy="1447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Environmental Variation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48200"/>
          </a:xfrm>
          <a:solidFill>
            <a:schemeClr val="bg1">
              <a:alpha val="56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Expression of inherited traits (phenotype) can be influenced by environment</a:t>
            </a:r>
          </a:p>
          <a:p>
            <a:pPr lvl="1"/>
            <a:r>
              <a:rPr lang="en-US" dirty="0" smtClean="0"/>
              <a:t>Nutrition: poor nutrition may counteract a person or plant’s ability to fully express a tall genotype</a:t>
            </a:r>
          </a:p>
          <a:p>
            <a:pPr lvl="1"/>
            <a:r>
              <a:rPr lang="en-US" dirty="0" smtClean="0"/>
              <a:t>Sunlight: amount of exposure impacts skin color or plant growth</a:t>
            </a: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91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3.bp.blogspot.com/_34PE0ZEgM80/TKSZFPTrBdI/AAAAAAAAXks/0a6Fxyl1waY/s320/brad+du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0"/>
            <a:ext cx="4465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76200"/>
            <a:ext cx="56388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Acquired Traits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371600"/>
            <a:ext cx="4648200" cy="5410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Things that are learned/developed during life</a:t>
            </a:r>
          </a:p>
          <a:p>
            <a:pPr lvl="1"/>
            <a:r>
              <a:rPr lang="en-US" dirty="0" smtClean="0"/>
              <a:t>NOT in DNA</a:t>
            </a:r>
          </a:p>
          <a:p>
            <a:r>
              <a:rPr lang="en-US" dirty="0" smtClean="0"/>
              <a:t>Can be physical or behavioral</a:t>
            </a:r>
          </a:p>
          <a:p>
            <a:pPr lvl="1"/>
            <a:r>
              <a:rPr lang="en-US" dirty="0" smtClean="0"/>
              <a:t>Examples</a:t>
            </a:r>
            <a:r>
              <a:rPr lang="en-US" dirty="0"/>
              <a:t>: calluses, large </a:t>
            </a:r>
            <a:r>
              <a:rPr lang="en-US" dirty="0" smtClean="0"/>
              <a:t>muscles, </a:t>
            </a:r>
            <a:r>
              <a:rPr lang="en-US" dirty="0"/>
              <a:t>scars, learning to read, jumping through a hoop, tree bent due to wind, etc...</a:t>
            </a:r>
          </a:p>
          <a:p>
            <a:r>
              <a:rPr lang="en-US" dirty="0" smtClean="0"/>
              <a:t>These </a:t>
            </a:r>
            <a:r>
              <a:rPr lang="en-US" dirty="0"/>
              <a:t>traits </a:t>
            </a:r>
            <a:r>
              <a:rPr lang="en-US" dirty="0" smtClean="0"/>
              <a:t>are NOT passed to offspring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body builder will not have a child with giant </a:t>
            </a:r>
            <a:r>
              <a:rPr lang="en-US" dirty="0" smtClean="0"/>
              <a:t>muscles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You Tell Me!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r>
              <a:rPr lang="en-US" dirty="0" smtClean="0"/>
              <a:t>Examine each image and determine if it is an inherited (programmed from birth) or acquired (developed during life) trait.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56191" y="1497805"/>
            <a:ext cx="4431617" cy="4781948"/>
            <a:chOff x="2356191" y="1497805"/>
            <a:chExt cx="4431617" cy="47819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6191" y="1497805"/>
              <a:ext cx="4431617" cy="473075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048000" y="5756533"/>
              <a:ext cx="2770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</a:rPr>
                <a:t>Three-legged dog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 rot="19045408">
            <a:off x="1919425" y="3091032"/>
            <a:ext cx="50459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chemeClr val="accent1"/>
                </a:solidFill>
              </a:rPr>
              <a:t>ACQUIRED</a:t>
            </a:r>
            <a:endParaRPr lang="en-US" sz="8800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51815" y="1462315"/>
            <a:ext cx="3525393" cy="5183860"/>
            <a:chOff x="2851815" y="1462315"/>
            <a:chExt cx="3525393" cy="51838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0166" y="1462315"/>
              <a:ext cx="3423666" cy="514837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51815" y="6122955"/>
              <a:ext cx="3525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tx2"/>
                  </a:solidFill>
                </a:rPr>
                <a:t>Dimples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18615696">
            <a:off x="2365964" y="2918559"/>
            <a:ext cx="5018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FF00"/>
                </a:solidFill>
              </a:rPr>
              <a:t>Inherited</a:t>
            </a:r>
            <a:endParaRPr lang="en-US" sz="8800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19200" y="1462315"/>
            <a:ext cx="6934200" cy="5148369"/>
            <a:chOff x="1570875" y="1600200"/>
            <a:chExt cx="6485522" cy="46107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0875" y="1600200"/>
              <a:ext cx="6485522" cy="46107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70875" y="5641306"/>
              <a:ext cx="6430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Building nests and sitting on eggs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 rot="19572930">
            <a:off x="1059980" y="3171388"/>
            <a:ext cx="6919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dirty="0">
                <a:solidFill>
                  <a:srgbClr val="FFFF00"/>
                </a:solidFill>
              </a:rPr>
              <a:t>Inherited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28311" y="1446549"/>
            <a:ext cx="7772400" cy="5169465"/>
            <a:chOff x="727625" y="1414889"/>
            <a:chExt cx="7772400" cy="516946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997" y="1414889"/>
              <a:ext cx="7771028" cy="516474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27625" y="5999579"/>
              <a:ext cx="7772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00"/>
                  </a:solidFill>
                </a:rPr>
                <a:t>Schooling Fish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 rot="19572930">
            <a:off x="919207" y="3200300"/>
            <a:ext cx="6919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dirty="0">
                <a:solidFill>
                  <a:srgbClr val="FFFF00"/>
                </a:solidFill>
              </a:rPr>
              <a:t>Inherited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28311" y="1450437"/>
            <a:ext cx="7673241" cy="5157556"/>
            <a:chOff x="728311" y="1450437"/>
            <a:chExt cx="7673241" cy="515755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3000" y="1450437"/>
              <a:ext cx="7658552" cy="51575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8311" y="5999043"/>
              <a:ext cx="76585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00"/>
                  </a:solidFill>
                </a:rPr>
                <a:t>Knowing how to swim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 rot="19831347">
            <a:off x="883642" y="3026716"/>
            <a:ext cx="6653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FF00"/>
                </a:solidFill>
              </a:rPr>
              <a:t>Acquired</a:t>
            </a:r>
            <a:endParaRPr lang="en-US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7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1" grpId="0"/>
      <p:bldP spid="11" grpId="1"/>
      <p:bldP spid="11" grpId="2"/>
      <p:bldP spid="16" grpId="0"/>
      <p:bldP spid="19" grpId="0"/>
      <p:bldP spid="19" grpId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Genetic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86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Explain genetic engineering to a neighbor; give an example if possible.</a:t>
            </a:r>
          </a:p>
          <a:p>
            <a:r>
              <a:rPr lang="en-US" sz="2800" dirty="0" smtClean="0"/>
              <a:t>Genetic engineering- modification </a:t>
            </a:r>
            <a:r>
              <a:rPr lang="en-US" sz="2800" dirty="0"/>
              <a:t>of an organism's genetic composition by artificial means, often involving the transfer of specific </a:t>
            </a:r>
            <a:r>
              <a:rPr lang="en-US" sz="2800" dirty="0" smtClean="0"/>
              <a:t>genes</a:t>
            </a:r>
            <a:r>
              <a:rPr lang="en-US" sz="2800" dirty="0"/>
              <a:t>, from one organism into </a:t>
            </a:r>
            <a:r>
              <a:rPr lang="en-US" sz="2800" dirty="0" smtClean="0"/>
              <a:t>an organism of </a:t>
            </a:r>
            <a:r>
              <a:rPr lang="en-US" sz="2800" dirty="0"/>
              <a:t>an entirely different species</a:t>
            </a:r>
            <a:r>
              <a:rPr lang="en-US" sz="2800" dirty="0" smtClean="0"/>
              <a:t>.</a:t>
            </a:r>
          </a:p>
          <a:p>
            <a:pPr lvl="1"/>
            <a:r>
              <a:rPr lang="en-US" dirty="0" smtClean="0"/>
              <a:t>The resulting product is a genetically modified organism (GMO)</a:t>
            </a:r>
          </a:p>
        </p:txBody>
      </p:sp>
    </p:spTree>
    <p:extLst>
      <p:ext uri="{BB962C8B-B14F-4D97-AF65-F5344CB8AC3E}">
        <p14:creationId xmlns:p14="http://schemas.microsoft.com/office/powerpoint/2010/main" val="7880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sz="4200" b="1" dirty="0" smtClean="0"/>
              <a:t>I didn’t quite catch that…</a:t>
            </a:r>
            <a:endParaRPr lang="en-US" sz="4200" b="1" dirty="0"/>
          </a:p>
        </p:txBody>
      </p:sp>
      <p:pic>
        <p:nvPicPr>
          <p:cNvPr id="11" name="3IsQ92KiBw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4633" y="1676400"/>
            <a:ext cx="7662333" cy="43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16"/>
            <a:ext cx="8229600" cy="1143000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Whose Am I?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221" y="1331508"/>
            <a:ext cx="8229600" cy="4525963"/>
          </a:xfrm>
        </p:spPr>
        <p:txBody>
          <a:bodyPr/>
          <a:lstStyle/>
          <a:p>
            <a:r>
              <a:rPr lang="en-US" dirty="0" smtClean="0"/>
              <a:t>Match the parent and offspring (babies)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84548"/>
            <a:ext cx="2038665" cy="1834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69" y="4992584"/>
            <a:ext cx="2619487" cy="1739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69" y="3769271"/>
            <a:ext cx="2392326" cy="140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188" y="2222166"/>
            <a:ext cx="2608299" cy="1904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178" y="5228628"/>
            <a:ext cx="2328707" cy="1551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3953468"/>
            <a:ext cx="2700402" cy="20510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495865" y="2667000"/>
            <a:ext cx="4819335" cy="2209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732487" y="3429000"/>
            <a:ext cx="2830113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732487" y="5562600"/>
            <a:ext cx="138231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6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http://www.extremumspiritum.com/images/2011/06/Genetic_Engineer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3004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realitypod.com/wp-content/uploads/2011/08/Geneti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44577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ttp://1.bp.blogspot.com/_BawWBZ8XhsY/TVIgAaZUHOI/AAAAAAAAAE4/mvf2DF8drjw/s1600/Belgian+Blue+co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0"/>
          <a:stretch/>
        </p:blipFill>
        <p:spPr bwMode="auto">
          <a:xfrm>
            <a:off x="4119180" y="2057400"/>
            <a:ext cx="502482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8229600" cy="1143000"/>
          </a:xfrm>
        </p:spPr>
        <p:txBody>
          <a:bodyPr/>
          <a:lstStyle/>
          <a:p>
            <a:r>
              <a:rPr lang="en-US" dirty="0" smtClean="0"/>
              <a:t>Genetic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8763000" cy="4419600"/>
          </a:xfrm>
          <a:solidFill>
            <a:schemeClr val="bg1">
              <a:alpha val="57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Engineered Plants:</a:t>
            </a:r>
          </a:p>
          <a:p>
            <a:pPr lvl="1"/>
            <a:r>
              <a:rPr lang="en-US" dirty="0" smtClean="0"/>
              <a:t>Increase growth rate and crop yield </a:t>
            </a:r>
          </a:p>
          <a:p>
            <a:pPr lvl="1"/>
            <a:r>
              <a:rPr lang="en-US" dirty="0" smtClean="0"/>
              <a:t>Produce medicines and vaccines </a:t>
            </a:r>
          </a:p>
          <a:p>
            <a:r>
              <a:rPr lang="en-US" dirty="0" smtClean="0"/>
              <a:t>Engineered Animals</a:t>
            </a:r>
          </a:p>
          <a:p>
            <a:pPr lvl="1"/>
            <a:r>
              <a:rPr lang="en-US" dirty="0" smtClean="0"/>
              <a:t>Improve the quality and nutrition of food </a:t>
            </a:r>
          </a:p>
          <a:p>
            <a:pPr lvl="1"/>
            <a:r>
              <a:rPr lang="en-US" dirty="0" smtClean="0"/>
              <a:t>Produce medicines &amp; medical transplants</a:t>
            </a:r>
          </a:p>
          <a:p>
            <a:pPr lvl="1"/>
            <a:r>
              <a:rPr lang="en-US" dirty="0" smtClean="0"/>
              <a:t>Produce antimicrobial products</a:t>
            </a:r>
          </a:p>
          <a:p>
            <a:r>
              <a:rPr lang="en-US" dirty="0" smtClean="0"/>
              <a:t>Humans</a:t>
            </a:r>
          </a:p>
          <a:p>
            <a:pPr lvl="1"/>
            <a:r>
              <a:rPr lang="en-US" dirty="0" smtClean="0"/>
              <a:t>Cure or prevent diseases</a:t>
            </a:r>
          </a:p>
          <a:p>
            <a:pPr lvl="1"/>
            <a:r>
              <a:rPr lang="en-US" dirty="0" smtClean="0"/>
              <a:t>Engineered with desired traits before birth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sz="4200" b="1" dirty="0" smtClean="0"/>
              <a:t>Pros </a:t>
            </a:r>
            <a:r>
              <a:rPr lang="en-US" sz="4200" b="1" dirty="0" smtClean="0"/>
              <a:t>and Cons of Genetic </a:t>
            </a:r>
            <a:r>
              <a:rPr lang="en-US" sz="4200" b="1" dirty="0" smtClean="0"/>
              <a:t>Engineering</a:t>
            </a:r>
            <a:endParaRPr lang="en-US" sz="4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4000" dirty="0" smtClean="0"/>
              <a:t>Pros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2259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Improved growth rate and nutrition</a:t>
            </a:r>
          </a:p>
          <a:p>
            <a:r>
              <a:rPr lang="en-US" sz="2800" dirty="0" smtClean="0"/>
              <a:t>Pest/disease resistant</a:t>
            </a:r>
          </a:p>
          <a:p>
            <a:r>
              <a:rPr lang="en-US" sz="2800" dirty="0" smtClean="0"/>
              <a:t>Extended shelf life</a:t>
            </a:r>
            <a:endParaRPr lang="en-US" sz="2800" dirty="0"/>
          </a:p>
          <a:p>
            <a:r>
              <a:rPr lang="en-US" sz="2800" dirty="0" smtClean="0"/>
              <a:t>New foods</a:t>
            </a:r>
          </a:p>
          <a:p>
            <a:r>
              <a:rPr lang="en-US" sz="2800" dirty="0" smtClean="0"/>
              <a:t>Prevent and cure diseases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Cons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149726"/>
          </a:xfrm>
        </p:spPr>
        <p:txBody>
          <a:bodyPr>
            <a:noAutofit/>
          </a:bodyPr>
          <a:lstStyle/>
          <a:p>
            <a:r>
              <a:rPr lang="en-US" sz="2800" dirty="0" smtClean="0"/>
              <a:t>Hamper nutrients/ increase allergens</a:t>
            </a:r>
          </a:p>
          <a:p>
            <a:r>
              <a:rPr lang="en-US" sz="2800" dirty="0" smtClean="0"/>
              <a:t>Introduce pathogens</a:t>
            </a:r>
          </a:p>
          <a:p>
            <a:r>
              <a:rPr lang="en-US" sz="2800" dirty="0" smtClean="0"/>
              <a:t>Genetic problems</a:t>
            </a:r>
          </a:p>
          <a:p>
            <a:r>
              <a:rPr lang="en-US" sz="2800" dirty="0" smtClean="0"/>
              <a:t>Limits genetic diversity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943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086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Genetic Engineering </a:t>
            </a:r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47800"/>
            <a:ext cx="73914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Medical:</a:t>
            </a:r>
            <a:endParaRPr lang="en-US" dirty="0" smtClean="0"/>
          </a:p>
          <a:p>
            <a:pPr lvl="1"/>
            <a:r>
              <a:rPr lang="en-US" dirty="0" smtClean="0"/>
              <a:t>Human </a:t>
            </a:r>
            <a:r>
              <a:rPr lang="en-US" dirty="0" smtClean="0"/>
              <a:t>growth hormone</a:t>
            </a:r>
          </a:p>
          <a:p>
            <a:pPr lvl="1"/>
            <a:r>
              <a:rPr lang="en-US" dirty="0" smtClean="0"/>
              <a:t>Insulin</a:t>
            </a:r>
            <a:endParaRPr lang="en-US" dirty="0" smtClean="0"/>
          </a:p>
          <a:p>
            <a:pPr lvl="1"/>
            <a:r>
              <a:rPr lang="en-US" dirty="0" smtClean="0"/>
              <a:t>Vaccines</a:t>
            </a:r>
          </a:p>
          <a:p>
            <a:pPr lvl="1"/>
            <a:r>
              <a:rPr lang="en-US" dirty="0" smtClean="0"/>
              <a:t>Gene therapy</a:t>
            </a:r>
          </a:p>
          <a:p>
            <a:r>
              <a:rPr lang="en-US" dirty="0" smtClean="0"/>
              <a:t>Agriculture:</a:t>
            </a:r>
          </a:p>
          <a:p>
            <a:pPr lvl="1"/>
            <a:r>
              <a:rPr lang="en-US" dirty="0" smtClean="0"/>
              <a:t>Protection from environmental threats (temperature, insects, weeds, disease, etc.)</a:t>
            </a:r>
          </a:p>
          <a:p>
            <a:pPr lvl="1"/>
            <a:r>
              <a:rPr lang="en-US" dirty="0" smtClean="0"/>
              <a:t>Increase yield/nutrition</a:t>
            </a:r>
          </a:p>
          <a:p>
            <a:pPr lvl="1"/>
            <a:r>
              <a:rPr lang="en-US" dirty="0" smtClean="0"/>
              <a:t>Pharming (producing drugs/vaccines)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23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Controversy?</a:t>
            </a:r>
            <a:endParaRPr lang="en-US" dirty="0"/>
          </a:p>
        </p:txBody>
      </p:sp>
      <p:pic>
        <p:nvPicPr>
          <p:cNvPr id="12" name="aCWH7PlBKBw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1752600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1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80152" y="76200"/>
            <a:ext cx="8229600" cy="1143000"/>
          </a:xfrm>
        </p:spPr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r>
              <a:rPr lang="en-US" dirty="0"/>
              <a:t>What is your opinion </a:t>
            </a:r>
            <a:r>
              <a:rPr lang="en-US" dirty="0" smtClean="0"/>
              <a:t>about </a:t>
            </a:r>
            <a:r>
              <a:rPr lang="en-US" dirty="0"/>
              <a:t>genetic engineering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Would </a:t>
            </a:r>
            <a:r>
              <a:rPr lang="en-US" dirty="0"/>
              <a:t>you eat a meal if you knew the food was all genetically engineered?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Explain Yourself!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did you know who belonged to whom?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Traits: a distinguishing characteristic or quality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Physical </a:t>
            </a:r>
            <a:r>
              <a:rPr lang="en-US" b="1" u="sng" dirty="0" smtClean="0">
                <a:solidFill>
                  <a:schemeClr val="accent2"/>
                </a:solidFill>
              </a:rPr>
              <a:t>OR</a:t>
            </a:r>
            <a:r>
              <a:rPr lang="en-US" dirty="0" smtClean="0">
                <a:solidFill>
                  <a:schemeClr val="accent2"/>
                </a:solidFill>
              </a:rPr>
              <a:t> behavioral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410"/>
          <a:stretch/>
        </p:blipFill>
        <p:spPr>
          <a:xfrm>
            <a:off x="228600" y="3342412"/>
            <a:ext cx="2768600" cy="2370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619" y="3337908"/>
            <a:ext cx="3474255" cy="2605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4758057"/>
            <a:ext cx="3124200" cy="19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Heredity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200"/>
          </a:xfrm>
        </p:spPr>
        <p:txBody>
          <a:bodyPr/>
          <a:lstStyle/>
          <a:p>
            <a:r>
              <a:rPr lang="en-US" dirty="0" smtClean="0"/>
              <a:t>The passing of traits from parents to offspring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Are offspring identical to parents?</a:t>
            </a:r>
          </a:p>
          <a:p>
            <a:pPr lvl="2"/>
            <a:r>
              <a:rPr lang="en-US" sz="2600" dirty="0" smtClean="0">
                <a:solidFill>
                  <a:schemeClr val="accent2"/>
                </a:solidFill>
              </a:rPr>
              <a:t>It depends!</a:t>
            </a:r>
            <a:endParaRPr lang="en-US" sz="2600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276600"/>
            <a:ext cx="3733800" cy="2709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429" y="3276600"/>
            <a:ext cx="4105836" cy="2717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556832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Sexual reproduction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6298" y="5524857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Asexual Reproduction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59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Reproduction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800600" cy="5029200"/>
          </a:xfrm>
        </p:spPr>
        <p:txBody>
          <a:bodyPr/>
          <a:lstStyle/>
          <a:p>
            <a:r>
              <a:rPr lang="en-US" dirty="0" smtClean="0"/>
              <a:t>Sexual:</a:t>
            </a:r>
          </a:p>
          <a:p>
            <a:pPr lvl="1"/>
            <a:r>
              <a:rPr lang="en-US" sz="2200" dirty="0" smtClean="0">
                <a:solidFill>
                  <a:schemeClr val="accent2"/>
                </a:solidFill>
              </a:rPr>
              <a:t>Combination of DNA from two parents</a:t>
            </a:r>
          </a:p>
          <a:p>
            <a:pPr lvl="1"/>
            <a:r>
              <a:rPr lang="en-US" sz="2200" dirty="0" smtClean="0">
                <a:solidFill>
                  <a:schemeClr val="accent2"/>
                </a:solidFill>
              </a:rPr>
              <a:t>Offspring are different</a:t>
            </a:r>
          </a:p>
          <a:p>
            <a:endParaRPr lang="en-US" sz="2600" dirty="0" smtClean="0"/>
          </a:p>
          <a:p>
            <a:endParaRPr lang="en-US" sz="2600" dirty="0"/>
          </a:p>
          <a:p>
            <a:r>
              <a:rPr lang="en-US" sz="2600" dirty="0" smtClean="0"/>
              <a:t>Asexual:</a:t>
            </a:r>
          </a:p>
          <a:p>
            <a:pPr lvl="1"/>
            <a:r>
              <a:rPr lang="en-US" sz="2200" dirty="0" smtClean="0">
                <a:solidFill>
                  <a:schemeClr val="accent2"/>
                </a:solidFill>
              </a:rPr>
              <a:t>Only 1 parent</a:t>
            </a:r>
          </a:p>
          <a:p>
            <a:pPr lvl="1"/>
            <a:r>
              <a:rPr lang="en-US" sz="2200" dirty="0" smtClean="0">
                <a:solidFill>
                  <a:schemeClr val="accent2"/>
                </a:solidFill>
              </a:rPr>
              <a:t>Offspring are genetically identical (same DNA)</a:t>
            </a:r>
            <a:endParaRPr lang="en-US" sz="22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524000"/>
            <a:ext cx="2971800" cy="2902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532820"/>
            <a:ext cx="2990850" cy="224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525963"/>
          </a:xfrm>
        </p:spPr>
        <p:txBody>
          <a:bodyPr/>
          <a:lstStyle/>
          <a:p>
            <a:r>
              <a:rPr lang="en-US" dirty="0" smtClean="0"/>
              <a:t>Deoxyribonucleic acid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hereditary material in living organisms</a:t>
            </a:r>
            <a:endParaRPr lang="en-US" dirty="0" smtClean="0"/>
          </a:p>
          <a:p>
            <a:r>
              <a:rPr lang="en-US" dirty="0" smtClean="0"/>
              <a:t>Stores and transmits genetic information </a:t>
            </a:r>
          </a:p>
          <a:p>
            <a:pPr lvl="1"/>
            <a:r>
              <a:rPr lang="en-US" dirty="0" smtClean="0"/>
              <a:t>Tells cells which proteins to make and when to make them</a:t>
            </a:r>
          </a:p>
          <a:p>
            <a:r>
              <a:rPr lang="en-US" dirty="0" smtClean="0"/>
              <a:t>3 billion miles of DNA inside you!</a:t>
            </a:r>
          </a:p>
          <a:p>
            <a:endParaRPr lang="en-US" dirty="0"/>
          </a:p>
        </p:txBody>
      </p:sp>
      <p:pic>
        <p:nvPicPr>
          <p:cNvPr id="2050" name="Picture 2" descr="http://www.biol.unt.edu/~jajohnson/images/dna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4800600"/>
            <a:ext cx="915924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0"/>
            <a:ext cx="4648200" cy="1371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Chromosomes &amp;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Genes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648200" cy="52578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Chromosomes- </a:t>
            </a:r>
            <a:r>
              <a:rPr lang="en-US" dirty="0" smtClean="0"/>
              <a:t>thread-like </a:t>
            </a:r>
            <a:r>
              <a:rPr lang="en-US" dirty="0"/>
              <a:t>structure in the </a:t>
            </a:r>
            <a:r>
              <a:rPr lang="en-US" dirty="0" smtClean="0"/>
              <a:t>nucleus</a:t>
            </a:r>
          </a:p>
          <a:p>
            <a:pPr lvl="1"/>
            <a:r>
              <a:rPr lang="en-US" dirty="0" smtClean="0"/>
              <a:t>Contain </a:t>
            </a:r>
            <a:r>
              <a:rPr lang="en-US" dirty="0"/>
              <a:t>DNA </a:t>
            </a:r>
            <a:endParaRPr lang="en-US" dirty="0" smtClean="0"/>
          </a:p>
          <a:p>
            <a:pPr lvl="1"/>
            <a:r>
              <a:rPr lang="en-US" dirty="0" smtClean="0"/>
              <a:t>Humans have 23 pairs</a:t>
            </a:r>
          </a:p>
          <a:p>
            <a:r>
              <a:rPr lang="en-US" dirty="0" smtClean="0"/>
              <a:t>Genes -  segments </a:t>
            </a:r>
            <a:r>
              <a:rPr lang="en-US" dirty="0"/>
              <a:t>of DNA </a:t>
            </a:r>
            <a:r>
              <a:rPr lang="en-US" dirty="0" smtClean="0"/>
              <a:t>on chromosomes </a:t>
            </a:r>
          </a:p>
          <a:p>
            <a:pPr lvl="1"/>
            <a:r>
              <a:rPr lang="en-US" dirty="0" smtClean="0"/>
              <a:t>Determine an organism’s traits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450815" cy="69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Allele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1447800"/>
            <a:ext cx="8915400" cy="2286001"/>
          </a:xfrm>
          <a:noFill/>
        </p:spPr>
        <p:txBody>
          <a:bodyPr/>
          <a:lstStyle/>
          <a:p>
            <a:r>
              <a:rPr lang="en-US" dirty="0" smtClean="0"/>
              <a:t>A version of a gene</a:t>
            </a:r>
          </a:p>
          <a:p>
            <a:r>
              <a:rPr lang="en-US" dirty="0" smtClean="0"/>
              <a:t>Located at a specific position on a specific chromosome</a:t>
            </a:r>
          </a:p>
          <a:p>
            <a:r>
              <a:rPr lang="en-US" dirty="0" smtClean="0"/>
              <a:t>Two alleles for each gene, one from each parent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3733800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Allele Types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1295400"/>
            <a:ext cx="8839200" cy="50292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Dominant – trait exhibited even if individual has only one copy</a:t>
            </a:r>
          </a:p>
          <a:p>
            <a:pPr lvl="1"/>
            <a:r>
              <a:rPr lang="en-US" dirty="0" smtClean="0"/>
              <a:t>Capital letter</a:t>
            </a:r>
          </a:p>
          <a:p>
            <a:r>
              <a:rPr lang="en-US" dirty="0" smtClean="0"/>
              <a:t>Recessive – trait is only exhibited if two copies are present</a:t>
            </a:r>
          </a:p>
          <a:p>
            <a:pPr lvl="1"/>
            <a:r>
              <a:rPr lang="en-US" dirty="0" smtClean="0"/>
              <a:t>Lower case letter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6" t="3615" r="2610" b="32047"/>
          <a:stretch/>
        </p:blipFill>
        <p:spPr>
          <a:xfrm>
            <a:off x="3581400" y="3733800"/>
            <a:ext cx="5451004" cy="25146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49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1058</TotalTime>
  <Words>927</Words>
  <Application>Microsoft Office PowerPoint</Application>
  <PresentationFormat>On-screen Show (4:3)</PresentationFormat>
  <Paragraphs>181</Paragraphs>
  <Slides>24</Slides>
  <Notes>22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Kredit</vt:lpstr>
      <vt:lpstr>Office Theme</vt:lpstr>
      <vt:lpstr>Document</vt:lpstr>
      <vt:lpstr>Transmission of Genetic Information</vt:lpstr>
      <vt:lpstr>Whose Am I?</vt:lpstr>
      <vt:lpstr>Explain Yourself!</vt:lpstr>
      <vt:lpstr>Heredity</vt:lpstr>
      <vt:lpstr>Reproduction</vt:lpstr>
      <vt:lpstr>DNA</vt:lpstr>
      <vt:lpstr>Chromosomes &amp; Genes</vt:lpstr>
      <vt:lpstr>Allele</vt:lpstr>
      <vt:lpstr>Allele Types</vt:lpstr>
      <vt:lpstr>Genotypes and Phenotypes</vt:lpstr>
      <vt:lpstr>Genotypes</vt:lpstr>
      <vt:lpstr>Could You Repeat That?</vt:lpstr>
      <vt:lpstr>So, What Genes Are You Wearing?</vt:lpstr>
      <vt:lpstr>Inherited Traits</vt:lpstr>
      <vt:lpstr>Environmental Variation</vt:lpstr>
      <vt:lpstr>Acquired Traits</vt:lpstr>
      <vt:lpstr>You Tell Me!</vt:lpstr>
      <vt:lpstr>Genetic Engineering</vt:lpstr>
      <vt:lpstr>I didn’t quite catch that…</vt:lpstr>
      <vt:lpstr>Genetic Engineering</vt:lpstr>
      <vt:lpstr>Pros and Cons of Genetic Engineering</vt:lpstr>
      <vt:lpstr>Genetic Engineering Applications</vt:lpstr>
      <vt:lpstr>What’s the Controversy?</vt:lpstr>
      <vt:lpstr>What do you think?</vt:lpstr>
    </vt:vector>
  </TitlesOfParts>
  <Company>College of Veterinary Medicine - Texas A&amp;M Univ.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Transmission of Genetic Information</dc:title>
  <dc:creator>Ljlab</dc:creator>
  <cp:lastModifiedBy>Whitaker, Torri</cp:lastModifiedBy>
  <cp:revision>82</cp:revision>
  <dcterms:created xsi:type="dcterms:W3CDTF">2012-03-30T16:48:17Z</dcterms:created>
  <dcterms:modified xsi:type="dcterms:W3CDTF">2015-10-29T16:38:40Z</dcterms:modified>
</cp:coreProperties>
</file>