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83" r:id="rId4"/>
    <p:sldId id="258" r:id="rId5"/>
    <p:sldId id="279" r:id="rId6"/>
    <p:sldId id="280" r:id="rId7"/>
    <p:sldId id="285" r:id="rId8"/>
    <p:sldId id="282" r:id="rId9"/>
    <p:sldId id="276" r:id="rId10"/>
    <p:sldId id="261" r:id="rId11"/>
    <p:sldId id="284" r:id="rId12"/>
    <p:sldId id="263" r:id="rId13"/>
    <p:sldId id="262" r:id="rId14"/>
    <p:sldId id="286" r:id="rId15"/>
    <p:sldId id="259" r:id="rId16"/>
    <p:sldId id="264" r:id="rId17"/>
    <p:sldId id="265" r:id="rId18"/>
    <p:sldId id="267" r:id="rId19"/>
    <p:sldId id="277" r:id="rId20"/>
    <p:sldId id="287" r:id="rId21"/>
    <p:sldId id="269" r:id="rId22"/>
    <p:sldId id="289" r:id="rId23"/>
    <p:sldId id="270" r:id="rId24"/>
    <p:sldId id="288" r:id="rId25"/>
    <p:sldId id="291" r:id="rId26"/>
    <p:sldId id="290" r:id="rId27"/>
    <p:sldId id="272" r:id="rId28"/>
    <p:sldId id="268" r:id="rId29"/>
    <p:sldId id="292" r:id="rId30"/>
    <p:sldId id="271" r:id="rId31"/>
    <p:sldId id="293" r:id="rId32"/>
    <p:sldId id="273" r:id="rId33"/>
    <p:sldId id="274" r:id="rId34"/>
    <p:sldId id="275" r:id="rId35"/>
    <p:sldId id="27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55" autoAdjust="0"/>
    <p:restoredTop sz="94718" autoAdjust="0"/>
  </p:normalViewPr>
  <p:slideViewPr>
    <p:cSldViewPr>
      <p:cViewPr varScale="1">
        <p:scale>
          <a:sx n="109" d="100"/>
          <a:sy n="109" d="100"/>
        </p:scale>
        <p:origin x="54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0E5070-723E-4507-B5F3-A1DE862149BB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0880D2ED-BAF0-4125-B0CB-26C86E5FC662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accent5"/>
              </a:solidFill>
            </a:rPr>
            <a:t>Lytic Cycle</a:t>
          </a:r>
          <a:endParaRPr lang="en-US" sz="3200" dirty="0">
            <a:solidFill>
              <a:schemeClr val="accent5"/>
            </a:solidFill>
          </a:endParaRPr>
        </a:p>
      </dgm:t>
    </dgm:pt>
    <dgm:pt modelId="{5B640ABF-C4B0-40FD-A2A4-D42FA7072252}" type="parTrans" cxnId="{1BBB92C3-C13C-48B2-AD83-2E598FF5927C}">
      <dgm:prSet/>
      <dgm:spPr/>
      <dgm:t>
        <a:bodyPr/>
        <a:lstStyle/>
        <a:p>
          <a:endParaRPr lang="en-US"/>
        </a:p>
      </dgm:t>
    </dgm:pt>
    <dgm:pt modelId="{14584409-EE68-4C31-A508-FC39051E275C}" type="sibTrans" cxnId="{1BBB92C3-C13C-48B2-AD83-2E598FF5927C}">
      <dgm:prSet/>
      <dgm:spPr/>
      <dgm:t>
        <a:bodyPr/>
        <a:lstStyle/>
        <a:p>
          <a:endParaRPr lang="en-US"/>
        </a:p>
      </dgm:t>
    </dgm:pt>
    <dgm:pt modelId="{E9BE8389-54B5-4AFC-B9CC-4716EC396D30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accent5"/>
              </a:solidFill>
            </a:rPr>
            <a:t>Lysogenic Cycle</a:t>
          </a:r>
          <a:endParaRPr lang="en-US" sz="3200" dirty="0">
            <a:solidFill>
              <a:schemeClr val="accent5"/>
            </a:solidFill>
          </a:endParaRPr>
        </a:p>
      </dgm:t>
    </dgm:pt>
    <dgm:pt modelId="{A3F819F2-0B10-4C83-8886-8B58C97382BA}" type="parTrans" cxnId="{16203F9D-FDDD-4AC9-93BD-B3617176FE62}">
      <dgm:prSet/>
      <dgm:spPr/>
      <dgm:t>
        <a:bodyPr/>
        <a:lstStyle/>
        <a:p>
          <a:endParaRPr lang="en-US"/>
        </a:p>
      </dgm:t>
    </dgm:pt>
    <dgm:pt modelId="{B6707B54-1732-488C-85B3-9B6237970E40}" type="sibTrans" cxnId="{16203F9D-FDDD-4AC9-93BD-B3617176FE62}">
      <dgm:prSet/>
      <dgm:spPr/>
      <dgm:t>
        <a:bodyPr/>
        <a:lstStyle/>
        <a:p>
          <a:endParaRPr lang="en-US"/>
        </a:p>
      </dgm:t>
    </dgm:pt>
    <dgm:pt modelId="{B98C97EB-B2DF-48E9-9864-53E218B3A154}" type="pres">
      <dgm:prSet presAssocID="{960E5070-723E-4507-B5F3-A1DE862149BB}" presName="compositeShape" presStyleCnt="0">
        <dgm:presLayoutVars>
          <dgm:chMax val="7"/>
          <dgm:dir/>
          <dgm:resizeHandles val="exact"/>
        </dgm:presLayoutVars>
      </dgm:prSet>
      <dgm:spPr/>
    </dgm:pt>
    <dgm:pt modelId="{A6A5EBA0-67E4-4E4D-B939-A4A895CC1085}" type="pres">
      <dgm:prSet presAssocID="{0880D2ED-BAF0-4125-B0CB-26C86E5FC662}" presName="circ1" presStyleLbl="vennNode1" presStyleIdx="0" presStyleCnt="2"/>
      <dgm:spPr/>
      <dgm:t>
        <a:bodyPr/>
        <a:lstStyle/>
        <a:p>
          <a:endParaRPr lang="en-US"/>
        </a:p>
      </dgm:t>
    </dgm:pt>
    <dgm:pt modelId="{B410F09A-CB0C-49CD-9993-7BB492E5EF0E}" type="pres">
      <dgm:prSet presAssocID="{0880D2ED-BAF0-4125-B0CB-26C86E5FC66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64F390-0F01-45B1-B0F4-D612BA47B691}" type="pres">
      <dgm:prSet presAssocID="{E9BE8389-54B5-4AFC-B9CC-4716EC396D30}" presName="circ2" presStyleLbl="vennNode1" presStyleIdx="1" presStyleCnt="2"/>
      <dgm:spPr/>
      <dgm:t>
        <a:bodyPr/>
        <a:lstStyle/>
        <a:p>
          <a:endParaRPr lang="en-US"/>
        </a:p>
      </dgm:t>
    </dgm:pt>
    <dgm:pt modelId="{BAA5F1AE-B016-4A6B-842C-BFD9A4B9CD76}" type="pres">
      <dgm:prSet presAssocID="{E9BE8389-54B5-4AFC-B9CC-4716EC396D3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BCDF69-8F6D-4C0B-B784-7C3144F225FD}" type="presOf" srcId="{0880D2ED-BAF0-4125-B0CB-26C86E5FC662}" destId="{A6A5EBA0-67E4-4E4D-B939-A4A895CC1085}" srcOrd="0" destOrd="0" presId="urn:microsoft.com/office/officeart/2005/8/layout/venn1"/>
    <dgm:cxn modelId="{F25E6404-28EA-43F2-B2B0-64CB242628D9}" type="presOf" srcId="{960E5070-723E-4507-B5F3-A1DE862149BB}" destId="{B98C97EB-B2DF-48E9-9864-53E218B3A154}" srcOrd="0" destOrd="0" presId="urn:microsoft.com/office/officeart/2005/8/layout/venn1"/>
    <dgm:cxn modelId="{1BBB92C3-C13C-48B2-AD83-2E598FF5927C}" srcId="{960E5070-723E-4507-B5F3-A1DE862149BB}" destId="{0880D2ED-BAF0-4125-B0CB-26C86E5FC662}" srcOrd="0" destOrd="0" parTransId="{5B640ABF-C4B0-40FD-A2A4-D42FA7072252}" sibTransId="{14584409-EE68-4C31-A508-FC39051E275C}"/>
    <dgm:cxn modelId="{102940AF-CFFE-498F-B1C3-D516CA7399B9}" type="presOf" srcId="{E9BE8389-54B5-4AFC-B9CC-4716EC396D30}" destId="{3F64F390-0F01-45B1-B0F4-D612BA47B691}" srcOrd="0" destOrd="0" presId="urn:microsoft.com/office/officeart/2005/8/layout/venn1"/>
    <dgm:cxn modelId="{16203F9D-FDDD-4AC9-93BD-B3617176FE62}" srcId="{960E5070-723E-4507-B5F3-A1DE862149BB}" destId="{E9BE8389-54B5-4AFC-B9CC-4716EC396D30}" srcOrd="1" destOrd="0" parTransId="{A3F819F2-0B10-4C83-8886-8B58C97382BA}" sibTransId="{B6707B54-1732-488C-85B3-9B6237970E40}"/>
    <dgm:cxn modelId="{327991E9-6D60-4511-9BE8-A8E5129BF33E}" type="presOf" srcId="{E9BE8389-54B5-4AFC-B9CC-4716EC396D30}" destId="{BAA5F1AE-B016-4A6B-842C-BFD9A4B9CD76}" srcOrd="1" destOrd="0" presId="urn:microsoft.com/office/officeart/2005/8/layout/venn1"/>
    <dgm:cxn modelId="{52CEA82C-CBAC-4B3F-B135-B5714ADA989F}" type="presOf" srcId="{0880D2ED-BAF0-4125-B0CB-26C86E5FC662}" destId="{B410F09A-CB0C-49CD-9993-7BB492E5EF0E}" srcOrd="1" destOrd="0" presId="urn:microsoft.com/office/officeart/2005/8/layout/venn1"/>
    <dgm:cxn modelId="{0393A1E0-3B2F-4BE1-9CC7-1C19376631D3}" type="presParOf" srcId="{B98C97EB-B2DF-48E9-9864-53E218B3A154}" destId="{A6A5EBA0-67E4-4E4D-B939-A4A895CC1085}" srcOrd="0" destOrd="0" presId="urn:microsoft.com/office/officeart/2005/8/layout/venn1"/>
    <dgm:cxn modelId="{E7128848-5D95-4312-8E65-22E2D3B71BC2}" type="presParOf" srcId="{B98C97EB-B2DF-48E9-9864-53E218B3A154}" destId="{B410F09A-CB0C-49CD-9993-7BB492E5EF0E}" srcOrd="1" destOrd="0" presId="urn:microsoft.com/office/officeart/2005/8/layout/venn1"/>
    <dgm:cxn modelId="{B8EBEFE6-D7A1-43F6-8429-867CE7405111}" type="presParOf" srcId="{B98C97EB-B2DF-48E9-9864-53E218B3A154}" destId="{3F64F390-0F01-45B1-B0F4-D612BA47B691}" srcOrd="2" destOrd="0" presId="urn:microsoft.com/office/officeart/2005/8/layout/venn1"/>
    <dgm:cxn modelId="{1C0C528D-E22E-4449-8354-B877DD7B3DDF}" type="presParOf" srcId="{B98C97EB-B2DF-48E9-9864-53E218B3A154}" destId="{BAA5F1AE-B016-4A6B-842C-BFD9A4B9CD76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A5EBA0-67E4-4E4D-B939-A4A895CC1085}">
      <dsp:nvSpPr>
        <dsp:cNvPr id="0" name=""/>
        <dsp:cNvSpPr/>
      </dsp:nvSpPr>
      <dsp:spPr>
        <a:xfrm>
          <a:off x="1613623" y="12310"/>
          <a:ext cx="4501341" cy="45013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accent5"/>
              </a:solidFill>
            </a:rPr>
            <a:t>Lytic Cycle</a:t>
          </a:r>
          <a:endParaRPr lang="en-US" sz="3200" kern="1200" dirty="0">
            <a:solidFill>
              <a:schemeClr val="accent5"/>
            </a:solidFill>
          </a:endParaRPr>
        </a:p>
      </dsp:txBody>
      <dsp:txXfrm>
        <a:off x="2242189" y="543115"/>
        <a:ext cx="2595368" cy="3439731"/>
      </dsp:txXfrm>
    </dsp:sp>
    <dsp:sp modelId="{3F64F390-0F01-45B1-B0F4-D612BA47B691}">
      <dsp:nvSpPr>
        <dsp:cNvPr id="0" name=""/>
        <dsp:cNvSpPr/>
      </dsp:nvSpPr>
      <dsp:spPr>
        <a:xfrm>
          <a:off x="4857834" y="12310"/>
          <a:ext cx="4501341" cy="45013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accent5"/>
              </a:solidFill>
            </a:rPr>
            <a:t>Lysogenic Cycle</a:t>
          </a:r>
          <a:endParaRPr lang="en-US" sz="3200" kern="1200" dirty="0">
            <a:solidFill>
              <a:schemeClr val="accent5"/>
            </a:solidFill>
          </a:endParaRPr>
        </a:p>
      </dsp:txBody>
      <dsp:txXfrm>
        <a:off x="6135242" y="543115"/>
        <a:ext cx="2595368" cy="3439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BFB24-62C6-4211-A90A-DB2A85655E4E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2F685-0079-4890-9FE0-2D6614987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21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will have to play these</a:t>
            </a:r>
            <a:r>
              <a:rPr lang="en-US" baseline="0" dirty="0" smtClean="0"/>
              <a:t> videos in YouTube, but they are excellent descriptions and animations of viral processes.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2F685-0079-4890-9FE0-2D66149872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77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lower image is taken with a scanning electron microscope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2F685-0079-4890-9FE0-2D66149872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30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Electron microscope image</a:t>
            </a:r>
            <a:r>
              <a:rPr lang="en-US" baseline="0" dirty="0" smtClean="0"/>
              <a:t> of </a:t>
            </a:r>
            <a:r>
              <a:rPr lang="en-US" dirty="0" smtClean="0"/>
              <a:t>Influenza</a:t>
            </a:r>
            <a:r>
              <a:rPr lang="en-US" baseline="0" dirty="0" smtClean="0"/>
              <a:t> virus budding from infected cell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2F685-0079-4890-9FE0-2D66149872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04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120904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1853-FCA2-4CE7-87E6-A564E0592D3F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C2FC-A31F-41F1-8917-7C0C6A8294E7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6604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6401859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6"/>
            <a:ext cx="58928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733800"/>
            <a:ext cx="58928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1853-FCA2-4CE7-87E6-A564E0592D3F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C2FC-A31F-41F1-8917-7C0C6A8294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1853-FCA2-4CE7-87E6-A564E0592D3F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C2FC-A31F-41F1-8917-7C0C6A8294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1853-FCA2-4CE7-87E6-A564E0592D3F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C2FC-A31F-41F1-8917-7C0C6A8294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2" y="-30478"/>
            <a:ext cx="120903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12192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12192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12192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621365"/>
            <a:ext cx="110744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609600" y="4463568"/>
            <a:ext cx="1107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1853-FCA2-4CE7-87E6-A564E0592D3F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C2FC-A31F-41F1-8917-7C0C6A8294E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1853-FCA2-4CE7-87E6-A564E0592D3F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C2FC-A31F-41F1-8917-7C0C6A8294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1853-FCA2-4CE7-87E6-A564E0592D3F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C2FC-A31F-41F1-8917-7C0C6A8294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1853-FCA2-4CE7-87E6-A564E0592D3F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C2FC-A31F-41F1-8917-7C0C6A8294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1853-FCA2-4CE7-87E6-A564E0592D3F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C2FC-A31F-41F1-8917-7C0C6A8294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73051"/>
            <a:ext cx="7315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1853-FCA2-4CE7-87E6-A564E0592D3F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C2FC-A31F-41F1-8917-7C0C6A8294E7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3681984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2007129" y="3221207"/>
            <a:ext cx="3017520" cy="10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901952"/>
            <a:ext cx="316992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3273552"/>
            <a:ext cx="316992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67200" y="381000"/>
            <a:ext cx="74168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1853-FCA2-4CE7-87E6-A564E0592D3F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C2FC-A31F-41F1-8917-7C0C6A8294E7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3681984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2007129" y="3221207"/>
            <a:ext cx="3017520" cy="10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" y="1905000"/>
            <a:ext cx="316992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3276600"/>
            <a:ext cx="316992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99136" y="137160"/>
            <a:ext cx="1182624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12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7B21853-FCA2-4CE7-87E6-A564E0592D3F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74831" y="6312409"/>
            <a:ext cx="4642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12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53FC2FC-A31F-41F1-8917-7C0C6A8294E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t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MMwgvLmN-M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kNxmTrrZSk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HHrph7zDLw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fqCxrMQHpQ" TargetMode="Externa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/>
              <a:t>Viruses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INFLUENZA </a:t>
            </a:r>
            <a:r>
              <a:rPr lang="en-US" sz="3600" dirty="0"/>
              <a:t>VS EBOLA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8600"/>
            <a:ext cx="5114511" cy="276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647700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http://www.bostonmagazine.com/health/blog/2013/10/24/flu-virus/</a:t>
            </a:r>
          </a:p>
        </p:txBody>
      </p:sp>
    </p:spTree>
    <p:extLst>
      <p:ext uri="{BB962C8B-B14F-4D97-AF65-F5344CB8AC3E}">
        <p14:creationId xmlns:p14="http://schemas.microsoft.com/office/powerpoint/2010/main" val="2060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Lytic Cycle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4876800" cy="5003632"/>
          </a:xfrm>
        </p:spPr>
        <p:txBody>
          <a:bodyPr>
            <a:normAutofit/>
          </a:bodyPr>
          <a:lstStyle/>
          <a:p>
            <a:r>
              <a:rPr lang="en-US" dirty="0" smtClean="0"/>
              <a:t>Steps </a:t>
            </a:r>
            <a:endParaRPr lang="en-US" dirty="0"/>
          </a:p>
          <a:p>
            <a:pPr lvl="1"/>
            <a:r>
              <a:rPr lang="en-US" sz="2400" dirty="0" smtClean="0"/>
              <a:t>1- </a:t>
            </a:r>
            <a:r>
              <a:rPr lang="en-US" sz="2400" dirty="0"/>
              <a:t>absorption/attachment	</a:t>
            </a:r>
          </a:p>
          <a:p>
            <a:pPr lvl="1"/>
            <a:r>
              <a:rPr lang="en-US" sz="2400" dirty="0" smtClean="0"/>
              <a:t>2- </a:t>
            </a:r>
            <a:r>
              <a:rPr lang="en-US" sz="2400" dirty="0"/>
              <a:t>injection/entry		</a:t>
            </a:r>
          </a:p>
          <a:p>
            <a:pPr lvl="1"/>
            <a:r>
              <a:rPr lang="en-US" sz="2400" dirty="0" smtClean="0"/>
              <a:t>3- </a:t>
            </a:r>
            <a:r>
              <a:rPr lang="en-US" sz="2400" dirty="0"/>
              <a:t>replication of viral parts	</a:t>
            </a:r>
          </a:p>
          <a:p>
            <a:pPr lvl="1"/>
            <a:r>
              <a:rPr lang="en-US" sz="2400" dirty="0" smtClean="0"/>
              <a:t>4- </a:t>
            </a:r>
            <a:r>
              <a:rPr lang="en-US" sz="2400" dirty="0"/>
              <a:t>assembly		</a:t>
            </a:r>
          </a:p>
          <a:p>
            <a:pPr lvl="1"/>
            <a:r>
              <a:rPr lang="en-US" sz="2400" dirty="0" smtClean="0"/>
              <a:t>5- </a:t>
            </a:r>
            <a:r>
              <a:rPr lang="en-US" sz="2400" dirty="0"/>
              <a:t>release by </a:t>
            </a:r>
            <a:r>
              <a:rPr lang="en-US" sz="2400" dirty="0" smtClean="0"/>
              <a:t>lysis or budding</a:t>
            </a:r>
          </a:p>
          <a:p>
            <a:r>
              <a:rPr lang="en-US" dirty="0" smtClean="0"/>
              <a:t>Many forms of the virus are made in the cell and then they are released</a:t>
            </a:r>
            <a:endParaRPr lang="en-US" dirty="0"/>
          </a:p>
          <a:p>
            <a:r>
              <a:rPr lang="en-US" dirty="0" smtClean="0"/>
              <a:t>Results in host cell death</a:t>
            </a:r>
          </a:p>
          <a:p>
            <a:r>
              <a:rPr lang="en-US" dirty="0" smtClean="0"/>
              <a:t>EX: Influenza, Rabies, Common Cold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02618"/>
            <a:ext cx="4953000" cy="453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24800" y="6349916"/>
            <a:ext cx="246253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http://www.quia.com/jg/1272861list.html</a:t>
            </a:r>
          </a:p>
        </p:txBody>
      </p:sp>
    </p:spTree>
    <p:extLst>
      <p:ext uri="{BB962C8B-B14F-4D97-AF65-F5344CB8AC3E}">
        <p14:creationId xmlns:p14="http://schemas.microsoft.com/office/powerpoint/2010/main" val="21520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Lysogenic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6781800" cy="4525963"/>
          </a:xfrm>
        </p:spPr>
        <p:txBody>
          <a:bodyPr>
            <a:noAutofit/>
          </a:bodyPr>
          <a:lstStyle/>
          <a:p>
            <a:r>
              <a:rPr lang="en-US" dirty="0" smtClean="0"/>
              <a:t>Virus enters the cell and integrates it’s hereditary material into the cell’s hereditary material</a:t>
            </a:r>
          </a:p>
          <a:p>
            <a:r>
              <a:rPr lang="en-US" dirty="0" smtClean="0"/>
              <a:t> It does not immediately make new viruses and destroy the cell</a:t>
            </a:r>
          </a:p>
          <a:p>
            <a:pPr lvl="1"/>
            <a:r>
              <a:rPr lang="en-US" sz="2400" dirty="0" smtClean="0"/>
              <a:t>Latent </a:t>
            </a:r>
          </a:p>
          <a:p>
            <a:pPr lvl="1"/>
            <a:r>
              <a:rPr lang="en-US" sz="2400" dirty="0" smtClean="0"/>
              <a:t>Can </a:t>
            </a:r>
            <a:r>
              <a:rPr lang="en-US" sz="2400" dirty="0"/>
              <a:t>be latent for many years – unsure what triggers activity</a:t>
            </a:r>
          </a:p>
          <a:p>
            <a:r>
              <a:rPr lang="en-US" dirty="0" smtClean="0"/>
              <a:t>As the host cell reproduces, the viral genetic material is copied </a:t>
            </a:r>
          </a:p>
          <a:p>
            <a:pPr lvl="1"/>
            <a:r>
              <a:rPr lang="en-US" sz="2400" dirty="0" smtClean="0"/>
              <a:t>A cold sore is evidence that a latent virus has been activated.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569" y="1922065"/>
            <a:ext cx="4308464" cy="327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7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</p:spPr>
        <p:txBody>
          <a:bodyPr>
            <a:noAutofit/>
          </a:bodyPr>
          <a:lstStyle/>
          <a:p>
            <a:r>
              <a:rPr lang="en-US" sz="4800" dirty="0" smtClean="0"/>
              <a:t>Lysogenic cycle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5105400" cy="4525963"/>
          </a:xfrm>
        </p:spPr>
        <p:txBody>
          <a:bodyPr>
            <a:noAutofit/>
          </a:bodyPr>
          <a:lstStyle/>
          <a:p>
            <a:r>
              <a:rPr lang="en-US" dirty="0" smtClean="0"/>
              <a:t>Steps </a:t>
            </a:r>
          </a:p>
          <a:p>
            <a:pPr lvl="1"/>
            <a:r>
              <a:rPr lang="en-US" sz="2400" dirty="0" smtClean="0"/>
              <a:t>1- absorption/attachment</a:t>
            </a:r>
            <a:endParaRPr lang="en-US" sz="2400" dirty="0"/>
          </a:p>
          <a:p>
            <a:pPr lvl="1"/>
            <a:r>
              <a:rPr lang="en-US" sz="2400" dirty="0" smtClean="0"/>
              <a:t>2- </a:t>
            </a:r>
            <a:r>
              <a:rPr lang="en-US" sz="2400" dirty="0"/>
              <a:t>injection/entry	</a:t>
            </a:r>
            <a:endParaRPr lang="en-US" sz="2400" dirty="0" smtClean="0"/>
          </a:p>
          <a:p>
            <a:pPr lvl="1"/>
            <a:r>
              <a:rPr lang="en-US" sz="2400" dirty="0" smtClean="0"/>
              <a:t>3- viral DNA incorporated into the cell’s DNA</a:t>
            </a:r>
          </a:p>
          <a:p>
            <a:pPr lvl="1"/>
            <a:r>
              <a:rPr lang="en-US" sz="2400" dirty="0" smtClean="0"/>
              <a:t>4- viral DNA replicated along with chromosomal material</a:t>
            </a:r>
          </a:p>
          <a:p>
            <a:r>
              <a:rPr lang="en-US" dirty="0" smtClean="0"/>
              <a:t>Result in the cells producing viral DNA</a:t>
            </a:r>
          </a:p>
          <a:p>
            <a:r>
              <a:rPr lang="en-US" dirty="0" smtClean="0"/>
              <a:t>EX: Herpes, Shingles, HIV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1"/>
          <a:stretch/>
        </p:blipFill>
        <p:spPr bwMode="auto">
          <a:xfrm>
            <a:off x="6324600" y="1182885"/>
            <a:ext cx="5029199" cy="423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68462" y="625406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http://mol-biol4masters.masters.grkraj.org/html/Prokaryotic_DNA_Replication14-Lambda_DNA_Replication.htm</a:t>
            </a:r>
          </a:p>
        </p:txBody>
      </p:sp>
    </p:spTree>
    <p:extLst>
      <p:ext uri="{BB962C8B-B14F-4D97-AF65-F5344CB8AC3E}">
        <p14:creationId xmlns:p14="http://schemas.microsoft.com/office/powerpoint/2010/main" val="90429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>
            <a:noAutofit/>
          </a:bodyPr>
          <a:lstStyle/>
          <a:p>
            <a:r>
              <a:rPr lang="en-US" sz="4800" dirty="0" smtClean="0"/>
              <a:t>Together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7162801" y="6527758"/>
            <a:ext cx="314701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http://www.prism.gatech.edu/~gh19/b1510/virus.htm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7280814" cy="508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86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/>
          <a:lstStyle/>
          <a:p>
            <a:r>
              <a:rPr lang="en-US" dirty="0" smtClean="0"/>
              <a:t>Diagram It!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878319"/>
              </p:ext>
            </p:extLst>
          </p:nvPr>
        </p:nvGraphicFramePr>
        <p:xfrm>
          <a:off x="-914400" y="12954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1400" y="4191000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3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6555"/>
          </a:xfrm>
        </p:spPr>
        <p:txBody>
          <a:bodyPr>
            <a:noAutofit/>
          </a:bodyPr>
          <a:lstStyle/>
          <a:p>
            <a:r>
              <a:rPr lang="en-US" sz="4800" dirty="0" smtClean="0"/>
              <a:t>Influenza Virus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143000"/>
            <a:ext cx="6278781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Enveloped RNA virus </a:t>
            </a:r>
            <a:r>
              <a:rPr lang="en-US" dirty="0"/>
              <a:t>with </a:t>
            </a:r>
            <a:r>
              <a:rPr lang="en-US" dirty="0" smtClean="0"/>
              <a:t>8 gene segments </a:t>
            </a:r>
          </a:p>
          <a:p>
            <a:r>
              <a:rPr lang="en-US" dirty="0" smtClean="0"/>
              <a:t>2 types of significance to humans</a:t>
            </a:r>
          </a:p>
          <a:p>
            <a:pPr lvl="1"/>
            <a:r>
              <a:rPr lang="en-US" sz="2400" dirty="0" smtClean="0"/>
              <a:t>A</a:t>
            </a:r>
          </a:p>
          <a:p>
            <a:pPr lvl="2"/>
            <a:r>
              <a:rPr lang="en-US" sz="2400" dirty="0" smtClean="0"/>
              <a:t>Can </a:t>
            </a:r>
            <a:r>
              <a:rPr lang="en-US" sz="2400" dirty="0"/>
              <a:t>also affect birds and </a:t>
            </a:r>
            <a:r>
              <a:rPr lang="en-US" sz="2400" dirty="0" smtClean="0"/>
              <a:t>pigs </a:t>
            </a:r>
            <a:endParaRPr lang="en-US" sz="2400" dirty="0"/>
          </a:p>
          <a:p>
            <a:pPr lvl="1"/>
            <a:r>
              <a:rPr lang="en-US" sz="2400" dirty="0" smtClean="0"/>
              <a:t>B</a:t>
            </a:r>
          </a:p>
          <a:p>
            <a:r>
              <a:rPr lang="en-US" dirty="0" smtClean="0"/>
              <a:t>Covered with protein projections resembling a grass burr. These proteins </a:t>
            </a:r>
            <a:r>
              <a:rPr lang="en-US" dirty="0"/>
              <a:t>are what stick to the cells in your nose, throat, or lungs</a:t>
            </a:r>
            <a:r>
              <a:rPr lang="en-US" dirty="0" smtClean="0"/>
              <a:t>.</a:t>
            </a:r>
          </a:p>
          <a:p>
            <a:r>
              <a:rPr lang="en-US" dirty="0" smtClean="0"/>
              <a:t>Capable of rapid evolution leading to great variability.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45" y="3733800"/>
            <a:ext cx="3558490" cy="2664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781" y="637915"/>
            <a:ext cx="4389219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8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>
            <a:noAutofit/>
          </a:bodyPr>
          <a:lstStyle/>
          <a:p>
            <a:r>
              <a:rPr lang="en-US" sz="4800" dirty="0" smtClean="0"/>
              <a:t>How Influenza Replicates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4" y="1417638"/>
            <a:ext cx="10810876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Protein </a:t>
            </a:r>
            <a:r>
              <a:rPr lang="en-US" dirty="0"/>
              <a:t>spikes </a:t>
            </a:r>
            <a:r>
              <a:rPr lang="en-US" dirty="0" smtClean="0"/>
              <a:t>bind with specific receptors on epithelial cell membranes.</a:t>
            </a:r>
          </a:p>
          <a:p>
            <a:r>
              <a:rPr lang="en-US" dirty="0" smtClean="0"/>
              <a:t>The cell </a:t>
            </a:r>
            <a:r>
              <a:rPr lang="en-US" dirty="0"/>
              <a:t>membrane </a:t>
            </a:r>
            <a:r>
              <a:rPr lang="en-US" dirty="0" err="1" smtClean="0"/>
              <a:t>endocytoses</a:t>
            </a:r>
            <a:r>
              <a:rPr lang="en-US" dirty="0" smtClean="0"/>
              <a:t> (engulfs) the virus and moves it toward the nucleus.</a:t>
            </a:r>
          </a:p>
          <a:p>
            <a:pPr lvl="1"/>
            <a:r>
              <a:rPr lang="en-US" sz="2400" dirty="0" smtClean="0"/>
              <a:t>During this trip the virus breaks apart releasing the RNA and proteins.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4572000" cy="323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ow the influenza virus infects a cell : Harvard Health Publications - Harvard Health Publication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8" t="18544" r="28470" b="46646"/>
          <a:stretch/>
        </p:blipFill>
        <p:spPr>
          <a:xfrm>
            <a:off x="5998232" y="2971800"/>
            <a:ext cx="4587610" cy="32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8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64777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Continued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668000" cy="4293777"/>
          </a:xfrm>
        </p:spPr>
        <p:txBody>
          <a:bodyPr>
            <a:normAutofit/>
          </a:bodyPr>
          <a:lstStyle/>
          <a:p>
            <a:r>
              <a:rPr lang="en-US" dirty="0"/>
              <a:t>Inside the nucleus polymerase transcribes the </a:t>
            </a:r>
            <a:r>
              <a:rPr lang="en-US" dirty="0" smtClean="0"/>
              <a:t>RNA and makes </a:t>
            </a:r>
            <a:r>
              <a:rPr lang="en-US" dirty="0"/>
              <a:t>thousands of copies of the virus’ </a:t>
            </a:r>
            <a:r>
              <a:rPr lang="en-US" dirty="0" smtClean="0"/>
              <a:t>genes. </a:t>
            </a:r>
          </a:p>
          <a:p>
            <a:r>
              <a:rPr lang="en-US" dirty="0" smtClean="0"/>
              <a:t>These copies are then released into </a:t>
            </a:r>
            <a:r>
              <a:rPr lang="en-US" dirty="0"/>
              <a:t>the </a:t>
            </a:r>
            <a:r>
              <a:rPr lang="en-US" dirty="0" smtClean="0"/>
              <a:t>cytoplasm and translated.</a:t>
            </a:r>
          </a:p>
          <a:p>
            <a:r>
              <a:rPr lang="en-US" dirty="0" smtClean="0"/>
              <a:t>They </a:t>
            </a:r>
            <a:r>
              <a:rPr lang="en-US" dirty="0"/>
              <a:t>move towards the cell membrane to form new </a:t>
            </a:r>
            <a:r>
              <a:rPr lang="en-US" dirty="0" smtClean="0"/>
              <a:t>viruses (buds)</a:t>
            </a:r>
            <a:endParaRPr lang="en-US" dirty="0"/>
          </a:p>
          <a:p>
            <a:r>
              <a:rPr lang="en-US" dirty="0"/>
              <a:t>The budding viruses get released from the cell and </a:t>
            </a:r>
            <a:r>
              <a:rPr lang="en-US" dirty="0" smtClean="0"/>
              <a:t>are </a:t>
            </a:r>
            <a:r>
              <a:rPr lang="en-US" dirty="0"/>
              <a:t>free to infect </a:t>
            </a:r>
            <a:r>
              <a:rPr lang="en-US" dirty="0" smtClean="0"/>
              <a:t>other cells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How the influenza virus infects a cell : Harvard Health Publications - Harvard Health Publication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t="20100" r="28353" b="47034"/>
          <a:stretch/>
        </p:blipFill>
        <p:spPr>
          <a:xfrm>
            <a:off x="441444" y="3762678"/>
            <a:ext cx="3827244" cy="2566683"/>
          </a:xfrm>
          <a:prstGeom prst="rect">
            <a:avLst/>
          </a:prstGeom>
        </p:spPr>
      </p:pic>
      <p:pic>
        <p:nvPicPr>
          <p:cNvPr id="5" name="Picture 4" descr="How the influenza virus infects a cell : Harvard Health Publications - Harvard Health Publications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8" t="19127" r="29236" b="47034"/>
          <a:stretch/>
        </p:blipFill>
        <p:spPr>
          <a:xfrm>
            <a:off x="4530625" y="3762678"/>
            <a:ext cx="3665637" cy="2566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1242" b="8656"/>
          <a:stretch/>
        </p:blipFill>
        <p:spPr>
          <a:xfrm>
            <a:off x="8458199" y="3762678"/>
            <a:ext cx="3223741" cy="260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6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>
            <a:noAutofit/>
          </a:bodyPr>
          <a:lstStyle/>
          <a:p>
            <a:r>
              <a:rPr lang="en-US" sz="4800" dirty="0" smtClean="0"/>
              <a:t>Influenza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96963"/>
            <a:ext cx="10972800" cy="5029202"/>
          </a:xfrm>
        </p:spPr>
        <p:txBody>
          <a:bodyPr>
            <a:normAutofit/>
          </a:bodyPr>
          <a:lstStyle/>
          <a:p>
            <a:r>
              <a:rPr lang="en-US" dirty="0"/>
              <a:t>Signs and symptoms of </a:t>
            </a:r>
            <a:r>
              <a:rPr lang="en-US" dirty="0" smtClean="0"/>
              <a:t>flu:</a:t>
            </a:r>
            <a:endParaRPr lang="en-US" dirty="0"/>
          </a:p>
          <a:p>
            <a:pPr lvl="1"/>
            <a:r>
              <a:rPr lang="en-US" sz="2400" dirty="0" smtClean="0"/>
              <a:t>Fever/chills</a:t>
            </a:r>
            <a:endParaRPr lang="en-US" sz="2400" dirty="0"/>
          </a:p>
          <a:p>
            <a:pPr lvl="1"/>
            <a:r>
              <a:rPr lang="en-US" sz="2400" dirty="0"/>
              <a:t>Cough</a:t>
            </a:r>
          </a:p>
          <a:p>
            <a:pPr lvl="1"/>
            <a:r>
              <a:rPr lang="en-US" sz="2400" dirty="0"/>
              <a:t>Sore throat</a:t>
            </a:r>
          </a:p>
          <a:p>
            <a:pPr lvl="1"/>
            <a:r>
              <a:rPr lang="en-US" sz="2400" dirty="0"/>
              <a:t>Runny or stuffy nose</a:t>
            </a:r>
          </a:p>
          <a:p>
            <a:pPr lvl="1"/>
            <a:r>
              <a:rPr lang="en-US" sz="2400" dirty="0"/>
              <a:t>Muscle or body aches</a:t>
            </a:r>
          </a:p>
          <a:p>
            <a:pPr lvl="1"/>
            <a:r>
              <a:rPr lang="en-US" sz="2400" dirty="0"/>
              <a:t>Headaches</a:t>
            </a:r>
          </a:p>
          <a:p>
            <a:pPr lvl="1"/>
            <a:r>
              <a:rPr lang="en-US" sz="2400" dirty="0"/>
              <a:t>Fatigue </a:t>
            </a:r>
            <a:endParaRPr lang="en-US" sz="2400" dirty="0" smtClean="0"/>
          </a:p>
          <a:p>
            <a:r>
              <a:rPr lang="en-US" dirty="0" smtClean="0"/>
              <a:t>Aerosol infection - droplets created when coughing, sneezing, </a:t>
            </a:r>
            <a:r>
              <a:rPr lang="en-US" dirty="0"/>
              <a:t>or </a:t>
            </a:r>
            <a:r>
              <a:rPr lang="en-US" dirty="0" smtClean="0"/>
              <a:t>talking. </a:t>
            </a:r>
          </a:p>
          <a:p>
            <a:r>
              <a:rPr lang="en-US" dirty="0" smtClean="0"/>
              <a:t>More </a:t>
            </a:r>
            <a:r>
              <a:rPr lang="en-US" dirty="0"/>
              <a:t>than 200,000 people in the United States are hospitalized each year for respiratory and heart conditions illnesses associated with </a:t>
            </a:r>
            <a:r>
              <a:rPr lang="en-US" dirty="0" smtClean="0"/>
              <a:t>influenza virus.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8" t="53033" r="43204" b="21204"/>
          <a:stretch/>
        </p:blipFill>
        <p:spPr bwMode="auto">
          <a:xfrm>
            <a:off x="6477000" y="990600"/>
            <a:ext cx="36586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077200" y="6324600"/>
            <a:ext cx="22717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http://en.wikipedia.org/wiki/Influenza</a:t>
            </a:r>
          </a:p>
        </p:txBody>
      </p:sp>
    </p:spTree>
    <p:extLst>
      <p:ext uri="{BB962C8B-B14F-4D97-AF65-F5344CB8AC3E}">
        <p14:creationId xmlns:p14="http://schemas.microsoft.com/office/powerpoint/2010/main" val="400352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57200"/>
            <a:ext cx="4582490" cy="593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4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What is a virus?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95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 </a:t>
            </a:r>
            <a:r>
              <a:rPr lang="en-US" sz="2800" dirty="0"/>
              <a:t>infectious agent made up of nucleic acid (DNA or RNA) wrapped in a protein coat called a </a:t>
            </a:r>
            <a:r>
              <a:rPr lang="en-US" sz="2800" dirty="0" smtClean="0"/>
              <a:t>capsid</a:t>
            </a:r>
          </a:p>
          <a:p>
            <a:r>
              <a:rPr lang="en-US" sz="2800" dirty="0" smtClean="0"/>
              <a:t>No </a:t>
            </a:r>
            <a:r>
              <a:rPr lang="en-US" sz="2800" dirty="0"/>
              <a:t>nucleus, </a:t>
            </a:r>
            <a:r>
              <a:rPr lang="en-US" sz="2800" dirty="0" smtClean="0"/>
              <a:t>organelles</a:t>
            </a:r>
            <a:r>
              <a:rPr lang="en-US" sz="2800" dirty="0"/>
              <a:t>, </a:t>
            </a:r>
            <a:r>
              <a:rPr lang="en-US" sz="2800" dirty="0" smtClean="0"/>
              <a:t>cytoplasm, </a:t>
            </a:r>
            <a:r>
              <a:rPr lang="en-US" sz="2800" dirty="0"/>
              <a:t>or cell </a:t>
            </a:r>
            <a:r>
              <a:rPr lang="en-US" sz="2800" dirty="0" smtClean="0"/>
              <a:t>membrane</a:t>
            </a:r>
            <a:endParaRPr lang="en-US" sz="2800" dirty="0"/>
          </a:p>
          <a:p>
            <a:r>
              <a:rPr lang="en-US" sz="2800" dirty="0" smtClean="0"/>
              <a:t>Dependent on their host for survival and reproduction</a:t>
            </a:r>
          </a:p>
          <a:p>
            <a:pPr lvl="1"/>
            <a:r>
              <a:rPr lang="en-US" sz="2400" dirty="0" smtClean="0"/>
              <a:t>PARASITES</a:t>
            </a:r>
          </a:p>
          <a:p>
            <a:r>
              <a:rPr lang="en-US" sz="2800" dirty="0" smtClean="0"/>
              <a:t>Smaller than bacteria</a:t>
            </a:r>
          </a:p>
          <a:p>
            <a:r>
              <a:rPr lang="en-US" sz="2800" dirty="0" smtClean="0"/>
              <a:t>Do not grow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895600"/>
            <a:ext cx="4728308" cy="354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5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4800600"/>
            <a:ext cx="10972800" cy="1371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type of replication does the influenza virus undergo? Explain.</a:t>
            </a:r>
          </a:p>
          <a:p>
            <a:r>
              <a:rPr lang="en-US" sz="2800" dirty="0" smtClean="0"/>
              <a:t>How does this relate to the rapid spread of the flu?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6096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9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MMwgvLmN-M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000" y="609600"/>
            <a:ext cx="1002453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5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>
            <a:normAutofit/>
          </a:bodyPr>
          <a:lstStyle/>
          <a:p>
            <a:r>
              <a:rPr lang="en-US" sz="4800" dirty="0"/>
              <a:t>Ebola </a:t>
            </a:r>
            <a:r>
              <a:rPr lang="en-US" sz="4800" dirty="0" smtClean="0"/>
              <a:t>Virus Disease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82" y="1517211"/>
            <a:ext cx="6701118" cy="4807389"/>
          </a:xfrm>
        </p:spPr>
        <p:txBody>
          <a:bodyPr>
            <a:normAutofit/>
          </a:bodyPr>
          <a:lstStyle/>
          <a:p>
            <a:r>
              <a:rPr lang="en-US" dirty="0" smtClean="0"/>
              <a:t>Rare </a:t>
            </a:r>
            <a:r>
              <a:rPr lang="en-US" dirty="0"/>
              <a:t>and deadly disease in people and </a:t>
            </a:r>
            <a:r>
              <a:rPr lang="en-US" dirty="0" smtClean="0"/>
              <a:t>primates</a:t>
            </a:r>
          </a:p>
          <a:p>
            <a:r>
              <a:rPr lang="en-US" dirty="0" smtClean="0"/>
              <a:t>Found mainly </a:t>
            </a:r>
            <a:r>
              <a:rPr lang="en-US" dirty="0"/>
              <a:t>in sub-Saharan </a:t>
            </a:r>
            <a:r>
              <a:rPr lang="en-US" dirty="0" smtClean="0"/>
              <a:t>Africa</a:t>
            </a:r>
          </a:p>
          <a:p>
            <a:r>
              <a:rPr lang="en-US" dirty="0" smtClean="0"/>
              <a:t>Spread through </a:t>
            </a:r>
            <a:r>
              <a:rPr lang="en-US" dirty="0"/>
              <a:t>direct contact </a:t>
            </a:r>
            <a:r>
              <a:rPr lang="en-US" dirty="0" smtClean="0"/>
              <a:t>(broken </a:t>
            </a:r>
            <a:r>
              <a:rPr lang="en-US" dirty="0"/>
              <a:t>skin or mucous membranes </a:t>
            </a:r>
            <a:r>
              <a:rPr lang="en-US" dirty="0" smtClean="0"/>
              <a:t>in the </a:t>
            </a:r>
            <a:r>
              <a:rPr lang="en-US" dirty="0"/>
              <a:t>eyes, nose, or mouth) by:</a:t>
            </a:r>
          </a:p>
          <a:p>
            <a:pPr lvl="1"/>
            <a:r>
              <a:rPr lang="en-US" sz="2400" dirty="0" smtClean="0"/>
              <a:t>Blood </a:t>
            </a:r>
            <a:r>
              <a:rPr lang="en-US" sz="2400" dirty="0"/>
              <a:t>or body fluids (including but not limited to urine, saliva, sweat, feces, vomit, breast milk, and semen) of a person who </a:t>
            </a:r>
            <a:r>
              <a:rPr lang="en-US" sz="2400" dirty="0" smtClean="0"/>
              <a:t>has Ebola</a:t>
            </a:r>
            <a:endParaRPr lang="en-US" sz="2400" dirty="0"/>
          </a:p>
          <a:p>
            <a:pPr lvl="1"/>
            <a:r>
              <a:rPr lang="en-US" sz="2400" dirty="0" smtClean="0"/>
              <a:t>Objects </a:t>
            </a:r>
            <a:r>
              <a:rPr lang="en-US" sz="2400" dirty="0"/>
              <a:t>(like needles and syringes) that have been contaminated with the virus via body fluids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27471" y="1548267"/>
            <a:ext cx="4680859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29600" y="5535789"/>
            <a:ext cx="327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Ebola Virus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10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8374"/>
          <a:stretch/>
        </p:blipFill>
        <p:spPr>
          <a:xfrm>
            <a:off x="2720237" y="3333170"/>
            <a:ext cx="6980126" cy="29152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>
            <a:noAutofit/>
          </a:bodyPr>
          <a:lstStyle/>
          <a:p>
            <a:r>
              <a:rPr lang="en-US" sz="4800" dirty="0" smtClean="0"/>
              <a:t>Ebolavirus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1201400" cy="4917809"/>
          </a:xfrm>
        </p:spPr>
        <p:txBody>
          <a:bodyPr>
            <a:normAutofit/>
          </a:bodyPr>
          <a:lstStyle/>
          <a:p>
            <a:r>
              <a:rPr lang="en-US" dirty="0" smtClean="0"/>
              <a:t>Belongs to the family </a:t>
            </a:r>
            <a:r>
              <a:rPr lang="en-US" dirty="0" err="1" smtClean="0"/>
              <a:t>Filovirdae</a:t>
            </a:r>
            <a:endParaRPr lang="en-US" dirty="0" smtClean="0"/>
          </a:p>
          <a:p>
            <a:pPr lvl="1"/>
            <a:r>
              <a:rPr lang="en-US" sz="2400" dirty="0" smtClean="0"/>
              <a:t>Shepherd's </a:t>
            </a:r>
            <a:r>
              <a:rPr lang="en-US" sz="2400" dirty="0"/>
              <a:t>crook, </a:t>
            </a:r>
            <a:r>
              <a:rPr lang="en-US" sz="2400" dirty="0" smtClean="0"/>
              <a:t>"U“, "</a:t>
            </a:r>
            <a:r>
              <a:rPr lang="en-US" sz="2400" dirty="0"/>
              <a:t>6," </a:t>
            </a:r>
            <a:r>
              <a:rPr lang="en-US" sz="2400" dirty="0" smtClean="0"/>
              <a:t>coiled</a:t>
            </a:r>
            <a:r>
              <a:rPr lang="en-US" sz="2400" dirty="0"/>
              <a:t>, </a:t>
            </a:r>
            <a:r>
              <a:rPr lang="en-US" sz="2400" dirty="0" smtClean="0"/>
              <a:t>or branched shapes</a:t>
            </a:r>
          </a:p>
          <a:p>
            <a:r>
              <a:rPr lang="en-US" dirty="0"/>
              <a:t>Five species of Ebolavirus</a:t>
            </a:r>
          </a:p>
          <a:p>
            <a:pPr lvl="1"/>
            <a:r>
              <a:rPr lang="en-US" sz="2400" dirty="0"/>
              <a:t>Only 4 affect humans</a:t>
            </a:r>
          </a:p>
          <a:p>
            <a:r>
              <a:rPr lang="en-US" dirty="0" smtClean="0"/>
              <a:t>Enveloped, single-stranded</a:t>
            </a:r>
            <a:r>
              <a:rPr lang="en-US" dirty="0"/>
              <a:t>, </a:t>
            </a:r>
            <a:r>
              <a:rPr lang="en-US" dirty="0" smtClean="0"/>
              <a:t>RNA genome containing seven genes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819400" y="3333170"/>
            <a:ext cx="5846885" cy="2802553"/>
            <a:chOff x="2590800" y="3458045"/>
            <a:chExt cx="5846885" cy="2802553"/>
          </a:xfrm>
        </p:grpSpPr>
        <p:sp>
          <p:nvSpPr>
            <p:cNvPr id="8" name="Rectangle 7"/>
            <p:cNvSpPr/>
            <p:nvPr/>
          </p:nvSpPr>
          <p:spPr>
            <a:xfrm>
              <a:off x="5999285" y="5916075"/>
              <a:ext cx="2438400" cy="3445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90800" y="3458045"/>
              <a:ext cx="1371600" cy="17203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601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>
            <a:noAutofit/>
          </a:bodyPr>
          <a:lstStyle/>
          <a:p>
            <a:r>
              <a:rPr lang="en-US" sz="4800" dirty="0" smtClean="0"/>
              <a:t>Ebolavirus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55277"/>
            <a:ext cx="6248400" cy="4917809"/>
          </a:xfrm>
        </p:spPr>
        <p:txBody>
          <a:bodyPr>
            <a:normAutofit/>
          </a:bodyPr>
          <a:lstStyle/>
          <a:p>
            <a:r>
              <a:rPr lang="en-US" dirty="0" smtClean="0"/>
              <a:t>Attachment glycoproteins secure the virus to </a:t>
            </a:r>
            <a:r>
              <a:rPr lang="en-US" dirty="0"/>
              <a:t>specific cell-surface </a:t>
            </a:r>
            <a:r>
              <a:rPr lang="en-US" dirty="0" smtClean="0"/>
              <a:t>receptors</a:t>
            </a:r>
          </a:p>
          <a:p>
            <a:pPr lvl="1"/>
            <a:r>
              <a:rPr lang="en-US" sz="2400" dirty="0" smtClean="0"/>
              <a:t>More </a:t>
            </a:r>
            <a:r>
              <a:rPr lang="en-US" sz="2400" dirty="0"/>
              <a:t>surface area than Flu virus, leading to more glycoproteins </a:t>
            </a:r>
            <a:endParaRPr lang="en-US" sz="2400" dirty="0" smtClean="0"/>
          </a:p>
          <a:p>
            <a:r>
              <a:rPr lang="en-US" dirty="0" smtClean="0"/>
              <a:t>Fuses with cell membrane and taken into the cytoplasm where it is uncoated</a:t>
            </a:r>
          </a:p>
          <a:p>
            <a:r>
              <a:rPr lang="en-US" dirty="0" smtClean="0"/>
              <a:t>Using host-cell resources the viral RNA is transcribed and translated</a:t>
            </a:r>
            <a:endParaRPr lang="en-US" dirty="0"/>
          </a:p>
          <a:p>
            <a:r>
              <a:rPr lang="en-US" dirty="0" smtClean="0"/>
              <a:t>New copies of the virus bud using the host’s cell membrane as their capsule.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50000" r="38889" b="-755"/>
          <a:stretch/>
        </p:blipFill>
        <p:spPr>
          <a:xfrm>
            <a:off x="7136675" y="1066800"/>
            <a:ext cx="4457868" cy="51062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91450" y="1066800"/>
            <a:ext cx="379095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5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09600"/>
            <a:ext cx="109728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Which type of replication does Ebola virus undergo? How do you know?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371600"/>
            <a:ext cx="4191000" cy="487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6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>
            <a:noAutofit/>
          </a:bodyPr>
          <a:lstStyle/>
          <a:p>
            <a:r>
              <a:rPr lang="en-US" sz="4800" dirty="0" smtClean="0"/>
              <a:t>Ebolavirus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7763"/>
            <a:ext cx="6248400" cy="54054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Ebola virus enters </a:t>
            </a:r>
            <a:r>
              <a:rPr lang="en-US" dirty="0" smtClean="0"/>
              <a:t>through </a:t>
            </a:r>
            <a:r>
              <a:rPr lang="en-US" dirty="0"/>
              <a:t>mucous </a:t>
            </a:r>
            <a:r>
              <a:rPr lang="en-US" dirty="0" smtClean="0"/>
              <a:t>membranes or </a:t>
            </a:r>
            <a:r>
              <a:rPr lang="en-US" dirty="0"/>
              <a:t>breaks in the </a:t>
            </a:r>
            <a:r>
              <a:rPr lang="en-US" dirty="0" smtClean="0"/>
              <a:t>skin and </a:t>
            </a:r>
            <a:r>
              <a:rPr lang="en-US" dirty="0"/>
              <a:t>infects many cell </a:t>
            </a:r>
            <a:r>
              <a:rPr lang="en-US" dirty="0" smtClean="0"/>
              <a:t>types</a:t>
            </a:r>
          </a:p>
          <a:p>
            <a:r>
              <a:rPr lang="en-US" dirty="0" smtClean="0"/>
              <a:t>Migrates </a:t>
            </a:r>
            <a:r>
              <a:rPr lang="en-US" dirty="0"/>
              <a:t>from the initial infection site to </a:t>
            </a:r>
            <a:r>
              <a:rPr lang="en-US" dirty="0" smtClean="0"/>
              <a:t>lymph </a:t>
            </a:r>
            <a:r>
              <a:rPr lang="en-US" dirty="0"/>
              <a:t>nodes and </a:t>
            </a:r>
            <a:r>
              <a:rPr lang="en-US" dirty="0" smtClean="0"/>
              <a:t>then the </a:t>
            </a:r>
            <a:r>
              <a:rPr lang="en-US" dirty="0"/>
              <a:t>liver, spleen, and adrenal gland. </a:t>
            </a:r>
            <a:endParaRPr lang="en-US" dirty="0" smtClean="0"/>
          </a:p>
          <a:p>
            <a:pPr lvl="1"/>
            <a:r>
              <a:rPr lang="en-US" sz="2400" dirty="0" smtClean="0"/>
              <a:t>Decreased lymphocyte (white blood cell) counts and clotting disorders. </a:t>
            </a:r>
          </a:p>
          <a:p>
            <a:r>
              <a:rPr lang="en-US" dirty="0" smtClean="0"/>
              <a:t>Triggers </a:t>
            </a:r>
            <a:r>
              <a:rPr lang="en-US" dirty="0"/>
              <a:t>a </a:t>
            </a:r>
            <a:r>
              <a:rPr lang="en-US" dirty="0" smtClean="0"/>
              <a:t>large inflammatory reaction</a:t>
            </a:r>
          </a:p>
          <a:p>
            <a:pPr lvl="1"/>
            <a:r>
              <a:rPr lang="en-US" sz="2400" dirty="0" smtClean="0"/>
              <a:t>Vascular </a:t>
            </a:r>
            <a:r>
              <a:rPr lang="en-US" sz="2400" dirty="0"/>
              <a:t>leak and impairment of </a:t>
            </a:r>
            <a:r>
              <a:rPr lang="en-US" sz="2400" dirty="0" smtClean="0"/>
              <a:t>clotting</a:t>
            </a:r>
          </a:p>
          <a:p>
            <a:pPr lvl="1"/>
            <a:r>
              <a:rPr lang="en-US" sz="2400" dirty="0" smtClean="0"/>
              <a:t>Uncontrollable </a:t>
            </a:r>
            <a:r>
              <a:rPr lang="en-US" sz="2400" dirty="0"/>
              <a:t>bleeding </a:t>
            </a:r>
            <a:r>
              <a:rPr lang="en-US" sz="2400" dirty="0" smtClean="0"/>
              <a:t>(though </a:t>
            </a:r>
            <a:r>
              <a:rPr lang="en-US" sz="2400" dirty="0"/>
              <a:t>it only happens for about 50 percent of patients and occurs mostly inside the </a:t>
            </a:r>
            <a:r>
              <a:rPr lang="en-US" sz="2400" dirty="0" smtClean="0"/>
              <a:t>body)</a:t>
            </a:r>
          </a:p>
          <a:p>
            <a:pPr lvl="1"/>
            <a:r>
              <a:rPr lang="en-US" sz="2400" dirty="0" smtClean="0"/>
              <a:t>Ultimately results </a:t>
            </a:r>
            <a:r>
              <a:rPr lang="en-US" sz="2400" dirty="0"/>
              <a:t>in </a:t>
            </a:r>
            <a:r>
              <a:rPr lang="en-US" sz="2400" dirty="0" smtClean="0"/>
              <a:t>multi-organ </a:t>
            </a:r>
            <a:r>
              <a:rPr lang="en-US" sz="2400" dirty="0"/>
              <a:t>failure and </a:t>
            </a:r>
            <a:r>
              <a:rPr lang="en-US" sz="2400" dirty="0" smtClean="0"/>
              <a:t>shock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13" y="2218959"/>
            <a:ext cx="4346187" cy="32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>
            <a:noAutofit/>
          </a:bodyPr>
          <a:lstStyle/>
          <a:p>
            <a:r>
              <a:rPr lang="en-US" sz="4800" dirty="0" smtClean="0"/>
              <a:t>Ebola - Physiology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Symptoms appear 8 – 12 days after exposure</a:t>
            </a:r>
            <a:endParaRPr lang="en-US" dirty="0"/>
          </a:p>
          <a:p>
            <a:r>
              <a:rPr lang="en-US" dirty="0"/>
              <a:t>Mortality rate average of 50%</a:t>
            </a:r>
          </a:p>
          <a:p>
            <a:pPr lvl="1"/>
            <a:r>
              <a:rPr lang="en-US" sz="2400" dirty="0"/>
              <a:t>Ranges from 25-90%</a:t>
            </a:r>
          </a:p>
          <a:p>
            <a:r>
              <a:rPr lang="en-US" dirty="0" smtClean="0"/>
              <a:t>Virus persists </a:t>
            </a:r>
            <a:r>
              <a:rPr lang="en-US" dirty="0"/>
              <a:t>after </a:t>
            </a:r>
            <a:r>
              <a:rPr lang="en-US" dirty="0" smtClean="0"/>
              <a:t>death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07051"/>
            <a:ext cx="5257800" cy="389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8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7200"/>
            <a:ext cx="5910161" cy="596836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069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>
            <a:noAutofit/>
          </a:bodyPr>
          <a:lstStyle/>
          <a:p>
            <a:r>
              <a:rPr lang="en-US" sz="4800" dirty="0" smtClean="0"/>
              <a:t>Ebola - Prevention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086600" cy="5486400"/>
          </a:xfrm>
        </p:spPr>
        <p:txBody>
          <a:bodyPr>
            <a:noAutofit/>
          </a:bodyPr>
          <a:lstStyle/>
          <a:p>
            <a:r>
              <a:rPr lang="en-US" dirty="0"/>
              <a:t>There is no FDA-approved vaccine </a:t>
            </a:r>
            <a:endParaRPr lang="en-US" dirty="0" smtClean="0"/>
          </a:p>
          <a:p>
            <a:r>
              <a:rPr lang="en-US" dirty="0" smtClean="0"/>
              <a:t>In areas affected by Ebola:</a:t>
            </a:r>
          </a:p>
          <a:p>
            <a:pPr lvl="1"/>
            <a:r>
              <a:rPr lang="en-US" sz="2400" dirty="0" smtClean="0"/>
              <a:t>Practice </a:t>
            </a:r>
            <a:r>
              <a:rPr lang="en-US" sz="2400" dirty="0"/>
              <a:t>careful </a:t>
            </a:r>
            <a:r>
              <a:rPr lang="en-US" sz="2400" dirty="0" smtClean="0"/>
              <a:t>hygiene </a:t>
            </a:r>
          </a:p>
          <a:p>
            <a:pPr lvl="1"/>
            <a:r>
              <a:rPr lang="en-US" sz="2400" dirty="0" smtClean="0"/>
              <a:t>Avoid </a:t>
            </a:r>
            <a:r>
              <a:rPr lang="en-US" sz="2400" dirty="0"/>
              <a:t>contact with blood and body </a:t>
            </a:r>
            <a:r>
              <a:rPr lang="en-US" sz="2400" dirty="0" smtClean="0"/>
              <a:t>fluids</a:t>
            </a:r>
            <a:endParaRPr lang="en-US" sz="2400" dirty="0"/>
          </a:p>
          <a:p>
            <a:pPr lvl="1"/>
            <a:r>
              <a:rPr lang="en-US" sz="2400" dirty="0"/>
              <a:t>Do not handle items that may have come in contact with an infected person’s blood or body fluids </a:t>
            </a:r>
            <a:endParaRPr lang="en-US" sz="2400" dirty="0" smtClean="0"/>
          </a:p>
          <a:p>
            <a:pPr lvl="1"/>
            <a:r>
              <a:rPr lang="en-US" sz="2400" dirty="0" smtClean="0"/>
              <a:t>Avoid </a:t>
            </a:r>
            <a:r>
              <a:rPr lang="en-US" sz="2400" dirty="0"/>
              <a:t>funeral or burial rituals that require handling the body of someone who has died from </a:t>
            </a:r>
            <a:r>
              <a:rPr lang="en-US" sz="2400" dirty="0" smtClean="0"/>
              <a:t>Ebola</a:t>
            </a:r>
            <a:endParaRPr lang="en-US" sz="2400" dirty="0"/>
          </a:p>
          <a:p>
            <a:pPr lvl="1"/>
            <a:r>
              <a:rPr lang="en-US" sz="2400" dirty="0"/>
              <a:t>Avoid contact with bats and nonhuman primates or blood, fluids, and raw meat prepared from these </a:t>
            </a:r>
            <a:r>
              <a:rPr lang="en-US" sz="2400" dirty="0" smtClean="0"/>
              <a:t>animals</a:t>
            </a:r>
            <a:endParaRPr lang="en-US" sz="2400" dirty="0"/>
          </a:p>
          <a:p>
            <a:pPr lvl="1"/>
            <a:r>
              <a:rPr lang="en-US" sz="2400" dirty="0"/>
              <a:t>Avoid hospitals in West Africa where Ebola patients are being treated. 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74638"/>
            <a:ext cx="4781550" cy="261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Think Break!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896600" cy="495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Consider what you now know about the structure of a virus. Do you think a virus is living or non-living? 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590800"/>
            <a:ext cx="479685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9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20762"/>
          </a:xfrm>
        </p:spPr>
        <p:txBody>
          <a:bodyPr>
            <a:normAutofit/>
          </a:bodyPr>
          <a:lstStyle/>
          <a:p>
            <a:r>
              <a:rPr lang="en-US" sz="4800" dirty="0"/>
              <a:t>Ebola</a:t>
            </a:r>
            <a:r>
              <a:rPr lang="en-US" sz="4800" dirty="0" smtClean="0"/>
              <a:t> vs </a:t>
            </a:r>
            <a:r>
              <a:rPr lang="en-US" sz="4800" dirty="0"/>
              <a:t>Flu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Use the diagrams to discuss the similarities and differences in Influenza and Ebola.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77518"/>
            <a:ext cx="8134598" cy="414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7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20762"/>
          </a:xfrm>
        </p:spPr>
        <p:txBody>
          <a:bodyPr>
            <a:normAutofit/>
          </a:bodyPr>
          <a:lstStyle/>
          <a:p>
            <a:r>
              <a:rPr lang="en-US" sz="4800" dirty="0"/>
              <a:t>Ebola</a:t>
            </a:r>
            <a:r>
              <a:rPr lang="en-US" sz="4800" dirty="0" smtClean="0"/>
              <a:t> vs </a:t>
            </a:r>
            <a:r>
              <a:rPr lang="en-US" sz="4800" dirty="0"/>
              <a:t>Flu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525963"/>
          </a:xfrm>
        </p:spPr>
        <p:txBody>
          <a:bodyPr/>
          <a:lstStyle/>
          <a:p>
            <a:r>
              <a:rPr lang="en-US" dirty="0" smtClean="0"/>
              <a:t>Flu causes </a:t>
            </a:r>
            <a:r>
              <a:rPr lang="en-US" dirty="0"/>
              <a:t>an estimated 250,000 to 500,000 deaths every </a:t>
            </a:r>
            <a:r>
              <a:rPr lang="en-US" dirty="0" smtClean="0"/>
              <a:t>year</a:t>
            </a:r>
          </a:p>
          <a:p>
            <a:r>
              <a:rPr lang="en-US" dirty="0" smtClean="0"/>
              <a:t>Yearly, </a:t>
            </a:r>
            <a:r>
              <a:rPr lang="en-US" dirty="0"/>
              <a:t>3 million to 5 million people </a:t>
            </a:r>
            <a:r>
              <a:rPr lang="en-US" dirty="0" smtClean="0"/>
              <a:t>become </a:t>
            </a:r>
            <a:r>
              <a:rPr lang="en-US" dirty="0"/>
              <a:t>seriously ill </a:t>
            </a:r>
            <a:r>
              <a:rPr lang="en-US" dirty="0" smtClean="0"/>
              <a:t>from </a:t>
            </a:r>
            <a:r>
              <a:rPr lang="en-US" dirty="0"/>
              <a:t>influenza viruses</a:t>
            </a:r>
            <a:endParaRPr lang="en-US" dirty="0" smtClean="0"/>
          </a:p>
          <a:p>
            <a:r>
              <a:rPr lang="en-US" dirty="0" smtClean="0"/>
              <a:t>Ebola is only a threat to the regions in which it is endemic</a:t>
            </a:r>
          </a:p>
          <a:p>
            <a:r>
              <a:rPr lang="en-US" dirty="0" smtClean="0"/>
              <a:t>In most </a:t>
            </a:r>
            <a:r>
              <a:rPr lang="en-US" dirty="0"/>
              <a:t>of the </a:t>
            </a:r>
            <a:r>
              <a:rPr lang="en-US" dirty="0" smtClean="0"/>
              <a:t>world it is much more difficult to contract Ebola than Flu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624" y="3429000"/>
            <a:ext cx="394075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4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066" y="-270734"/>
            <a:ext cx="8229600" cy="1143000"/>
          </a:xfrm>
        </p:spPr>
        <p:txBody>
          <a:bodyPr/>
          <a:lstStyle/>
          <a:p>
            <a:r>
              <a:rPr lang="en-US" dirty="0" smtClean="0"/>
              <a:t>Flu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t="36916" r="39989" b="8258"/>
          <a:stretch/>
        </p:blipFill>
        <p:spPr bwMode="auto">
          <a:xfrm>
            <a:off x="1681960" y="872267"/>
            <a:ext cx="8743812" cy="52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67866" y="6248400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/>
              <a:t>http://gamapserver.who.int/gareports/Default.aspx?ReportNo=6</a:t>
            </a:r>
          </a:p>
        </p:txBody>
      </p:sp>
    </p:spTree>
    <p:extLst>
      <p:ext uri="{BB962C8B-B14F-4D97-AF65-F5344CB8AC3E}">
        <p14:creationId xmlns:p14="http://schemas.microsoft.com/office/powerpoint/2010/main" val="273853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Ebola Cases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1"/>
            <a:ext cx="4038600" cy="599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2600" y="6477000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/>
              <a:t>http://www.who.int/mediacentre/factsheets/fs103/en/</a:t>
            </a:r>
          </a:p>
        </p:txBody>
      </p:sp>
    </p:spTree>
    <p:extLst>
      <p:ext uri="{BB962C8B-B14F-4D97-AF65-F5344CB8AC3E}">
        <p14:creationId xmlns:p14="http://schemas.microsoft.com/office/powerpoint/2010/main" val="38529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symptoms do the two have in common?</a:t>
            </a:r>
          </a:p>
          <a:p>
            <a:r>
              <a:rPr lang="en-US" sz="3200" dirty="0"/>
              <a:t>How are both Flu and Ebola Transmitted?</a:t>
            </a:r>
          </a:p>
          <a:p>
            <a:r>
              <a:rPr lang="en-US" sz="3200" dirty="0"/>
              <a:t>Which one kills more people yearly?</a:t>
            </a:r>
          </a:p>
          <a:p>
            <a:r>
              <a:rPr lang="en-US" sz="3200" dirty="0"/>
              <a:t>Which do you think is a greater </a:t>
            </a:r>
            <a:r>
              <a:rPr lang="en-US" sz="3200" dirty="0" smtClean="0"/>
              <a:t>health threat?</a:t>
            </a:r>
            <a:endParaRPr lang="en-US" sz="3200" dirty="0"/>
          </a:p>
          <a:p>
            <a:r>
              <a:rPr lang="en-US" sz="3200" dirty="0"/>
              <a:t>How can we help spread awareness about the topics?</a:t>
            </a:r>
          </a:p>
        </p:txBody>
      </p:sp>
    </p:spTree>
    <p:extLst>
      <p:ext uri="{BB962C8B-B14F-4D97-AF65-F5344CB8AC3E}">
        <p14:creationId xmlns:p14="http://schemas.microsoft.com/office/powerpoint/2010/main" val="40496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590801"/>
            <a:ext cx="4419600" cy="1600327"/>
          </a:xfrm>
        </p:spPr>
        <p:txBody>
          <a:bodyPr>
            <a:normAutofit/>
          </a:bodyPr>
          <a:lstStyle/>
          <a:p>
            <a:r>
              <a:rPr lang="en-US" sz="8000" dirty="0"/>
              <a:t>The End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380999"/>
            <a:ext cx="3819111" cy="20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647700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http://www.bostonmagazine.com/health/blog/2013/10/24/flu-virus/</a:t>
            </a:r>
          </a:p>
        </p:txBody>
      </p:sp>
    </p:spTree>
    <p:extLst>
      <p:ext uri="{BB962C8B-B14F-4D97-AF65-F5344CB8AC3E}">
        <p14:creationId xmlns:p14="http://schemas.microsoft.com/office/powerpoint/2010/main" val="126452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How do they work?</a:t>
            </a:r>
            <a:endParaRPr lang="en-US" sz="4800" dirty="0"/>
          </a:p>
        </p:txBody>
      </p:sp>
      <p:pic>
        <p:nvPicPr>
          <p:cNvPr id="9" name="jkNxmTrrZS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03399" y="1447800"/>
            <a:ext cx="8864601" cy="498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1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How do they work?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6019800" cy="4525963"/>
          </a:xfrm>
        </p:spPr>
        <p:txBody>
          <a:bodyPr/>
          <a:lstStyle/>
          <a:p>
            <a:r>
              <a:rPr lang="en-US" sz="2800" dirty="0" smtClean="0"/>
              <a:t>Viruses enter the host’s system via “spikes” - keys to fit specific receptors</a:t>
            </a:r>
          </a:p>
          <a:p>
            <a:r>
              <a:rPr lang="en-US" sz="2800" dirty="0" smtClean="0"/>
              <a:t>The cell then </a:t>
            </a:r>
            <a:r>
              <a:rPr lang="en-US" sz="2800" dirty="0" err="1" smtClean="0"/>
              <a:t>endocytoses</a:t>
            </a:r>
            <a:r>
              <a:rPr lang="en-US" sz="2800" dirty="0" smtClean="0"/>
              <a:t> (engulfs) them </a:t>
            </a:r>
          </a:p>
          <a:p>
            <a:r>
              <a:rPr lang="en-US" sz="2800" dirty="0" smtClean="0"/>
              <a:t>Goal of a virus is to reproduce!!</a:t>
            </a:r>
          </a:p>
          <a:p>
            <a:pPr lvl="1"/>
            <a:r>
              <a:rPr lang="en-US" sz="2800" dirty="0" smtClean="0"/>
              <a:t>Hijacks the nucleus and ribosomes to produce more virus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219200"/>
            <a:ext cx="457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4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How do they work?</a:t>
            </a:r>
            <a:endParaRPr lang="en-US" sz="4800" dirty="0"/>
          </a:p>
        </p:txBody>
      </p:sp>
      <p:pic>
        <p:nvPicPr>
          <p:cNvPr id="7" name="QHHrph7zDL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67932" y="1371600"/>
            <a:ext cx="892386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8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</p:spPr>
        <p:txBody>
          <a:bodyPr>
            <a:noAutofit/>
          </a:bodyPr>
          <a:lstStyle/>
          <a:p>
            <a:r>
              <a:rPr lang="en-US" sz="4800" dirty="0" smtClean="0"/>
              <a:t>Talk It Out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31" y="1295400"/>
            <a:ext cx="109728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is the main goal of a virus?</a:t>
            </a:r>
          </a:p>
          <a:p>
            <a:r>
              <a:rPr lang="en-US" sz="2800" dirty="0" smtClean="0"/>
              <a:t>Explain to a neighbor how it achieves this goal.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2590800"/>
            <a:ext cx="663786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6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Viral Replication</a:t>
            </a:r>
            <a:endParaRPr lang="en-US" sz="4800" dirty="0"/>
          </a:p>
        </p:txBody>
      </p:sp>
      <p:pic>
        <p:nvPicPr>
          <p:cNvPr id="6" name="Viruses_ Virus Replication and The Mysterious Common Cold-PHp6iYDi9ko_Segment_0_x26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0200" y="2362200"/>
            <a:ext cx="5989651" cy="3992634"/>
          </a:xfrm>
        </p:spPr>
      </p:pic>
      <p:sp>
        <p:nvSpPr>
          <p:cNvPr id="3" name="Rectangle 2"/>
          <p:cNvSpPr/>
          <p:nvPr/>
        </p:nvSpPr>
        <p:spPr>
          <a:xfrm>
            <a:off x="761999" y="1157654"/>
            <a:ext cx="10333051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  <a:buFont typeface="Arial" pitchFamily="34" charset="0"/>
              <a:buChar char="•"/>
            </a:pPr>
            <a:r>
              <a:rPr lang="en-US" sz="3200" dirty="0">
                <a:solidFill>
                  <a:srgbClr val="DFE6D0"/>
                </a:solidFill>
              </a:rPr>
              <a:t>Lytic (ACTIVE) – main form</a:t>
            </a:r>
          </a:p>
          <a:p>
            <a:pPr marL="274320" lvl="0" indent="-274320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  <a:buFont typeface="Arial" pitchFamily="34" charset="0"/>
              <a:buChar char="•"/>
            </a:pPr>
            <a:r>
              <a:rPr lang="en-US" sz="3200" dirty="0">
                <a:solidFill>
                  <a:srgbClr val="DFE6D0"/>
                </a:solidFill>
              </a:rPr>
              <a:t>Lysogenic (LATENT) – only in bacteria</a:t>
            </a:r>
          </a:p>
          <a:p>
            <a:pPr marL="274320" lvl="0" indent="-274320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  <a:buFont typeface="Arial" pitchFamily="34" charset="0"/>
              <a:buChar char="•"/>
            </a:pPr>
            <a:r>
              <a:rPr lang="en-US" sz="3200" dirty="0">
                <a:solidFill>
                  <a:srgbClr val="DFE6D0"/>
                </a:solidFill>
              </a:rPr>
              <a:t>Together</a:t>
            </a:r>
          </a:p>
        </p:txBody>
      </p:sp>
    </p:spTree>
    <p:extLst>
      <p:ext uri="{BB962C8B-B14F-4D97-AF65-F5344CB8AC3E}">
        <p14:creationId xmlns:p14="http://schemas.microsoft.com/office/powerpoint/2010/main" val="29834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Lytic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525963"/>
          </a:xfrm>
        </p:spPr>
        <p:txBody>
          <a:bodyPr>
            <a:noAutofit/>
          </a:bodyPr>
          <a:lstStyle/>
          <a:p>
            <a:r>
              <a:rPr lang="en-US" sz="3200" dirty="0" smtClean="0"/>
              <a:t>When a virus enters a cell it is active </a:t>
            </a:r>
          </a:p>
          <a:p>
            <a:r>
              <a:rPr lang="en-US" sz="3200" dirty="0" smtClean="0"/>
              <a:t>Causes the host cell to make new viruses immediately </a:t>
            </a:r>
          </a:p>
          <a:p>
            <a:r>
              <a:rPr lang="en-US" sz="3200" dirty="0" smtClean="0"/>
              <a:t>Upon release destroys the host cell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124200"/>
            <a:ext cx="5295900" cy="3448050"/>
          </a:xfrm>
          <a:prstGeom prst="rect">
            <a:avLst/>
          </a:prstGeom>
        </p:spPr>
      </p:pic>
      <p:pic>
        <p:nvPicPr>
          <p:cNvPr id="5" name="HfqCxrMQHpQ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07292" y="3341077"/>
            <a:ext cx="5304041" cy="298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5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1402</TotalTime>
  <Words>1120</Words>
  <Application>Microsoft Office PowerPoint</Application>
  <PresentationFormat>Widescreen</PresentationFormat>
  <Paragraphs>160</Paragraphs>
  <Slides>35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Tw Cen MT</vt:lpstr>
      <vt:lpstr>Thatch</vt:lpstr>
      <vt:lpstr>Viruses  </vt:lpstr>
      <vt:lpstr>What is a virus?</vt:lpstr>
      <vt:lpstr>Think Break!</vt:lpstr>
      <vt:lpstr>How do they work?</vt:lpstr>
      <vt:lpstr>How do they work?</vt:lpstr>
      <vt:lpstr>How do they work?</vt:lpstr>
      <vt:lpstr>Talk It Out</vt:lpstr>
      <vt:lpstr>Viral Replication</vt:lpstr>
      <vt:lpstr>Lytic</vt:lpstr>
      <vt:lpstr>Lytic Cycle </vt:lpstr>
      <vt:lpstr>Lysogenic</vt:lpstr>
      <vt:lpstr>Lysogenic cycle </vt:lpstr>
      <vt:lpstr>Together</vt:lpstr>
      <vt:lpstr>Diagram It!</vt:lpstr>
      <vt:lpstr>Influenza Virus</vt:lpstr>
      <vt:lpstr>How Influenza Replicates</vt:lpstr>
      <vt:lpstr>Continued </vt:lpstr>
      <vt:lpstr>Influenza</vt:lpstr>
      <vt:lpstr>PowerPoint Presentation</vt:lpstr>
      <vt:lpstr>PowerPoint Presentation</vt:lpstr>
      <vt:lpstr>PowerPoint Presentation</vt:lpstr>
      <vt:lpstr>Ebola Virus Disease</vt:lpstr>
      <vt:lpstr>Ebolavirus</vt:lpstr>
      <vt:lpstr>Ebolavirus</vt:lpstr>
      <vt:lpstr>PowerPoint Presentation</vt:lpstr>
      <vt:lpstr>Ebolavirus</vt:lpstr>
      <vt:lpstr>Ebola - Physiology </vt:lpstr>
      <vt:lpstr>PowerPoint Presentation</vt:lpstr>
      <vt:lpstr>Ebola - Prevention </vt:lpstr>
      <vt:lpstr>Ebola vs Flu</vt:lpstr>
      <vt:lpstr>Ebola vs Flu</vt:lpstr>
      <vt:lpstr>Flu Cases</vt:lpstr>
      <vt:lpstr>Ebola Cases</vt:lpstr>
      <vt:lpstr>Discussion</vt:lpstr>
      <vt:lpstr>The End  </vt:lpstr>
    </vt:vector>
  </TitlesOfParts>
  <Company>College of Veterinary Medicine - Texas A&amp;M Univ.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Virus</dc:title>
  <dc:creator>Tech</dc:creator>
  <cp:lastModifiedBy>Whitaker, Torri</cp:lastModifiedBy>
  <cp:revision>122</cp:revision>
  <dcterms:created xsi:type="dcterms:W3CDTF">2014-11-25T22:14:38Z</dcterms:created>
  <dcterms:modified xsi:type="dcterms:W3CDTF">2018-05-30T15:38:59Z</dcterms:modified>
</cp:coreProperties>
</file>