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67" r:id="rId3"/>
    <p:sldId id="257" r:id="rId4"/>
    <p:sldId id="270" r:id="rId5"/>
    <p:sldId id="258" r:id="rId6"/>
    <p:sldId id="268" r:id="rId7"/>
    <p:sldId id="271" r:id="rId8"/>
    <p:sldId id="272" r:id="rId9"/>
    <p:sldId id="273" r:id="rId10"/>
    <p:sldId id="275" r:id="rId11"/>
    <p:sldId id="276" r:id="rId12"/>
    <p:sldId id="277" r:id="rId13"/>
    <p:sldId id="266" r:id="rId14"/>
    <p:sldId id="263" r:id="rId15"/>
    <p:sldId id="264" r:id="rId16"/>
    <p:sldId id="278" r:id="rId17"/>
    <p:sldId id="269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3" autoAdjust="0"/>
    <p:restoredTop sz="86443" autoAdjust="0"/>
  </p:normalViewPr>
  <p:slideViewPr>
    <p:cSldViewPr>
      <p:cViewPr>
        <p:scale>
          <a:sx n="75" d="100"/>
          <a:sy n="75" d="100"/>
        </p:scale>
        <p:origin x="114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4A7C0-0884-4328-BECF-F4BEB3C5E5AB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CB685-3069-4CB4-B796-5CB2593FB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05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CB685-3069-4CB4-B796-5CB2593FBC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40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CB685-3069-4CB4-B796-5CB2593FBC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1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CB685-3069-4CB4-B796-5CB2593FBC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90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presence</a:t>
            </a:r>
            <a:r>
              <a:rPr lang="en-US" baseline="0" dirty="0" smtClean="0"/>
              <a:t> of</a:t>
            </a:r>
            <a:r>
              <a:rPr lang="en-US" dirty="0" smtClean="0"/>
              <a:t> friction</a:t>
            </a:r>
            <a:r>
              <a:rPr lang="en-US" baseline="0" dirty="0" smtClean="0"/>
              <a:t>, the work done in the ramp example would be higher but the force would still be lower since it is distributed over a ramp.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CB685-3069-4CB4-B796-5CB2593FBC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1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796635D-D1CF-434C-B240-98AF2BEC30B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E16C02-81FF-4B19-91D1-C6275472A38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5D-D1CF-434C-B240-98AF2BEC30B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6C02-81FF-4B19-91D1-C6275472A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5D-D1CF-434C-B240-98AF2BEC30B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6C02-81FF-4B19-91D1-C6275472A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5D-D1CF-434C-B240-98AF2BEC30B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6C02-81FF-4B19-91D1-C6275472A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5D-D1CF-434C-B240-98AF2BEC30B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6C02-81FF-4B19-91D1-C6275472A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5D-D1CF-434C-B240-98AF2BEC30B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6C02-81FF-4B19-91D1-C6275472A38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5D-D1CF-434C-B240-98AF2BEC30B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6C02-81FF-4B19-91D1-C6275472A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5D-D1CF-434C-B240-98AF2BEC30B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6C02-81FF-4B19-91D1-C6275472A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5D-D1CF-434C-B240-98AF2BEC30B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6C02-81FF-4B19-91D1-C6275472A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5D-D1CF-434C-B240-98AF2BEC30B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6C02-81FF-4B19-91D1-C6275472A38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635D-D1CF-434C-B240-98AF2BEC30B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6C02-81FF-4B19-91D1-C6275472A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796635D-D1CF-434C-B240-98AF2BEC30BD}" type="datetimeFigureOut">
              <a:rPr lang="en-US" smtClean="0"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3E16C02-81FF-4B19-91D1-C6275472A3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Work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19200"/>
            <a:ext cx="7315200" cy="1524000"/>
          </a:xfrm>
        </p:spPr>
        <p:txBody>
          <a:bodyPr>
            <a:normAutofit/>
          </a:bodyPr>
          <a:lstStyle/>
          <a:p>
            <a:r>
              <a:rPr lang="en-US" sz="2400" b="1" dirty="0"/>
              <a:t>If you chose path A… then you are wrong</a:t>
            </a:r>
            <a:r>
              <a:rPr lang="en-US" sz="2400" b="1" dirty="0" smtClean="0"/>
              <a:t>!</a:t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If you chose path B… then you are also wrong!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487295"/>
            <a:ext cx="4297421" cy="14478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800" dirty="0" smtClean="0"/>
              <a:t>Both paths require the </a:t>
            </a:r>
            <a:r>
              <a:rPr lang="en-US" sz="2800" b="1" u="sng" dirty="0" smtClean="0"/>
              <a:t>same</a:t>
            </a:r>
            <a:r>
              <a:rPr lang="en-US" sz="2800" dirty="0" smtClean="0"/>
              <a:t> amount of work to get to the top.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59742"/>
            <a:ext cx="3657601" cy="293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V:\PEER2\NSF FELLOWS\Undergraduates\Grigoryan, Bagrat\DLC\1484 Work\pictures\pers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027" y="3505200"/>
            <a:ext cx="323573" cy="5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2286000"/>
            <a:ext cx="7315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1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914400"/>
          </a:xfrm>
        </p:spPr>
        <p:txBody>
          <a:bodyPr/>
          <a:lstStyle/>
          <a:p>
            <a:r>
              <a:rPr lang="en-US" b="1" dirty="0" smtClean="0"/>
              <a:t>How is this possible?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943100" y="3451786"/>
            <a:ext cx="18288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55520" y="4175686"/>
            <a:ext cx="198120" cy="4191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45080" y="3908986"/>
            <a:ext cx="182880" cy="685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51660" y="4648200"/>
            <a:ext cx="365760" cy="5486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b="1" dirty="0" smtClean="0"/>
              <a:t>Work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64080" y="4648200"/>
            <a:ext cx="365760" cy="64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b="1" dirty="0" smtClean="0"/>
              <a:t>Force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53640" y="4648200"/>
            <a:ext cx="365760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b="1" dirty="0" smtClean="0"/>
              <a:t>Distance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16002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0">
              <a:buNone/>
            </a:pPr>
            <a:r>
              <a:rPr lang="en-US" sz="2400" dirty="0" smtClean="0"/>
              <a:t>Path </a:t>
            </a:r>
            <a:r>
              <a:rPr lang="en-US" sz="2400" dirty="0"/>
              <a:t>B, while shorter, requires more force </a:t>
            </a:r>
            <a:r>
              <a:rPr lang="en-US" sz="2400" dirty="0" smtClean="0"/>
              <a:t>(than A)against </a:t>
            </a:r>
            <a:r>
              <a:rPr lang="en-US" sz="2400" dirty="0"/>
              <a:t>the gravity to reach the top.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16002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Path A, while longer, requires less force </a:t>
            </a:r>
            <a:r>
              <a:rPr lang="en-US" sz="2400" dirty="0" smtClean="0"/>
              <a:t>(than B) against </a:t>
            </a:r>
            <a:r>
              <a:rPr lang="en-US" sz="2400" dirty="0"/>
              <a:t>gravity to reach the top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829300" y="3451786"/>
            <a:ext cx="18288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41720" y="3908986"/>
            <a:ext cx="19812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31280" y="4175686"/>
            <a:ext cx="182880" cy="419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37860" y="4648200"/>
            <a:ext cx="365760" cy="5486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b="1" dirty="0" smtClean="0"/>
              <a:t>Work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50280" y="4648200"/>
            <a:ext cx="365760" cy="6400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b="1" dirty="0" smtClean="0"/>
              <a:t>Force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39840" y="4648200"/>
            <a:ext cx="365760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b="1" dirty="0" smtClean="0"/>
              <a:t>Distance</a:t>
            </a:r>
            <a:endParaRPr lang="en-US" sz="1400" b="1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935480" y="5562600"/>
            <a:ext cx="5486400" cy="101353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dirty="0" smtClean="0"/>
              <a:t>Both paths require the </a:t>
            </a:r>
            <a:r>
              <a:rPr lang="en-US" b="1" u="sng" dirty="0" smtClean="0"/>
              <a:t>same</a:t>
            </a:r>
            <a:r>
              <a:rPr lang="en-US" dirty="0" smtClean="0"/>
              <a:t> amount of work to get to the top.</a:t>
            </a:r>
          </a:p>
        </p:txBody>
      </p:sp>
    </p:spTree>
    <p:extLst>
      <p:ext uri="{BB962C8B-B14F-4D97-AF65-F5344CB8AC3E}">
        <p14:creationId xmlns:p14="http://schemas.microsoft.com/office/powerpoint/2010/main" val="151316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024744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Let’s look at another example.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96423"/>
            <a:ext cx="7924800" cy="190877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 inclined ramp at different angles: 30°, 45°, 60°</a:t>
            </a:r>
          </a:p>
          <a:p>
            <a:pPr marL="68580" indent="0">
              <a:buNone/>
            </a:pPr>
            <a:endParaRPr lang="en-US" sz="1200" dirty="0" smtClean="0"/>
          </a:p>
          <a:p>
            <a:r>
              <a:rPr lang="en-US" sz="2000" dirty="0" smtClean="0"/>
              <a:t>Observe what happens to work (bottom row) as the car reaches the same height with the different sloped ramps.</a:t>
            </a:r>
            <a:endParaRPr lang="en-US" sz="2000" dirty="0"/>
          </a:p>
        </p:txBody>
      </p:sp>
      <p:pic>
        <p:nvPicPr>
          <p:cNvPr id="6150" name="Picture 6" descr="http://www.physicsclassroom.com/mmedia/energy/au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71824"/>
            <a:ext cx="46101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5181600"/>
            <a:ext cx="8087474" cy="1908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car must use a greater force to move up against gravity. </a:t>
            </a:r>
          </a:p>
          <a:p>
            <a:pPr marL="68580" indent="0">
              <a:buNone/>
            </a:pPr>
            <a:endParaRPr lang="en-US" sz="1400" dirty="0" smtClean="0"/>
          </a:p>
          <a:p>
            <a:r>
              <a:rPr lang="en-US" sz="2000" dirty="0" smtClean="0"/>
              <a:t>The greater the incline the less distance the car must travel.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946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043490" y="594360"/>
            <a:ext cx="7024744" cy="9144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Work 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133600"/>
            <a:ext cx="7109908" cy="1638748"/>
          </a:xfrm>
        </p:spPr>
        <p:txBody>
          <a:bodyPr/>
          <a:lstStyle/>
          <a:p>
            <a:r>
              <a:rPr lang="en-US" dirty="0" smtClean="0"/>
              <a:t>You are leaning on a box with a force of 20 </a:t>
            </a:r>
            <a:r>
              <a:rPr lang="en-US" dirty="0" err="1" smtClean="0"/>
              <a:t>Newtons</a:t>
            </a:r>
            <a:r>
              <a:rPr lang="en-US" dirty="0" smtClean="0"/>
              <a:t> (N) but the box doesn’t move.  How much work is done?</a:t>
            </a:r>
          </a:p>
          <a:p>
            <a:endParaRPr lang="en-US" dirty="0" smtClean="0"/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657189"/>
            <a:ext cx="1819275" cy="273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365760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 = F x D</a:t>
            </a:r>
            <a:endParaRPr lang="en-US" sz="2400" b="1" dirty="0"/>
          </a:p>
          <a:p>
            <a:endParaRPr lang="en-US" sz="2400" b="1" u="sng" dirty="0" smtClean="0"/>
          </a:p>
          <a:p>
            <a:pPr marL="346075" indent="-346075"/>
            <a:r>
              <a:rPr lang="en-US" sz="2400" b="1" dirty="0"/>
              <a:t>	</a:t>
            </a:r>
            <a:r>
              <a:rPr lang="en-US" sz="2400" b="1" u="sng" dirty="0" smtClean="0"/>
              <a:t>W</a:t>
            </a:r>
            <a:r>
              <a:rPr lang="en-US" sz="2400" b="1" u="sng" dirty="0"/>
              <a:t>= 20 N x 0 m</a:t>
            </a:r>
          </a:p>
          <a:p>
            <a:pPr marL="346075" indent="-346075"/>
            <a:r>
              <a:rPr lang="en-US" sz="2400" b="1" dirty="0"/>
              <a:t>	</a:t>
            </a:r>
            <a:r>
              <a:rPr lang="en-US" sz="2400" b="1" u="sng" dirty="0" smtClean="0"/>
              <a:t>W</a:t>
            </a:r>
            <a:r>
              <a:rPr lang="en-US" sz="2400" b="1" u="sng" dirty="0"/>
              <a:t>= 0 Joules</a:t>
            </a:r>
          </a:p>
          <a:p>
            <a:endParaRPr lang="en-US" sz="2400" b="1" u="sng" dirty="0" smtClean="0"/>
          </a:p>
          <a:p>
            <a:r>
              <a:rPr lang="en-US" sz="2400" b="1" dirty="0" smtClean="0"/>
              <a:t>No </a:t>
            </a:r>
            <a:r>
              <a:rPr lang="en-US" sz="2400" b="1" dirty="0"/>
              <a:t>work </a:t>
            </a:r>
            <a:r>
              <a:rPr lang="en-US" sz="2400" b="1" dirty="0" smtClean="0"/>
              <a:t>is done </a:t>
            </a:r>
            <a:r>
              <a:rPr lang="en-US" sz="2400" b="1" dirty="0"/>
              <a:t>on the </a:t>
            </a:r>
            <a:r>
              <a:rPr lang="en-US" sz="2400" b="1" dirty="0" smtClean="0"/>
              <a:t>box!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658698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9144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Work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1410147"/>
          </a:xfrm>
        </p:spPr>
        <p:txBody>
          <a:bodyPr/>
          <a:lstStyle/>
          <a:p>
            <a:r>
              <a:rPr lang="en-US" dirty="0" smtClean="0"/>
              <a:t>You lift a </a:t>
            </a:r>
            <a:r>
              <a:rPr lang="en-US" dirty="0"/>
              <a:t>box </a:t>
            </a:r>
            <a:r>
              <a:rPr lang="en-US" dirty="0" smtClean="0"/>
              <a:t> with 10 </a:t>
            </a:r>
            <a:r>
              <a:rPr lang="en-US" dirty="0" err="1" smtClean="0"/>
              <a:t>Newtons</a:t>
            </a:r>
            <a:r>
              <a:rPr lang="en-US" dirty="0" smtClean="0"/>
              <a:t> of force onto a moving truck that is 1.5 meters high.  How much work did you do?</a:t>
            </a: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66"/>
          <a:stretch/>
        </p:blipFill>
        <p:spPr bwMode="auto">
          <a:xfrm>
            <a:off x="6151179" y="3276600"/>
            <a:ext cx="2459421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3962400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 = F x D</a:t>
            </a:r>
          </a:p>
          <a:p>
            <a:endParaRPr lang="en-US" sz="2400" dirty="0"/>
          </a:p>
          <a:p>
            <a:pPr lvl="1"/>
            <a:r>
              <a:rPr lang="en-US" sz="2400" b="1" u="sng" dirty="0"/>
              <a:t>W= 10 N x 1.5 </a:t>
            </a:r>
            <a:r>
              <a:rPr lang="en-US" sz="2400" b="1" u="sng" dirty="0" smtClean="0"/>
              <a:t>m</a:t>
            </a:r>
          </a:p>
          <a:p>
            <a:pPr lvl="1"/>
            <a:r>
              <a:rPr lang="en-US" sz="2400" b="1" u="sng" dirty="0" smtClean="0"/>
              <a:t>W</a:t>
            </a:r>
            <a:r>
              <a:rPr lang="en-US" sz="2400" b="1" u="sng" dirty="0"/>
              <a:t>= 15 Joules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0407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37460" y="1752600"/>
            <a:ext cx="7392140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400" kern="0" dirty="0"/>
              <a:t>It takes 5 </a:t>
            </a:r>
            <a:r>
              <a:rPr lang="en-US" sz="2400" kern="0" dirty="0" err="1"/>
              <a:t>Newtons</a:t>
            </a:r>
            <a:r>
              <a:rPr lang="en-US" sz="2400" kern="0" dirty="0"/>
              <a:t> of force to push the same box onto a moving truck using a ramp that is 3 meters long. How much work did you do? </a:t>
            </a:r>
            <a:r>
              <a:rPr lang="en-US" kern="0" dirty="0" smtClean="0"/>
              <a:t>(Assuming </a:t>
            </a:r>
            <a:r>
              <a:rPr lang="en-US" kern="0" dirty="0"/>
              <a:t>no friction on the ramp</a:t>
            </a:r>
            <a:r>
              <a:rPr lang="en-US" kern="0" dirty="0" smtClean="0"/>
              <a:t>)</a:t>
            </a:r>
            <a:endParaRPr lang="en-US" kern="0" dirty="0"/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127760" y="609600"/>
            <a:ext cx="6949440" cy="9144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Work Example 3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6"/>
          <a:stretch/>
        </p:blipFill>
        <p:spPr>
          <a:xfrm>
            <a:off x="6096000" y="3276600"/>
            <a:ext cx="2488063" cy="3060102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838200" y="3611094"/>
            <a:ext cx="2590800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20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 = F x D</a:t>
            </a:r>
            <a:endParaRPr lang="en-US" sz="2000" b="1" kern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buSzPct val="50000"/>
              <a:defRPr/>
            </a:pPr>
            <a:endParaRPr lang="en-US" b="1" u="sng" kern="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spcBef>
                <a:spcPct val="20000"/>
              </a:spcBef>
              <a:buClr>
                <a:schemeClr val="tx2"/>
              </a:buClr>
              <a:buSzPct val="50000"/>
              <a:defRPr/>
            </a:pPr>
            <a:r>
              <a:rPr lang="en-US" b="1" u="sng" kern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</a:t>
            </a:r>
            <a:r>
              <a:rPr lang="en-US" b="1" u="sng" kern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 5 N x 3 m</a:t>
            </a:r>
          </a:p>
          <a:p>
            <a:pPr lvl="1"/>
            <a:r>
              <a:rPr lang="en-US" b="1" u="sng" dirty="0"/>
              <a:t>W= 15 Joules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7460" y="5257800"/>
            <a:ext cx="4877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lvl="1" indent="-4763">
              <a:spcBef>
                <a:spcPct val="20000"/>
              </a:spcBef>
              <a:buClr>
                <a:schemeClr val="tx2"/>
              </a:buClr>
              <a:buSzPct val="50000"/>
              <a:defRPr/>
            </a:pPr>
            <a:r>
              <a:rPr lang="en-US" kern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b="1" u="sng" kern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same amount of  work </a:t>
            </a:r>
            <a:r>
              <a:rPr lang="en-US" kern="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is done but the ramp makes the work </a:t>
            </a:r>
            <a:r>
              <a:rPr lang="en-US" kern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easier due to distribution of force.</a:t>
            </a:r>
            <a:endParaRPr lang="en-US" kern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904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As you saw from the previous examples: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333948"/>
          </a:xfrm>
        </p:spPr>
        <p:txBody>
          <a:bodyPr/>
          <a:lstStyle/>
          <a:p>
            <a:pPr marL="68580" indent="0">
              <a:buNone/>
            </a:pPr>
            <a:r>
              <a:rPr lang="en-US" dirty="0"/>
              <a:t>If you move the </a:t>
            </a:r>
            <a:r>
              <a:rPr lang="en-US" b="1" dirty="0"/>
              <a:t>SAME</a:t>
            </a:r>
            <a:r>
              <a:rPr lang="en-US" dirty="0"/>
              <a:t> object to the </a:t>
            </a:r>
            <a:r>
              <a:rPr lang="en-US" b="1" dirty="0"/>
              <a:t>SAME</a:t>
            </a:r>
            <a:r>
              <a:rPr lang="en-US" dirty="0"/>
              <a:t> location, </a:t>
            </a:r>
            <a:r>
              <a:rPr lang="en-US" dirty="0" smtClean="0"/>
              <a:t>it is the </a:t>
            </a:r>
            <a:r>
              <a:rPr lang="en-US" b="1" dirty="0" smtClean="0"/>
              <a:t>SAME WORK</a:t>
            </a:r>
            <a:r>
              <a:rPr lang="en-US" dirty="0"/>
              <a:t>!   </a:t>
            </a: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56953"/>
            <a:ext cx="4271963" cy="254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1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9144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Summary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414708" cy="4572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Work</a:t>
            </a:r>
            <a:r>
              <a:rPr lang="en-US" dirty="0"/>
              <a:t> </a:t>
            </a:r>
            <a:r>
              <a:rPr lang="en-US" dirty="0" smtClean="0"/>
              <a:t>is performed </a:t>
            </a:r>
            <a:r>
              <a:rPr lang="en-US" dirty="0"/>
              <a:t>when a force </a:t>
            </a:r>
            <a:r>
              <a:rPr lang="en-US" dirty="0" smtClean="0"/>
              <a:t>applied </a:t>
            </a:r>
            <a:r>
              <a:rPr lang="en-US" dirty="0"/>
              <a:t>to an object moves </a:t>
            </a:r>
            <a:r>
              <a:rPr lang="en-US" dirty="0" smtClean="0"/>
              <a:t>the </a:t>
            </a:r>
            <a:r>
              <a:rPr lang="en-US" dirty="0"/>
              <a:t>object</a:t>
            </a:r>
            <a:r>
              <a:rPr lang="en-US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dirty="0"/>
              <a:t>The </a:t>
            </a:r>
            <a:r>
              <a:rPr lang="en-US" b="1" dirty="0"/>
              <a:t>force and motion </a:t>
            </a:r>
            <a:r>
              <a:rPr lang="en-US" dirty="0"/>
              <a:t>of the object have to be in the </a:t>
            </a:r>
            <a:r>
              <a:rPr lang="en-US" b="1" dirty="0"/>
              <a:t>same </a:t>
            </a:r>
            <a:r>
              <a:rPr lang="en-US" b="1" dirty="0" smtClean="0"/>
              <a:t>direction</a:t>
            </a:r>
            <a:r>
              <a:rPr lang="en-US" b="1" dirty="0"/>
              <a:t> </a:t>
            </a:r>
            <a:r>
              <a:rPr lang="en-US" dirty="0" smtClean="0"/>
              <a:t>for work to be done.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There must be some </a:t>
            </a:r>
            <a:r>
              <a:rPr lang="en-US" b="1" dirty="0"/>
              <a:t>movement in the direction of the force</a:t>
            </a:r>
            <a:r>
              <a:rPr lang="en-US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Work depends on </a:t>
            </a:r>
            <a:r>
              <a:rPr lang="en-US" b="1" dirty="0" smtClean="0"/>
              <a:t>force</a:t>
            </a:r>
            <a:r>
              <a:rPr lang="en-US" dirty="0" smtClean="0"/>
              <a:t> and </a:t>
            </a:r>
            <a:r>
              <a:rPr lang="en-US" b="1" dirty="0" smtClean="0"/>
              <a:t>distance</a:t>
            </a:r>
            <a:r>
              <a:rPr lang="en-US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No work is done on an object when it is at rest.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Displacing the same object to the same location results in performing the same amount of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024744" cy="1143000"/>
          </a:xfrm>
        </p:spPr>
        <p:txBody>
          <a:bodyPr/>
          <a:lstStyle/>
          <a:p>
            <a:r>
              <a:rPr lang="en-US" dirty="0" smtClean="0"/>
              <a:t>Calculating </a:t>
            </a:r>
            <a:r>
              <a:rPr lang="en-US" dirty="0" smtClean="0"/>
              <a:t>Work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889" y="1371600"/>
            <a:ext cx="7731311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Read the question carefully to identify what you need to solve for and what is given to </a:t>
            </a:r>
            <a:r>
              <a:rPr lang="en-US" dirty="0" smtClean="0"/>
              <a:t>you.</a:t>
            </a:r>
          </a:p>
          <a:p>
            <a:endParaRPr lang="en-US" sz="1300" dirty="0"/>
          </a:p>
          <a:p>
            <a:r>
              <a:rPr lang="en-US" dirty="0"/>
              <a:t>Every answer should have the units included.</a:t>
            </a:r>
          </a:p>
          <a:p>
            <a:endParaRPr lang="en-US" sz="1500" dirty="0" smtClean="0"/>
          </a:p>
          <a:p>
            <a:r>
              <a:rPr lang="en-US" dirty="0" smtClean="0"/>
              <a:t>The </a:t>
            </a:r>
            <a:r>
              <a:rPr lang="en-US" dirty="0"/>
              <a:t>shorthand for </a:t>
            </a:r>
            <a:r>
              <a:rPr lang="en-US" dirty="0" smtClean="0"/>
              <a:t>the unit </a:t>
            </a:r>
            <a:r>
              <a:rPr lang="en-US" b="1" dirty="0" smtClean="0"/>
              <a:t>meters</a:t>
            </a:r>
            <a:r>
              <a:rPr lang="en-US" dirty="0" smtClean="0"/>
              <a:t> </a:t>
            </a:r>
            <a:r>
              <a:rPr lang="en-US" dirty="0"/>
              <a:t>is written as </a:t>
            </a:r>
            <a:r>
              <a:rPr lang="en-US" b="1" dirty="0"/>
              <a:t>m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/>
              <a:t>Newtons</a:t>
            </a:r>
            <a:r>
              <a:rPr lang="en-US" dirty="0"/>
              <a:t> is </a:t>
            </a:r>
            <a:r>
              <a:rPr lang="en-US" b="1" dirty="0"/>
              <a:t>N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endParaRPr lang="en-US" sz="1500" dirty="0"/>
          </a:p>
          <a:p>
            <a:r>
              <a:rPr lang="en-US" dirty="0" smtClean="0"/>
              <a:t>Work </a:t>
            </a:r>
            <a:r>
              <a:rPr lang="en-US" dirty="0"/>
              <a:t>in a step by step manner by writing each step out</a:t>
            </a:r>
            <a:r>
              <a:rPr lang="en-US" dirty="0" smtClean="0"/>
              <a:t>.</a:t>
            </a:r>
          </a:p>
          <a:p>
            <a:endParaRPr lang="en-US" sz="1500" dirty="0"/>
          </a:p>
          <a:p>
            <a:r>
              <a:rPr lang="en-US" dirty="0" smtClean="0"/>
              <a:t>The Work Equation can be rearranged to solve for different things. </a:t>
            </a:r>
            <a:endParaRPr lang="en-US" dirty="0"/>
          </a:p>
          <a:p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3424286" y="5123364"/>
            <a:ext cx="4439773" cy="591636"/>
            <a:chOff x="653090" y="5428164"/>
            <a:chExt cx="4439773" cy="591636"/>
          </a:xfrm>
        </p:grpSpPr>
        <p:grpSp>
          <p:nvGrpSpPr>
            <p:cNvPr id="4" name="Group 3"/>
            <p:cNvGrpSpPr/>
            <p:nvPr/>
          </p:nvGrpSpPr>
          <p:grpSpPr>
            <a:xfrm>
              <a:off x="726889" y="5428164"/>
              <a:ext cx="4318688" cy="544195"/>
              <a:chOff x="-272979" y="-13211"/>
              <a:chExt cx="4319435" cy="54483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-272979" y="115257"/>
                <a:ext cx="2153412" cy="353892"/>
                <a:chOff x="-272999" y="115367"/>
                <a:chExt cx="2153546" cy="354240"/>
              </a:xfrm>
            </p:grpSpPr>
            <p:sp>
              <p:nvSpPr>
                <p:cNvPr id="13" name="Text Box 2"/>
                <p:cNvSpPr txBox="1"/>
                <p:nvPr/>
              </p:nvSpPr>
              <p:spPr>
                <a:xfrm>
                  <a:off x="354874" y="115367"/>
                  <a:ext cx="873120" cy="35424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dirty="0" smtClean="0">
                      <a:effectLst/>
                      <a:ea typeface="Calibri"/>
                      <a:cs typeface="Times New Roman"/>
                    </a:rPr>
                    <a:t>Force  </a:t>
                  </a:r>
                  <a:r>
                    <a:rPr lang="en-US" sz="1400" b="1" dirty="0">
                      <a:effectLst/>
                      <a:ea typeface="Calibri"/>
                      <a:cs typeface="Times New Roman"/>
                    </a:rPr>
                    <a:t>x</a:t>
                  </a:r>
                  <a:r>
                    <a:rPr lang="en-US" sz="1100" dirty="0">
                      <a:effectLst/>
                      <a:ea typeface="Calibri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14" name="Text Box 3"/>
                <p:cNvSpPr txBox="1"/>
                <p:nvPr/>
              </p:nvSpPr>
              <p:spPr>
                <a:xfrm>
                  <a:off x="1050760" y="142252"/>
                  <a:ext cx="829787" cy="258677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effectLst/>
                      <a:ea typeface="Calibri"/>
                      <a:cs typeface="Times New Roman"/>
                    </a:rPr>
                    <a:t>Distance </a:t>
                  </a:r>
                </a:p>
              </p:txBody>
            </p:sp>
            <p:sp>
              <p:nvSpPr>
                <p:cNvPr id="15" name="Text Box 4"/>
                <p:cNvSpPr txBox="1"/>
                <p:nvPr/>
              </p:nvSpPr>
              <p:spPr>
                <a:xfrm>
                  <a:off x="-272999" y="155912"/>
                  <a:ext cx="723331" cy="27295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effectLst/>
                      <a:ea typeface="Calibri"/>
                      <a:cs typeface="Times New Roman"/>
                    </a:rPr>
                    <a:t>Work = </a:t>
                  </a: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2342968" y="-13211"/>
                <a:ext cx="1703488" cy="544831"/>
                <a:chOff x="-577688" y="-26886"/>
                <a:chExt cx="1703590" cy="54537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-577688" y="-26886"/>
                  <a:ext cx="1703590" cy="545370"/>
                  <a:chOff x="-577688" y="-26886"/>
                  <a:chExt cx="1703590" cy="545370"/>
                </a:xfrm>
              </p:grpSpPr>
              <p:sp>
                <p:nvSpPr>
                  <p:cNvPr id="10" name="Text Box 11"/>
                  <p:cNvSpPr txBox="1"/>
                  <p:nvPr/>
                </p:nvSpPr>
                <p:spPr>
                  <a:xfrm>
                    <a:off x="254826" y="-26886"/>
                    <a:ext cx="723331" cy="27295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 dirty="0">
                        <a:effectLst/>
                        <a:ea typeface="Calibri"/>
                        <a:cs typeface="Times New Roman"/>
                      </a:rPr>
                      <a:t> Work </a:t>
                    </a:r>
                  </a:p>
                </p:txBody>
              </p:sp>
              <p:sp>
                <p:nvSpPr>
                  <p:cNvPr id="11" name="Text Box 12"/>
                  <p:cNvSpPr txBox="1"/>
                  <p:nvPr/>
                </p:nvSpPr>
                <p:spPr>
                  <a:xfrm>
                    <a:off x="227529" y="246069"/>
                    <a:ext cx="898373" cy="27241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 dirty="0">
                        <a:effectLst/>
                        <a:ea typeface="Calibri"/>
                        <a:cs typeface="Times New Roman"/>
                      </a:rPr>
                      <a:t>Distance </a:t>
                    </a:r>
                  </a:p>
                </p:txBody>
              </p:sp>
              <p:sp>
                <p:nvSpPr>
                  <p:cNvPr id="12" name="Text Box 13"/>
                  <p:cNvSpPr txBox="1"/>
                  <p:nvPr/>
                </p:nvSpPr>
                <p:spPr>
                  <a:xfrm>
                    <a:off x="-577688" y="123240"/>
                    <a:ext cx="723331" cy="27295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 dirty="0">
                        <a:effectLst/>
                        <a:ea typeface="Calibri"/>
                        <a:cs typeface="Times New Roman"/>
                      </a:rPr>
                      <a:t>Force = </a:t>
                    </a:r>
                  </a:p>
                </p:txBody>
              </p:sp>
            </p:grp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18146" y="272955"/>
                  <a:ext cx="723265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Straight Arrow Connector 6"/>
              <p:cNvCxnSpPr/>
              <p:nvPr/>
            </p:nvCxnSpPr>
            <p:spPr>
              <a:xfrm>
                <a:off x="1880433" y="277728"/>
                <a:ext cx="47752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/>
            <p:cNvSpPr/>
            <p:nvPr/>
          </p:nvSpPr>
          <p:spPr>
            <a:xfrm>
              <a:off x="653090" y="5428164"/>
              <a:ext cx="4439773" cy="591636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14934" y="5792287"/>
            <a:ext cx="4449125" cy="609382"/>
            <a:chOff x="2864258" y="6149196"/>
            <a:chExt cx="4449125" cy="609382"/>
          </a:xfrm>
        </p:grpSpPr>
        <p:grpSp>
          <p:nvGrpSpPr>
            <p:cNvPr id="16" name="Group 15"/>
            <p:cNvGrpSpPr/>
            <p:nvPr/>
          </p:nvGrpSpPr>
          <p:grpSpPr>
            <a:xfrm>
              <a:off x="2920896" y="6213514"/>
              <a:ext cx="4385475" cy="544195"/>
              <a:chOff x="-272980" y="78041"/>
              <a:chExt cx="4386233" cy="544831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-272980" y="123132"/>
                <a:ext cx="2184881" cy="353892"/>
                <a:chOff x="-273000" y="123250"/>
                <a:chExt cx="2185017" cy="354240"/>
              </a:xfrm>
            </p:grpSpPr>
            <p:sp>
              <p:nvSpPr>
                <p:cNvPr id="25" name="Text Box 23"/>
                <p:cNvSpPr txBox="1"/>
                <p:nvPr/>
              </p:nvSpPr>
              <p:spPr>
                <a:xfrm>
                  <a:off x="354873" y="123250"/>
                  <a:ext cx="873120" cy="35424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effectLst/>
                      <a:ea typeface="Calibri"/>
                      <a:cs typeface="Times New Roman"/>
                    </a:rPr>
                    <a:t>Force  </a:t>
                  </a:r>
                  <a:r>
                    <a:rPr lang="en-US" sz="1100" dirty="0" smtClean="0">
                      <a:effectLst/>
                      <a:ea typeface="Calibri"/>
                      <a:cs typeface="Times New Roman"/>
                    </a:rPr>
                    <a:t>  </a:t>
                  </a:r>
                  <a:r>
                    <a:rPr lang="en-US" sz="1400" b="1" dirty="0">
                      <a:effectLst/>
                      <a:ea typeface="Calibri"/>
                      <a:cs typeface="Times New Roman"/>
                    </a:rPr>
                    <a:t>x</a:t>
                  </a:r>
                  <a:r>
                    <a:rPr lang="en-US" sz="1100" dirty="0">
                      <a:effectLst/>
                      <a:ea typeface="Calibri"/>
                      <a:cs typeface="Times New Roman"/>
                    </a:rPr>
                    <a:t> </a:t>
                  </a:r>
                </a:p>
              </p:txBody>
            </p:sp>
            <p:sp>
              <p:nvSpPr>
                <p:cNvPr id="26" name="Text Box 24"/>
                <p:cNvSpPr txBox="1"/>
                <p:nvPr/>
              </p:nvSpPr>
              <p:spPr>
                <a:xfrm>
                  <a:off x="1110597" y="163782"/>
                  <a:ext cx="801420" cy="27241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dirty="0">
                      <a:effectLst/>
                      <a:ea typeface="Calibri"/>
                      <a:cs typeface="Times New Roman"/>
                    </a:rPr>
                    <a:t>Distance </a:t>
                  </a:r>
                </a:p>
              </p:txBody>
            </p:sp>
            <p:sp>
              <p:nvSpPr>
                <p:cNvPr id="27" name="Text Box 25"/>
                <p:cNvSpPr txBox="1"/>
                <p:nvPr/>
              </p:nvSpPr>
              <p:spPr>
                <a:xfrm>
                  <a:off x="-273000" y="163794"/>
                  <a:ext cx="723331" cy="27295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effectLst/>
                      <a:ea typeface="Calibri"/>
                      <a:cs typeface="Times New Roman"/>
                    </a:rPr>
                    <a:t>Work = </a:t>
                  </a: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2493374" y="78041"/>
                <a:ext cx="1619879" cy="544831"/>
                <a:chOff x="-427275" y="64457"/>
                <a:chExt cx="1619979" cy="545370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-427275" y="64457"/>
                  <a:ext cx="1619979" cy="545370"/>
                  <a:chOff x="-427275" y="64457"/>
                  <a:chExt cx="1619979" cy="545370"/>
                </a:xfrm>
              </p:grpSpPr>
              <p:sp>
                <p:nvSpPr>
                  <p:cNvPr id="22" name="Text Box 28"/>
                  <p:cNvSpPr txBox="1"/>
                  <p:nvPr/>
                </p:nvSpPr>
                <p:spPr>
                  <a:xfrm>
                    <a:off x="469373" y="64457"/>
                    <a:ext cx="723331" cy="27295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 dirty="0">
                        <a:effectLst/>
                        <a:ea typeface="Calibri"/>
                        <a:cs typeface="Times New Roman"/>
                      </a:rPr>
                      <a:t> Work </a:t>
                    </a:r>
                  </a:p>
                </p:txBody>
              </p:sp>
              <p:sp>
                <p:nvSpPr>
                  <p:cNvPr id="23" name="Text Box 29"/>
                  <p:cNvSpPr txBox="1"/>
                  <p:nvPr/>
                </p:nvSpPr>
                <p:spPr>
                  <a:xfrm>
                    <a:off x="496683" y="337412"/>
                    <a:ext cx="627711" cy="27241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 dirty="0">
                        <a:effectLst/>
                        <a:ea typeface="Calibri"/>
                        <a:cs typeface="Times New Roman"/>
                      </a:rPr>
                      <a:t>Force </a:t>
                    </a:r>
                  </a:p>
                </p:txBody>
              </p:sp>
              <p:sp>
                <p:nvSpPr>
                  <p:cNvPr id="24" name="Text Box 30"/>
                  <p:cNvSpPr txBox="1"/>
                  <p:nvPr/>
                </p:nvSpPr>
                <p:spPr>
                  <a:xfrm>
                    <a:off x="-427275" y="150124"/>
                    <a:ext cx="900866" cy="313709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100" dirty="0">
                        <a:effectLst/>
                        <a:ea typeface="Calibri"/>
                        <a:cs typeface="Times New Roman"/>
                      </a:rPr>
                      <a:t>Distance = </a:t>
                    </a:r>
                  </a:p>
                </p:txBody>
              </p:sp>
            </p:grp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473591" y="331453"/>
                  <a:ext cx="582599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" name="Straight Arrow Connector 18"/>
              <p:cNvCxnSpPr/>
              <p:nvPr/>
            </p:nvCxnSpPr>
            <p:spPr>
              <a:xfrm>
                <a:off x="1865703" y="327578"/>
                <a:ext cx="47752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Rectangle 28"/>
            <p:cNvSpPr/>
            <p:nvPr/>
          </p:nvSpPr>
          <p:spPr>
            <a:xfrm>
              <a:off x="2864258" y="6149196"/>
              <a:ext cx="4449125" cy="609382"/>
            </a:xfrm>
            <a:prstGeom prst="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66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14400"/>
            <a:ext cx="7024744" cy="12954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What do you think of when you think of work?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158" y="1371600"/>
            <a:ext cx="3429420" cy="13716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3600" b="1" dirty="0" smtClean="0"/>
              <a:t>You probably think of…</a:t>
            </a:r>
            <a:endParaRPr lang="en-US" sz="3600" b="1" dirty="0"/>
          </a:p>
        </p:txBody>
      </p:sp>
      <p:pic>
        <p:nvPicPr>
          <p:cNvPr id="1030" name="Picture 6" descr="http://www.careerealism.com/home/jtodonnell/careerealism.com/wp-content/uploads/2011/03/03.04.11-How-to-Stay-Focused-at-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800" y="4781579"/>
            <a:ext cx="2377440" cy="158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ac.450f.edgecastcdn.net/80450F/wkdq.com/files/2011/10/Serv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7834"/>
            <a:ext cx="2302164" cy="153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en/5/53/Jordan,_Oregon,_construction_work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83" y="4796003"/>
            <a:ext cx="2075873" cy="155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g.ehowcdn.com/article-new/ehow/images/a07/1e/00/average-salaries-newscasters-800x8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64" y="2438400"/>
            <a:ext cx="14478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ickledbylife.com/site/wp-content/uploads/2008/12/ooo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1875171" cy="187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41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6949440" cy="9144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In physics…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010400" cy="147582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b="1" dirty="0" smtClean="0"/>
              <a:t>Work</a:t>
            </a:r>
            <a:r>
              <a:rPr lang="en-US" sz="2800" dirty="0" smtClean="0"/>
              <a:t> is performed when a force that is applied to an object moves that object.</a:t>
            </a:r>
          </a:p>
        </p:txBody>
      </p:sp>
      <p:pic>
        <p:nvPicPr>
          <p:cNvPr id="1026" name="Picture 2" descr="http://www.strangefunkidz.com/images/content/122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46752"/>
            <a:ext cx="2743200" cy="163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eta.guild.org.au/nsw/ohas/manhan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82647"/>
            <a:ext cx="2743200" cy="153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ovecreek.net/images/Covecreekpics/HorsePlowingTobaccoFiel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 t="27675" r="22412" b="15272"/>
          <a:stretch/>
        </p:blipFill>
        <p:spPr bwMode="auto">
          <a:xfrm>
            <a:off x="5334000" y="4953000"/>
            <a:ext cx="2514600" cy="150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tatic.ddmcdn.com/gif/weight-lifting-and-weight-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58583"/>
            <a:ext cx="2514600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0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024744" cy="9144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When is work done?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41822"/>
            <a:ext cx="3810000" cy="4157662"/>
          </a:xfrm>
        </p:spPr>
        <p:txBody>
          <a:bodyPr>
            <a:normAutofit/>
          </a:bodyPr>
          <a:lstStyle/>
          <a:p>
            <a:r>
              <a:rPr lang="en-US" sz="2600" dirty="0"/>
              <a:t>The </a:t>
            </a:r>
            <a:r>
              <a:rPr lang="en-US" sz="2600" b="1" dirty="0"/>
              <a:t>force and motion </a:t>
            </a:r>
            <a:r>
              <a:rPr lang="en-US" sz="2600" dirty="0"/>
              <a:t>of the object have to be in the </a:t>
            </a:r>
            <a:r>
              <a:rPr lang="en-US" sz="2600" b="1" dirty="0"/>
              <a:t>same direction</a:t>
            </a:r>
            <a:r>
              <a:rPr lang="en-US" sz="2600" dirty="0"/>
              <a:t>.</a:t>
            </a:r>
          </a:p>
          <a:p>
            <a:r>
              <a:rPr lang="en-US" sz="2600" dirty="0"/>
              <a:t>There must be some </a:t>
            </a:r>
            <a:r>
              <a:rPr lang="en-US" sz="2600" b="1" dirty="0"/>
              <a:t>movement in the direction of the force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4" name="Picture 1029" descr="OLE11_SCI07_TX_07A_TL_WorkVsNoWORK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319338"/>
            <a:ext cx="359764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619275" y="5562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Times" charset="0"/>
              <a:buNone/>
            </a:pPr>
            <a:r>
              <a:rPr lang="en-US" sz="1200" b="1" dirty="0"/>
              <a:t>No work is done on the bin because force and motion are in different directions.</a:t>
            </a:r>
            <a:endParaRPr lang="en-US" sz="1200" b="1" i="1" dirty="0">
              <a:latin typeface="Arial Bold" charset="0"/>
              <a:ea typeface="ＭＳ Ｐゴシック" pitchFamily="34" charset="-128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724400" y="5562600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Times" charset="0"/>
              <a:buNone/>
            </a:pPr>
            <a:r>
              <a:rPr lang="en-US" sz="1200" b="1" dirty="0"/>
              <a:t>Work is done on the bin because force and motion are in the same direction.	</a:t>
            </a:r>
            <a:endParaRPr lang="en-US" sz="1200" b="1" i="1" dirty="0">
              <a:latin typeface="Arial Bold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21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14600" y="1676400"/>
            <a:ext cx="4114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256" y="609600"/>
            <a:ext cx="6949440" cy="9144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Formula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7483" y="1752600"/>
            <a:ext cx="6777317" cy="3508977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Work = Force x Distance</a:t>
            </a:r>
          </a:p>
          <a:p>
            <a:endParaRPr lang="en-US" dirty="0"/>
          </a:p>
          <a:p>
            <a:r>
              <a:rPr lang="en-US" dirty="0" smtClean="0"/>
              <a:t>The unit of force is </a:t>
            </a:r>
            <a:r>
              <a:rPr lang="en-US" b="1" dirty="0" err="1" smtClean="0"/>
              <a:t>Newtons</a:t>
            </a:r>
            <a:r>
              <a:rPr lang="en-US" dirty="0" smtClean="0"/>
              <a:t> (N)</a:t>
            </a:r>
          </a:p>
          <a:p>
            <a:r>
              <a:rPr lang="en-US" dirty="0" smtClean="0"/>
              <a:t>The unit of distance is </a:t>
            </a:r>
            <a:r>
              <a:rPr lang="en-US" b="1" dirty="0" smtClean="0"/>
              <a:t>meters</a:t>
            </a:r>
            <a:r>
              <a:rPr lang="en-US" dirty="0" smtClean="0"/>
              <a:t> (m)</a:t>
            </a:r>
          </a:p>
          <a:p>
            <a:r>
              <a:rPr lang="en-US" dirty="0" smtClean="0"/>
              <a:t>The unit of work is </a:t>
            </a:r>
            <a:r>
              <a:rPr lang="en-US" b="1" dirty="0" smtClean="0"/>
              <a:t>Newton-meters</a:t>
            </a:r>
            <a:r>
              <a:rPr lang="en-US" dirty="0" smtClean="0"/>
              <a:t> (N m)</a:t>
            </a:r>
          </a:p>
          <a:p>
            <a:r>
              <a:rPr lang="en-US" dirty="0" smtClean="0"/>
              <a:t>One Newton-meter is equal to one joule </a:t>
            </a:r>
          </a:p>
          <a:p>
            <a:r>
              <a:rPr lang="en-US" dirty="0" smtClean="0"/>
              <a:t>So, the unit of work is a </a:t>
            </a:r>
            <a:r>
              <a:rPr lang="en-US" b="1" dirty="0" smtClean="0"/>
              <a:t>joule</a:t>
            </a:r>
            <a:r>
              <a:rPr lang="en-US" dirty="0" smtClean="0"/>
              <a:t> (J)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29593"/>
            <a:ext cx="2381250" cy="179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Free Math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6" y="5229225"/>
            <a:ext cx="1247774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35505" y="6858000"/>
            <a:ext cx="5746583" cy="788067"/>
            <a:chOff x="1187617" y="5229225"/>
            <a:chExt cx="5746583" cy="788067"/>
          </a:xfrm>
        </p:grpSpPr>
        <p:sp>
          <p:nvSpPr>
            <p:cNvPr id="7" name="Rounded Rectangle 6"/>
            <p:cNvSpPr/>
            <p:nvPr/>
          </p:nvSpPr>
          <p:spPr>
            <a:xfrm>
              <a:off x="1371600" y="5229225"/>
              <a:ext cx="5338512" cy="78806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1187617" y="5334000"/>
              <a:ext cx="5746583" cy="6033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2471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2588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517904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71907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9202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121408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2" pitchFamily="18" charset="2"/>
                <a:buNone/>
              </a:pPr>
              <a:r>
                <a:rPr lang="en-US" b="1" dirty="0" smtClean="0">
                  <a:solidFill>
                    <a:schemeClr val="bg1"/>
                  </a:solidFill>
                </a:rPr>
                <a:t>Work (J) = Force (N) x Distance (m)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654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43 -0.02408 L 0.05643 -0.76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262310" cy="9144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Thus, work depends on…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957508" cy="4267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Force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larger</a:t>
            </a:r>
            <a:r>
              <a:rPr lang="en-US" dirty="0" smtClean="0"/>
              <a:t> the applied force, the </a:t>
            </a:r>
            <a:r>
              <a:rPr lang="en-US" b="1" dirty="0" smtClean="0"/>
              <a:t>more</a:t>
            </a:r>
            <a:r>
              <a:rPr lang="en-US" dirty="0" smtClean="0"/>
              <a:t> work is being done.</a:t>
            </a:r>
          </a:p>
          <a:p>
            <a:pPr lvl="1"/>
            <a:r>
              <a:rPr lang="en-US" dirty="0" smtClean="0"/>
              <a:t>The </a:t>
            </a:r>
            <a:r>
              <a:rPr lang="en-US" sz="2000" i="1" dirty="0" smtClean="0"/>
              <a:t>smaller</a:t>
            </a:r>
            <a:r>
              <a:rPr lang="en-US" sz="2000" dirty="0" smtClean="0"/>
              <a:t> </a:t>
            </a:r>
            <a:r>
              <a:rPr lang="en-US" dirty="0" smtClean="0"/>
              <a:t>the applied force, the </a:t>
            </a:r>
            <a:r>
              <a:rPr lang="en-US" sz="2000" i="1" dirty="0" smtClean="0"/>
              <a:t>less</a:t>
            </a:r>
            <a:r>
              <a:rPr lang="en-US" sz="2000" dirty="0" smtClean="0"/>
              <a:t> </a:t>
            </a:r>
            <a:r>
              <a:rPr lang="en-US" dirty="0" smtClean="0"/>
              <a:t>work is being done.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bg1"/>
                </a:solidFill>
              </a:rPr>
              <a:t>Distance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further</a:t>
            </a:r>
            <a:r>
              <a:rPr lang="en-US" dirty="0" smtClean="0"/>
              <a:t> an object is moved, the </a:t>
            </a:r>
            <a:r>
              <a:rPr lang="en-US" b="1" dirty="0" smtClean="0"/>
              <a:t>larger</a:t>
            </a:r>
            <a:r>
              <a:rPr lang="en-US" dirty="0" smtClean="0"/>
              <a:t> the work required.</a:t>
            </a:r>
          </a:p>
          <a:p>
            <a:pPr lvl="1"/>
            <a:r>
              <a:rPr lang="en-US" dirty="0" smtClean="0"/>
              <a:t>The </a:t>
            </a:r>
            <a:r>
              <a:rPr lang="en-US" sz="2000" i="1" dirty="0" smtClean="0"/>
              <a:t>shorter</a:t>
            </a:r>
            <a:r>
              <a:rPr lang="en-US" sz="2000" dirty="0" smtClean="0"/>
              <a:t> </a:t>
            </a:r>
            <a:r>
              <a:rPr lang="en-US" dirty="0" smtClean="0"/>
              <a:t>the object is moved, the </a:t>
            </a:r>
            <a:r>
              <a:rPr lang="en-US" sz="2000" i="1" dirty="0" smtClean="0"/>
              <a:t>smaller</a:t>
            </a:r>
            <a:r>
              <a:rPr lang="en-US" sz="2000" dirty="0" smtClean="0"/>
              <a:t> </a:t>
            </a:r>
            <a:r>
              <a:rPr lang="en-US" dirty="0" smtClean="0"/>
              <a:t>the work required.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0" y="1606485"/>
            <a:ext cx="3886200" cy="603315"/>
            <a:chOff x="2595312" y="-12400"/>
            <a:chExt cx="3886200" cy="603315"/>
          </a:xfrm>
        </p:grpSpPr>
        <p:sp>
          <p:nvSpPr>
            <p:cNvPr id="5" name="Rounded Rectangle 4"/>
            <p:cNvSpPr/>
            <p:nvPr/>
          </p:nvSpPr>
          <p:spPr>
            <a:xfrm>
              <a:off x="2595312" y="-12400"/>
              <a:ext cx="3886200" cy="5172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2595313" y="-12400"/>
              <a:ext cx="3886199" cy="6033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2471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2588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517904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71907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9202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121408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 2" pitchFamily="18" charset="2"/>
                <a:buNone/>
              </a:pPr>
              <a:r>
                <a:rPr lang="en-US" b="1" dirty="0" smtClean="0">
                  <a:solidFill>
                    <a:schemeClr val="bg1"/>
                  </a:solidFill>
                </a:rPr>
                <a:t>Work = Force x Distance</a:t>
              </a:r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>
          <a:xfrm>
            <a:off x="3558540" y="1609379"/>
            <a:ext cx="1295399" cy="603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b="1" dirty="0" smtClean="0">
                <a:solidFill>
                  <a:srgbClr val="00B050"/>
                </a:solidFill>
              </a:rPr>
              <a:t>Force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00600" y="1606485"/>
            <a:ext cx="1600199" cy="603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b="1" dirty="0" smtClean="0">
                <a:solidFill>
                  <a:srgbClr val="0070C0"/>
                </a:solidFill>
              </a:rPr>
              <a:t>Distance</a:t>
            </a:r>
          </a:p>
        </p:txBody>
      </p:sp>
    </p:spTree>
    <p:extLst>
      <p:ext uri="{BB962C8B-B14F-4D97-AF65-F5344CB8AC3E}">
        <p14:creationId xmlns:p14="http://schemas.microsoft.com/office/powerpoint/2010/main" val="264089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25174 0.0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87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37917 0.39954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676400"/>
            <a:ext cx="78009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66875"/>
            <a:ext cx="77724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5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749" y="2438400"/>
            <a:ext cx="4487863" cy="360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848600" cy="16002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Suppose you want to get to the top of a hill. Which path will require the least amount of work to get to the top?</a:t>
            </a:r>
            <a:endParaRPr lang="en-US" sz="32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82403" y="2860088"/>
            <a:ext cx="3048000" cy="2819400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030403" y="2860088"/>
            <a:ext cx="1113408" cy="2438400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00200" y="5830669"/>
            <a:ext cx="300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Path A</a:t>
            </a:r>
          </a:p>
          <a:p>
            <a:r>
              <a:rPr lang="en-US" dirty="0" smtClean="0"/>
              <a:t>Walking up the long hill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27612" y="4975322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Path B</a:t>
            </a:r>
          </a:p>
          <a:p>
            <a:r>
              <a:rPr lang="en-US" dirty="0" smtClean="0"/>
              <a:t>Climbing up the steep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675</TotalTime>
  <Words>821</Words>
  <Application>Microsoft Office PowerPoint</Application>
  <PresentationFormat>On-screen Show (4:3)</PresentationFormat>
  <Paragraphs>111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Work</vt:lpstr>
      <vt:lpstr>What do you think of when you think of work?</vt:lpstr>
      <vt:lpstr>In physics…</vt:lpstr>
      <vt:lpstr>When is work done?</vt:lpstr>
      <vt:lpstr>Formula</vt:lpstr>
      <vt:lpstr>Thus, work depends on…</vt:lpstr>
      <vt:lpstr>PowerPoint Presentation</vt:lpstr>
      <vt:lpstr>PowerPoint Presentation</vt:lpstr>
      <vt:lpstr>Suppose you want to get to the top of a hill. Which path will require the least amount of work to get to the top?</vt:lpstr>
      <vt:lpstr>If you chose path A… then you are wrong!  If you chose path B… then you are also wrong!</vt:lpstr>
      <vt:lpstr>How is this possible?</vt:lpstr>
      <vt:lpstr>Let’s look at another example.</vt:lpstr>
      <vt:lpstr>Work Example 1</vt:lpstr>
      <vt:lpstr>Work Example 2</vt:lpstr>
      <vt:lpstr>Work Example 3</vt:lpstr>
      <vt:lpstr>As you saw from the previous examples:</vt:lpstr>
      <vt:lpstr>Summary</vt:lpstr>
      <vt:lpstr>Calculating Work Tips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</dc:title>
  <dc:creator>L Johnson's Lab</dc:creator>
  <cp:lastModifiedBy>Lab, L Johnson's</cp:lastModifiedBy>
  <cp:revision>147</cp:revision>
  <dcterms:created xsi:type="dcterms:W3CDTF">2013-07-15T19:48:54Z</dcterms:created>
  <dcterms:modified xsi:type="dcterms:W3CDTF">2013-09-05T18:16:12Z</dcterms:modified>
</cp:coreProperties>
</file>