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5" r:id="rId2"/>
    <p:sldId id="266" r:id="rId3"/>
    <p:sldId id="281" r:id="rId4"/>
    <p:sldId id="307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72" autoAdjust="0"/>
    <p:restoredTop sz="93309" autoAdjust="0"/>
  </p:normalViewPr>
  <p:slideViewPr>
    <p:cSldViewPr>
      <p:cViewPr>
        <p:scale>
          <a:sx n="70" d="100"/>
          <a:sy n="70" d="100"/>
        </p:scale>
        <p:origin x="-116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8EBDF-4FB2-4E28-8781-CD8BCC66ACA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AB9B4-0E6B-4717-A321-A1BF8A9B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16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4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9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4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1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4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7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2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6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4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3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0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3</a:t>
            </a:r>
            <a:r>
              <a:rPr lang="en-US" dirty="0" smtClean="0"/>
              <a:t>. Cell Volume Density 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359640" y="3571668"/>
            <a:ext cx="3793760" cy="3194337"/>
            <a:chOff x="5617202" y="1670228"/>
            <a:chExt cx="2085858" cy="187245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380" b="93099" l="684" r="94727">
                          <a14:foregroundMark x1="75586" y1="52474" x2="84570" y2="34245"/>
                          <a14:foregroundMark x1="79004" y1="22656" x2="76172" y2="22266"/>
                          <a14:foregroundMark x1="86035" y1="21615" x2="82422" y2="21615"/>
                          <a14:foregroundMark x1="87305" y1="20964" x2="87305" y2="20964"/>
                          <a14:foregroundMark x1="20117" y1="66406" x2="20508" y2="20052"/>
                          <a14:foregroundMark x1="20313" y1="19010" x2="43652" y2="18229"/>
                          <a14:foregroundMark x1="19238" y1="39193" x2="19238" y2="26823"/>
                          <a14:foregroundMark x1="19238" y1="27474" x2="19336" y2="1796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63" t="12613" r="30596" b="24379"/>
            <a:stretch/>
          </p:blipFill>
          <p:spPr>
            <a:xfrm>
              <a:off x="5617202" y="1670228"/>
              <a:ext cx="2085858" cy="1872452"/>
            </a:xfrm>
            <a:prstGeom prst="rect">
              <a:avLst/>
            </a:prstGeom>
          </p:spPr>
        </p:pic>
        <p:pic>
          <p:nvPicPr>
            <p:cNvPr id="5" name="Picture 11263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1200" y="1892719"/>
              <a:ext cx="1796023" cy="1419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590548" y="1358138"/>
            <a:ext cx="70294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+mj-lt"/>
              <a:buAutoNum type="alphaUcPeriod"/>
            </a:pPr>
            <a:r>
              <a:rPr lang="en-US" sz="2400" dirty="0" smtClean="0"/>
              <a:t>Print out the Plus Counter on a transparency sheet. </a:t>
            </a:r>
          </a:p>
          <a:p>
            <a:pPr marL="457200" indent="-457200">
              <a:spcAft>
                <a:spcPts val="1800"/>
              </a:spcAft>
              <a:buFont typeface="+mj-lt"/>
              <a:buAutoNum type="alphaUcPeriod"/>
            </a:pPr>
            <a:r>
              <a:rPr lang="en-US" sz="2400" dirty="0" smtClean="0"/>
              <a:t>Open the healthy blood image, and set the magnification to 80x. </a:t>
            </a:r>
          </a:p>
          <a:p>
            <a:pPr marL="457200" indent="-457200">
              <a:spcAft>
                <a:spcPts val="1800"/>
              </a:spcAft>
              <a:buFont typeface="+mj-lt"/>
              <a:buAutoNum type="alphaUcPeriod"/>
            </a:pPr>
            <a:r>
              <a:rPr lang="en-US" sz="2400" dirty="0" smtClean="0"/>
              <a:t>Hold the Plus Counter transparency over the computer screen. Tape it in place if need be. 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460293" y="3810000"/>
            <a:ext cx="3266608" cy="2550305"/>
            <a:chOff x="5650469" y="1305077"/>
            <a:chExt cx="3266608" cy="2550305"/>
          </a:xfrm>
        </p:grpSpPr>
        <p:grpSp>
          <p:nvGrpSpPr>
            <p:cNvPr id="9" name="Group 8"/>
            <p:cNvGrpSpPr/>
            <p:nvPr/>
          </p:nvGrpSpPr>
          <p:grpSpPr>
            <a:xfrm>
              <a:off x="5650469" y="1305077"/>
              <a:ext cx="3266608" cy="2550305"/>
              <a:chOff x="5650469" y="3822491"/>
              <a:chExt cx="3266608" cy="255030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5650469" y="3951229"/>
                <a:ext cx="3266608" cy="2421567"/>
              </a:xfrm>
              <a:prstGeom prst="rect">
                <a:avLst/>
              </a:prstGeom>
              <a:solidFill>
                <a:schemeClr val="bg1">
                  <a:alpha val="45000"/>
                </a:schemeClr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Wave 10"/>
              <p:cNvSpPr/>
              <p:nvPr/>
            </p:nvSpPr>
            <p:spPr>
              <a:xfrm>
                <a:off x="7018580" y="3822491"/>
                <a:ext cx="457200" cy="322467"/>
              </a:xfrm>
              <a:prstGeom prst="wave">
                <a:avLst/>
              </a:prstGeom>
              <a:solidFill>
                <a:schemeClr val="accent5">
                  <a:lumMod val="40000"/>
                  <a:lumOff val="60000"/>
                  <a:alpha val="4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Cross 23"/>
            <p:cNvSpPr/>
            <p:nvPr/>
          </p:nvSpPr>
          <p:spPr>
            <a:xfrm>
              <a:off x="5867400" y="1524000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ross 24"/>
            <p:cNvSpPr/>
            <p:nvPr/>
          </p:nvSpPr>
          <p:spPr>
            <a:xfrm>
              <a:off x="5868761" y="1956734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ross 25"/>
            <p:cNvSpPr/>
            <p:nvPr/>
          </p:nvSpPr>
          <p:spPr>
            <a:xfrm>
              <a:off x="5863318" y="2449799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ross 26"/>
            <p:cNvSpPr/>
            <p:nvPr/>
          </p:nvSpPr>
          <p:spPr>
            <a:xfrm>
              <a:off x="5863318" y="2900202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ross 27"/>
            <p:cNvSpPr/>
            <p:nvPr/>
          </p:nvSpPr>
          <p:spPr>
            <a:xfrm>
              <a:off x="5867400" y="3381168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ross 28"/>
            <p:cNvSpPr/>
            <p:nvPr/>
          </p:nvSpPr>
          <p:spPr>
            <a:xfrm>
              <a:off x="6551839" y="1524000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Cross 29"/>
            <p:cNvSpPr/>
            <p:nvPr/>
          </p:nvSpPr>
          <p:spPr>
            <a:xfrm>
              <a:off x="6553200" y="1956734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Cross 30"/>
            <p:cNvSpPr/>
            <p:nvPr/>
          </p:nvSpPr>
          <p:spPr>
            <a:xfrm>
              <a:off x="6547757" y="2449799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ross 31"/>
            <p:cNvSpPr/>
            <p:nvPr/>
          </p:nvSpPr>
          <p:spPr>
            <a:xfrm>
              <a:off x="6547757" y="2900202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ross 32"/>
            <p:cNvSpPr/>
            <p:nvPr/>
          </p:nvSpPr>
          <p:spPr>
            <a:xfrm>
              <a:off x="6551839" y="3381168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Cross 33"/>
            <p:cNvSpPr/>
            <p:nvPr/>
          </p:nvSpPr>
          <p:spPr>
            <a:xfrm>
              <a:off x="7229520" y="1524000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Cross 34"/>
            <p:cNvSpPr/>
            <p:nvPr/>
          </p:nvSpPr>
          <p:spPr>
            <a:xfrm>
              <a:off x="7230881" y="1956734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Cross 35"/>
            <p:cNvSpPr/>
            <p:nvPr/>
          </p:nvSpPr>
          <p:spPr>
            <a:xfrm>
              <a:off x="7225438" y="2449799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Cross 36"/>
            <p:cNvSpPr/>
            <p:nvPr/>
          </p:nvSpPr>
          <p:spPr>
            <a:xfrm>
              <a:off x="7225438" y="2900202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ross 37"/>
            <p:cNvSpPr/>
            <p:nvPr/>
          </p:nvSpPr>
          <p:spPr>
            <a:xfrm>
              <a:off x="7229520" y="3381168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ross 38"/>
            <p:cNvSpPr/>
            <p:nvPr/>
          </p:nvSpPr>
          <p:spPr>
            <a:xfrm>
              <a:off x="7789181" y="1528763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ross 39"/>
            <p:cNvSpPr/>
            <p:nvPr/>
          </p:nvSpPr>
          <p:spPr>
            <a:xfrm>
              <a:off x="7790542" y="1961497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ross 40"/>
            <p:cNvSpPr/>
            <p:nvPr/>
          </p:nvSpPr>
          <p:spPr>
            <a:xfrm>
              <a:off x="7785099" y="2454562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ross 41"/>
            <p:cNvSpPr/>
            <p:nvPr/>
          </p:nvSpPr>
          <p:spPr>
            <a:xfrm>
              <a:off x="7785099" y="2904965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ross 42"/>
            <p:cNvSpPr/>
            <p:nvPr/>
          </p:nvSpPr>
          <p:spPr>
            <a:xfrm>
              <a:off x="7789181" y="3385931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ross 43"/>
            <p:cNvSpPr/>
            <p:nvPr/>
          </p:nvSpPr>
          <p:spPr>
            <a:xfrm>
              <a:off x="8380639" y="1528763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ross 44"/>
            <p:cNvSpPr/>
            <p:nvPr/>
          </p:nvSpPr>
          <p:spPr>
            <a:xfrm>
              <a:off x="8382000" y="1961497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ross 45"/>
            <p:cNvSpPr/>
            <p:nvPr/>
          </p:nvSpPr>
          <p:spPr>
            <a:xfrm>
              <a:off x="8376557" y="2454562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ross 46"/>
            <p:cNvSpPr/>
            <p:nvPr/>
          </p:nvSpPr>
          <p:spPr>
            <a:xfrm>
              <a:off x="8376557" y="2904965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Cross 47"/>
            <p:cNvSpPr/>
            <p:nvPr/>
          </p:nvSpPr>
          <p:spPr>
            <a:xfrm>
              <a:off x="8380639" y="3385931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Rectangle 49"/>
          <p:cNvSpPr/>
          <p:nvPr/>
        </p:nvSpPr>
        <p:spPr>
          <a:xfrm>
            <a:off x="8053851" y="6180892"/>
            <a:ext cx="109014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hlinkClick r:id="rId5" action="ppaction://hlinksldjump"/>
              </a:rPr>
              <a:t>Return to </a:t>
            </a:r>
          </a:p>
          <a:p>
            <a:pPr algn="ctr"/>
            <a:r>
              <a:rPr lang="en-US" dirty="0">
                <a:hlinkClick r:id="rId5" action="ppaction://hlinksldjump"/>
              </a:rPr>
              <a:t>Toolkit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78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0.45625 0.001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13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3</a:t>
            </a:r>
            <a:r>
              <a:rPr lang="en-US" dirty="0" smtClean="0"/>
              <a:t>. Cell Volume Density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1371600"/>
            <a:ext cx="80772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00" dirty="0">
                <a:solidFill>
                  <a:schemeClr val="bg1"/>
                </a:solidFill>
              </a:rPr>
              <a:t>Print out the Plus Counter on a transparency sheet.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" dirty="0">
                <a:solidFill>
                  <a:schemeClr val="bg1"/>
                </a:solidFill>
              </a:rPr>
              <a:t>Set the magnification to 80x.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" dirty="0">
                <a:solidFill>
                  <a:schemeClr val="bg1"/>
                </a:solidFill>
              </a:rPr>
              <a:t>Hold the Plus Counter transparency over the computer screen. Tape it in place if need be. 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UcPeriod"/>
            </a:pPr>
            <a:r>
              <a:rPr lang="en-US" sz="2400" dirty="0"/>
              <a:t>Count the number of cells under the center of each cross (one “hit” is scored for each cross</a:t>
            </a:r>
            <a:r>
              <a:rPr lang="en-US" sz="2400" dirty="0" smtClean="0"/>
              <a:t>)</a:t>
            </a:r>
            <a:r>
              <a:rPr lang="en-US" sz="2400" dirty="0"/>
              <a:t> </a:t>
            </a:r>
            <a:r>
              <a:rPr lang="en-US" sz="2400" dirty="0" smtClean="0"/>
              <a:t>as </a:t>
            </a:r>
            <a:r>
              <a:rPr lang="en-US" sz="2400" u="sng" dirty="0" smtClean="0"/>
              <a:t>a </a:t>
            </a:r>
            <a:r>
              <a:rPr lang="en-US" sz="2400" u="sng" dirty="0"/>
              <a:t>random sampling that represents the whole. </a:t>
            </a:r>
            <a:endParaRPr lang="en-US" sz="2400" dirty="0"/>
          </a:p>
          <a:p>
            <a:pPr marL="457200" indent="-457200">
              <a:spcAft>
                <a:spcPts val="1200"/>
              </a:spcAft>
              <a:buFont typeface="+mj-lt"/>
              <a:buAutoNum type="alphaUcPeriod"/>
            </a:pPr>
            <a:r>
              <a:rPr lang="en-US" sz="2400" dirty="0"/>
              <a:t>Record the numbers in the worksheet and add up totals. 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lphaUcPeriod"/>
            </a:pPr>
            <a:r>
              <a:rPr lang="en-US" sz="2400" dirty="0" smtClean="0"/>
              <a:t>Move </a:t>
            </a:r>
            <a:r>
              <a:rPr lang="en-US" sz="2400" dirty="0"/>
              <a:t>to a new area and </a:t>
            </a:r>
            <a:r>
              <a:rPr lang="en-US" sz="2400" dirty="0" smtClean="0"/>
              <a:t>repeat hit count 5 or more times</a:t>
            </a:r>
            <a:r>
              <a:rPr lang="en-US" sz="2400" dirty="0"/>
              <a:t>. 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lphaUcPeriod"/>
            </a:pPr>
            <a:r>
              <a:rPr lang="en-US" sz="2400" dirty="0" smtClean="0"/>
              <a:t>Add </a:t>
            </a:r>
            <a:r>
              <a:rPr lang="en-US" sz="2400" dirty="0"/>
              <a:t>up </a:t>
            </a:r>
            <a:r>
              <a:rPr lang="en-US" sz="2400" dirty="0" smtClean="0"/>
              <a:t>the total hits </a:t>
            </a:r>
            <a:r>
              <a:rPr lang="en-US" sz="2400" dirty="0"/>
              <a:t>that land on red blood cells from all repeated counts, divide by the </a:t>
            </a:r>
            <a:r>
              <a:rPr lang="en-US" sz="2400" dirty="0" smtClean="0"/>
              <a:t>number </a:t>
            </a:r>
            <a:r>
              <a:rPr lang="en-US" sz="2400" dirty="0"/>
              <a:t>of possible “hits” (e.g., 5 repeats X 25 </a:t>
            </a:r>
            <a:r>
              <a:rPr lang="en-US" sz="2400" dirty="0" smtClean="0"/>
              <a:t>pluses per sheet </a:t>
            </a:r>
            <a:r>
              <a:rPr lang="en-US" sz="2400" dirty="0"/>
              <a:t>= 125), and multiply that value by 100 to </a:t>
            </a:r>
            <a:r>
              <a:rPr lang="en-US" sz="2400" dirty="0" smtClean="0"/>
              <a:t>calculate cell volume density.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UcPeriod"/>
            </a:pPr>
            <a:r>
              <a:rPr lang="en-US" sz="2400" dirty="0" smtClean="0"/>
              <a:t>Repeat </a:t>
            </a:r>
            <a:r>
              <a:rPr lang="en-US" sz="2400" dirty="0"/>
              <a:t>for white blood </a:t>
            </a:r>
            <a:r>
              <a:rPr lang="en-US" sz="2400" dirty="0" smtClean="0"/>
              <a:t>cells.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67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8" b="50"/>
          <a:stretch/>
        </p:blipFill>
        <p:spPr bwMode="auto">
          <a:xfrm rot="5400000">
            <a:off x="-569525" y="1490788"/>
            <a:ext cx="5536066" cy="4146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"/>
          <a:stretch/>
        </p:blipFill>
        <p:spPr bwMode="auto">
          <a:xfrm rot="5400000">
            <a:off x="4024095" y="1316931"/>
            <a:ext cx="5564640" cy="4522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51493" y="76200"/>
            <a:ext cx="1820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blood</a:t>
            </a:r>
          </a:p>
          <a:p>
            <a:r>
              <a:rPr lang="en-US" dirty="0" smtClean="0"/>
              <a:t>10 RBC vs 1 WBC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76200"/>
            <a:ext cx="1704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Abnormal blood</a:t>
            </a:r>
          </a:p>
          <a:p>
            <a:r>
              <a:rPr lang="en-US" dirty="0" smtClean="0"/>
              <a:t>7 RBC vs  4 WBC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6389132"/>
            <a:ext cx="8154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To show cells at higher magnification, only 16 of the 25 crosses are shown here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8221" y="6389132"/>
            <a:ext cx="84582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5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12954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3</a:t>
            </a:r>
            <a:r>
              <a:rPr lang="en-US" dirty="0" smtClean="0"/>
              <a:t>. Cell Volume Density Example Data 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1676400" y="1295400"/>
            <a:ext cx="3657600" cy="3054886"/>
            <a:chOff x="1447800" y="1809234"/>
            <a:chExt cx="3657600" cy="3054886"/>
          </a:xfrm>
        </p:grpSpPr>
        <p:sp>
          <p:nvSpPr>
            <p:cNvPr id="5" name="TextBox 4"/>
            <p:cNvSpPr txBox="1"/>
            <p:nvPr/>
          </p:nvSpPr>
          <p:spPr>
            <a:xfrm>
              <a:off x="1524000" y="18161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Healthy Blood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76600" y="1809234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Unhealthy Blood</a:t>
              </a:r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447800" y="2210832"/>
              <a:ext cx="35814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447800" y="2541032"/>
              <a:ext cx="35814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562100" y="21717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RBC 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29000" y="2185432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RBC 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62200" y="21717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</a:t>
              </a:r>
              <a:r>
                <a:rPr lang="en-US" dirty="0" smtClean="0"/>
                <a:t>BC 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67200" y="2178566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</a:t>
              </a:r>
              <a:r>
                <a:rPr lang="en-US" dirty="0" smtClean="0"/>
                <a:t>BC 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200400" y="2198132"/>
              <a:ext cx="0" cy="26659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600200" y="2555796"/>
              <a:ext cx="6096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14</a:t>
              </a:r>
            </a:p>
            <a:p>
              <a:r>
                <a:rPr lang="en-US" dirty="0" smtClean="0"/>
                <a:t>16</a:t>
              </a:r>
            </a:p>
            <a:p>
              <a:r>
                <a:rPr lang="en-US" dirty="0" smtClean="0"/>
                <a:t>20</a:t>
              </a:r>
            </a:p>
            <a:p>
              <a:r>
                <a:rPr lang="en-US" dirty="0" smtClean="0"/>
                <a:t>20</a:t>
              </a:r>
            </a:p>
            <a:p>
              <a:r>
                <a:rPr lang="en-US" dirty="0" smtClean="0"/>
                <a:t>20</a:t>
              </a:r>
            </a:p>
            <a:p>
              <a:r>
                <a:rPr lang="en-US" dirty="0" smtClean="0"/>
                <a:t>…</a:t>
              </a:r>
            </a:p>
            <a:p>
              <a:r>
                <a:rPr lang="en-US" dirty="0" smtClean="0"/>
                <a:t>...</a:t>
              </a:r>
            </a:p>
            <a:p>
              <a:r>
                <a:rPr lang="en-US" dirty="0" smtClean="0"/>
                <a:t>18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63800" y="2555796"/>
              <a:ext cx="6096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  <a:endParaRPr lang="en-US" dirty="0" smtClean="0"/>
            </a:p>
            <a:p>
              <a:r>
                <a:rPr lang="en-US" dirty="0" smtClean="0"/>
                <a:t>0</a:t>
              </a:r>
            </a:p>
            <a:p>
              <a:r>
                <a:rPr lang="en-US" dirty="0" smtClean="0"/>
                <a:t>0</a:t>
              </a:r>
            </a:p>
            <a:p>
              <a:r>
                <a:rPr lang="en-US" dirty="0" smtClean="0"/>
                <a:t>0</a:t>
              </a:r>
            </a:p>
            <a:p>
              <a:r>
                <a:rPr lang="en-US" dirty="0" smtClean="0"/>
                <a:t>1</a:t>
              </a:r>
            </a:p>
            <a:p>
              <a:r>
                <a:rPr lang="en-US" dirty="0" smtClean="0"/>
                <a:t>…</a:t>
              </a:r>
            </a:p>
            <a:p>
              <a:r>
                <a:rPr lang="en-US" dirty="0" smtClean="0"/>
                <a:t>...</a:t>
              </a:r>
            </a:p>
            <a:p>
              <a:r>
                <a:rPr lang="en-US" dirty="0"/>
                <a:t>0</a:t>
              </a:r>
              <a:endParaRPr lang="en-US" dirty="0" smtClean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81400" y="2555796"/>
              <a:ext cx="6096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</a:t>
              </a:r>
            </a:p>
            <a:p>
              <a:r>
                <a:rPr lang="en-US" dirty="0" smtClean="0"/>
                <a:t>7</a:t>
              </a:r>
            </a:p>
            <a:p>
              <a:r>
                <a:rPr lang="en-US" dirty="0" smtClean="0"/>
                <a:t>10</a:t>
              </a:r>
            </a:p>
            <a:p>
              <a:r>
                <a:rPr lang="en-US" dirty="0"/>
                <a:t>8</a:t>
              </a:r>
              <a:endParaRPr lang="en-US" dirty="0" smtClean="0"/>
            </a:p>
            <a:p>
              <a:r>
                <a:rPr lang="en-US" dirty="0" smtClean="0"/>
                <a:t>10</a:t>
              </a:r>
            </a:p>
            <a:p>
              <a:r>
                <a:rPr lang="en-US" dirty="0" smtClean="0"/>
                <a:t>…</a:t>
              </a:r>
            </a:p>
            <a:p>
              <a:r>
                <a:rPr lang="en-US" dirty="0" smtClean="0"/>
                <a:t>...</a:t>
              </a:r>
            </a:p>
            <a:p>
              <a:r>
                <a:rPr lang="en-US" dirty="0"/>
                <a:t>5</a:t>
              </a:r>
              <a:endParaRPr lang="en-US" dirty="0" smtClean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43400" y="2555796"/>
              <a:ext cx="6096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9</a:t>
              </a:r>
            </a:p>
            <a:p>
              <a:r>
                <a:rPr lang="en-US" dirty="0"/>
                <a:t>8</a:t>
              </a:r>
              <a:endParaRPr lang="en-US" dirty="0" smtClean="0"/>
            </a:p>
            <a:p>
              <a:r>
                <a:rPr lang="en-US" dirty="0" smtClean="0"/>
                <a:t>4</a:t>
              </a:r>
            </a:p>
            <a:p>
              <a:r>
                <a:rPr lang="en-US" dirty="0" smtClean="0"/>
                <a:t>12</a:t>
              </a:r>
            </a:p>
            <a:p>
              <a:r>
                <a:rPr lang="en-US" dirty="0" smtClean="0"/>
                <a:t>5</a:t>
              </a:r>
            </a:p>
            <a:p>
              <a:r>
                <a:rPr lang="en-US" dirty="0" smtClean="0"/>
                <a:t>…</a:t>
              </a:r>
            </a:p>
            <a:p>
              <a:r>
                <a:rPr lang="en-US" dirty="0" smtClean="0"/>
                <a:t>...</a:t>
              </a:r>
            </a:p>
            <a:p>
              <a:r>
                <a:rPr lang="en-US" dirty="0" smtClean="0"/>
                <a:t>5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28600" y="431231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Hits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676400" y="4267200"/>
            <a:ext cx="3467100" cy="414444"/>
            <a:chOff x="1676400" y="4699865"/>
            <a:chExt cx="3467100" cy="414444"/>
          </a:xfrm>
        </p:grpSpPr>
        <p:grpSp>
          <p:nvGrpSpPr>
            <p:cNvPr id="33" name="Group 32"/>
            <p:cNvGrpSpPr/>
            <p:nvPr/>
          </p:nvGrpSpPr>
          <p:grpSpPr>
            <a:xfrm>
              <a:off x="1676400" y="4724400"/>
              <a:ext cx="3467100" cy="389909"/>
              <a:chOff x="1447800" y="5043011"/>
              <a:chExt cx="3467100" cy="389909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1524000" y="5043011"/>
                <a:ext cx="3390900" cy="370443"/>
                <a:chOff x="1524000" y="5043011"/>
                <a:chExt cx="3390900" cy="370443"/>
              </a:xfrm>
            </p:grpSpPr>
            <p:sp>
              <p:nvSpPr>
                <p:cNvPr id="26" name="TextBox 25"/>
                <p:cNvSpPr txBox="1"/>
                <p:nvPr/>
              </p:nvSpPr>
              <p:spPr>
                <a:xfrm>
                  <a:off x="1524000" y="5043011"/>
                  <a:ext cx="6477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274</a:t>
                  </a:r>
                  <a:endParaRPr lang="en-US" b="1" dirty="0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2463800" y="5043011"/>
                  <a:ext cx="6477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1</a:t>
                  </a:r>
                  <a:endParaRPr lang="en-US" b="1" dirty="0"/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3429000" y="5043011"/>
                  <a:ext cx="6477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133</a:t>
                  </a:r>
                  <a:endParaRPr lang="en-US" b="1" dirty="0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4267200" y="5044122"/>
                  <a:ext cx="6477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92</a:t>
                  </a:r>
                  <a:endParaRPr lang="en-US" b="1" dirty="0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1447800" y="5043011"/>
                <a:ext cx="1447800" cy="38990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Rectangle 24"/>
            <p:cNvSpPr/>
            <p:nvPr/>
          </p:nvSpPr>
          <p:spPr>
            <a:xfrm>
              <a:off x="3581318" y="4699865"/>
              <a:ext cx="1447800" cy="38990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280232" y="5017385"/>
            <a:ext cx="1853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Ratio of cells</a:t>
            </a:r>
          </a:p>
          <a:p>
            <a:r>
              <a:rPr lang="en-US" dirty="0" smtClean="0"/>
              <a:t>Magnitude of </a:t>
            </a:r>
          </a:p>
          <a:p>
            <a:r>
              <a:rPr lang="en-US" dirty="0" smtClean="0"/>
              <a:t>difference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1828800" y="5101574"/>
            <a:ext cx="5278211" cy="754953"/>
            <a:chOff x="1447800" y="5181509"/>
            <a:chExt cx="4194910" cy="646331"/>
          </a:xfrm>
        </p:grpSpPr>
        <p:sp>
          <p:nvSpPr>
            <p:cNvPr id="43" name="TextBox 42"/>
            <p:cNvSpPr txBox="1"/>
            <p:nvPr/>
          </p:nvSpPr>
          <p:spPr>
            <a:xfrm>
              <a:off x="1495821" y="5214407"/>
              <a:ext cx="1657350" cy="316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</a:t>
              </a:r>
              <a:r>
                <a:rPr lang="en-US" b="1" dirty="0"/>
                <a:t>/ 274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028173" y="5198733"/>
              <a:ext cx="1066800" cy="316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= .004</a:t>
              </a:r>
              <a:endParaRPr lang="en-US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901257" y="5214407"/>
              <a:ext cx="2741453" cy="316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92/133 = .692</a:t>
              </a:r>
              <a:endParaRPr lang="en-US" b="1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447800" y="5181509"/>
              <a:ext cx="3467100" cy="64633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947645" y="5468145"/>
            <a:ext cx="2202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692/.004 = 189 times</a:t>
            </a:r>
            <a:endParaRPr lang="en-US" b="1" dirty="0"/>
          </a:p>
        </p:txBody>
      </p:sp>
      <p:sp>
        <p:nvSpPr>
          <p:cNvPr id="48" name="Rectangle 47"/>
          <p:cNvSpPr/>
          <p:nvPr/>
        </p:nvSpPr>
        <p:spPr>
          <a:xfrm>
            <a:off x="228600" y="6071950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Conclusion </a:t>
            </a:r>
            <a:r>
              <a:rPr lang="en-US" dirty="0"/>
              <a:t>: white blood cells  </a:t>
            </a:r>
            <a:r>
              <a:rPr lang="en-US" dirty="0" smtClean="0"/>
              <a:t>occupy  189 times more  volume in </a:t>
            </a:r>
            <a:r>
              <a:rPr lang="en-US" dirty="0"/>
              <a:t>the abnormal </a:t>
            </a:r>
            <a:r>
              <a:rPr lang="en-US" dirty="0" smtClean="0"/>
              <a:t>blood.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133350" y="5946200"/>
            <a:ext cx="8477250" cy="7549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5552395" y="2222623"/>
            <a:ext cx="3553505" cy="2707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614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3</a:t>
            </a:r>
            <a:r>
              <a:rPr lang="en-US" dirty="0" smtClean="0"/>
              <a:t>. Cell Volume Density Example Data:</a:t>
            </a:r>
            <a:br>
              <a:rPr lang="en-US" dirty="0" smtClean="0"/>
            </a:br>
            <a:r>
              <a:rPr lang="en-US" sz="3600" dirty="0" smtClean="0"/>
              <a:t>percentage of whole occupied by each component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247650" y="22214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Hits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7650" y="3352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</a:t>
            </a:r>
            <a:r>
              <a:rPr lang="en-US" dirty="0"/>
              <a:t>C</a:t>
            </a:r>
            <a:r>
              <a:rPr lang="en-US" dirty="0" smtClean="0"/>
              <a:t>ells Counted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695450" y="3451830"/>
            <a:ext cx="523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274 + 1 = </a:t>
            </a:r>
            <a:r>
              <a:rPr lang="en-US" b="1" dirty="0" smtClean="0"/>
              <a:t>275</a:t>
            </a:r>
            <a:r>
              <a:rPr lang="en-US" dirty="0" smtClean="0"/>
              <a:t>	133 + 92 = </a:t>
            </a:r>
            <a:r>
              <a:rPr lang="en-US" b="1" dirty="0" smtClean="0"/>
              <a:t>225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23850" y="502027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Volume Density of Cells</a:t>
            </a:r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1466850" y="4923303"/>
            <a:ext cx="1339850" cy="725953"/>
            <a:chOff x="1701800" y="5897433"/>
            <a:chExt cx="1339850" cy="725953"/>
          </a:xfrm>
        </p:grpSpPr>
        <p:grpSp>
          <p:nvGrpSpPr>
            <p:cNvPr id="57" name="Group 56"/>
            <p:cNvGrpSpPr/>
            <p:nvPr/>
          </p:nvGrpSpPr>
          <p:grpSpPr>
            <a:xfrm>
              <a:off x="1701800" y="5897433"/>
              <a:ext cx="647700" cy="725953"/>
              <a:chOff x="1701800" y="5897433"/>
              <a:chExt cx="647700" cy="725953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1701800" y="5897433"/>
                <a:ext cx="6477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274</a:t>
                </a:r>
                <a:endParaRPr lang="en-US" dirty="0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1701800" y="6254054"/>
                <a:ext cx="647700" cy="369332"/>
                <a:chOff x="5486400" y="6101654"/>
                <a:chExt cx="647700" cy="369332"/>
              </a:xfrm>
            </p:grpSpPr>
            <p:sp>
              <p:nvSpPr>
                <p:cNvPr id="52" name="TextBox 51"/>
                <p:cNvSpPr txBox="1"/>
                <p:nvPr/>
              </p:nvSpPr>
              <p:spPr>
                <a:xfrm>
                  <a:off x="5486400" y="6101654"/>
                  <a:ext cx="6477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2</a:t>
                  </a:r>
                  <a:r>
                    <a:rPr lang="en-US" dirty="0" smtClean="0"/>
                    <a:t>75</a:t>
                  </a:r>
                  <a:endParaRPr lang="en-US" dirty="0"/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5486400" y="6101654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8" name="TextBox 57"/>
            <p:cNvSpPr txBox="1"/>
            <p:nvPr/>
          </p:nvSpPr>
          <p:spPr>
            <a:xfrm>
              <a:off x="2127250" y="6044769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100 = </a:t>
              </a:r>
              <a:endParaRPr lang="en-US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351379" y="5415582"/>
            <a:ext cx="1308100" cy="725953"/>
            <a:chOff x="2978150" y="5863978"/>
            <a:chExt cx="1308100" cy="725953"/>
          </a:xfrm>
        </p:grpSpPr>
        <p:grpSp>
          <p:nvGrpSpPr>
            <p:cNvPr id="56" name="Group 55"/>
            <p:cNvGrpSpPr/>
            <p:nvPr/>
          </p:nvGrpSpPr>
          <p:grpSpPr>
            <a:xfrm>
              <a:off x="2978150" y="5863978"/>
              <a:ext cx="723900" cy="725953"/>
              <a:chOff x="2565400" y="5897433"/>
              <a:chExt cx="723900" cy="725953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2641600" y="5897433"/>
                <a:ext cx="6477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2565400" y="6254054"/>
                <a:ext cx="647700" cy="369332"/>
                <a:chOff x="5486400" y="6101654"/>
                <a:chExt cx="647700" cy="369332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5486400" y="6101654"/>
                  <a:ext cx="6477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2</a:t>
                  </a:r>
                  <a:r>
                    <a:rPr lang="en-US" dirty="0" smtClean="0"/>
                    <a:t>75</a:t>
                  </a:r>
                  <a:endParaRPr lang="en-US" dirty="0"/>
                </a:p>
              </p:txBody>
            </p: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5486400" y="6101654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0" name="TextBox 59"/>
            <p:cNvSpPr txBox="1"/>
            <p:nvPr/>
          </p:nvSpPr>
          <p:spPr>
            <a:xfrm>
              <a:off x="3371850" y="601767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100 = </a:t>
              </a:r>
              <a:endParaRPr lang="en-US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353050" y="4980117"/>
            <a:ext cx="1333500" cy="725953"/>
            <a:chOff x="3740150" y="5859333"/>
            <a:chExt cx="1333500" cy="725953"/>
          </a:xfrm>
        </p:grpSpPr>
        <p:grpSp>
          <p:nvGrpSpPr>
            <p:cNvPr id="55" name="Group 54"/>
            <p:cNvGrpSpPr/>
            <p:nvPr/>
          </p:nvGrpSpPr>
          <p:grpSpPr>
            <a:xfrm>
              <a:off x="3740150" y="5859333"/>
              <a:ext cx="647700" cy="725953"/>
              <a:chOff x="3606800" y="5897433"/>
              <a:chExt cx="647700" cy="725953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3606800" y="5897433"/>
                <a:ext cx="6477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133</a:t>
                </a:r>
                <a:endParaRPr lang="en-US" dirty="0"/>
              </a:p>
            </p:txBody>
          </p:sp>
          <p:grpSp>
            <p:nvGrpSpPr>
              <p:cNvPr id="45" name="Group 44"/>
              <p:cNvGrpSpPr/>
              <p:nvPr/>
            </p:nvGrpSpPr>
            <p:grpSpPr>
              <a:xfrm>
                <a:off x="3606800" y="6254054"/>
                <a:ext cx="647700" cy="369332"/>
                <a:chOff x="5486400" y="6101654"/>
                <a:chExt cx="647700" cy="369332"/>
              </a:xfrm>
            </p:grpSpPr>
            <p:sp>
              <p:nvSpPr>
                <p:cNvPr id="46" name="TextBox 45"/>
                <p:cNvSpPr txBox="1"/>
                <p:nvPr/>
              </p:nvSpPr>
              <p:spPr>
                <a:xfrm>
                  <a:off x="5486400" y="6101654"/>
                  <a:ext cx="6477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225</a:t>
                  </a:r>
                  <a:endParaRPr lang="en-US" dirty="0"/>
                </a:p>
              </p:txBody>
            </p: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5486400" y="6101654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1" name="TextBox 60"/>
            <p:cNvSpPr txBox="1"/>
            <p:nvPr/>
          </p:nvSpPr>
          <p:spPr>
            <a:xfrm>
              <a:off x="4159250" y="6018746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100 = 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118060" y="5546393"/>
            <a:ext cx="1390705" cy="725862"/>
            <a:chOff x="4724400" y="5882445"/>
            <a:chExt cx="1390705" cy="725862"/>
          </a:xfrm>
        </p:grpSpPr>
        <p:grpSp>
          <p:nvGrpSpPr>
            <p:cNvPr id="54" name="Group 53"/>
            <p:cNvGrpSpPr/>
            <p:nvPr/>
          </p:nvGrpSpPr>
          <p:grpSpPr>
            <a:xfrm>
              <a:off x="4724400" y="5882445"/>
              <a:ext cx="685800" cy="725862"/>
              <a:chOff x="4495800" y="5898544"/>
              <a:chExt cx="685800" cy="725862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4533900" y="5898544"/>
                <a:ext cx="6477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92</a:t>
                </a:r>
                <a:endParaRPr lang="en-US" dirty="0"/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4495800" y="6255074"/>
                <a:ext cx="647700" cy="369332"/>
                <a:chOff x="5448300" y="6084298"/>
                <a:chExt cx="647700" cy="369332"/>
              </a:xfrm>
            </p:grpSpPr>
            <p:sp>
              <p:nvSpPr>
                <p:cNvPr id="41" name="TextBox 40"/>
                <p:cNvSpPr txBox="1"/>
                <p:nvPr/>
              </p:nvSpPr>
              <p:spPr>
                <a:xfrm>
                  <a:off x="5448300" y="6084298"/>
                  <a:ext cx="6477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225</a:t>
                  </a:r>
                  <a:endParaRPr lang="en-US" dirty="0"/>
                </a:p>
              </p:txBody>
            </p: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5486400" y="6101654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2" name="TextBox 61"/>
            <p:cNvSpPr txBox="1"/>
            <p:nvPr/>
          </p:nvSpPr>
          <p:spPr>
            <a:xfrm>
              <a:off x="5200705" y="6080215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100 = </a:t>
              </a:r>
              <a:endParaRPr lang="en-US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683510" y="5096446"/>
            <a:ext cx="736600" cy="382541"/>
            <a:chOff x="2512060" y="6387920"/>
            <a:chExt cx="736600" cy="382541"/>
          </a:xfrm>
        </p:grpSpPr>
        <p:sp>
          <p:nvSpPr>
            <p:cNvPr id="66" name="TextBox 65"/>
            <p:cNvSpPr txBox="1"/>
            <p:nvPr/>
          </p:nvSpPr>
          <p:spPr>
            <a:xfrm>
              <a:off x="2512060" y="6393252"/>
              <a:ext cx="736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99%</a:t>
              </a:r>
              <a:endParaRPr lang="en-US" b="1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514600" y="6387920"/>
              <a:ext cx="533400" cy="38254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504682" y="5594917"/>
            <a:ext cx="917681" cy="374663"/>
            <a:chOff x="2498290" y="6387921"/>
            <a:chExt cx="736600" cy="374663"/>
          </a:xfrm>
        </p:grpSpPr>
        <p:sp>
          <p:nvSpPr>
            <p:cNvPr id="70" name="TextBox 69"/>
            <p:cNvSpPr txBox="1"/>
            <p:nvPr/>
          </p:nvSpPr>
          <p:spPr>
            <a:xfrm>
              <a:off x="2498290" y="6393252"/>
              <a:ext cx="736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0.003%</a:t>
              </a:r>
              <a:endParaRPr lang="en-US" b="1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514600" y="6387921"/>
              <a:ext cx="670254" cy="34875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562674" y="5082908"/>
            <a:ext cx="917681" cy="382541"/>
            <a:chOff x="2502367" y="6387920"/>
            <a:chExt cx="736600" cy="382541"/>
          </a:xfrm>
        </p:grpSpPr>
        <p:sp>
          <p:nvSpPr>
            <p:cNvPr id="73" name="TextBox 72"/>
            <p:cNvSpPr txBox="1"/>
            <p:nvPr/>
          </p:nvSpPr>
          <p:spPr>
            <a:xfrm>
              <a:off x="2502367" y="6401129"/>
              <a:ext cx="736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59%</a:t>
              </a:r>
              <a:endParaRPr lang="en-US" b="1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514600" y="6387920"/>
              <a:ext cx="395017" cy="38254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8473967" y="5736996"/>
            <a:ext cx="917681" cy="382541"/>
            <a:chOff x="2499266" y="6387920"/>
            <a:chExt cx="736600" cy="382541"/>
          </a:xfrm>
        </p:grpSpPr>
        <p:sp>
          <p:nvSpPr>
            <p:cNvPr id="76" name="TextBox 75"/>
            <p:cNvSpPr txBox="1"/>
            <p:nvPr/>
          </p:nvSpPr>
          <p:spPr>
            <a:xfrm>
              <a:off x="2499266" y="6401129"/>
              <a:ext cx="736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40%</a:t>
              </a:r>
              <a:endParaRPr lang="en-US" b="1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514600" y="6387920"/>
              <a:ext cx="415447" cy="38254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714500" y="2191713"/>
            <a:ext cx="3467100" cy="399087"/>
            <a:chOff x="1714500" y="1819622"/>
            <a:chExt cx="3467100" cy="399087"/>
          </a:xfrm>
        </p:grpSpPr>
        <p:grpSp>
          <p:nvGrpSpPr>
            <p:cNvPr id="33" name="Group 32"/>
            <p:cNvGrpSpPr/>
            <p:nvPr/>
          </p:nvGrpSpPr>
          <p:grpSpPr>
            <a:xfrm>
              <a:off x="1714500" y="1828800"/>
              <a:ext cx="3467100" cy="389909"/>
              <a:chOff x="1447800" y="5043011"/>
              <a:chExt cx="3467100" cy="389909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1524000" y="5043011"/>
                <a:ext cx="3390900" cy="370443"/>
                <a:chOff x="1524000" y="5043011"/>
                <a:chExt cx="3390900" cy="370443"/>
              </a:xfrm>
            </p:grpSpPr>
            <p:sp>
              <p:nvSpPr>
                <p:cNvPr id="26" name="TextBox 25"/>
                <p:cNvSpPr txBox="1"/>
                <p:nvPr/>
              </p:nvSpPr>
              <p:spPr>
                <a:xfrm>
                  <a:off x="1524000" y="5043011"/>
                  <a:ext cx="6477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274</a:t>
                  </a:r>
                  <a:endParaRPr lang="en-US" b="1" dirty="0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2463800" y="5043011"/>
                  <a:ext cx="6477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1</a:t>
                  </a:r>
                  <a:endParaRPr lang="en-US" b="1" dirty="0"/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3429000" y="5043011"/>
                  <a:ext cx="6477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133</a:t>
                  </a:r>
                  <a:endParaRPr lang="en-US" b="1" dirty="0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4267200" y="5044122"/>
                  <a:ext cx="6477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92</a:t>
                  </a:r>
                  <a:endParaRPr lang="en-US" b="1" dirty="0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1447800" y="5043011"/>
                <a:ext cx="1504950" cy="38990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9" name="Rectangle 128"/>
            <p:cNvSpPr/>
            <p:nvPr/>
          </p:nvSpPr>
          <p:spPr>
            <a:xfrm>
              <a:off x="3657600" y="1819622"/>
              <a:ext cx="1504950" cy="38990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1733550" y="181551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Healthy Blood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3586586" y="181551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Unhealthy Blood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2305050" y="435180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Healthy Blood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6203660" y="433719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Unhealthy Blood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1447610" y="464186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RBC 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372100" y="467915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RBC 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3299631" y="513953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BC 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7118060" y="523091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BC 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2583787" y="260752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BC 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460354" y="263789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BC 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1828800" y="264179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RBC 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3680631" y="263789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RBC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10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392</Words>
  <Application>Microsoft Office PowerPoint</Application>
  <PresentationFormat>On-screen Show (4:3)</PresentationFormat>
  <Paragraphs>109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3. Cell Volume Density </vt:lpstr>
      <vt:lpstr>3. Cell Volume Density </vt:lpstr>
      <vt:lpstr>PowerPoint Presentation</vt:lpstr>
      <vt:lpstr>3. Cell Volume Density Example Data </vt:lpstr>
      <vt:lpstr>3. Cell Volume Density Example Data: percentage of whole occupied by each component</vt:lpstr>
    </vt:vector>
  </TitlesOfParts>
  <Company>College of Veterinary Medicine - Texas A&amp;M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Microscope Images Toolkit</dc:title>
  <dc:creator>Lab, L Johnson's</dc:creator>
  <cp:lastModifiedBy>Tech</cp:lastModifiedBy>
  <cp:revision>175</cp:revision>
  <dcterms:created xsi:type="dcterms:W3CDTF">2014-02-04T22:05:41Z</dcterms:created>
  <dcterms:modified xsi:type="dcterms:W3CDTF">2014-04-01T12:29:41Z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3678006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D5.1.5</vt:lpwstr>
  </property>
</Properties>
</file>