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7" r:id="rId2"/>
    <p:sldId id="278" r:id="rId3"/>
    <p:sldId id="279" r:id="rId4"/>
    <p:sldId id="29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2" autoAdjust="0"/>
    <p:restoredTop sz="93309" autoAdjust="0"/>
  </p:normalViewPr>
  <p:slideViewPr>
    <p:cSldViewPr>
      <p:cViewPr>
        <p:scale>
          <a:sx n="70" d="100"/>
          <a:sy n="70" d="100"/>
        </p:scale>
        <p:origin x="-116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8EBDF-4FB2-4E28-8781-CD8BCC66ACA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AB9B4-0E6B-4717-A321-A1BF8A9BD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1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4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4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1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2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6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4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3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16E2-1262-49F1-BBE8-42FEEBD53D47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BDF54-490B-4C76-ACFE-8B82723CD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0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359640" y="3571668"/>
            <a:ext cx="3793760" cy="3194337"/>
            <a:chOff x="4359640" y="3571668"/>
            <a:chExt cx="3793760" cy="319433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380" b="93099" l="684" r="94727">
                          <a14:foregroundMark x1="75586" y1="52474" x2="84570" y2="34245"/>
                          <a14:foregroundMark x1="79004" y1="22656" x2="76172" y2="22266"/>
                          <a14:foregroundMark x1="86035" y1="21615" x2="82422" y2="21615"/>
                          <a14:foregroundMark x1="87305" y1="20964" x2="87305" y2="20964"/>
                          <a14:foregroundMark x1="20117" y1="66406" x2="20508" y2="20052"/>
                          <a14:foregroundMark x1="20313" y1="19010" x2="43652" y2="18229"/>
                          <a14:foregroundMark x1="19238" y1="39193" x2="19238" y2="26823"/>
                          <a14:foregroundMark x1="19238" y1="27474" x2="19336" y2="1796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63" t="12613" r="30596" b="24379"/>
            <a:stretch/>
          </p:blipFill>
          <p:spPr>
            <a:xfrm>
              <a:off x="4359640" y="3571668"/>
              <a:ext cx="3793760" cy="3194337"/>
            </a:xfrm>
            <a:prstGeom prst="rect">
              <a:avLst/>
            </a:prstGeom>
          </p:spPr>
        </p:pic>
        <p:pic>
          <p:nvPicPr>
            <p:cNvPr id="6" name="Picture 5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5" b="29"/>
            <a:stretch/>
          </p:blipFill>
          <p:spPr>
            <a:xfrm>
              <a:off x="4909659" y="3964630"/>
              <a:ext cx="2743200" cy="2395675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6. Organelle Volume Density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0548" y="1358138"/>
            <a:ext cx="702945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+mj-lt"/>
              <a:buAutoNum type="alphaUcPeriod"/>
            </a:pPr>
            <a:r>
              <a:rPr lang="en-US" sz="2400" dirty="0" smtClean="0"/>
              <a:t>Print out the Plus Counter on a transparency sheet. </a:t>
            </a:r>
          </a:p>
          <a:p>
            <a:pPr marL="457200" indent="-457200">
              <a:spcAft>
                <a:spcPts val="1800"/>
              </a:spcAft>
              <a:buFont typeface="+mj-lt"/>
              <a:buAutoNum type="alphaUcPeriod"/>
            </a:pPr>
            <a:r>
              <a:rPr lang="en-US" sz="2400" dirty="0" smtClean="0"/>
              <a:t>Open the  electron micrograph to full screen.</a:t>
            </a:r>
          </a:p>
          <a:p>
            <a:pPr marL="457200" indent="-457200">
              <a:spcAft>
                <a:spcPts val="1800"/>
              </a:spcAft>
              <a:buFont typeface="+mj-lt"/>
              <a:buAutoNum type="alphaUcPeriod"/>
            </a:pPr>
            <a:r>
              <a:rPr lang="en-US" sz="2400" dirty="0" smtClean="0"/>
              <a:t>Hold the Plus Counter transparency over the computer screen. Tape it in place if need be. 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460293" y="3810000"/>
            <a:ext cx="3266608" cy="2550305"/>
            <a:chOff x="5650469" y="1305077"/>
            <a:chExt cx="3266608" cy="2550305"/>
          </a:xfrm>
        </p:grpSpPr>
        <p:grpSp>
          <p:nvGrpSpPr>
            <p:cNvPr id="9" name="Group 8"/>
            <p:cNvGrpSpPr/>
            <p:nvPr/>
          </p:nvGrpSpPr>
          <p:grpSpPr>
            <a:xfrm>
              <a:off x="5650469" y="1305077"/>
              <a:ext cx="3266608" cy="2550305"/>
              <a:chOff x="5650469" y="3822491"/>
              <a:chExt cx="3266608" cy="255030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650469" y="3951229"/>
                <a:ext cx="3266608" cy="2421567"/>
              </a:xfrm>
              <a:prstGeom prst="rect">
                <a:avLst/>
              </a:prstGeom>
              <a:solidFill>
                <a:schemeClr val="bg1">
                  <a:alpha val="45000"/>
                </a:schemeClr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Wave 10"/>
              <p:cNvSpPr/>
              <p:nvPr/>
            </p:nvSpPr>
            <p:spPr>
              <a:xfrm>
                <a:off x="7018580" y="3822491"/>
                <a:ext cx="457200" cy="322467"/>
              </a:xfrm>
              <a:prstGeom prst="wave">
                <a:avLst/>
              </a:prstGeom>
              <a:solidFill>
                <a:schemeClr val="accent5">
                  <a:lumMod val="40000"/>
                  <a:lumOff val="60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Cross 23"/>
            <p:cNvSpPr/>
            <p:nvPr/>
          </p:nvSpPr>
          <p:spPr>
            <a:xfrm>
              <a:off x="5867400" y="1524000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ross 24"/>
            <p:cNvSpPr/>
            <p:nvPr/>
          </p:nvSpPr>
          <p:spPr>
            <a:xfrm>
              <a:off x="5868761" y="1956734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ross 25"/>
            <p:cNvSpPr/>
            <p:nvPr/>
          </p:nvSpPr>
          <p:spPr>
            <a:xfrm>
              <a:off x="5863318" y="2449799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ross 26"/>
            <p:cNvSpPr/>
            <p:nvPr/>
          </p:nvSpPr>
          <p:spPr>
            <a:xfrm>
              <a:off x="5863318" y="290020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ross 27"/>
            <p:cNvSpPr/>
            <p:nvPr/>
          </p:nvSpPr>
          <p:spPr>
            <a:xfrm>
              <a:off x="5867400" y="3381168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ross 28"/>
            <p:cNvSpPr/>
            <p:nvPr/>
          </p:nvSpPr>
          <p:spPr>
            <a:xfrm>
              <a:off x="6551839" y="1524000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ross 29"/>
            <p:cNvSpPr/>
            <p:nvPr/>
          </p:nvSpPr>
          <p:spPr>
            <a:xfrm>
              <a:off x="6553200" y="1956734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ross 30"/>
            <p:cNvSpPr/>
            <p:nvPr/>
          </p:nvSpPr>
          <p:spPr>
            <a:xfrm>
              <a:off x="6547757" y="2449799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ross 31"/>
            <p:cNvSpPr/>
            <p:nvPr/>
          </p:nvSpPr>
          <p:spPr>
            <a:xfrm>
              <a:off x="6547757" y="290020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ross 32"/>
            <p:cNvSpPr/>
            <p:nvPr/>
          </p:nvSpPr>
          <p:spPr>
            <a:xfrm>
              <a:off x="6551839" y="3381168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ross 33"/>
            <p:cNvSpPr/>
            <p:nvPr/>
          </p:nvSpPr>
          <p:spPr>
            <a:xfrm>
              <a:off x="7229520" y="1524000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ross 34"/>
            <p:cNvSpPr/>
            <p:nvPr/>
          </p:nvSpPr>
          <p:spPr>
            <a:xfrm>
              <a:off x="7230881" y="1956734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ross 35"/>
            <p:cNvSpPr/>
            <p:nvPr/>
          </p:nvSpPr>
          <p:spPr>
            <a:xfrm>
              <a:off x="7225438" y="2449799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ross 36"/>
            <p:cNvSpPr/>
            <p:nvPr/>
          </p:nvSpPr>
          <p:spPr>
            <a:xfrm>
              <a:off x="7225438" y="290020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ross 37"/>
            <p:cNvSpPr/>
            <p:nvPr/>
          </p:nvSpPr>
          <p:spPr>
            <a:xfrm>
              <a:off x="7229520" y="3381168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ross 38"/>
            <p:cNvSpPr/>
            <p:nvPr/>
          </p:nvSpPr>
          <p:spPr>
            <a:xfrm>
              <a:off x="7789181" y="1528763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ross 39"/>
            <p:cNvSpPr/>
            <p:nvPr/>
          </p:nvSpPr>
          <p:spPr>
            <a:xfrm>
              <a:off x="7790542" y="1961497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ross 40"/>
            <p:cNvSpPr/>
            <p:nvPr/>
          </p:nvSpPr>
          <p:spPr>
            <a:xfrm>
              <a:off x="7785099" y="245456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ross 41"/>
            <p:cNvSpPr/>
            <p:nvPr/>
          </p:nvSpPr>
          <p:spPr>
            <a:xfrm>
              <a:off x="7785099" y="2904965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ross 42"/>
            <p:cNvSpPr/>
            <p:nvPr/>
          </p:nvSpPr>
          <p:spPr>
            <a:xfrm>
              <a:off x="7789181" y="3385931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ross 43"/>
            <p:cNvSpPr/>
            <p:nvPr/>
          </p:nvSpPr>
          <p:spPr>
            <a:xfrm>
              <a:off x="8380639" y="1528763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ross 44"/>
            <p:cNvSpPr/>
            <p:nvPr/>
          </p:nvSpPr>
          <p:spPr>
            <a:xfrm>
              <a:off x="8382000" y="1961497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ross 45"/>
            <p:cNvSpPr/>
            <p:nvPr/>
          </p:nvSpPr>
          <p:spPr>
            <a:xfrm>
              <a:off x="8376557" y="245456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ross 46"/>
            <p:cNvSpPr/>
            <p:nvPr/>
          </p:nvSpPr>
          <p:spPr>
            <a:xfrm>
              <a:off x="8376557" y="2904965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ross 47"/>
            <p:cNvSpPr/>
            <p:nvPr/>
          </p:nvSpPr>
          <p:spPr>
            <a:xfrm>
              <a:off x="8380639" y="3385931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8053851" y="6180892"/>
            <a:ext cx="109014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hlinkClick r:id="rId5" action="ppaction://hlinksldjump"/>
              </a:rPr>
              <a:t>Return to </a:t>
            </a:r>
          </a:p>
          <a:p>
            <a:pPr algn="ctr"/>
            <a:r>
              <a:rPr lang="en-US" dirty="0">
                <a:hlinkClick r:id="rId5" action="ppaction://hlinksldjump"/>
              </a:rPr>
              <a:t>Toolkit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467600" y="3387002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granules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27466" y="3406243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52" name="Down Arrow 51"/>
          <p:cNvSpPr/>
          <p:nvPr/>
        </p:nvSpPr>
        <p:spPr>
          <a:xfrm>
            <a:off x="5867400" y="3782609"/>
            <a:ext cx="45719" cy="10910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 rot="2036660">
            <a:off x="7376773" y="3680479"/>
            <a:ext cx="67812" cy="967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Down Arrow 55"/>
          <p:cNvSpPr/>
          <p:nvPr/>
        </p:nvSpPr>
        <p:spPr>
          <a:xfrm rot="1049461" flipH="1">
            <a:off x="7449281" y="3753694"/>
            <a:ext cx="45719" cy="14303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7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6 L 0.45625 0.0018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13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608525" y="3510677"/>
            <a:ext cx="57922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Print out the Plus Counter on a transparency sheet.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Set the magnification to 80x.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Hold the Plus Counter transparency over the computer screen. Tape it in place if need be.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Count the number of </a:t>
            </a:r>
            <a:r>
              <a:rPr lang="en-US" sz="200" dirty="0" smtClean="0">
                <a:solidFill>
                  <a:schemeClr val="bg1"/>
                </a:solidFill>
              </a:rPr>
              <a:t>organelles under </a:t>
            </a:r>
            <a:r>
              <a:rPr lang="en-US" sz="200" dirty="0">
                <a:solidFill>
                  <a:schemeClr val="bg1"/>
                </a:solidFill>
              </a:rPr>
              <a:t>the center of each cross (one “hit” is scored for each cross).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00" dirty="0" smtClean="0">
                <a:solidFill>
                  <a:schemeClr val="bg1"/>
                </a:solidFill>
              </a:rPr>
              <a:t>Count the number of crosses that touch nothing outside of the cell – this will be your possible hits total.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00" dirty="0" smtClean="0">
                <a:solidFill>
                  <a:schemeClr val="bg1"/>
                </a:solidFill>
              </a:rPr>
              <a:t>Rotate cross transparency 45 degrees to the right and recount. Rotate another 45 and repeat 1-3 more times.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 smtClean="0"/>
              <a:t>Add </a:t>
            </a:r>
            <a:r>
              <a:rPr lang="en-US" sz="2400" dirty="0"/>
              <a:t>up </a:t>
            </a:r>
            <a:r>
              <a:rPr lang="en-US" sz="2400" dirty="0" smtClean="0"/>
              <a:t>the total hits </a:t>
            </a:r>
            <a:r>
              <a:rPr lang="en-US" sz="2400" dirty="0"/>
              <a:t>that land on </a:t>
            </a:r>
            <a:r>
              <a:rPr lang="en-US" sz="2400" dirty="0" smtClean="0"/>
              <a:t>each organelle from </a:t>
            </a:r>
            <a:r>
              <a:rPr lang="en-US" sz="2400" dirty="0"/>
              <a:t>all repeated counts, divide by the </a:t>
            </a:r>
            <a:r>
              <a:rPr lang="en-US" sz="2400" dirty="0" smtClean="0"/>
              <a:t>number </a:t>
            </a:r>
            <a:r>
              <a:rPr lang="en-US" sz="2400" dirty="0"/>
              <a:t>of possible “</a:t>
            </a:r>
            <a:r>
              <a:rPr lang="en-US" sz="2400" dirty="0" smtClean="0"/>
              <a:t>hits,” and </a:t>
            </a:r>
            <a:r>
              <a:rPr lang="en-US" sz="2400" dirty="0"/>
              <a:t>multiply that value by 100 to </a:t>
            </a:r>
            <a:r>
              <a:rPr lang="en-US" sz="2400" dirty="0" smtClean="0"/>
              <a:t>calculate </a:t>
            </a:r>
            <a:r>
              <a:rPr lang="en-US" sz="2400" dirty="0"/>
              <a:t>volume </a:t>
            </a:r>
            <a:r>
              <a:rPr lang="en-US" sz="2400" dirty="0" smtClean="0"/>
              <a:t>density.</a:t>
            </a:r>
          </a:p>
        </p:txBody>
      </p:sp>
      <p:sp>
        <p:nvSpPr>
          <p:cNvPr id="6" name="Rectangle 5"/>
          <p:cNvSpPr/>
          <p:nvPr/>
        </p:nvSpPr>
        <p:spPr>
          <a:xfrm>
            <a:off x="619496" y="1392355"/>
            <a:ext cx="803401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Print out the Plus Counter on a transparency sheet.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Set the magnification to 80x.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" dirty="0">
                <a:solidFill>
                  <a:schemeClr val="bg1"/>
                </a:solidFill>
              </a:rPr>
              <a:t>Hold the Plus Counter transparency over the computer screen. Tape it in place if need be.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/>
              <a:t>Count the number of </a:t>
            </a:r>
            <a:r>
              <a:rPr lang="en-US" sz="2400" dirty="0" smtClean="0"/>
              <a:t>organelles under </a:t>
            </a:r>
            <a:r>
              <a:rPr lang="en-US" sz="2400" dirty="0"/>
              <a:t>the center of each cross (one “hit” is scored for each cross).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 smtClean="0"/>
              <a:t>Count the number of crosses that touch nothing outside of the cell – this will be your possible hits total.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UcPeriod"/>
            </a:pPr>
            <a:r>
              <a:rPr lang="en-US" sz="2400" dirty="0" smtClean="0"/>
              <a:t>Rotate cross transparency 45 degrees to the right and recount. Rotate another 45 and repeat 1-3 more times.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/>
              <a:t>6. Organelle Volume Density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172200" y="3996847"/>
            <a:ext cx="2921840" cy="2612687"/>
            <a:chOff x="4359640" y="3571668"/>
            <a:chExt cx="3793760" cy="319433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6380" b="93099" l="684" r="94727">
                          <a14:foregroundMark x1="75586" y1="52474" x2="84570" y2="34245"/>
                          <a14:foregroundMark x1="79004" y1="22656" x2="76172" y2="22266"/>
                          <a14:foregroundMark x1="86035" y1="21615" x2="82422" y2="21615"/>
                          <a14:foregroundMark x1="87305" y1="20964" x2="87305" y2="20964"/>
                          <a14:foregroundMark x1="20117" y1="66406" x2="20508" y2="20052"/>
                          <a14:foregroundMark x1="20313" y1="19010" x2="43652" y2="18229"/>
                          <a14:foregroundMark x1="19238" y1="39193" x2="19238" y2="26823"/>
                          <a14:foregroundMark x1="19238" y1="27474" x2="19336" y2="1796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63" t="12613" r="30596" b="24379"/>
            <a:stretch/>
          </p:blipFill>
          <p:spPr>
            <a:xfrm>
              <a:off x="4359640" y="3571668"/>
              <a:ext cx="3793760" cy="3194337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5" b="58"/>
            <a:stretch/>
          </p:blipFill>
          <p:spPr>
            <a:xfrm>
              <a:off x="4909659" y="3964630"/>
              <a:ext cx="2743200" cy="2395675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 rot="2021476">
            <a:off x="6541567" y="4467385"/>
            <a:ext cx="2254796" cy="1843877"/>
            <a:chOff x="5650469" y="1305077"/>
            <a:chExt cx="3266608" cy="2550305"/>
          </a:xfrm>
        </p:grpSpPr>
        <p:grpSp>
          <p:nvGrpSpPr>
            <p:cNvPr id="12" name="Group 11"/>
            <p:cNvGrpSpPr/>
            <p:nvPr/>
          </p:nvGrpSpPr>
          <p:grpSpPr>
            <a:xfrm>
              <a:off x="5650469" y="1305077"/>
              <a:ext cx="3266608" cy="2550305"/>
              <a:chOff x="5650469" y="3822491"/>
              <a:chExt cx="3266608" cy="2550305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5650469" y="3951229"/>
                <a:ext cx="3266608" cy="2421567"/>
              </a:xfrm>
              <a:prstGeom prst="rect">
                <a:avLst/>
              </a:prstGeom>
              <a:solidFill>
                <a:schemeClr val="bg1">
                  <a:alpha val="45000"/>
                </a:schemeClr>
              </a:solidFill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Wave 38"/>
              <p:cNvSpPr/>
              <p:nvPr/>
            </p:nvSpPr>
            <p:spPr>
              <a:xfrm>
                <a:off x="7018580" y="3822491"/>
                <a:ext cx="457200" cy="322467"/>
              </a:xfrm>
              <a:prstGeom prst="wave">
                <a:avLst/>
              </a:prstGeom>
              <a:solidFill>
                <a:schemeClr val="accent5">
                  <a:lumMod val="40000"/>
                  <a:lumOff val="60000"/>
                  <a:alpha val="4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Cross 12"/>
            <p:cNvSpPr/>
            <p:nvPr/>
          </p:nvSpPr>
          <p:spPr>
            <a:xfrm>
              <a:off x="5867400" y="1524000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ross 13"/>
            <p:cNvSpPr/>
            <p:nvPr/>
          </p:nvSpPr>
          <p:spPr>
            <a:xfrm>
              <a:off x="5868761" y="1956734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ross 14"/>
            <p:cNvSpPr/>
            <p:nvPr/>
          </p:nvSpPr>
          <p:spPr>
            <a:xfrm>
              <a:off x="5863318" y="2449799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ross 15"/>
            <p:cNvSpPr/>
            <p:nvPr/>
          </p:nvSpPr>
          <p:spPr>
            <a:xfrm>
              <a:off x="5863318" y="290020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ross 16"/>
            <p:cNvSpPr/>
            <p:nvPr/>
          </p:nvSpPr>
          <p:spPr>
            <a:xfrm>
              <a:off x="5867400" y="3381168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ross 17"/>
            <p:cNvSpPr/>
            <p:nvPr/>
          </p:nvSpPr>
          <p:spPr>
            <a:xfrm>
              <a:off x="6551839" y="1524000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Cross 18"/>
            <p:cNvSpPr/>
            <p:nvPr/>
          </p:nvSpPr>
          <p:spPr>
            <a:xfrm>
              <a:off x="6553200" y="1956734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Cross 19"/>
            <p:cNvSpPr/>
            <p:nvPr/>
          </p:nvSpPr>
          <p:spPr>
            <a:xfrm>
              <a:off x="6547757" y="2449799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ross 20"/>
            <p:cNvSpPr/>
            <p:nvPr/>
          </p:nvSpPr>
          <p:spPr>
            <a:xfrm>
              <a:off x="6547757" y="290020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ross 21"/>
            <p:cNvSpPr/>
            <p:nvPr/>
          </p:nvSpPr>
          <p:spPr>
            <a:xfrm>
              <a:off x="6551839" y="3381168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ross 22"/>
            <p:cNvSpPr/>
            <p:nvPr/>
          </p:nvSpPr>
          <p:spPr>
            <a:xfrm>
              <a:off x="7229520" y="1524000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ross 23"/>
            <p:cNvSpPr/>
            <p:nvPr/>
          </p:nvSpPr>
          <p:spPr>
            <a:xfrm>
              <a:off x="7230881" y="1956734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ross 24"/>
            <p:cNvSpPr/>
            <p:nvPr/>
          </p:nvSpPr>
          <p:spPr>
            <a:xfrm>
              <a:off x="7225438" y="2449799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ross 25"/>
            <p:cNvSpPr/>
            <p:nvPr/>
          </p:nvSpPr>
          <p:spPr>
            <a:xfrm>
              <a:off x="7225438" y="290020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ross 26"/>
            <p:cNvSpPr/>
            <p:nvPr/>
          </p:nvSpPr>
          <p:spPr>
            <a:xfrm>
              <a:off x="7229520" y="3381168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ross 27"/>
            <p:cNvSpPr/>
            <p:nvPr/>
          </p:nvSpPr>
          <p:spPr>
            <a:xfrm>
              <a:off x="7789181" y="1528763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Cross 28"/>
            <p:cNvSpPr/>
            <p:nvPr/>
          </p:nvSpPr>
          <p:spPr>
            <a:xfrm>
              <a:off x="7790542" y="1961497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Cross 29"/>
            <p:cNvSpPr/>
            <p:nvPr/>
          </p:nvSpPr>
          <p:spPr>
            <a:xfrm>
              <a:off x="7785099" y="245456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ross 30"/>
            <p:cNvSpPr/>
            <p:nvPr/>
          </p:nvSpPr>
          <p:spPr>
            <a:xfrm>
              <a:off x="7785099" y="2904965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ross 31"/>
            <p:cNvSpPr/>
            <p:nvPr/>
          </p:nvSpPr>
          <p:spPr>
            <a:xfrm>
              <a:off x="7789181" y="3385931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Cross 32"/>
            <p:cNvSpPr/>
            <p:nvPr/>
          </p:nvSpPr>
          <p:spPr>
            <a:xfrm>
              <a:off x="8380639" y="1528763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Cross 33"/>
            <p:cNvSpPr/>
            <p:nvPr/>
          </p:nvSpPr>
          <p:spPr>
            <a:xfrm>
              <a:off x="8382000" y="1961497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Cross 34"/>
            <p:cNvSpPr/>
            <p:nvPr/>
          </p:nvSpPr>
          <p:spPr>
            <a:xfrm>
              <a:off x="8376557" y="2454562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Cross 35"/>
            <p:cNvSpPr/>
            <p:nvPr/>
          </p:nvSpPr>
          <p:spPr>
            <a:xfrm>
              <a:off x="8376557" y="2904965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Cross 36"/>
            <p:cNvSpPr/>
            <p:nvPr/>
          </p:nvSpPr>
          <p:spPr>
            <a:xfrm>
              <a:off x="8380639" y="3385931"/>
              <a:ext cx="381000" cy="381000"/>
            </a:xfrm>
            <a:prstGeom prst="plus">
              <a:avLst>
                <a:gd name="adj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28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28600" y="4440177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Hits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981200" y="4419600"/>
            <a:ext cx="6096000" cy="389909"/>
            <a:chOff x="1447800" y="5043011"/>
            <a:chExt cx="4504954" cy="389909"/>
          </a:xfrm>
        </p:grpSpPr>
        <p:grpSp>
          <p:nvGrpSpPr>
            <p:cNvPr id="31" name="Group 30"/>
            <p:cNvGrpSpPr/>
            <p:nvPr/>
          </p:nvGrpSpPr>
          <p:grpSpPr>
            <a:xfrm>
              <a:off x="1524000" y="5043011"/>
              <a:ext cx="4428754" cy="369332"/>
              <a:chOff x="1524000" y="5043011"/>
              <a:chExt cx="4428754" cy="369332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1524000" y="5043011"/>
                <a:ext cx="44287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9	     22	         6		 37		</a:t>
                </a:r>
                <a:endParaRPr lang="en-US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63800" y="5043011"/>
                <a:ext cx="647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b="1" dirty="0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1447800" y="5043011"/>
              <a:ext cx="3657600" cy="38990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itle 1"/>
          <p:cNvSpPr txBox="1">
            <a:spLocks/>
          </p:cNvSpPr>
          <p:nvPr/>
        </p:nvSpPr>
        <p:spPr>
          <a:xfrm>
            <a:off x="228600" y="1524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6. Organelle Volume Density – 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Example Data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02389" y="4876800"/>
            <a:ext cx="1145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Organelle</a:t>
            </a:r>
          </a:p>
          <a:p>
            <a:r>
              <a:rPr lang="en-US" dirty="0" smtClean="0"/>
              <a:t>Volume Density</a:t>
            </a:r>
            <a:endParaRPr lang="en-US" dirty="0"/>
          </a:p>
        </p:txBody>
      </p:sp>
      <p:grpSp>
        <p:nvGrpSpPr>
          <p:cNvPr id="115" name="Group 114"/>
          <p:cNvGrpSpPr/>
          <p:nvPr/>
        </p:nvGrpSpPr>
        <p:grpSpPr>
          <a:xfrm>
            <a:off x="1619952" y="5089248"/>
            <a:ext cx="1227824" cy="682480"/>
            <a:chOff x="1581247" y="5826542"/>
            <a:chExt cx="1227824" cy="682480"/>
          </a:xfrm>
        </p:grpSpPr>
        <p:grpSp>
          <p:nvGrpSpPr>
            <p:cNvPr id="116" name="Group 115"/>
            <p:cNvGrpSpPr/>
            <p:nvPr/>
          </p:nvGrpSpPr>
          <p:grpSpPr>
            <a:xfrm>
              <a:off x="1581247" y="5826542"/>
              <a:ext cx="954109" cy="682480"/>
              <a:chOff x="1581247" y="6043774"/>
              <a:chExt cx="954109" cy="682480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1581247" y="6356922"/>
                <a:ext cx="556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37</a:t>
                </a:r>
                <a:endParaRPr lang="en-US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611769" y="6043774"/>
                <a:ext cx="923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9</a:t>
                </a:r>
              </a:p>
            </p:txBody>
          </p:sp>
          <p:cxnSp>
            <p:nvCxnSpPr>
              <p:cNvPr id="120" name="Straight Connector 119"/>
              <p:cNvCxnSpPr/>
              <p:nvPr/>
            </p:nvCxnSpPr>
            <p:spPr>
              <a:xfrm>
                <a:off x="1625861" y="6377764"/>
                <a:ext cx="2993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7" name="TextBox 116"/>
            <p:cNvSpPr txBox="1"/>
            <p:nvPr/>
          </p:nvSpPr>
          <p:spPr>
            <a:xfrm>
              <a:off x="1894671" y="593939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692400" y="5222720"/>
            <a:ext cx="736600" cy="382541"/>
            <a:chOff x="2512060" y="6387920"/>
            <a:chExt cx="736600" cy="382541"/>
          </a:xfrm>
        </p:grpSpPr>
        <p:sp>
          <p:nvSpPr>
            <p:cNvPr id="122" name="TextBox 121"/>
            <p:cNvSpPr txBox="1"/>
            <p:nvPr/>
          </p:nvSpPr>
          <p:spPr>
            <a:xfrm>
              <a:off x="2512060" y="6393252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24%</a:t>
              </a:r>
              <a:endParaRPr lang="en-US" b="1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514600" y="6387920"/>
              <a:ext cx="533400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453998" y="5133837"/>
            <a:ext cx="1227824" cy="682480"/>
            <a:chOff x="1581247" y="5826542"/>
            <a:chExt cx="1227824" cy="682480"/>
          </a:xfrm>
        </p:grpSpPr>
        <p:grpSp>
          <p:nvGrpSpPr>
            <p:cNvPr id="125" name="Group 124"/>
            <p:cNvGrpSpPr/>
            <p:nvPr/>
          </p:nvGrpSpPr>
          <p:grpSpPr>
            <a:xfrm>
              <a:off x="1581247" y="5826542"/>
              <a:ext cx="954109" cy="682480"/>
              <a:chOff x="1581247" y="6043774"/>
              <a:chExt cx="954109" cy="682480"/>
            </a:xfrm>
          </p:grpSpPr>
          <p:sp>
            <p:nvSpPr>
              <p:cNvPr id="127" name="TextBox 126"/>
              <p:cNvSpPr txBox="1"/>
              <p:nvPr/>
            </p:nvSpPr>
            <p:spPr>
              <a:xfrm>
                <a:off x="1581247" y="6356922"/>
                <a:ext cx="556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37</a:t>
                </a:r>
                <a:endParaRPr lang="en-US" dirty="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1611769" y="6043774"/>
                <a:ext cx="923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22</a:t>
                </a:r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>
                <a:off x="1625861" y="6377764"/>
                <a:ext cx="2993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TextBox 125"/>
            <p:cNvSpPr txBox="1"/>
            <p:nvPr/>
          </p:nvSpPr>
          <p:spPr>
            <a:xfrm>
              <a:off x="1894671" y="593939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526446" y="5267309"/>
            <a:ext cx="736600" cy="382541"/>
            <a:chOff x="2512060" y="6387920"/>
            <a:chExt cx="736600" cy="382541"/>
          </a:xfrm>
        </p:grpSpPr>
        <p:sp>
          <p:nvSpPr>
            <p:cNvPr id="131" name="TextBox 130"/>
            <p:cNvSpPr txBox="1"/>
            <p:nvPr/>
          </p:nvSpPr>
          <p:spPr>
            <a:xfrm>
              <a:off x="2512060" y="6393252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59%</a:t>
              </a:r>
              <a:endParaRPr lang="en-US" b="1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514600" y="6387920"/>
              <a:ext cx="533400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5343792" y="5194766"/>
            <a:ext cx="1227824" cy="682480"/>
            <a:chOff x="1581247" y="5826542"/>
            <a:chExt cx="1227824" cy="682480"/>
          </a:xfrm>
        </p:grpSpPr>
        <p:grpSp>
          <p:nvGrpSpPr>
            <p:cNvPr id="134" name="Group 133"/>
            <p:cNvGrpSpPr/>
            <p:nvPr/>
          </p:nvGrpSpPr>
          <p:grpSpPr>
            <a:xfrm>
              <a:off x="1581247" y="5826542"/>
              <a:ext cx="954109" cy="682480"/>
              <a:chOff x="1581247" y="6043774"/>
              <a:chExt cx="954109" cy="682480"/>
            </a:xfrm>
          </p:grpSpPr>
          <p:sp>
            <p:nvSpPr>
              <p:cNvPr id="136" name="TextBox 135"/>
              <p:cNvSpPr txBox="1"/>
              <p:nvPr/>
            </p:nvSpPr>
            <p:spPr>
              <a:xfrm>
                <a:off x="1581247" y="6356922"/>
                <a:ext cx="5566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37</a:t>
                </a:r>
                <a:endParaRPr lang="en-US" dirty="0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1611769" y="6043774"/>
                <a:ext cx="923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6</a:t>
                </a:r>
                <a:endParaRPr lang="en-US" dirty="0" smtClean="0"/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>
                <a:off x="1625861" y="6377764"/>
                <a:ext cx="29937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TextBox 134"/>
            <p:cNvSpPr txBox="1"/>
            <p:nvPr/>
          </p:nvSpPr>
          <p:spPr>
            <a:xfrm>
              <a:off x="1894671" y="5939398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 100 = </a:t>
              </a:r>
              <a:endParaRPr lang="en-US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416240" y="5328238"/>
            <a:ext cx="736600" cy="382541"/>
            <a:chOff x="2512060" y="6387920"/>
            <a:chExt cx="736600" cy="382541"/>
          </a:xfrm>
        </p:grpSpPr>
        <p:sp>
          <p:nvSpPr>
            <p:cNvPr id="140" name="TextBox 139"/>
            <p:cNvSpPr txBox="1"/>
            <p:nvPr/>
          </p:nvSpPr>
          <p:spPr>
            <a:xfrm>
              <a:off x="2512060" y="6393252"/>
              <a:ext cx="73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16%</a:t>
              </a:r>
              <a:endParaRPr lang="en-US" b="1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514600" y="6387920"/>
              <a:ext cx="533400" cy="382541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1638300" y="990600"/>
            <a:ext cx="5448300" cy="3124200"/>
            <a:chOff x="1638300" y="1752600"/>
            <a:chExt cx="5448300" cy="3124200"/>
          </a:xfrm>
        </p:grpSpPr>
        <p:grpSp>
          <p:nvGrpSpPr>
            <p:cNvPr id="113" name="Group 112"/>
            <p:cNvGrpSpPr/>
            <p:nvPr/>
          </p:nvGrpSpPr>
          <p:grpSpPr>
            <a:xfrm>
              <a:off x="1638300" y="1752600"/>
              <a:ext cx="5448300" cy="3124200"/>
              <a:chOff x="1638300" y="1482767"/>
              <a:chExt cx="5448300" cy="312420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5276108" y="1889784"/>
                <a:ext cx="18104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Total Possible</a:t>
                </a:r>
                <a:endParaRPr lang="en-US" dirty="0"/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1638300" y="1482767"/>
                <a:ext cx="5047180" cy="3124200"/>
                <a:chOff x="1447800" y="1768001"/>
                <a:chExt cx="5047180" cy="3124200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921430" y="1768001"/>
                  <a:ext cx="22860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/>
                    <a:t>Electron micrograph</a:t>
                  </a:r>
                  <a:endParaRPr lang="en-US" sz="2000" dirty="0"/>
                </a:p>
              </p:txBody>
            </p:sp>
            <p:cxnSp>
              <p:nvCxnSpPr>
                <p:cNvPr id="7" name="Straight Connector 6"/>
                <p:cNvCxnSpPr/>
                <p:nvPr/>
              </p:nvCxnSpPr>
              <p:spPr>
                <a:xfrm>
                  <a:off x="1447800" y="2210832"/>
                  <a:ext cx="5047180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1562100" y="2171700"/>
                  <a:ext cx="11049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Nucleus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628900" y="2171700"/>
                  <a:ext cx="11811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Granules</a:t>
                  </a:r>
                  <a:endParaRPr lang="en-US" dirty="0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2515590" y="2226213"/>
                  <a:ext cx="0" cy="26659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" name="TextBox 34"/>
              <p:cNvSpPr txBox="1"/>
              <p:nvPr/>
            </p:nvSpPr>
            <p:spPr>
              <a:xfrm>
                <a:off x="4267200" y="1901847"/>
                <a:ext cx="952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Other</a:t>
                </a:r>
                <a:endParaRPr lang="en-US" dirty="0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4114800" y="1940979"/>
                <a:ext cx="0" cy="26659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9" name="Group 38"/>
              <p:cNvGrpSpPr/>
              <p:nvPr/>
            </p:nvGrpSpPr>
            <p:grpSpPr>
              <a:xfrm>
                <a:off x="2743200" y="2438400"/>
                <a:ext cx="648488" cy="353345"/>
                <a:chOff x="4463929" y="2738330"/>
                <a:chExt cx="648488" cy="353345"/>
              </a:xfrm>
            </p:grpSpPr>
            <p:sp>
              <p:nvSpPr>
                <p:cNvPr id="40" name="Equal 39"/>
                <p:cNvSpPr/>
                <p:nvPr/>
              </p:nvSpPr>
              <p:spPr>
                <a:xfrm rot="5400000">
                  <a:off x="4504814" y="269744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Equal 40"/>
                <p:cNvSpPr/>
                <p:nvPr/>
              </p:nvSpPr>
              <p:spPr>
                <a:xfrm rot="5400000">
                  <a:off x="4720976" y="270023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4502823" y="2787587"/>
                  <a:ext cx="609594" cy="2491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3505200" y="2416818"/>
                <a:ext cx="609599" cy="350556"/>
                <a:chOff x="3124201" y="2895600"/>
                <a:chExt cx="609599" cy="350556"/>
              </a:xfrm>
            </p:grpSpPr>
            <p:sp>
              <p:nvSpPr>
                <p:cNvPr id="38" name="Equal 37"/>
                <p:cNvSpPr/>
                <p:nvPr/>
              </p:nvSpPr>
              <p:spPr>
                <a:xfrm rot="5400000">
                  <a:off x="3165086" y="285471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43" name="Group 42"/>
                <p:cNvGrpSpPr/>
                <p:nvPr/>
              </p:nvGrpSpPr>
              <p:grpSpPr>
                <a:xfrm>
                  <a:off x="3301474" y="2895600"/>
                  <a:ext cx="432326" cy="350556"/>
                  <a:chOff x="7205591" y="3066008"/>
                  <a:chExt cx="432326" cy="350556"/>
                </a:xfrm>
              </p:grpSpPr>
              <p:sp>
                <p:nvSpPr>
                  <p:cNvPr id="44" name="Equal 43"/>
                  <p:cNvSpPr/>
                  <p:nvPr/>
                </p:nvSpPr>
                <p:spPr>
                  <a:xfrm rot="5400000">
                    <a:off x="7246476" y="3025123"/>
                    <a:ext cx="350555" cy="432326"/>
                  </a:xfrm>
                  <a:prstGeom prst="mathEqual">
                    <a:avLst>
                      <a:gd name="adj1" fmla="val 8832"/>
                      <a:gd name="adj2" fmla="val 11760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>
                  <a:xfrm>
                    <a:off x="7421753" y="3066008"/>
                    <a:ext cx="216164" cy="35055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46" name="Group 45"/>
              <p:cNvGrpSpPr/>
              <p:nvPr/>
            </p:nvGrpSpPr>
            <p:grpSpPr>
              <a:xfrm>
                <a:off x="2158474" y="2438493"/>
                <a:ext cx="432326" cy="361796"/>
                <a:chOff x="7205591" y="3054768"/>
                <a:chExt cx="432326" cy="361796"/>
              </a:xfrm>
            </p:grpSpPr>
            <p:sp>
              <p:nvSpPr>
                <p:cNvPr id="47" name="Equal 46"/>
                <p:cNvSpPr/>
                <p:nvPr/>
              </p:nvSpPr>
              <p:spPr>
                <a:xfrm rot="5400000">
                  <a:off x="7246476" y="3013883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>
                  <a:off x="7421753" y="3066008"/>
                  <a:ext cx="216164" cy="3505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9" name="Equal 48"/>
              <p:cNvSpPr/>
              <p:nvPr/>
            </p:nvSpPr>
            <p:spPr>
              <a:xfrm rot="5400000">
                <a:off x="2015997" y="2397515"/>
                <a:ext cx="350555" cy="432326"/>
              </a:xfrm>
              <a:prstGeom prst="mathEqual">
                <a:avLst>
                  <a:gd name="adj1" fmla="val 8832"/>
                  <a:gd name="adj2" fmla="val 1176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Equal 51"/>
              <p:cNvSpPr/>
              <p:nvPr/>
            </p:nvSpPr>
            <p:spPr>
              <a:xfrm rot="5400000">
                <a:off x="4485359" y="2414120"/>
                <a:ext cx="350555" cy="432326"/>
              </a:xfrm>
              <a:prstGeom prst="mathEqual">
                <a:avLst>
                  <a:gd name="adj1" fmla="val 8832"/>
                  <a:gd name="adj2" fmla="val 1176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4660636" y="2438400"/>
                <a:ext cx="216164" cy="3505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2796604" y="3078444"/>
                <a:ext cx="648488" cy="353345"/>
                <a:chOff x="4463929" y="2738330"/>
                <a:chExt cx="648488" cy="353345"/>
              </a:xfrm>
            </p:grpSpPr>
            <p:sp>
              <p:nvSpPr>
                <p:cNvPr id="55" name="Equal 54"/>
                <p:cNvSpPr/>
                <p:nvPr/>
              </p:nvSpPr>
              <p:spPr>
                <a:xfrm rot="5400000">
                  <a:off x="4504814" y="269744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Equal 55"/>
                <p:cNvSpPr/>
                <p:nvPr/>
              </p:nvSpPr>
              <p:spPr>
                <a:xfrm rot="5400000">
                  <a:off x="4720976" y="270023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502823" y="2787587"/>
                  <a:ext cx="609594" cy="2491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8" name="Equal 57"/>
              <p:cNvSpPr/>
              <p:nvPr/>
            </p:nvSpPr>
            <p:spPr>
              <a:xfrm rot="5400000">
                <a:off x="4460486" y="2974826"/>
                <a:ext cx="350555" cy="432326"/>
              </a:xfrm>
              <a:prstGeom prst="mathEqual">
                <a:avLst>
                  <a:gd name="adj1" fmla="val 8832"/>
                  <a:gd name="adj2" fmla="val 1176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5247409" y="1915245"/>
                <a:ext cx="0" cy="26659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1" name="Group 60"/>
              <p:cNvGrpSpPr/>
              <p:nvPr/>
            </p:nvGrpSpPr>
            <p:grpSpPr>
              <a:xfrm>
                <a:off x="2191275" y="3078444"/>
                <a:ext cx="432326" cy="361523"/>
                <a:chOff x="7205591" y="3055041"/>
                <a:chExt cx="432326" cy="361523"/>
              </a:xfrm>
            </p:grpSpPr>
            <p:sp>
              <p:nvSpPr>
                <p:cNvPr id="62" name="Equal 61"/>
                <p:cNvSpPr/>
                <p:nvPr/>
              </p:nvSpPr>
              <p:spPr>
                <a:xfrm rot="5400000">
                  <a:off x="7246476" y="3014156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7421753" y="3066008"/>
                  <a:ext cx="216164" cy="3505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4" name="Equal 63"/>
              <p:cNvSpPr/>
              <p:nvPr/>
            </p:nvSpPr>
            <p:spPr>
              <a:xfrm rot="5400000">
                <a:off x="2048798" y="3037193"/>
                <a:ext cx="350555" cy="432326"/>
              </a:xfrm>
              <a:prstGeom prst="mathEqual">
                <a:avLst>
                  <a:gd name="adj1" fmla="val 8832"/>
                  <a:gd name="adj2" fmla="val 1176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664986" y="3999245"/>
                <a:ext cx="216164" cy="3505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23"/>
              <p:cNvGrpSpPr/>
              <p:nvPr/>
            </p:nvGrpSpPr>
            <p:grpSpPr>
              <a:xfrm>
                <a:off x="4419600" y="3901649"/>
                <a:ext cx="514744" cy="350555"/>
                <a:chOff x="4419600" y="3638350"/>
                <a:chExt cx="514744" cy="350555"/>
              </a:xfrm>
            </p:grpSpPr>
            <p:sp>
              <p:nvSpPr>
                <p:cNvPr id="84" name="Equal 83"/>
                <p:cNvSpPr/>
                <p:nvPr/>
              </p:nvSpPr>
              <p:spPr>
                <a:xfrm rot="5400000">
                  <a:off x="4460485" y="359746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5" name="Equal 84"/>
                <p:cNvSpPr/>
                <p:nvPr/>
              </p:nvSpPr>
              <p:spPr>
                <a:xfrm rot="5400000">
                  <a:off x="4542903" y="359746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3466311" y="3901649"/>
                <a:ext cx="648488" cy="353345"/>
                <a:chOff x="4463929" y="2738330"/>
                <a:chExt cx="648488" cy="353345"/>
              </a:xfrm>
            </p:grpSpPr>
            <p:sp>
              <p:nvSpPr>
                <p:cNvPr id="90" name="Equal 89"/>
                <p:cNvSpPr/>
                <p:nvPr/>
              </p:nvSpPr>
              <p:spPr>
                <a:xfrm rot="5400000">
                  <a:off x="4504814" y="269744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1" name="Equal 90"/>
                <p:cNvSpPr/>
                <p:nvPr/>
              </p:nvSpPr>
              <p:spPr>
                <a:xfrm rot="5400000">
                  <a:off x="4720976" y="270023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93" name="Group 92"/>
              <p:cNvGrpSpPr/>
              <p:nvPr/>
            </p:nvGrpSpPr>
            <p:grpSpPr>
              <a:xfrm>
                <a:off x="2869544" y="3915581"/>
                <a:ext cx="648488" cy="353345"/>
                <a:chOff x="4463929" y="2738330"/>
                <a:chExt cx="648488" cy="353345"/>
              </a:xfrm>
            </p:grpSpPr>
            <p:sp>
              <p:nvSpPr>
                <p:cNvPr id="94" name="Equal 93"/>
                <p:cNvSpPr/>
                <p:nvPr/>
              </p:nvSpPr>
              <p:spPr>
                <a:xfrm rot="5400000">
                  <a:off x="4504814" y="269744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Equal 94"/>
                <p:cNvSpPr/>
                <p:nvPr/>
              </p:nvSpPr>
              <p:spPr>
                <a:xfrm rot="5400000">
                  <a:off x="4720976" y="2700235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4502823" y="2787587"/>
                  <a:ext cx="609594" cy="24910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0" name="Group 99"/>
              <p:cNvGrpSpPr/>
              <p:nvPr/>
            </p:nvGrpSpPr>
            <p:grpSpPr>
              <a:xfrm>
                <a:off x="2216938" y="3903236"/>
                <a:ext cx="432326" cy="350556"/>
                <a:chOff x="7205591" y="3066008"/>
                <a:chExt cx="432326" cy="350556"/>
              </a:xfrm>
            </p:grpSpPr>
            <p:sp>
              <p:nvSpPr>
                <p:cNvPr id="101" name="Equal 100"/>
                <p:cNvSpPr/>
                <p:nvPr/>
              </p:nvSpPr>
              <p:spPr>
                <a:xfrm rot="5400000">
                  <a:off x="7246476" y="3025123"/>
                  <a:ext cx="350555" cy="432326"/>
                </a:xfrm>
                <a:prstGeom prst="mathEqual">
                  <a:avLst>
                    <a:gd name="adj1" fmla="val 8832"/>
                    <a:gd name="adj2" fmla="val 11760"/>
                  </a:avLst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7421753" y="3066008"/>
                  <a:ext cx="216164" cy="3505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3" name="Equal 102"/>
              <p:cNvSpPr/>
              <p:nvPr/>
            </p:nvSpPr>
            <p:spPr>
              <a:xfrm rot="5400000">
                <a:off x="2065795" y="3874696"/>
                <a:ext cx="350555" cy="432326"/>
              </a:xfrm>
              <a:prstGeom prst="mathEqual">
                <a:avLst>
                  <a:gd name="adj1" fmla="val 8832"/>
                  <a:gd name="adj2" fmla="val 1176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5664986" y="2362200"/>
                <a:ext cx="6477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12</a:t>
                </a:r>
              </a:p>
              <a:p>
                <a:endParaRPr lang="en-US" b="1" dirty="0"/>
              </a:p>
              <a:p>
                <a:r>
                  <a:rPr lang="en-US" b="1" dirty="0" smtClean="0"/>
                  <a:t>10</a:t>
                </a:r>
              </a:p>
              <a:p>
                <a:endParaRPr lang="en-US" b="1" dirty="0" smtClean="0"/>
              </a:p>
              <a:p>
                <a:endParaRPr lang="en-US" b="1" dirty="0"/>
              </a:p>
              <a:p>
                <a:r>
                  <a:rPr lang="en-US" b="1" dirty="0" smtClean="0"/>
                  <a:t>15	</a:t>
                </a:r>
                <a:endParaRPr lang="en-US" b="1" dirty="0"/>
              </a:p>
            </p:txBody>
          </p:sp>
        </p:grpSp>
        <p:cxnSp>
          <p:nvCxnSpPr>
            <p:cNvPr id="155" name="Straight Connector 154"/>
            <p:cNvCxnSpPr/>
            <p:nvPr/>
          </p:nvCxnSpPr>
          <p:spPr>
            <a:xfrm>
              <a:off x="1676400" y="2525631"/>
              <a:ext cx="504718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457200" y="6031468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Conclusion</a:t>
            </a:r>
            <a:r>
              <a:rPr lang="en-US" dirty="0"/>
              <a:t>: </a:t>
            </a:r>
            <a:r>
              <a:rPr lang="en-US" dirty="0" smtClean="0"/>
              <a:t>One forth of this cell was nucleus and 60%  of this cell was granules.</a:t>
            </a:r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398713" y="5867400"/>
            <a:ext cx="7830887" cy="6427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904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Other electron micrographs that could be enlarged to fill the computer screen and be used to determine the volume density of organelles in different types of animal cells.</a:t>
            </a:r>
            <a:endParaRPr lang="en-US" sz="3200" dirty="0"/>
          </a:p>
        </p:txBody>
      </p:sp>
      <p:pic>
        <p:nvPicPr>
          <p:cNvPr id="2050" name="Picture 2" descr="E:\EM slides\EM 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635" y="2299671"/>
            <a:ext cx="2108964" cy="268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EM slides\EM 10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847" y="3544005"/>
            <a:ext cx="1964297" cy="250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EM slides\EM 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"/>
          <a:stretch/>
        </p:blipFill>
        <p:spPr bwMode="auto">
          <a:xfrm>
            <a:off x="1752189" y="3854664"/>
            <a:ext cx="1968062" cy="2683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EM slides\EM 1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68" y="2832190"/>
            <a:ext cx="1983596" cy="2524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E:\EM slides\EM 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020" y="3843659"/>
            <a:ext cx="1927102" cy="245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E:\EM slides\EM 4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571" y="2438400"/>
            <a:ext cx="2033295" cy="258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E:\EM slides\EM 2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176" y="2840899"/>
            <a:ext cx="1983596" cy="252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E:\EM slides\EM 1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704" y="4103187"/>
            <a:ext cx="1784185" cy="227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5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370</Words>
  <Application>Microsoft Office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6. Organelle Volume Density</vt:lpstr>
      <vt:lpstr>PowerPoint Presentation</vt:lpstr>
      <vt:lpstr>PowerPoint Presentation</vt:lpstr>
      <vt:lpstr>Other electron micrographs that could be enlarged to fill the computer screen and be used to determine the volume density of organelles in different types of animal cells.</vt:lpstr>
    </vt:vector>
  </TitlesOfParts>
  <Company>College of Veterinary Medicine - Texas A&amp;M Univ.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Microscope Images Toolkit</dc:title>
  <dc:creator>Lab, L Johnson's</dc:creator>
  <cp:lastModifiedBy>Tech</cp:lastModifiedBy>
  <cp:revision>180</cp:revision>
  <dcterms:created xsi:type="dcterms:W3CDTF">2014-02-04T22:05:41Z</dcterms:created>
  <dcterms:modified xsi:type="dcterms:W3CDTF">2014-04-01T12:34:16Z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3678006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D5.1.5</vt:lpwstr>
  </property>
</Properties>
</file>