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theme/theme10.xml" ContentType="application/vnd.openxmlformats-officedocument.theme+xml"/>
  <Override PartName="/ppt/slideLayouts/slideLayout36.xml" ContentType="application/vnd.openxmlformats-officedocument.presentationml.slideLayout+xml"/>
  <Override PartName="/ppt/theme/theme11.xml" ContentType="application/vnd.openxmlformats-officedocument.theme+xml"/>
  <Override PartName="/ppt/slideLayouts/slideLayout37.xml" ContentType="application/vnd.openxmlformats-officedocument.presentationml.slideLayout+xml"/>
  <Override PartName="/ppt/theme/theme12.xml" ContentType="application/vnd.openxmlformats-officedocument.theme+xml"/>
  <Override PartName="/ppt/slideLayouts/slideLayout3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7" r:id="rId3"/>
    <p:sldMasterId id="2147483679" r:id="rId4"/>
    <p:sldMasterId id="2147483681" r:id="rId5"/>
    <p:sldMasterId id="2147483683" r:id="rId6"/>
    <p:sldMasterId id="2147483685" r:id="rId7"/>
    <p:sldMasterId id="2147483687" r:id="rId8"/>
    <p:sldMasterId id="2147483691" r:id="rId9"/>
    <p:sldMasterId id="2147483693" r:id="rId10"/>
    <p:sldMasterId id="2147483695" r:id="rId11"/>
    <p:sldMasterId id="2147483705" r:id="rId12"/>
    <p:sldMasterId id="2147483707" r:id="rId13"/>
  </p:sldMasterIdLst>
  <p:notesMasterIdLst>
    <p:notesMasterId r:id="rId63"/>
  </p:notesMasterIdLst>
  <p:sldIdLst>
    <p:sldId id="256" r:id="rId14"/>
    <p:sldId id="373" r:id="rId15"/>
    <p:sldId id="382" r:id="rId16"/>
    <p:sldId id="384" r:id="rId17"/>
    <p:sldId id="383" r:id="rId18"/>
    <p:sldId id="377" r:id="rId19"/>
    <p:sldId id="301" r:id="rId20"/>
    <p:sldId id="333" r:id="rId21"/>
    <p:sldId id="306" r:id="rId22"/>
    <p:sldId id="302" r:id="rId23"/>
    <p:sldId id="360" r:id="rId24"/>
    <p:sldId id="359" r:id="rId25"/>
    <p:sldId id="361" r:id="rId26"/>
    <p:sldId id="362" r:id="rId27"/>
    <p:sldId id="365" r:id="rId28"/>
    <p:sldId id="358" r:id="rId29"/>
    <p:sldId id="261" r:id="rId30"/>
    <p:sldId id="334" r:id="rId31"/>
    <p:sldId id="318" r:id="rId32"/>
    <p:sldId id="282" r:id="rId33"/>
    <p:sldId id="375" r:id="rId34"/>
    <p:sldId id="381" r:id="rId35"/>
    <p:sldId id="323" r:id="rId36"/>
    <p:sldId id="322" r:id="rId37"/>
    <p:sldId id="343" r:id="rId38"/>
    <p:sldId id="376" r:id="rId39"/>
    <p:sldId id="345" r:id="rId40"/>
    <p:sldId id="355" r:id="rId41"/>
    <p:sldId id="356" r:id="rId42"/>
    <p:sldId id="344" r:id="rId43"/>
    <p:sldId id="340" r:id="rId44"/>
    <p:sldId id="386" r:id="rId45"/>
    <p:sldId id="349" r:id="rId46"/>
    <p:sldId id="347" r:id="rId47"/>
    <p:sldId id="338" r:id="rId48"/>
    <p:sldId id="295" r:id="rId49"/>
    <p:sldId id="336" r:id="rId50"/>
    <p:sldId id="339" r:id="rId51"/>
    <p:sldId id="354" r:id="rId52"/>
    <p:sldId id="348" r:id="rId53"/>
    <p:sldId id="267" r:id="rId54"/>
    <p:sldId id="266" r:id="rId55"/>
    <p:sldId id="364" r:id="rId56"/>
    <p:sldId id="366" r:id="rId57"/>
    <p:sldId id="378" r:id="rId58"/>
    <p:sldId id="341" r:id="rId59"/>
    <p:sldId id="342" r:id="rId60"/>
    <p:sldId id="332" r:id="rId61"/>
    <p:sldId id="385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74"/>
  </p:normalViewPr>
  <p:slideViewPr>
    <p:cSldViewPr>
      <p:cViewPr varScale="1">
        <p:scale>
          <a:sx n="124" d="100"/>
          <a:sy n="124" d="100"/>
        </p:scale>
        <p:origin x="17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tableStyles" Target="tableStyle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55426D-BAFB-2E40-92DF-17C370CFB3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AF449-94A6-CF4E-A08E-01E65419BE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8EA5CDC-78C4-0A45-8954-BD4B3C4A5FD8}" type="datetimeFigureOut">
              <a:rPr lang="en-US"/>
              <a:pPr>
                <a:defRPr/>
              </a:pPr>
              <a:t>3/6/20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6CBE78A-385E-F34B-9D37-0D7B818173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30A6502-9990-3548-A2BD-1AA3D9A64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96973-2553-7D4F-A243-32FD6E2E0D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749E5-0F15-0B43-8573-3B4343E0B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D22FB4E-9704-824D-9553-D8DDE51F12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01590D05-4060-4348-A594-E744AC81A7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E4FEC618-0B52-5A41-AB32-8C168AD241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Slide 136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A42E81DB-CA75-0549-B99F-402981F70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55364B-C64B-2748-AEE3-253C5C2726B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C522B6-9CB5-D247-9890-8A97F3E5B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A0374D-BABF-6F46-A7C8-0D393BC5A6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86172E-D0B9-FA48-B449-44EE8110EC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786FA-EA76-5141-BCD8-0DD1E7DF5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61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3A774B-E5AE-3047-A85B-F87D734DD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F92238-18FA-7447-896C-211D6B85A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1F915E-9ECC-B44D-A845-5298BA7ED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87418-4617-7B4D-A87C-E0941DA31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47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0A9670-6CD4-7742-B04B-F28999907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3F7D61-2CA8-4946-A685-20B7EA67C8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B79A0A-9ADC-9545-9D8E-2344B2B4A9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99795-558D-CE49-82BE-5BB2D7F19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41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AB6570-24C2-F741-A849-16DA7382C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A0F5C8-E1BC-5D4A-A46F-B5391ED63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D57F02-4FE0-9748-95F6-813A2981F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B9469-5410-6A4A-BF3B-86E77F566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59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4C8AB5-C767-2049-A151-F64512774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7B3508-B679-DB40-8DD7-E1FDBCFE2A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3140BA-64C0-E543-90B4-1FBD13189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504ED-FE55-B847-A35E-073B0FD92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8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6EAE67-A580-B540-8BDE-BBBAE29CEE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E68412-1C60-2340-81B5-4D3D1C76B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D4547D-9F53-AE4D-9BE6-E8A67129A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488E9-280E-2742-B833-A415E874D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88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54A8CC-CF0F-1D42-8C7B-7477396D3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95F521-365B-5A43-990D-972F76774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2C933D-C913-6843-A3D8-76D872CC5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21D1D-A408-7B49-BDC8-D8E15226B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43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E0F759-3220-0D48-BAF7-4CF7FAC43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96B32-B5EB-5943-8101-89726D220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800378-E340-7B40-8601-B445291DC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9EAF9-E785-0246-9FD1-844AD6B7D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536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EABFD8-6EFC-E445-ADE8-3771FC9EC5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7D5C55-9463-E448-8905-04096D9E3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4397B9-9CDE-4B41-A0AF-F3027C887A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35AF6-5CB9-C14B-87AA-34E6A5997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0DC80F-FBBF-BF46-9CFD-F10D0608D3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D41EED-EADC-7A4F-A190-821156D34B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2C4A82-8152-3D4A-B59A-32AAC48F9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7BC30-FA4B-8D4D-9CE9-67E454EA1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47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584B96-E0BC-4A42-9143-28D401386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1D7660-1C72-224D-AF33-2CDFE04EC7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05F8F4-090D-3C48-B441-95A6D27C5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2D7EA-8637-8049-9AF4-7D466CEA0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27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A2EF0-A094-6C41-B5E2-FFFDB60D02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7FA6BF-F97D-7542-9ACA-AB3F9AC8AA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029D07-EE48-B54E-904F-524EAF890C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76264-0E70-DC47-B592-F0B751FD0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515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FE286-873D-9D47-9B16-BC605DA8C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C9C01-2F32-554E-A816-853DB1CEF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CF6BD-C2BD-6145-9EE1-6641A4F28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185DB-13A6-A44A-AE1E-BF0E5B8D8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415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BE980-23D7-EF4E-9997-9FDAC1605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C80B45-A7BE-0D4B-A2AC-E216A683C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AA5F53-498C-374B-AEE8-027D975CC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ACCDC-20A4-5F44-B95B-1904858D3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97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D069B2-7B3B-2244-B960-B13078ACD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A26871-8652-104C-A91D-D96F58127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E2EAEF-64DA-7A4D-887E-517DD8A07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16490-BF94-B34C-B100-9F629FC083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493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7C5AA1-D4BE-0845-81C3-6BCF13704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2030AA-F432-354D-A62D-E73A2B90E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E273A7-FDC7-9149-90D1-60015652D3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0F887-6A96-554A-B0AD-8D372CBFC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02D32A-B52D-B744-AA73-5902967DB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4B695B1-3CBC-4443-980A-97961385A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7927C29-4871-834A-8459-94B7E94B6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B0930-5ABB-7E43-9635-92FD66630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75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FE01C5-FE9C-E046-9EB5-56639FF89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81D22-52CB-6B42-91E4-F3012FB6FD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90FA87-303F-2841-91F7-6896A57DF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B21AB-FF0D-804A-B372-66D08E070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302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FA4DDF-CB1B-C84A-A96E-A6829366F1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89769B-376A-7045-AA36-0EA769647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E8715E-7497-3641-B561-C14D5C4F7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57818-1DBB-D74D-98FA-0801C1349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093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92EFF41-C801-EC48-97F7-2A6DBBD39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AA4B0D-2CFA-EB4C-9884-20DCE58F7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2B6AB8-31FA-3846-A732-05E9B48C8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FA9D4-FB8C-B840-ACFC-3D706085E7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697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2901C6-E48F-3643-877A-CC59C6E330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D04D4E-F2C1-ED49-AB6D-0B8FD017D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1604EE-1B2F-A145-B1B5-C3C6EE1083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33A50-97F3-E04C-8BC7-419299D72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4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3E0B63-B4E8-E94D-A820-A0005667F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5C59F8-A666-BB49-AF32-0FF43B286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6A92D2-1BD7-6749-AEA7-CCFE36CE5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72372-8006-A94E-8234-9DC16E2EE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66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C51F30-F3EB-8A4F-8A2A-C2E8C4149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9C5776-A7F5-0B42-8BE9-3FDD422C2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BCDEB0-7F8B-F541-AF57-C6A7D1BCF1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3AAA7-5E43-8948-BC05-32B895B0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56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1D6DBA-2B10-2E41-AA0E-8E58623BB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301654-2F45-1C40-8B35-9B58C206D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29B000-AEEB-7E4F-A499-F1BC7D6A5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E5CEC-7868-2B4B-96B0-B528891E0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168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CC2883-B00E-7A45-8537-E140314A4D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1C250E-83DE-0A4B-B963-FE83B3EB1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68FBDD-DCF9-4541-8114-41E5C28D7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EC77B-B1B6-9144-9522-E64BC1E97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257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459150-D80E-3943-B6E6-EDFBD8B58D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2E20AB-77F7-C448-87DE-E3B033DCB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C991E3-19D3-674A-9BFB-978CE20D5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73069-58CA-C948-A23E-316722AF3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051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F779B9-41EA-FA4B-8FFD-829D96538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385DF1-1B72-E749-A15F-78E67AE8C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749A3A-9E24-2D4E-AEFA-ED362D2C29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D2328-E307-444E-B1E3-FE32F801D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935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5CF6EF-9F20-A043-A76E-3E01CCEAC3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EBC4C7-6305-9743-9722-0C03ECFC8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EEE2C2-6223-9947-BCC3-BAD61355A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28488-8E20-D745-8EC7-D215994F9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306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096410-AE31-C64F-8DCE-E63B514B6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5E4ADE-ABBE-AA4D-B399-6522B7B62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658EEB-0EA4-A54C-AA93-A022139BB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669F0-FF12-0642-9AD0-C0242A7F48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399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033D0E-AFC4-144E-BB1B-2F30E5DF08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7C0E59-D36D-CC44-AD70-845C3E667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F5F4C3-6E9E-F044-B1F8-F476C1E7D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0D5CE-DAAE-D848-9F7E-FD75ACA8C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079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A45E30-FC7E-634C-B436-EFD4372784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CB4585-7CE5-884F-B6D6-A4F50C5D5B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D1D477-2A0C-934D-B268-291675204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B8282-94D3-D645-999B-E6323E001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82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0D3FF7-02C6-B940-8C48-6E19D841CA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EFB77-AC20-AA40-B023-7B2D44A91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05D73-DF95-B74C-819D-6B1FFFEB4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DA59F-CCA1-DC41-B4FA-2BA6AE4E9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73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E11038-2845-F246-9A67-E1FC14A7C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3CAA7-D428-F84D-BA5A-371500D7A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E8E78-8A49-394D-AA12-8894682FA8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D9CDC-177E-9943-982F-063AA56165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47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1F8472-0324-F147-A99A-862CD62F8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7AAA8C-31D9-2E43-A15A-868972263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4123A4-364A-9142-948A-83A178A9C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1AE9-8247-6D4A-B42E-2A37A843D3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49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919405-19BC-174A-BC65-63F2DBCD5E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CB0C38-EB96-5746-A3CB-B8FC6CD58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889EE5-DB65-0342-90B1-E0FE4DA98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C2771-CC9B-C346-A6E6-1B9AB8A2A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8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EFB9AC-199D-2644-A2C6-1A95E6397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7459F97-F989-6245-BC82-FEA920DAF7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E39730-C0D7-1B43-825D-3B73F40A6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0325F-65DE-5542-98AB-0CBA21CB2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09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13518F-0A60-7144-987B-1B95A102E4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D37359-6840-8A4C-BF84-D98227A806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4D9C0E-6E22-D64C-8B45-C78A5D7C69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31142-4CB4-1841-995A-5D4500B8A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04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C622F-66B7-4846-BC04-5F114544D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26E0C-879D-A748-8FA0-7F758C8FC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B0A53F-09FA-F14A-9946-B263857B5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9F957-F1AC-9540-AD84-6C46441C0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45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5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6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7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8BBD88-4FDD-E548-94B9-196FF2379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3D3456-19EF-044E-B0F4-D2B4DBABB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6772909-39EF-B548-B3D0-BB261B33BA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E0560C-8E1A-1E47-9B1F-38EC941966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622E9D3-10EE-A948-B65A-10B25934BC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0C73DA1-72F3-E74C-B488-D404D0A6AF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98A9AB6-E9BB-F548-A5A3-0C7D6A17E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23ED3D8-9716-384E-AA74-AFDF797E1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76038AB-29FA-9246-A74F-A552865DF0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2C19B9-E6BE-714E-85B1-97441CA9ED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8435FA7-0F6D-6F47-B97C-308060E21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7FFF8220-04C3-8947-8F13-4FA3E7354B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A75C1DF-435D-3644-87E3-34519ED70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B9FE366-BC9B-CB48-AFA4-902D36E3E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FFC09B-5992-504A-920E-5034621BE2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22C8F1-A60E-E14B-8EA0-14439B1231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378296F-BF47-6A44-BE1E-640FDF798E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CFD0DD90-B65F-A441-9255-6C141B36A9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2F66091-21FA-B144-A00A-3B5A7BDAD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E31CC62-3DC3-0D49-9C22-1F925840B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D5E667-92E5-BF40-B818-C19ACCAF88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63FAFA-9A7F-6A43-8711-D333DA81C0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824294-4B11-394E-BF4F-FB51F1DB50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0501BFAF-55ED-9B42-9FFE-AE78BDBFE3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2DE4C5B-79F2-9844-A80A-D007AAF46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FEB68A5-2110-6749-AE99-C6E378AE2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57A00D-DDDF-E84C-BF04-F0E4B2224B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4E5239-65EC-7845-8BBB-E1BC89BDF8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91779B-694B-1A47-A162-A809602953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49DBA85F-6DAD-C64C-B428-7097409B78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AD"/>
            </a:gs>
            <a:gs pos="100000">
              <a:srgbClr val="000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DF2E0D-0583-AF49-9B4C-C00E6009D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BE4BB1B-9A4F-C247-935B-05434B82C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B23125FF-1CCE-A043-8486-38CCBFC8F7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F2D137BD-CDD1-F046-838A-2FEBD4B78E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1F84AA81-48C7-3649-81A7-DF8768838D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C6E1DBF-45B2-A741-BB1B-A688F421EC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A1EE99C-F7D1-0D4D-A00D-311D7283B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43C7806-3859-2F44-BA66-07E713790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078C41-022D-8341-B443-294365EC29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779909B-B7A6-1B44-B4B1-896054D236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5729BE-F33D-B94B-A559-FED7D53032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9C719FF2-5B1E-FA42-8E59-9F90A424B5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9546C2F-8FA8-DD44-A398-7F754853A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6B96040-B2CE-B948-A8CB-D67EDC056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ECF9C7E-DC21-7D43-AA63-F7FA6B3ABB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E5A923-A6E0-5A4C-AFE5-5A6085D9A6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6609A0-D424-0340-8640-EA97815943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6FD74C0E-BB77-654A-A0A5-1D05EA7F81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212A97F-05A0-A54E-A21D-69AC0DD1E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6FC0A24-574F-C945-9651-1619BAE61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899BD1D-9077-EE49-91EA-78AD20DA78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C64A48-24F4-7F43-935F-92C5490578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778B508-1946-6F4E-8201-BCB55DF8EC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F5EB38F7-FA29-A04F-8811-25352F1796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124CDEE-D989-0540-8F66-5DBBD08B2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D3A0718-DC66-3B48-86DC-5F2F895B1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6CF79A-B7E8-AD46-99F2-11623E43BB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AD9721-49EF-A646-8D7B-00BF01725B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2BC260-49B5-644F-BE70-3D283E46EF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F1A6DC09-AB42-E249-8ECF-C47CFF4BE4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A47F1B8-CEFD-2D43-93A3-B6646D024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CC9F549-6A32-9043-8198-CDE46BB0B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F253C2-7665-2B41-BEA0-93D128EA53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127A29-89E3-B34E-A01D-EADC250FCC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7CBE9CF-94DB-C848-9039-F7EA4C0340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BB283D40-C1DE-F54B-84E1-1620CF70DC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59878B4-F9AD-AC4D-AB03-EE7168863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AF214D9-793D-D44D-B74B-C2FE8AACD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A0F895-E08B-084E-9C31-A7A99A2E4F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A5A749-332D-594E-A43F-C38C8ABA37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420479-2A3E-7D48-AA08-C401F45747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89CB9A57-9F14-204F-AB2F-990BD7BFA9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B5A73A1-90CE-BC48-B568-3701ECC56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4B258D6-C63F-1341-9998-74BE7B823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439F6B-2E07-1B48-B41F-DFCEBE729F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FCF216-B2C8-1F49-A42A-AB35BAF6C6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46BB80-AB45-9F42-8270-98D2B7064A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0B6A9A43-0F5F-9944-9FCA-F4F7DE6002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viewer.serenusview.com/Viewer.aspx?SlideId=1b97bea4-6739-46c5-8d69-2ab14afc1e97" TargetMode="Externa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viewer.serenusview.com/Viewer.aspx?SlideId=1b97bea4-6739-46c5-8d69-2ab14afc1e97" TargetMode="Externa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iewer.serenusview.com/Viewer.aspx?SlideId=338c7285-91f7-4329-b5db-3e319b17cdb4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iewer.serenusview.com/Viewer.aspx?SlideId=338c7285-91f7-4329-b5db-3e319b17cdb4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viewer.serenusview.com/Viewer.aspx?SlideId=30dbffc8-a666-4b0b-8404-eb3568156041" TargetMode="Externa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viewer.serenusview.com/Viewer.aspx?SlideId=f0fbe838-0b6d-4007-ac6a-ab6b49cfaa10" TargetMode="Externa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viewer.serenusview.com/Viewer.aspx?SlideId=fa244e34-960a-4f93-96b5-c15ed9d2e846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viewer.serenusview.com/Viewer.aspx?SlideId=f8cd5e9d-f3d5-49e3-911b-c1e2a386bc52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viewer.serenusview.com/Viewer.aspx?SlideId=e88c1733-e520-4d4b-98a4-fa115ee1084c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viewer.serenusview.com/Viewer.aspx?SlideId=e88c1733-e520-4d4b-98a4-fa115ee1084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viewer.serenusview.com/Viewer.aspx?SlideId=133e7458-8127-4b07-bc8c-171624cac415" TargetMode="Externa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viewer.serenusview.com/Viewer.aspx?SlideId=8f70a9e4-ad7b-4542-830d-11beb6596ebf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viewer.serenusview.com/Viewer.aspx?SlideId=8f70a9e4-ad7b-4542-830d-11beb6596ebf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viewer.serenusview.com/Viewer.aspx?SlideId=8b9a5b82-55cf-40c8-987b-2ffe5df44f58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viewer.serenusview.com/Viewer.aspx?SlideId=8b9a5b82-55cf-40c8-987b-2ffe5df44f58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viewer.serenusview.com/Viewer.aspx?SlideId=127ea849-b3db-4b2b-a6cb-712d474b1e27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viewer.serenusview.com/Viewer.aspx?SlideId=8b9a5b82-55cf-40c8-987b-2ffe5df44f58" TargetMode="Externa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iewer.serenusview.com/Viewer.aspx?SlideId=5dae8c5a-e7f6-4f5f-af2f-5842a861f039" TargetMode="External"/><Relationship Id="rId4" Type="http://schemas.openxmlformats.org/officeDocument/2006/relationships/image" Target="../media/image6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ewer.serenusview.com/Viewer.aspx?SlideId=5dae8c5a-e7f6-4f5f-af2f-5842a861f039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viewer.serenusview.com/Viewer.aspx?SlideId=9bb16f78-979f-4427-b825-457a7bf2e0b4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viewer.serenusview.com/Viewer.aspx?SlideId=dd7d06e8-a240-41e1-aef8-4d71aa3272f2" TargetMode="Externa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viewer.serenusview.com/Viewer.aspx?SlideId=dd7d06e8-a240-41e1-aef8-4d71aa3272f2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ECFC740-53D1-A746-A22D-F241D02095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Blood and Lymph Vessels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8A037D2-6A85-1A45-BAD9-FE59E06A50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VIBS 443/602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p113">
            <a:extLst>
              <a:ext uri="{FF2B5EF4-FFF2-40B4-BE49-F238E27FC236}">
                <a16:creationId xmlns:a16="http://schemas.microsoft.com/office/drawing/2014/main" id="{1E118F74-B743-A14D-A6E1-9D8F6ECA617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81000"/>
            <a:ext cx="5680075" cy="7391400"/>
          </a:xfrm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353B6FFC-9B28-454D-AF5E-832547ADD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65913"/>
            <a:ext cx="3451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2">
            <a:extLst>
              <a:ext uri="{FF2B5EF4-FFF2-40B4-BE49-F238E27FC236}">
                <a16:creationId xmlns:a16="http://schemas.microsoft.com/office/drawing/2014/main" id="{E863B28B-6531-5C4B-97C0-F1F5D5B19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8" b="-85"/>
          <a:stretch>
            <a:fillRect/>
          </a:stretch>
        </p:blipFill>
        <p:spPr bwMode="auto">
          <a:xfrm>
            <a:off x="5692775" y="0"/>
            <a:ext cx="38020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>
            <a:extLst>
              <a:ext uri="{FF2B5EF4-FFF2-40B4-BE49-F238E27FC236}">
                <a16:creationId xmlns:a16="http://schemas.microsoft.com/office/drawing/2014/main" id="{FB19BEF6-D66C-4744-A847-E4DF33147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" b="3"/>
          <a:stretch>
            <a:fillRect/>
          </a:stretch>
        </p:blipFill>
        <p:spPr bwMode="auto">
          <a:xfrm>
            <a:off x="5692775" y="5116513"/>
            <a:ext cx="34512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FD9630E-E5C8-844F-98AF-1DCCB73A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Slide </a:t>
            </a:r>
            <a:r>
              <a:rPr lang="en-US" altLang="en-US">
                <a:hlinkClick r:id="rId2"/>
              </a:rPr>
              <a:t>427</a:t>
            </a:r>
            <a:r>
              <a:rPr lang="en-US" altLang="en-US"/>
              <a:t> aorta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F538D967-C107-A145-9863-632F104E75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" b="-66"/>
          <a:stretch>
            <a:fillRect/>
          </a:stretch>
        </p:blipFill>
        <p:spPr>
          <a:xfrm>
            <a:off x="0" y="996950"/>
            <a:ext cx="9144000" cy="586105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2172EF3-09B1-9840-A956-8AC5F49E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Slide </a:t>
            </a:r>
            <a:r>
              <a:rPr lang="en-US" altLang="en-US">
                <a:hlinkClick r:id="rId2"/>
              </a:rPr>
              <a:t>427</a:t>
            </a:r>
            <a:endParaRPr lang="en-US" altLang="en-US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DC0B94F3-1177-B848-897F-E782C5BF30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66"/>
          <a:stretch>
            <a:fillRect/>
          </a:stretch>
        </p:blipFill>
        <p:spPr>
          <a:xfrm>
            <a:off x="-6350" y="1066800"/>
            <a:ext cx="9150350" cy="57912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FAB9ED82-E840-C84A-A6CD-048182EF81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66"/>
          <a:stretch>
            <a:fillRect/>
          </a:stretch>
        </p:blipFill>
        <p:spPr>
          <a:xfrm>
            <a:off x="-127000" y="990600"/>
            <a:ext cx="9271000" cy="5867400"/>
          </a:xfrm>
          <a:noFill/>
        </p:spPr>
      </p:pic>
      <p:sp>
        <p:nvSpPr>
          <p:cNvPr id="27651" name="TextBox 1">
            <a:extLst>
              <a:ext uri="{FF2B5EF4-FFF2-40B4-BE49-F238E27FC236}">
                <a16:creationId xmlns:a16="http://schemas.microsoft.com/office/drawing/2014/main" id="{189B43A5-E2B0-7840-B47D-2B736CBA1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28600"/>
            <a:ext cx="2152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hlinkClick r:id="rId3"/>
              </a:rPr>
              <a:t>432</a:t>
            </a:r>
            <a:r>
              <a:rPr lang="en-US" altLang="en-US" sz="4000"/>
              <a:t> lung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1B3B3347-EC82-B24D-AB32-1F9BD124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1F8AF939-28C9-7A49-80E7-0BEF94FBB8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66"/>
          <a:stretch>
            <a:fillRect/>
          </a:stretch>
        </p:blipFill>
        <p:spPr>
          <a:xfrm>
            <a:off x="-6350" y="1066800"/>
            <a:ext cx="9150350" cy="5791200"/>
          </a:xfrm>
          <a:noFill/>
        </p:spPr>
      </p:pic>
      <p:sp>
        <p:nvSpPr>
          <p:cNvPr id="28676" name="Rectangle 2">
            <a:extLst>
              <a:ext uri="{FF2B5EF4-FFF2-40B4-BE49-F238E27FC236}">
                <a16:creationId xmlns:a16="http://schemas.microsoft.com/office/drawing/2014/main" id="{03569F83-2200-C446-B07A-FD14446AD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04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hlinkClick r:id="rId3"/>
              </a:rPr>
              <a:t>432</a:t>
            </a:r>
            <a:endParaRPr lang="en-US" altLang="en-US"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9797F47-78D0-5745-8413-101B1488A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8229600" cy="1143000"/>
          </a:xfrm>
        </p:spPr>
        <p:txBody>
          <a:bodyPr/>
          <a:lstStyle/>
          <a:p>
            <a:r>
              <a:rPr lang="en-US" altLang="en-US">
                <a:hlinkClick r:id="rId2"/>
              </a:rPr>
              <a:t>472</a:t>
            </a:r>
            <a:r>
              <a:rPr lang="en-US" altLang="en-US"/>
              <a:t> fallopian tube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0CB26E5D-8C08-0943-A6B7-84D6C95583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 b="-66"/>
          <a:stretch>
            <a:fillRect/>
          </a:stretch>
        </p:blipFill>
        <p:spPr>
          <a:xfrm>
            <a:off x="-9525" y="914400"/>
            <a:ext cx="9153525" cy="59436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8BF64DD3-EFE9-A44A-B954-9DBCED93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altLang="en-US">
                <a:hlinkClick r:id="rId2"/>
              </a:rPr>
              <a:t>426</a:t>
            </a:r>
            <a:r>
              <a:rPr lang="en-US" altLang="en-US"/>
              <a:t> renal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9869CF22-75A5-AD40-8882-3F1942125B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"/>
          <a:stretch>
            <a:fillRect/>
          </a:stretch>
        </p:blipFill>
        <p:spPr>
          <a:xfrm>
            <a:off x="-63500" y="914400"/>
            <a:ext cx="9207500" cy="59436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17A6321-2935-4848-99DE-9B6120DAD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5C40EEB-69D7-894B-B320-A5A9154E8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8C6FBFCD-8F4E-FD48-BEC0-CCF09F38A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62400"/>
            <a:ext cx="3429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EM 9 of arteriole: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latin typeface="Times New Roman" panose="02020603050405020304" pitchFamily="18" charset="0"/>
              </a:rPr>
              <a:t>Endothelial cell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latin typeface="Times New Roman" panose="02020603050405020304" pitchFamily="18" charset="0"/>
              </a:rPr>
              <a:t>Internal elastic membrane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latin typeface="Times New Roman" panose="02020603050405020304" pitchFamily="18" charset="0"/>
              </a:rPr>
              <a:t>Smooth muscle cell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pic>
        <p:nvPicPr>
          <p:cNvPr id="31749" name="Picture 5" descr="5_1">
            <a:extLst>
              <a:ext uri="{FF2B5EF4-FFF2-40B4-BE49-F238E27FC236}">
                <a16:creationId xmlns:a16="http://schemas.microsoft.com/office/drawing/2014/main" id="{D413FC7C-E9BA-9A4D-B5A9-1DCEB260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069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EM 009">
            <a:extLst>
              <a:ext uri="{FF2B5EF4-FFF2-40B4-BE49-F238E27FC236}">
                <a16:creationId xmlns:a16="http://schemas.microsoft.com/office/drawing/2014/main" id="{A0363EA4-6158-8A4B-987C-557EE3B41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0"/>
            <a:ext cx="5389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g 12-31">
            <a:extLst>
              <a:ext uri="{FF2B5EF4-FFF2-40B4-BE49-F238E27FC236}">
                <a16:creationId xmlns:a16="http://schemas.microsoft.com/office/drawing/2014/main" id="{1FDEC7FB-EAF6-8A42-8841-F911A3759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 b="60"/>
          <a:stretch>
            <a:fillRect/>
          </a:stretch>
        </p:blipFill>
        <p:spPr bwMode="auto">
          <a:xfrm>
            <a:off x="3962400" y="228600"/>
            <a:ext cx="48006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ABDB3F80-9AE5-1B43-95A6-A8EBA387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667000"/>
            <a:ext cx="162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VENULE</a:t>
            </a:r>
          </a:p>
        </p:txBody>
      </p:sp>
      <p:pic>
        <p:nvPicPr>
          <p:cNvPr id="32772" name="Picture 4" descr="fig 12-12">
            <a:extLst>
              <a:ext uri="{FF2B5EF4-FFF2-40B4-BE49-F238E27FC236}">
                <a16:creationId xmlns:a16="http://schemas.microsoft.com/office/drawing/2014/main" id="{9E554417-1564-3C45-B1FC-2646AADCBA2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" b="44"/>
          <a:stretch>
            <a:fillRect/>
          </a:stretch>
        </p:blipFill>
        <p:spPr>
          <a:xfrm>
            <a:off x="3962400" y="3597275"/>
            <a:ext cx="4800600" cy="3260725"/>
          </a:xfrm>
          <a:noFill/>
        </p:spPr>
      </p:pic>
      <p:sp>
        <p:nvSpPr>
          <p:cNvPr id="32773" name="Text Box 5">
            <a:extLst>
              <a:ext uri="{FF2B5EF4-FFF2-40B4-BE49-F238E27FC236}">
                <a16:creationId xmlns:a16="http://schemas.microsoft.com/office/drawing/2014/main" id="{E55F2332-1666-AA41-83B8-67774269E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10200"/>
            <a:ext cx="1930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MUSCULAR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 ARTERY</a:t>
            </a:r>
            <a:br>
              <a:rPr lang="en-US" altLang="en-US" sz="1800" b="1"/>
            </a:br>
            <a:endParaRPr lang="en-US" altLang="en-US" sz="1800" b="1"/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6065D5BB-BEB8-4C40-ACA1-747424FF2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36639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Note difference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in density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smooth muscle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cells.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3044A4BF-60E0-5C41-8FF7-C616C9792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7200"/>
            <a:ext cx="3352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EM 17 of capillary in the lamina propria of the intestine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latin typeface="Times New Roman" panose="02020603050405020304" pitchFamily="18" charset="0"/>
              </a:rPr>
              <a:t>Smooth muscle cell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latin typeface="Times New Roman" panose="02020603050405020304" pitchFamily="18" charset="0"/>
              </a:rPr>
              <a:t>Capillary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latin typeface="Times New Roman" panose="02020603050405020304" pitchFamily="18" charset="0"/>
              </a:rPr>
              <a:t>Endothelial cell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pic>
        <p:nvPicPr>
          <p:cNvPr id="33795" name="Picture 4" descr="EM 017">
            <a:extLst>
              <a:ext uri="{FF2B5EF4-FFF2-40B4-BE49-F238E27FC236}">
                <a16:creationId xmlns:a16="http://schemas.microsoft.com/office/drawing/2014/main" id="{6D7AFBF7-26F9-A146-95D5-CBF1996DE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1" b="-82"/>
          <a:stretch>
            <a:fillRect/>
          </a:stretch>
        </p:blipFill>
        <p:spPr bwMode="auto">
          <a:xfrm>
            <a:off x="-762000" y="2971800"/>
            <a:ext cx="10744200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14_1">
            <a:extLst>
              <a:ext uri="{FF2B5EF4-FFF2-40B4-BE49-F238E27FC236}">
                <a16:creationId xmlns:a16="http://schemas.microsoft.com/office/drawing/2014/main" id="{99AB6E1B-94CA-C144-BE3D-9A33781E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44450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180E6E9-4C8B-494A-B27C-0EB13AF09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858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OBJECTIVES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71264CC-E013-1F4C-9E4C-0333E9DDA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81088"/>
            <a:ext cx="868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/>
              <a:t>LAYERS IN VASCULAR WALLS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sz="2800" b="1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/>
              <a:t>CLASSIFICATION OF VESSELS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sz="2800" b="1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/>
              <a:t>VARIATION IN MICROVASCULATURE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sz="2800" b="1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/>
              <a:t>LYMPHATIC SYSTEM</a:t>
            </a:r>
          </a:p>
        </p:txBody>
      </p:sp>
      <p:pic>
        <p:nvPicPr>
          <p:cNvPr id="16388" name="Picture 4" descr="331j">
            <a:extLst>
              <a:ext uri="{FF2B5EF4-FFF2-40B4-BE49-F238E27FC236}">
                <a16:creationId xmlns:a16="http://schemas.microsoft.com/office/drawing/2014/main" id="{336BC522-1F13-8740-90FF-523BF6566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" b="-104"/>
          <a:stretch>
            <a:fillRect/>
          </a:stretch>
        </p:blipFill>
        <p:spPr bwMode="auto">
          <a:xfrm>
            <a:off x="1874838" y="5334000"/>
            <a:ext cx="12493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332o">
            <a:extLst>
              <a:ext uri="{FF2B5EF4-FFF2-40B4-BE49-F238E27FC236}">
                <a16:creationId xmlns:a16="http://schemas.microsoft.com/office/drawing/2014/main" id="{9E803497-4FA5-844E-8014-DAABB7746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"/>
          <a:stretch>
            <a:fillRect/>
          </a:stretch>
        </p:blipFill>
        <p:spPr bwMode="auto">
          <a:xfrm>
            <a:off x="3200400" y="5284788"/>
            <a:ext cx="19812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334b">
            <a:extLst>
              <a:ext uri="{FF2B5EF4-FFF2-40B4-BE49-F238E27FC236}">
                <a16:creationId xmlns:a16="http://schemas.microsoft.com/office/drawing/2014/main" id="{27256B9B-0922-C349-90B9-6F389A75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 b="-58"/>
          <a:stretch>
            <a:fillRect/>
          </a:stretch>
        </p:blipFill>
        <p:spPr bwMode="auto">
          <a:xfrm>
            <a:off x="7467600" y="5259388"/>
            <a:ext cx="1600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333j">
            <a:extLst>
              <a:ext uri="{FF2B5EF4-FFF2-40B4-BE49-F238E27FC236}">
                <a16:creationId xmlns:a16="http://schemas.microsoft.com/office/drawing/2014/main" id="{45A6B49F-9B22-454F-BF53-60502B071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2"/>
          <a:stretch>
            <a:fillRect/>
          </a:stretch>
        </p:blipFill>
        <p:spPr bwMode="auto">
          <a:xfrm>
            <a:off x="5257800" y="5267325"/>
            <a:ext cx="2133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333a1">
            <a:extLst>
              <a:ext uri="{FF2B5EF4-FFF2-40B4-BE49-F238E27FC236}">
                <a16:creationId xmlns:a16="http://schemas.microsoft.com/office/drawing/2014/main" id="{C53E4A24-A236-C343-A9C8-256FBE207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" b="-56"/>
          <a:stretch>
            <a:fillRect/>
          </a:stretch>
        </p:blipFill>
        <p:spPr bwMode="auto">
          <a:xfrm>
            <a:off x="76200" y="5318125"/>
            <a:ext cx="17526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_DSF7921">
            <a:extLst>
              <a:ext uri="{FF2B5EF4-FFF2-40B4-BE49-F238E27FC236}">
                <a16:creationId xmlns:a16="http://schemas.microsoft.com/office/drawing/2014/main" id="{4A25A6B1-28C8-4D48-8B7E-004764F1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9" r="-50" b="8"/>
          <a:stretch>
            <a:fillRect/>
          </a:stretch>
        </p:blipFill>
        <p:spPr bwMode="auto">
          <a:xfrm>
            <a:off x="6896100" y="0"/>
            <a:ext cx="2095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D35C27E-2ADE-D749-BA3D-1090E882B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A5BAF95-BF02-9F42-8663-59FFDB349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C0D09091-63EF-484C-9646-B19F1BDB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32004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EM 10a: pericyte in vessel wall; 20,000x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latin typeface="Times New Roman" panose="02020603050405020304" pitchFamily="18" charset="0"/>
              </a:rPr>
              <a:t>Lumen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latin typeface="Times New Roman" panose="02020603050405020304" pitchFamily="18" charset="0"/>
              </a:rPr>
              <a:t>Endothelial cell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latin typeface="Times New Roman" panose="02020603050405020304" pitchFamily="18" charset="0"/>
              </a:rPr>
              <a:t>Tight junction</a:t>
            </a:r>
          </a:p>
        </p:txBody>
      </p:sp>
      <p:pic>
        <p:nvPicPr>
          <p:cNvPr id="34821" name="Picture 5" descr="26">
            <a:extLst>
              <a:ext uri="{FF2B5EF4-FFF2-40B4-BE49-F238E27FC236}">
                <a16:creationId xmlns:a16="http://schemas.microsoft.com/office/drawing/2014/main" id="{569B4C8E-6304-C24F-A8B4-DBC485522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44069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EM 010A">
            <a:extLst>
              <a:ext uri="{FF2B5EF4-FFF2-40B4-BE49-F238E27FC236}">
                <a16:creationId xmlns:a16="http://schemas.microsoft.com/office/drawing/2014/main" id="{CC08754A-24FD-C440-8982-A615C7364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0"/>
            <a:ext cx="538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110">
            <a:extLst>
              <a:ext uri="{FF2B5EF4-FFF2-40B4-BE49-F238E27FC236}">
                <a16:creationId xmlns:a16="http://schemas.microsoft.com/office/drawing/2014/main" id="{24FF1ED5-86E2-5E4E-9E21-A66BABDA651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228600"/>
            <a:ext cx="5872163" cy="6858000"/>
          </a:xfrm>
        </p:spPr>
      </p:pic>
      <p:sp>
        <p:nvSpPr>
          <p:cNvPr id="35843" name="Text Box 6">
            <a:extLst>
              <a:ext uri="{FF2B5EF4-FFF2-40B4-BE49-F238E27FC236}">
                <a16:creationId xmlns:a16="http://schemas.microsoft.com/office/drawing/2014/main" id="{056F4AF7-7718-2642-BD74-30D564E2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056313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liver</a:t>
            </a:r>
          </a:p>
        </p:txBody>
      </p:sp>
      <p:sp>
        <p:nvSpPr>
          <p:cNvPr id="35844" name="Text Box 7">
            <a:extLst>
              <a:ext uri="{FF2B5EF4-FFF2-40B4-BE49-F238E27FC236}">
                <a16:creationId xmlns:a16="http://schemas.microsoft.com/office/drawing/2014/main" id="{91DB5733-DA69-7D4A-B4E3-825797612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400800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kidney/adrenal</a:t>
            </a:r>
          </a:p>
        </p:txBody>
      </p:sp>
      <p:sp>
        <p:nvSpPr>
          <p:cNvPr id="35845" name="Text Box 8">
            <a:extLst>
              <a:ext uri="{FF2B5EF4-FFF2-40B4-BE49-F238E27FC236}">
                <a16:creationId xmlns:a16="http://schemas.microsoft.com/office/drawing/2014/main" id="{EED24B77-370B-E140-923D-22C140393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056313"/>
            <a:ext cx="147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muscle/brain</a:t>
            </a:r>
          </a:p>
        </p:txBody>
      </p:sp>
      <p:sp>
        <p:nvSpPr>
          <p:cNvPr id="35846" name="Rectangle 9">
            <a:extLst>
              <a:ext uri="{FF2B5EF4-FFF2-40B4-BE49-F238E27FC236}">
                <a16:creationId xmlns:a16="http://schemas.microsoft.com/office/drawing/2014/main" id="{73BA66E7-BC31-BF41-B1CD-3C43B914D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0960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7" name="Rectangle 10">
            <a:extLst>
              <a:ext uri="{FF2B5EF4-FFF2-40B4-BE49-F238E27FC236}">
                <a16:creationId xmlns:a16="http://schemas.microsoft.com/office/drawing/2014/main" id="{02689234-FC32-2E45-9BAA-ADA55726E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6400800"/>
            <a:ext cx="17526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8" name="Rectangle 11">
            <a:extLst>
              <a:ext uri="{FF2B5EF4-FFF2-40B4-BE49-F238E27FC236}">
                <a16:creationId xmlns:a16="http://schemas.microsoft.com/office/drawing/2014/main" id="{85951CE4-A6D3-544F-9BC4-70EAAD537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96000"/>
            <a:ext cx="1447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9" name="Text Box 12">
            <a:extLst>
              <a:ext uri="{FF2B5EF4-FFF2-40B4-BE49-F238E27FC236}">
                <a16:creationId xmlns:a16="http://schemas.microsoft.com/office/drawing/2014/main" id="{5BD80ADF-2887-414A-88D0-EE33F8463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91088"/>
            <a:ext cx="146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basal lamina</a:t>
            </a:r>
          </a:p>
        </p:txBody>
      </p:sp>
      <p:sp>
        <p:nvSpPr>
          <p:cNvPr id="35850" name="Line 13">
            <a:extLst>
              <a:ext uri="{FF2B5EF4-FFF2-40B4-BE49-F238E27FC236}">
                <a16:creationId xmlns:a16="http://schemas.microsoft.com/office/drawing/2014/main" id="{286C98D1-E171-D847-915C-CCD7819A4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029200"/>
            <a:ext cx="1524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4">
            <a:extLst>
              <a:ext uri="{FF2B5EF4-FFF2-40B4-BE49-F238E27FC236}">
                <a16:creationId xmlns:a16="http://schemas.microsoft.com/office/drawing/2014/main" id="{EAFBEB94-61F2-7643-A22D-C0AF9CCA1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181600"/>
            <a:ext cx="4572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6">
            <a:extLst>
              <a:ext uri="{FF2B5EF4-FFF2-40B4-BE49-F238E27FC236}">
                <a16:creationId xmlns:a16="http://schemas.microsoft.com/office/drawing/2014/main" id="{2571D1EB-C66C-F741-81B7-7BF8BBFA85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50292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53" name="Picture 3">
            <a:extLst>
              <a:ext uri="{FF2B5EF4-FFF2-40B4-BE49-F238E27FC236}">
                <a16:creationId xmlns:a16="http://schemas.microsoft.com/office/drawing/2014/main" id="{FAEAF3E2-0D61-F146-ACDB-929756A54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6513513"/>
            <a:ext cx="3451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p110">
            <a:extLst>
              <a:ext uri="{FF2B5EF4-FFF2-40B4-BE49-F238E27FC236}">
                <a16:creationId xmlns:a16="http://schemas.microsoft.com/office/drawing/2014/main" id="{E642F512-CA82-154B-A19D-14245FCCD64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228600"/>
            <a:ext cx="5872163" cy="6858000"/>
          </a:xfrm>
        </p:spPr>
      </p:pic>
      <p:sp>
        <p:nvSpPr>
          <p:cNvPr id="36867" name="Text Box 6">
            <a:extLst>
              <a:ext uri="{FF2B5EF4-FFF2-40B4-BE49-F238E27FC236}">
                <a16:creationId xmlns:a16="http://schemas.microsoft.com/office/drawing/2014/main" id="{FAAEE790-09E6-F24D-9243-F525D73D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056313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liver</a:t>
            </a:r>
          </a:p>
        </p:txBody>
      </p:sp>
      <p:sp>
        <p:nvSpPr>
          <p:cNvPr id="36868" name="Text Box 7">
            <a:extLst>
              <a:ext uri="{FF2B5EF4-FFF2-40B4-BE49-F238E27FC236}">
                <a16:creationId xmlns:a16="http://schemas.microsoft.com/office/drawing/2014/main" id="{5B618EFA-6E44-964D-847A-D4AD6293D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400800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kidney/adrenal</a:t>
            </a:r>
          </a:p>
        </p:txBody>
      </p:sp>
      <p:sp>
        <p:nvSpPr>
          <p:cNvPr id="36869" name="Text Box 8">
            <a:extLst>
              <a:ext uri="{FF2B5EF4-FFF2-40B4-BE49-F238E27FC236}">
                <a16:creationId xmlns:a16="http://schemas.microsoft.com/office/drawing/2014/main" id="{19ECD2D2-0C5A-2D4E-B763-B8BD23057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056313"/>
            <a:ext cx="147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muscle/brain</a:t>
            </a:r>
          </a:p>
        </p:txBody>
      </p:sp>
      <p:sp>
        <p:nvSpPr>
          <p:cNvPr id="36870" name="Rectangle 9">
            <a:extLst>
              <a:ext uri="{FF2B5EF4-FFF2-40B4-BE49-F238E27FC236}">
                <a16:creationId xmlns:a16="http://schemas.microsoft.com/office/drawing/2014/main" id="{F594543E-665C-0C46-9D5A-816D7D116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0960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1" name="Rectangle 10">
            <a:extLst>
              <a:ext uri="{FF2B5EF4-FFF2-40B4-BE49-F238E27FC236}">
                <a16:creationId xmlns:a16="http://schemas.microsoft.com/office/drawing/2014/main" id="{0894B1FE-F304-794C-B5DC-00575897C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6400800"/>
            <a:ext cx="17526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2" name="Rectangle 11">
            <a:extLst>
              <a:ext uri="{FF2B5EF4-FFF2-40B4-BE49-F238E27FC236}">
                <a16:creationId xmlns:a16="http://schemas.microsoft.com/office/drawing/2014/main" id="{1D3B2262-591C-6845-9F68-1B1BD6949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96000"/>
            <a:ext cx="1447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3" name="Text Box 12">
            <a:extLst>
              <a:ext uri="{FF2B5EF4-FFF2-40B4-BE49-F238E27FC236}">
                <a16:creationId xmlns:a16="http://schemas.microsoft.com/office/drawing/2014/main" id="{7110F119-945C-484E-ACC4-8153EF701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91088"/>
            <a:ext cx="146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basal lamina</a:t>
            </a:r>
          </a:p>
        </p:txBody>
      </p:sp>
      <p:sp>
        <p:nvSpPr>
          <p:cNvPr id="36874" name="Line 13">
            <a:extLst>
              <a:ext uri="{FF2B5EF4-FFF2-40B4-BE49-F238E27FC236}">
                <a16:creationId xmlns:a16="http://schemas.microsoft.com/office/drawing/2014/main" id="{3C23D031-32F5-3E43-BA49-9BED61832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029200"/>
            <a:ext cx="1524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Line 14">
            <a:extLst>
              <a:ext uri="{FF2B5EF4-FFF2-40B4-BE49-F238E27FC236}">
                <a16:creationId xmlns:a16="http://schemas.microsoft.com/office/drawing/2014/main" id="{31EF9F76-D981-8946-8EBC-2B13B6EBB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181600"/>
            <a:ext cx="4572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Line 16">
            <a:extLst>
              <a:ext uri="{FF2B5EF4-FFF2-40B4-BE49-F238E27FC236}">
                <a16:creationId xmlns:a16="http://schemas.microsoft.com/office/drawing/2014/main" id="{C0158A97-4C3C-8941-B6EF-EB37A940EA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50292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77" name="Picture 3">
            <a:extLst>
              <a:ext uri="{FF2B5EF4-FFF2-40B4-BE49-F238E27FC236}">
                <a16:creationId xmlns:a16="http://schemas.microsoft.com/office/drawing/2014/main" id="{4CD2253A-858B-F244-816E-3B0DFC75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6513513"/>
            <a:ext cx="3451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8" name="Picture 3">
            <a:extLst>
              <a:ext uri="{FF2B5EF4-FFF2-40B4-BE49-F238E27FC236}">
                <a16:creationId xmlns:a16="http://schemas.microsoft.com/office/drawing/2014/main" id="{17032DF7-A405-7D4E-8826-670B09463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>
            <a:fillRect/>
          </a:stretch>
        </p:blipFill>
        <p:spPr bwMode="auto">
          <a:xfrm>
            <a:off x="76200" y="1677988"/>
            <a:ext cx="9067800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3">
            <a:extLst>
              <a:ext uri="{FF2B5EF4-FFF2-40B4-BE49-F238E27FC236}">
                <a16:creationId xmlns:a16="http://schemas.microsoft.com/office/drawing/2014/main" id="{4E4F2082-C2CA-BF42-ABE4-CA84E5BCB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6553200"/>
            <a:ext cx="34512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BE7A38D-0748-E348-9148-2D15A08FF6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37891" name="Picture 3" descr="333p">
            <a:extLst>
              <a:ext uri="{FF2B5EF4-FFF2-40B4-BE49-F238E27FC236}">
                <a16:creationId xmlns:a16="http://schemas.microsoft.com/office/drawing/2014/main" id="{6FBCD32B-349C-E343-84C0-D5901527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291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>
            <a:extLst>
              <a:ext uri="{FF2B5EF4-FFF2-40B4-BE49-F238E27FC236}">
                <a16:creationId xmlns:a16="http://schemas.microsoft.com/office/drawing/2014/main" id="{6169DFD8-1051-5A4E-A0B9-663F47B43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990600"/>
            <a:ext cx="292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CONTINUOUS</a:t>
            </a:r>
            <a:r>
              <a:rPr lang="en-US" altLang="en-US" sz="1800" b="1"/>
              <a:t>	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71698827-F0BC-A84B-BEDE-5518B8816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611563"/>
            <a:ext cx="318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FENESTRATED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65F3EEAF-27A4-1046-A7E3-E6587ED43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694363"/>
            <a:ext cx="2690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SINUSOIDAL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04CB80C-1AB7-9D4D-9680-855B564B7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447800"/>
          </a:xfrm>
        </p:spPr>
        <p:txBody>
          <a:bodyPr/>
          <a:lstStyle/>
          <a:p>
            <a:pPr eaLnBrk="1" hangingPunct="1"/>
            <a:br>
              <a:rPr lang="en-US" altLang="en-US" sz="4000" b="1"/>
            </a:br>
            <a:r>
              <a:rPr lang="en-US" altLang="en-US" sz="3600" b="1"/>
              <a:t>TYPES OF CAPILLARIES &amp;</a:t>
            </a:r>
            <a:br>
              <a:rPr lang="en-US" altLang="en-US" sz="3600" b="1"/>
            </a:br>
            <a:r>
              <a:rPr lang="en-US" altLang="en-US" sz="3600" b="1"/>
              <a:t> BASAL LAMINA CHARACTERISTICS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3CB788E-4F6C-B249-BE5C-7AF0A6198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525963"/>
          </a:xfrm>
        </p:spPr>
        <p:txBody>
          <a:bodyPr/>
          <a:lstStyle/>
          <a:p>
            <a:pPr indent="-231775" eaLnBrk="1" hangingPunct="1">
              <a:lnSpc>
                <a:spcPct val="90000"/>
              </a:lnSpc>
            </a:pPr>
            <a:endParaRPr lang="en-US" altLang="en-US" sz="1800" b="1" u="sng"/>
          </a:p>
          <a:p>
            <a:pPr indent="-231775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u="sng"/>
              <a:t>CAPILLARIES</a:t>
            </a:r>
            <a:r>
              <a:rPr lang="en-US" altLang="en-US" sz="2000" b="1"/>
              <a:t>		</a:t>
            </a:r>
            <a:r>
              <a:rPr lang="en-US" altLang="en-US" sz="2000" b="1" u="sng"/>
              <a:t>BASAL LAMINA</a:t>
            </a:r>
            <a:r>
              <a:rPr lang="en-US" altLang="en-US" sz="2000" b="1"/>
              <a:t>		</a:t>
            </a:r>
            <a:r>
              <a:rPr lang="en-US" altLang="en-US" sz="2000" b="1" u="sng"/>
              <a:t>EXAMPLES OF LOCATIONS</a:t>
            </a:r>
            <a:endParaRPr lang="en-US" altLang="en-US" sz="2000" b="1"/>
          </a:p>
          <a:p>
            <a:pPr indent="-231775" eaLnBrk="1" hangingPunct="1">
              <a:lnSpc>
                <a:spcPct val="90000"/>
              </a:lnSpc>
              <a:buFontTx/>
              <a:buNone/>
            </a:pPr>
            <a:endParaRPr lang="en-US" altLang="en-US" sz="2000" b="1"/>
          </a:p>
          <a:p>
            <a:pPr indent="-231775" eaLnBrk="1" hangingPunct="1">
              <a:lnSpc>
                <a:spcPct val="90000"/>
              </a:lnSpc>
              <a:buFontTx/>
              <a:buNone/>
            </a:pPr>
            <a:r>
              <a:rPr lang="en-US" altLang="en-US" sz="2000" b="1"/>
              <a:t>CONTINUOUS		COMPLETE		MUSCLE, TESTIS, BRAIN,</a:t>
            </a:r>
          </a:p>
          <a:p>
            <a:pPr indent="-231775" eaLnBrk="1" hangingPunct="1">
              <a:lnSpc>
                <a:spcPct val="90000"/>
              </a:lnSpc>
              <a:buFontTx/>
              <a:buNone/>
            </a:pPr>
            <a:r>
              <a:rPr lang="en-US" altLang="en-US" sz="2000" b="1"/>
              <a:t>							THYMUS</a:t>
            </a:r>
          </a:p>
          <a:p>
            <a:pPr indent="-231775" eaLnBrk="1" hangingPunct="1">
              <a:lnSpc>
                <a:spcPct val="90000"/>
              </a:lnSpc>
              <a:buFontTx/>
              <a:buNone/>
            </a:pPr>
            <a:endParaRPr lang="en-US" altLang="en-US" sz="2000" b="1"/>
          </a:p>
          <a:p>
            <a:pPr indent="-231775" eaLnBrk="1" hangingPunct="1">
              <a:lnSpc>
                <a:spcPct val="90000"/>
              </a:lnSpc>
              <a:buFontTx/>
              <a:buNone/>
            </a:pPr>
            <a:r>
              <a:rPr lang="en-US" altLang="en-US" sz="2000" b="1"/>
              <a:t>FENESTRATED	COMPLETE		GLOMERULUS, ADRENAL</a:t>
            </a:r>
          </a:p>
          <a:p>
            <a:pPr indent="-231775" eaLnBrk="1" hangingPunct="1">
              <a:lnSpc>
                <a:spcPct val="90000"/>
              </a:lnSpc>
            </a:pPr>
            <a:endParaRPr lang="en-US" altLang="en-US" sz="2000" b="1"/>
          </a:p>
          <a:p>
            <a:pPr indent="-231775" eaLnBrk="1" hangingPunct="1">
              <a:lnSpc>
                <a:spcPct val="90000"/>
              </a:lnSpc>
              <a:buFontTx/>
              <a:buNone/>
            </a:pPr>
            <a:r>
              <a:rPr lang="en-US" altLang="en-US" sz="2000" b="1"/>
              <a:t>DISCONTINUOUS	INCOMPLETE OR	LIVER, SPLEEN, BONE</a:t>
            </a:r>
          </a:p>
          <a:p>
            <a:pPr indent="-231775" eaLnBrk="1" hangingPunct="1">
              <a:lnSpc>
                <a:spcPct val="90000"/>
              </a:lnSpc>
              <a:buFontTx/>
              <a:buNone/>
            </a:pPr>
            <a:r>
              <a:rPr lang="en-US" altLang="en-US" sz="2000" b="1"/>
              <a:t>  OR SINUSOIDAL	LACKING		MARROW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32623490-ACF5-8747-AE70-9B188AB9A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/>
          <a:stretch>
            <a:fillRect/>
          </a:stretch>
        </p:blipFill>
        <p:spPr bwMode="auto">
          <a:xfrm>
            <a:off x="0" y="4953000"/>
            <a:ext cx="28956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545E6883-62A6-8140-A16D-ABF80878D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44749" r="32500" b="13702"/>
          <a:stretch>
            <a:fillRect/>
          </a:stretch>
        </p:blipFill>
        <p:spPr bwMode="auto">
          <a:xfrm>
            <a:off x="2971800" y="4953000"/>
            <a:ext cx="228758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>
            <a:extLst>
              <a:ext uri="{FF2B5EF4-FFF2-40B4-BE49-F238E27FC236}">
                <a16:creationId xmlns:a16="http://schemas.microsoft.com/office/drawing/2014/main" id="{4962AC03-7CBE-D84D-9B3C-26674574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4" t="55750" r="31328" b="18703"/>
          <a:stretch>
            <a:fillRect/>
          </a:stretch>
        </p:blipFill>
        <p:spPr bwMode="auto">
          <a:xfrm>
            <a:off x="5405438" y="4953000"/>
            <a:ext cx="37385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1">
            <a:extLst>
              <a:ext uri="{FF2B5EF4-FFF2-40B4-BE49-F238E27FC236}">
                <a16:creationId xmlns:a16="http://schemas.microsoft.com/office/drawing/2014/main" id="{06ADA9C4-9C46-9145-A5F4-34C7F55EF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6411913"/>
            <a:ext cx="115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MUSCLE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B80154-2BED-824F-AAF7-4EA2F9453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6411913"/>
            <a:ext cx="1827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GLOMERULUS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E236D4-A02E-DA4D-BA7E-2F7AD102A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0" y="64119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LIVER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EA59863-7B48-D24F-92DD-7A743CD6B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/>
              <a:t>Tongue, monkey			</a:t>
            </a: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10531490-A1D5-F049-B7B3-C31B4AE9CFA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" b="-46"/>
          <a:stretch>
            <a:fillRect/>
          </a:stretch>
        </p:blipFill>
        <p:spPr>
          <a:xfrm>
            <a:off x="0" y="1371600"/>
            <a:ext cx="9144000" cy="5486400"/>
          </a:xfrm>
        </p:spPr>
      </p:pic>
      <p:sp>
        <p:nvSpPr>
          <p:cNvPr id="39940" name="TextBox 3">
            <a:extLst>
              <a:ext uri="{FF2B5EF4-FFF2-40B4-BE49-F238E27FC236}">
                <a16:creationId xmlns:a16="http://schemas.microsoft.com/office/drawing/2014/main" id="{1C83AA65-B142-A74F-9C7D-3850555D6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4138"/>
            <a:ext cx="1127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hlinkClick r:id="rId3"/>
              </a:rPr>
              <a:t>136</a:t>
            </a:r>
            <a:endParaRPr lang="en-US" altLang="en-US"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CF69C3CF-6429-A648-B1D1-B8E1D848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C0DC3F1E-7606-EF4F-9C0D-BB2445CD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FB9507E4-BD4C-FB40-8F6A-773206523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-58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3">
            <a:extLst>
              <a:ext uri="{FF2B5EF4-FFF2-40B4-BE49-F238E27FC236}">
                <a16:creationId xmlns:a16="http://schemas.microsoft.com/office/drawing/2014/main" id="{A9FC4265-371B-EF4D-95D4-F08E67383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-7938"/>
            <a:ext cx="7575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CONTINUOUS capillaries in muscle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3DE2CEDC-31B3-3742-98BE-9BAB43FB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Adrenal	-cortex and medulla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537683EF-CBAE-0644-B682-26AFD5826B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" b="12"/>
          <a:stretch>
            <a:fillRect/>
          </a:stretch>
        </p:blipFill>
        <p:spPr>
          <a:xfrm>
            <a:off x="0" y="1028700"/>
            <a:ext cx="9144000" cy="5829300"/>
          </a:xfrm>
          <a:noFill/>
        </p:spPr>
      </p:pic>
      <p:sp>
        <p:nvSpPr>
          <p:cNvPr id="43012" name="TextBox 3">
            <a:extLst>
              <a:ext uri="{FF2B5EF4-FFF2-40B4-BE49-F238E27FC236}">
                <a16:creationId xmlns:a16="http://schemas.microsoft.com/office/drawing/2014/main" id="{37E6774C-BF6A-E94C-92C8-87FEFEE93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4138"/>
            <a:ext cx="1127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hlinkClick r:id="rId3"/>
              </a:rPr>
              <a:t>186</a:t>
            </a:r>
            <a:endParaRPr lang="en-US" altLang="en-US" sz="4400">
              <a:solidFill>
                <a:srgbClr val="000000"/>
              </a:solidFill>
            </a:endParaRPr>
          </a:p>
        </p:txBody>
      </p:sp>
      <p:sp>
        <p:nvSpPr>
          <p:cNvPr id="43013" name="Rectangle 1">
            <a:extLst>
              <a:ext uri="{FF2B5EF4-FFF2-40B4-BE49-F238E27FC236}">
                <a16:creationId xmlns:a16="http://schemas.microsoft.com/office/drawing/2014/main" id="{EEF30D9E-CC1F-9441-B7D1-0885953EA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5486400"/>
            <a:ext cx="187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FENESTRATED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capillaries</a:t>
            </a:r>
            <a:endParaRPr lang="en-US" altLang="en-US"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DB7B43A-559E-0342-B41A-939D23AAF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/>
              <a:t>Rib  bone marrow 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049A9006-8898-074E-B01C-7A314564AE8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 b="20"/>
          <a:stretch>
            <a:fillRect/>
          </a:stretch>
        </p:blipFill>
        <p:spPr>
          <a:xfrm>
            <a:off x="0" y="914400"/>
            <a:ext cx="9144000" cy="5943600"/>
          </a:xfrm>
        </p:spPr>
      </p:pic>
      <p:sp>
        <p:nvSpPr>
          <p:cNvPr id="44036" name="TextBox 3">
            <a:extLst>
              <a:ext uri="{FF2B5EF4-FFF2-40B4-BE49-F238E27FC236}">
                <a16:creationId xmlns:a16="http://schemas.microsoft.com/office/drawing/2014/main" id="{78F04407-20BF-A544-A692-C43AECFDB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4138"/>
            <a:ext cx="1127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hlinkClick r:id="rId3"/>
              </a:rPr>
              <a:t>420</a:t>
            </a:r>
            <a:endParaRPr lang="en-US" altLang="en-US" sz="4400">
              <a:solidFill>
                <a:srgbClr val="000000"/>
              </a:solidFill>
            </a:endParaRPr>
          </a:p>
        </p:txBody>
      </p:sp>
      <p:sp>
        <p:nvSpPr>
          <p:cNvPr id="44037" name="Rectangle 1">
            <a:extLst>
              <a:ext uri="{FF2B5EF4-FFF2-40B4-BE49-F238E27FC236}">
                <a16:creationId xmlns:a16="http://schemas.microsoft.com/office/drawing/2014/main" id="{9B6A6A7F-A84C-EA45-8211-E9FEB351E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735513"/>
            <a:ext cx="1582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SINUSOIDAL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capillaries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0178EC6B-16A8-4840-9789-5E7A986B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9" name="Content Placeholder 1">
            <a:extLst>
              <a:ext uri="{FF2B5EF4-FFF2-40B4-BE49-F238E27FC236}">
                <a16:creationId xmlns:a16="http://schemas.microsoft.com/office/drawing/2014/main" id="{6539B550-B09B-3241-88D4-02FDCA97E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04462D67-56A4-A84A-8DDE-09CA50176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8100"/>
            <a:ext cx="699135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>
            <a:extLst>
              <a:ext uri="{FF2B5EF4-FFF2-40B4-BE49-F238E27FC236}">
                <a16:creationId xmlns:a16="http://schemas.microsoft.com/office/drawing/2014/main" id="{C5DB3245-032E-644F-8F84-474C7B8A6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>
            <a:fillRect/>
          </a:stretch>
        </p:blipFill>
        <p:spPr bwMode="auto">
          <a:xfrm>
            <a:off x="7010400" y="31750"/>
            <a:ext cx="4318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>
            <a:extLst>
              <a:ext uri="{FF2B5EF4-FFF2-40B4-BE49-F238E27FC236}">
                <a16:creationId xmlns:a16="http://schemas.microsoft.com/office/drawing/2014/main" id="{C6A271DE-3A21-4C47-AAE0-534E53B48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9" t="80154" r="-2"/>
          <a:stretch>
            <a:fillRect/>
          </a:stretch>
        </p:blipFill>
        <p:spPr bwMode="auto">
          <a:xfrm>
            <a:off x="7264400" y="5549900"/>
            <a:ext cx="14224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2">
            <a:extLst>
              <a:ext uri="{FF2B5EF4-FFF2-40B4-BE49-F238E27FC236}">
                <a16:creationId xmlns:a16="http://schemas.microsoft.com/office/drawing/2014/main" id="{54C1FFAC-C67F-6D44-A24D-91658F9CA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9118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SINUSOIDAL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capillaries</a:t>
            </a:r>
          </a:p>
        </p:txBody>
      </p:sp>
      <p:sp>
        <p:nvSpPr>
          <p:cNvPr id="45064" name="TextBox 3">
            <a:extLst>
              <a:ext uri="{FF2B5EF4-FFF2-40B4-BE49-F238E27FC236}">
                <a16:creationId xmlns:a16="http://schemas.microsoft.com/office/drawing/2014/main" id="{11656921-C409-7943-8375-F37FFBA7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5000"/>
            <a:ext cx="1127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hlinkClick r:id="rId4"/>
              </a:rPr>
              <a:t>420</a:t>
            </a:r>
            <a:endParaRPr lang="en-US" altLang="en-US"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9666717-97EF-904A-BA6A-682389983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09600" y="762000"/>
            <a:ext cx="10439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Introduction</a:t>
            </a:r>
            <a:r>
              <a:rPr lang="en-US" altLang="en-US" sz="3600"/>
              <a:t> </a:t>
            </a:r>
            <a:br>
              <a:rPr lang="en-US" altLang="en-US" sz="3600"/>
            </a:br>
            <a:r>
              <a:rPr lang="en-US" altLang="en-US" sz="3600"/>
              <a:t>Multicellular Organisms Need 3 Mechanisms </a:t>
            </a:r>
            <a:br>
              <a:rPr lang="en-US" altLang="en-US" sz="3600"/>
            </a:br>
            <a:r>
              <a:rPr lang="en-US" altLang="en-US" sz="3600"/>
              <a:t>---------------------------------------------------------------             </a:t>
            </a:r>
            <a:br>
              <a:rPr lang="en-US" altLang="en-US" sz="3600"/>
            </a:br>
            <a:endParaRPr lang="en-US" altLang="en-US" sz="3600"/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D04A7BF2-F835-8D4C-A0A6-EE450BE5CA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2296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en-US"/>
              <a:t>Distribute oxygen, nutrients, and hormones</a:t>
            </a:r>
          </a:p>
          <a:p>
            <a:pPr marL="514350" indent="-514350" eaLnBrk="1" hangingPunct="1">
              <a:buFontTx/>
              <a:buAutoNum type="arabicPeriod"/>
            </a:pPr>
            <a:endParaRPr lang="en-US" altLang="en-US"/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/>
              <a:t>Collect waste</a:t>
            </a:r>
          </a:p>
          <a:p>
            <a:pPr marL="514350" indent="-514350" eaLnBrk="1" hangingPunct="1">
              <a:buFontTx/>
              <a:buAutoNum type="arabicPeriod"/>
            </a:pPr>
            <a:endParaRPr lang="en-US" altLang="en-US"/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/>
              <a:t>Transport waste</a:t>
            </a:r>
          </a:p>
          <a:p>
            <a:pPr marL="514350" indent="-514350" eaLnBrk="1" hangingPunct="1">
              <a:buFontTx/>
              <a:buNone/>
            </a:pPr>
            <a:r>
              <a:rPr lang="en-US" altLang="en-US"/>
              <a:t>    to excretory</a:t>
            </a:r>
          </a:p>
          <a:p>
            <a:pPr marL="514350" indent="-514350" eaLnBrk="1" hangingPunct="1">
              <a:buFontTx/>
              <a:buNone/>
            </a:pPr>
            <a:r>
              <a:rPr lang="en-US" altLang="en-US"/>
              <a:t>	 organs</a:t>
            </a:r>
          </a:p>
          <a:p>
            <a:pPr marL="514350" indent="-514350" eaLnBrk="1" hangingPunct="1"/>
            <a:endParaRPr lang="en-US" altLang="en-US"/>
          </a:p>
        </p:txBody>
      </p:sp>
      <p:pic>
        <p:nvPicPr>
          <p:cNvPr id="17412" name="Picture 6" descr="Washington, DC nsf 05 017">
            <a:extLst>
              <a:ext uri="{FF2B5EF4-FFF2-40B4-BE49-F238E27FC236}">
                <a16:creationId xmlns:a16="http://schemas.microsoft.com/office/drawing/2014/main" id="{FCB1C070-D96A-894A-8CD9-3646E3B2C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34" b="-725"/>
          <a:stretch>
            <a:fillRect/>
          </a:stretch>
        </p:blipFill>
        <p:spPr bwMode="auto">
          <a:xfrm>
            <a:off x="4373563" y="3122613"/>
            <a:ext cx="4694237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91A05C-1B3A-C646-9148-8FBEFD460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780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CARDIOVASCULAR </a:t>
            </a:r>
            <a:br>
              <a:rPr lang="en-US" altLang="en-US" sz="1800" b="1">
                <a:solidFill>
                  <a:srgbClr val="FF0000"/>
                </a:solidFill>
              </a:rPr>
            </a:br>
            <a:r>
              <a:rPr lang="en-US" altLang="en-US" sz="1800" b="1">
                <a:solidFill>
                  <a:srgbClr val="FF0000"/>
                </a:solidFill>
              </a:rPr>
              <a:t>     SYSTEM</a:t>
            </a: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16391" name="Picture 7">
            <a:extLst>
              <a:ext uri="{FF2B5EF4-FFF2-40B4-BE49-F238E27FC236}">
                <a16:creationId xmlns:a16="http://schemas.microsoft.com/office/drawing/2014/main" id="{190E0A00-5B77-4941-8F74-6F096217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4" t="15500" r="32344" b="13499"/>
          <a:stretch>
            <a:fillRect/>
          </a:stretch>
        </p:blipFill>
        <p:spPr bwMode="auto">
          <a:xfrm>
            <a:off x="4373563" y="3092450"/>
            <a:ext cx="477043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5B81061-6A97-9C47-A536-2D4FB3F27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z="3600"/>
              <a:t>Gall bladder &amp; liver, monkey</a:t>
            </a:r>
            <a:r>
              <a:rPr lang="en-US" altLang="en-US"/>
              <a:t>	</a:t>
            </a:r>
          </a:p>
        </p:txBody>
      </p:sp>
      <p:sp>
        <p:nvSpPr>
          <p:cNvPr id="46083" name="TextBox 3">
            <a:extLst>
              <a:ext uri="{FF2B5EF4-FFF2-40B4-BE49-F238E27FC236}">
                <a16:creationId xmlns:a16="http://schemas.microsoft.com/office/drawing/2014/main" id="{7625A1CD-E85A-6244-88F9-291EF4D26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4138"/>
            <a:ext cx="1127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hlinkClick r:id="rId2"/>
              </a:rPr>
              <a:t>155</a:t>
            </a:r>
            <a:endParaRPr lang="en-US" altLang="en-US" sz="4400">
              <a:solidFill>
                <a:srgbClr val="000000"/>
              </a:solidFill>
            </a:endParaRPr>
          </a:p>
        </p:txBody>
      </p:sp>
      <p:sp>
        <p:nvSpPr>
          <p:cNvPr id="46084" name="Content Placeholder 1">
            <a:extLst>
              <a:ext uri="{FF2B5EF4-FFF2-40B4-BE49-F238E27FC236}">
                <a16:creationId xmlns:a16="http://schemas.microsoft.com/office/drawing/2014/main" id="{3758618C-32EB-4C4B-8C17-8D75A8DD7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6085" name="Picture 6">
            <a:extLst>
              <a:ext uri="{FF2B5EF4-FFF2-40B4-BE49-F238E27FC236}">
                <a16:creationId xmlns:a16="http://schemas.microsoft.com/office/drawing/2014/main" id="{C1FCF932-2A52-A545-8A2F-5CF73C0E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"/>
          <a:stretch>
            <a:fillRect/>
          </a:stretch>
        </p:blipFill>
        <p:spPr bwMode="auto">
          <a:xfrm>
            <a:off x="0" y="946150"/>
            <a:ext cx="9144000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1">
            <a:extLst>
              <a:ext uri="{FF2B5EF4-FFF2-40B4-BE49-F238E27FC236}">
                <a16:creationId xmlns:a16="http://schemas.microsoft.com/office/drawing/2014/main" id="{9256EA5F-175E-CA45-BFE4-704D932C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3716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SINUSOIDAL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 capillaries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689F18A-FEBA-2A4A-B757-3EB88EE83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9067800" cy="1143000"/>
          </a:xfrm>
        </p:spPr>
        <p:txBody>
          <a:bodyPr/>
          <a:lstStyle/>
          <a:p>
            <a:r>
              <a:rPr lang="en-US" altLang="en-US" sz="4000"/>
              <a:t>	Bile duct with portal vein, monkey			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4779423A-61A8-DB4E-A465-926568919E8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 b="17"/>
          <a:stretch>
            <a:fillRect/>
          </a:stretch>
        </p:blipFill>
        <p:spPr>
          <a:xfrm>
            <a:off x="0" y="1066800"/>
            <a:ext cx="9144000" cy="5791200"/>
          </a:xfrm>
        </p:spPr>
      </p:pic>
      <p:sp>
        <p:nvSpPr>
          <p:cNvPr id="47108" name="TextBox 3">
            <a:extLst>
              <a:ext uri="{FF2B5EF4-FFF2-40B4-BE49-F238E27FC236}">
                <a16:creationId xmlns:a16="http://schemas.microsoft.com/office/drawing/2014/main" id="{AE8DDE37-1A9D-DA47-9D7B-31AE42388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4138"/>
            <a:ext cx="1127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hlinkClick r:id="rId3"/>
              </a:rPr>
              <a:t>126</a:t>
            </a:r>
            <a:endParaRPr lang="en-US" altLang="en-US"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6356A14-812A-4542-9066-834C54EA5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9067800" cy="1143000"/>
          </a:xfrm>
        </p:spPr>
        <p:txBody>
          <a:bodyPr/>
          <a:lstStyle/>
          <a:p>
            <a:r>
              <a:rPr lang="en-US" altLang="en-US" sz="4000"/>
              <a:t>	Bile duct with portal vein, monkey			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CBE08D6E-6CC0-014C-8186-BB01FA4038C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 b="17"/>
          <a:stretch>
            <a:fillRect/>
          </a:stretch>
        </p:blipFill>
        <p:spPr>
          <a:xfrm>
            <a:off x="-1636713" y="1824038"/>
            <a:ext cx="6505576" cy="4119562"/>
          </a:xfrm>
        </p:spPr>
      </p:pic>
      <p:sp>
        <p:nvSpPr>
          <p:cNvPr id="48132" name="TextBox 3">
            <a:extLst>
              <a:ext uri="{FF2B5EF4-FFF2-40B4-BE49-F238E27FC236}">
                <a16:creationId xmlns:a16="http://schemas.microsoft.com/office/drawing/2014/main" id="{56CC8F5A-9842-F540-9434-76A6D946C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4138"/>
            <a:ext cx="1127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hlinkClick r:id="rId3"/>
              </a:rPr>
              <a:t>126</a:t>
            </a:r>
            <a:endParaRPr lang="en-US" altLang="en-US" sz="4400">
              <a:solidFill>
                <a:srgbClr val="000000"/>
              </a:solidFill>
            </a:endParaRPr>
          </a:p>
        </p:txBody>
      </p:sp>
      <p:pic>
        <p:nvPicPr>
          <p:cNvPr id="48133" name="Picture 5">
            <a:extLst>
              <a:ext uri="{FF2B5EF4-FFF2-40B4-BE49-F238E27FC236}">
                <a16:creationId xmlns:a16="http://schemas.microsoft.com/office/drawing/2014/main" id="{675C3CF3-B986-B248-8C9E-A9542F28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952500"/>
            <a:ext cx="61912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A05E5A7B-2B9F-3844-A547-3F8F476F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/>
          <a:lstStyle/>
          <a:p>
            <a:r>
              <a:rPr lang="en-US" altLang="en-US"/>
              <a:t>Vein of Spermatic cord	</a:t>
            </a: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1A681200-FF5E-A940-998D-CE3DA74058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"/>
          <a:stretch>
            <a:fillRect/>
          </a:stretch>
        </p:blipFill>
        <p:spPr>
          <a:xfrm>
            <a:off x="38100" y="955675"/>
            <a:ext cx="9144000" cy="5902325"/>
          </a:xfrm>
          <a:noFill/>
        </p:spPr>
      </p:pic>
      <p:sp>
        <p:nvSpPr>
          <p:cNvPr id="49156" name="TextBox 3">
            <a:extLst>
              <a:ext uri="{FF2B5EF4-FFF2-40B4-BE49-F238E27FC236}">
                <a16:creationId xmlns:a16="http://schemas.microsoft.com/office/drawing/2014/main" id="{17899744-7E4A-1D49-B54E-2A5E7B4C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4138"/>
            <a:ext cx="1127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hlinkClick r:id="rId3"/>
              </a:rPr>
              <a:t>196</a:t>
            </a:r>
            <a:endParaRPr lang="en-US" altLang="en-US"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BFC4326-4141-E242-91A0-EB0FC2377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UT196 valves in large vein of spermatic cord</a:t>
            </a: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FF39F2F5-13C3-BB4F-93E5-4A68E1F430A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"/>
          <a:stretch>
            <a:fillRect/>
          </a:stretch>
        </p:blipFill>
        <p:spPr>
          <a:xfrm>
            <a:off x="0" y="1371600"/>
            <a:ext cx="9144000" cy="5562600"/>
          </a:xfrm>
        </p:spPr>
      </p:pic>
      <p:sp>
        <p:nvSpPr>
          <p:cNvPr id="50180" name="TextBox 3">
            <a:extLst>
              <a:ext uri="{FF2B5EF4-FFF2-40B4-BE49-F238E27FC236}">
                <a16:creationId xmlns:a16="http://schemas.microsoft.com/office/drawing/2014/main" id="{41A79C5D-AEB0-C54A-8F53-1A4271F01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4138"/>
            <a:ext cx="1127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hlinkClick r:id="rId3"/>
              </a:rPr>
              <a:t>196</a:t>
            </a:r>
            <a:endParaRPr lang="en-US" altLang="en-US"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E566F98-DD3A-224C-9A4B-34DB37105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6C053EB-F5C5-964B-8D72-389F6D455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04" name="Picture 4" descr="fig  4">
            <a:extLst>
              <a:ext uri="{FF2B5EF4-FFF2-40B4-BE49-F238E27FC236}">
                <a16:creationId xmlns:a16="http://schemas.microsoft.com/office/drawing/2014/main" id="{7AD50A65-F17E-C647-BB18-3EBF285D1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"/>
          <a:stretch>
            <a:fillRect/>
          </a:stretch>
        </p:blipFill>
        <p:spPr bwMode="auto">
          <a:xfrm>
            <a:off x="381000" y="22225"/>
            <a:ext cx="83058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EM 010B">
            <a:extLst>
              <a:ext uri="{FF2B5EF4-FFF2-40B4-BE49-F238E27FC236}">
                <a16:creationId xmlns:a16="http://schemas.microsoft.com/office/drawing/2014/main" id="{B226C475-FD59-9241-8A7A-F03ED5D901E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5313" y="-304800"/>
            <a:ext cx="5807075" cy="7391400"/>
          </a:xfrm>
        </p:spPr>
      </p:pic>
      <p:sp>
        <p:nvSpPr>
          <p:cNvPr id="52227" name="Text Box 6">
            <a:extLst>
              <a:ext uri="{FF2B5EF4-FFF2-40B4-BE49-F238E27FC236}">
                <a16:creationId xmlns:a16="http://schemas.microsoft.com/office/drawing/2014/main" id="{7F5CD385-4544-1345-9ECB-4CEB3F130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33191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EM 10b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5A7B90C-13B1-4945-98DD-5C95F5BEE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CARDIAC MUSCLE - DIAD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652C4E4-25BA-2C46-8AA1-1CADD9234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3252" name="Picture 4" descr="314f">
            <a:extLst>
              <a:ext uri="{FF2B5EF4-FFF2-40B4-BE49-F238E27FC236}">
                <a16:creationId xmlns:a16="http://schemas.microsoft.com/office/drawing/2014/main" id="{B3E5F62C-BDE8-AF46-A79D-7D2C70E9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88"/>
            <a:ext cx="91440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2799892-D8A0-8C43-9932-23A0B4477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40442A8-CF00-FE45-8DAF-DDF9F44DD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4276" name="Picture 4" descr="332t">
            <a:extLst>
              <a:ext uri="{FF2B5EF4-FFF2-40B4-BE49-F238E27FC236}">
                <a16:creationId xmlns:a16="http://schemas.microsoft.com/office/drawing/2014/main" id="{06A9D770-8F56-5046-819D-0A8097F1E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" b="-60"/>
          <a:stretch>
            <a:fillRect/>
          </a:stretch>
        </p:blipFill>
        <p:spPr bwMode="auto">
          <a:xfrm>
            <a:off x="-1219200" y="0"/>
            <a:ext cx="10363200" cy="686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94B6B809-E7B4-D646-8C00-E4BEEE444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" y="1004888"/>
            <a:ext cx="3435350" cy="528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CARDIAC MUSCLE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7A5049D-39C4-6246-948F-E7FC667EA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Opened Interclated disc in cardiac cells of Heart, endocardium</a:t>
            </a: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BA288056-80DA-F049-9F7C-C483FFCB6CC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" b="-21"/>
          <a:stretch>
            <a:fillRect/>
          </a:stretch>
        </p:blipFill>
        <p:spPr>
          <a:xfrm>
            <a:off x="0" y="1295400"/>
            <a:ext cx="9144000" cy="5562600"/>
          </a:xfrm>
        </p:spPr>
      </p:pic>
      <p:sp>
        <p:nvSpPr>
          <p:cNvPr id="55300" name="TextBox 3">
            <a:extLst>
              <a:ext uri="{FF2B5EF4-FFF2-40B4-BE49-F238E27FC236}">
                <a16:creationId xmlns:a16="http://schemas.microsoft.com/office/drawing/2014/main" id="{FD5F7DF5-DF9D-2C44-967A-4FA5C9F5D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4138"/>
            <a:ext cx="1127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hlinkClick r:id="rId3"/>
              </a:rPr>
              <a:t>226</a:t>
            </a:r>
            <a:endParaRPr lang="en-US" altLang="en-US"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32159D2-3D6D-974F-BF5B-6553D1704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CARDIOVASCULAR </a:t>
            </a:r>
            <a:br>
              <a:rPr lang="en-US" altLang="en-US" sz="4000" b="1"/>
            </a:br>
            <a:r>
              <a:rPr lang="en-US" altLang="en-US" sz="4000" b="1"/>
              <a:t>SYSTEM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F9C467F-5145-8F48-AFBA-8556A10553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6096000" cy="4449763"/>
          </a:xfrm>
        </p:spPr>
        <p:txBody>
          <a:bodyPr/>
          <a:lstStyle/>
          <a:p>
            <a:pPr eaLnBrk="1" hangingPunct="1">
              <a:buFontTx/>
              <a:buNone/>
              <a:tabLst>
                <a:tab pos="3657600" algn="l"/>
                <a:tab pos="4125913" algn="l"/>
              </a:tabLst>
            </a:pPr>
            <a:r>
              <a:rPr lang="en-US" altLang="en-US" sz="2800" b="1" u="sng"/>
              <a:t>  </a:t>
            </a:r>
            <a:endParaRPr lang="en-US" altLang="en-US" sz="2800" b="1"/>
          </a:p>
          <a:p>
            <a:pPr eaLnBrk="1" hangingPunct="1">
              <a:buFontTx/>
              <a:buNone/>
              <a:tabLst>
                <a:tab pos="3657600" algn="l"/>
                <a:tab pos="4125913" algn="l"/>
              </a:tabLst>
            </a:pPr>
            <a:r>
              <a:rPr lang="en-US" altLang="en-US" sz="2800" b="1"/>
              <a:t>    HEART PRODUCES BLOOD PRESSURE  (SYSTOLE)</a:t>
            </a:r>
          </a:p>
          <a:p>
            <a:pPr eaLnBrk="1" hangingPunct="1">
              <a:buFontTx/>
              <a:buNone/>
              <a:tabLst>
                <a:tab pos="3657600" algn="l"/>
                <a:tab pos="4125913" algn="l"/>
              </a:tabLst>
            </a:pPr>
            <a:r>
              <a:rPr lang="en-US" altLang="en-US" sz="2800" b="1"/>
              <a:t>     </a:t>
            </a:r>
          </a:p>
        </p:txBody>
      </p:sp>
      <p:pic>
        <p:nvPicPr>
          <p:cNvPr id="18436" name="Picture 4" descr="331i">
            <a:extLst>
              <a:ext uri="{FF2B5EF4-FFF2-40B4-BE49-F238E27FC236}">
                <a16:creationId xmlns:a16="http://schemas.microsoft.com/office/drawing/2014/main" id="{73EF2BC1-6EA4-A948-BBE9-1EAC2716FE68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r="15477"/>
          <a:stretch>
            <a:fillRect/>
          </a:stretch>
        </p:blipFill>
        <p:spPr>
          <a:xfrm>
            <a:off x="0" y="2493963"/>
            <a:ext cx="6096000" cy="4364037"/>
          </a:xfrm>
          <a:noFill/>
        </p:spPr>
      </p:pic>
      <p:pic>
        <p:nvPicPr>
          <p:cNvPr id="18437" name="Picture 5" descr="331c">
            <a:extLst>
              <a:ext uri="{FF2B5EF4-FFF2-40B4-BE49-F238E27FC236}">
                <a16:creationId xmlns:a16="http://schemas.microsoft.com/office/drawing/2014/main" id="{7B8C8A33-2D66-1D4F-95B6-1EC988F9B0ED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" b="-12"/>
          <a:stretch>
            <a:fillRect/>
          </a:stretch>
        </p:blipFill>
        <p:spPr>
          <a:xfrm>
            <a:off x="6407150" y="0"/>
            <a:ext cx="2736850" cy="2743200"/>
          </a:xfrm>
          <a:noFill/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0FD85E3C-4F96-0449-9C24-C4EE932FC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819400"/>
            <a:ext cx="2824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902030302020204" pitchFamily="66" charset="0"/>
              </a:rPr>
              <a:t>Vessels are structurally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902030302020204" pitchFamily="66" charset="0"/>
              </a:rPr>
              <a:t>adapted to physical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902030302020204" pitchFamily="66" charset="0"/>
              </a:rPr>
              <a:t>requirements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902030302020204" pitchFamily="66" charset="0"/>
              </a:rPr>
              <a:t>metabolic needs</a:t>
            </a:r>
          </a:p>
        </p:txBody>
      </p:sp>
      <p:pic>
        <p:nvPicPr>
          <p:cNvPr id="7" name="Picture 3" descr="335e">
            <a:extLst>
              <a:ext uri="{FF2B5EF4-FFF2-40B4-BE49-F238E27FC236}">
                <a16:creationId xmlns:a16="http://schemas.microsoft.com/office/drawing/2014/main" id="{FFB24FA3-17F6-5E4F-885A-70D35D887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7" b="10011"/>
          <a:stretch>
            <a:fillRect/>
          </a:stretch>
        </p:blipFill>
        <p:spPr bwMode="auto">
          <a:xfrm>
            <a:off x="5867400" y="4019550"/>
            <a:ext cx="3276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FA03E36-A78D-1149-8AA7-2988C2865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UT196 valve in lymphatic vessel</a:t>
            </a:r>
            <a:br>
              <a:rPr lang="en-US" altLang="en-US" sz="4000"/>
            </a:br>
            <a:r>
              <a:rPr lang="en-US" altLang="en-US" sz="4000"/>
              <a:t> in spermatic cord	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56323" name="TextBox 3">
            <a:extLst>
              <a:ext uri="{FF2B5EF4-FFF2-40B4-BE49-F238E27FC236}">
                <a16:creationId xmlns:a16="http://schemas.microsoft.com/office/drawing/2014/main" id="{B56BE128-E42A-9344-ACD7-FFE97A127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4138"/>
            <a:ext cx="1127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hlinkClick r:id="rId2"/>
              </a:rPr>
              <a:t>196</a:t>
            </a:r>
            <a:endParaRPr lang="en-US" altLang="en-US" sz="4400">
              <a:solidFill>
                <a:srgbClr val="000000"/>
              </a:solidFill>
            </a:endParaRPr>
          </a:p>
        </p:txBody>
      </p:sp>
      <p:pic>
        <p:nvPicPr>
          <p:cNvPr id="56324" name="Picture 5">
            <a:extLst>
              <a:ext uri="{FF2B5EF4-FFF2-40B4-BE49-F238E27FC236}">
                <a16:creationId xmlns:a16="http://schemas.microsoft.com/office/drawing/2014/main" id="{9BA903E3-380F-9149-90C8-E3508EF50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85875"/>
            <a:ext cx="56419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Box 2">
            <a:extLst>
              <a:ext uri="{FF2B5EF4-FFF2-40B4-BE49-F238E27FC236}">
                <a16:creationId xmlns:a16="http://schemas.microsoft.com/office/drawing/2014/main" id="{40DCD80C-9E52-F14A-8A93-47D37878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49563"/>
            <a:ext cx="936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vein</a:t>
            </a:r>
          </a:p>
        </p:txBody>
      </p:sp>
      <p:sp>
        <p:nvSpPr>
          <p:cNvPr id="56326" name="TextBox 3">
            <a:extLst>
              <a:ext uri="{FF2B5EF4-FFF2-40B4-BE49-F238E27FC236}">
                <a16:creationId xmlns:a16="http://schemas.microsoft.com/office/drawing/2014/main" id="{7B8C4423-600A-8E4A-8596-622B7C50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048000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lymphatic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  vessels</a:t>
            </a:r>
          </a:p>
        </p:txBody>
      </p:sp>
      <p:sp>
        <p:nvSpPr>
          <p:cNvPr id="56327" name="Line 9">
            <a:extLst>
              <a:ext uri="{FF2B5EF4-FFF2-40B4-BE49-F238E27FC236}">
                <a16:creationId xmlns:a16="http://schemas.microsoft.com/office/drawing/2014/main" id="{1433E611-4491-7845-8786-E26BB70BAD4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3143250"/>
            <a:ext cx="990600" cy="292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Line 9">
            <a:extLst>
              <a:ext uri="{FF2B5EF4-FFF2-40B4-BE49-F238E27FC236}">
                <a16:creationId xmlns:a16="http://schemas.microsoft.com/office/drawing/2014/main" id="{BAFD062B-AEF3-6A4E-B3AF-A415A29F7E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3441700"/>
            <a:ext cx="228600" cy="1206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TextBox 10">
            <a:extLst>
              <a:ext uri="{FF2B5EF4-FFF2-40B4-BE49-F238E27FC236}">
                <a16:creationId xmlns:a16="http://schemas.microsoft.com/office/drawing/2014/main" id="{2630EDBC-E7DE-C34A-AC00-CD587CB5E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1231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artery</a:t>
            </a:r>
          </a:p>
        </p:txBody>
      </p:sp>
      <p:sp>
        <p:nvSpPr>
          <p:cNvPr id="56330" name="Line 9">
            <a:extLst>
              <a:ext uri="{FF2B5EF4-FFF2-40B4-BE49-F238E27FC236}">
                <a16:creationId xmlns:a16="http://schemas.microsoft.com/office/drawing/2014/main" id="{5E57DCD9-A931-1745-8BBF-9AFDC2499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441700"/>
            <a:ext cx="457200" cy="2501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9" descr="364j">
            <a:extLst>
              <a:ext uri="{FF2B5EF4-FFF2-40B4-BE49-F238E27FC236}">
                <a16:creationId xmlns:a16="http://schemas.microsoft.com/office/drawing/2014/main" id="{3650AA3E-35CD-214A-B5E1-093529F79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9" r="87"/>
          <a:stretch>
            <a:fillRect/>
          </a:stretch>
        </p:blipFill>
        <p:spPr bwMode="auto">
          <a:xfrm>
            <a:off x="0" y="3429000"/>
            <a:ext cx="17573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2">
            <a:extLst>
              <a:ext uri="{FF2B5EF4-FFF2-40B4-BE49-F238E27FC236}">
                <a16:creationId xmlns:a16="http://schemas.microsoft.com/office/drawing/2014/main" id="{C47F1C51-8AD8-1A4B-843B-C65BD1776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C0A13098-367E-424E-99FA-4C9434A12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971800"/>
            <a:ext cx="34290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Slide 201 Higher magnification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 of intestinal villus: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latin typeface="Times New Roman" panose="02020603050405020304" pitchFamily="18" charset="0"/>
              </a:rPr>
              <a:t>Lymphatic capillary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latin typeface="Times New Roman" panose="02020603050405020304" pitchFamily="18" charset="0"/>
              </a:rPr>
              <a:t>Blood capillary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latin typeface="Times New Roman" panose="02020603050405020304" pitchFamily="18" charset="0"/>
              </a:rPr>
              <a:t>Endothelial cell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latin typeface="Times New Roman" panose="02020603050405020304" pitchFamily="18" charset="0"/>
              </a:rPr>
              <a:t>Central lacteal</a:t>
            </a:r>
          </a:p>
        </p:txBody>
      </p:sp>
      <p:pic>
        <p:nvPicPr>
          <p:cNvPr id="57349" name="Picture 5" descr="11_1">
            <a:extLst>
              <a:ext uri="{FF2B5EF4-FFF2-40B4-BE49-F238E27FC236}">
                <a16:creationId xmlns:a16="http://schemas.microsoft.com/office/drawing/2014/main" id="{E11E6154-140D-2D47-88A8-B2A01C28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23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201 20 201 10x">
            <a:extLst>
              <a:ext uri="{FF2B5EF4-FFF2-40B4-BE49-F238E27FC236}">
                <a16:creationId xmlns:a16="http://schemas.microsoft.com/office/drawing/2014/main" id="{5526CFD2-A34C-FD4A-85CA-66D93862D26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" b="-1646"/>
          <a:stretch>
            <a:fillRect/>
          </a:stretch>
        </p:blipFill>
        <p:spPr>
          <a:xfrm>
            <a:off x="4427538" y="0"/>
            <a:ext cx="4716462" cy="8001000"/>
          </a:xfrm>
        </p:spPr>
      </p:pic>
      <p:sp>
        <p:nvSpPr>
          <p:cNvPr id="57351" name="Line 7">
            <a:extLst>
              <a:ext uri="{FF2B5EF4-FFF2-40B4-BE49-F238E27FC236}">
                <a16:creationId xmlns:a16="http://schemas.microsoft.com/office/drawing/2014/main" id="{ECCB7001-EB7C-9B4E-91DC-EE491D1ECE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1752600"/>
            <a:ext cx="3733800" cy="3200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8">
            <a:extLst>
              <a:ext uri="{FF2B5EF4-FFF2-40B4-BE49-F238E27FC236}">
                <a16:creationId xmlns:a16="http://schemas.microsoft.com/office/drawing/2014/main" id="{1627E1B3-BA69-7F46-818A-0A54CBD45A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4191000"/>
            <a:ext cx="3962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TextBox 1">
            <a:extLst>
              <a:ext uri="{FF2B5EF4-FFF2-40B4-BE49-F238E27FC236}">
                <a16:creationId xmlns:a16="http://schemas.microsoft.com/office/drawing/2014/main" id="{8AAF23D9-896A-5E4B-8333-BB3D69F53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867400"/>
            <a:ext cx="1185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hlinkClick r:id="rId5"/>
              </a:rPr>
              <a:t>32409</a:t>
            </a:r>
            <a:endParaRPr lang="en-US" altLang="en-US"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A8CD4FF-EAD5-3F48-9577-9BC0FC797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8371" name="Text Box 4">
            <a:extLst>
              <a:ext uri="{FF2B5EF4-FFF2-40B4-BE49-F238E27FC236}">
                <a16:creationId xmlns:a16="http://schemas.microsoft.com/office/drawing/2014/main" id="{7045475E-181E-B142-AE10-031912106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86200"/>
            <a:ext cx="35052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Slide 201  Intestinal villus of duodenum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latin typeface="Times New Roman" panose="02020603050405020304" pitchFamily="18" charset="0"/>
              </a:rPr>
              <a:t>Brush border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latin typeface="Times New Roman" panose="02020603050405020304" pitchFamily="18" charset="0"/>
              </a:rPr>
              <a:t>Central lacteal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pic>
        <p:nvPicPr>
          <p:cNvPr id="58372" name="Picture 5" descr="10_1">
            <a:extLst>
              <a:ext uri="{FF2B5EF4-FFF2-40B4-BE49-F238E27FC236}">
                <a16:creationId xmlns:a16="http://schemas.microsoft.com/office/drawing/2014/main" id="{14755048-910C-4148-9441-CD8B564D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6" descr="201   25  10x">
            <a:extLst>
              <a:ext uri="{FF2B5EF4-FFF2-40B4-BE49-F238E27FC236}">
                <a16:creationId xmlns:a16="http://schemas.microsoft.com/office/drawing/2014/main" id="{D560D001-18FE-6B4B-9E2B-F618FC5335F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2" b="-3"/>
          <a:stretch>
            <a:fillRect/>
          </a:stretch>
        </p:blipFill>
        <p:spPr>
          <a:xfrm>
            <a:off x="3709988" y="0"/>
            <a:ext cx="5434012" cy="6858000"/>
          </a:xfrm>
        </p:spPr>
      </p:pic>
      <p:sp>
        <p:nvSpPr>
          <p:cNvPr id="58374" name="Line 7">
            <a:extLst>
              <a:ext uri="{FF2B5EF4-FFF2-40B4-BE49-F238E27FC236}">
                <a16:creationId xmlns:a16="http://schemas.microsoft.com/office/drawing/2014/main" id="{2C9DEFD8-8B86-C748-AB70-A4ABBA2C76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962400"/>
            <a:ext cx="24384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Line 8">
            <a:extLst>
              <a:ext uri="{FF2B5EF4-FFF2-40B4-BE49-F238E27FC236}">
                <a16:creationId xmlns:a16="http://schemas.microsoft.com/office/drawing/2014/main" id="{2AB30445-BECC-3840-B335-C7AA83CADE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3886200"/>
            <a:ext cx="44196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Line 9">
            <a:extLst>
              <a:ext uri="{FF2B5EF4-FFF2-40B4-BE49-F238E27FC236}">
                <a16:creationId xmlns:a16="http://schemas.microsoft.com/office/drawing/2014/main" id="{0AE64355-82F6-1345-B0F2-2E597CCF22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1752600"/>
            <a:ext cx="563880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Line 10">
            <a:extLst>
              <a:ext uri="{FF2B5EF4-FFF2-40B4-BE49-F238E27FC236}">
                <a16:creationId xmlns:a16="http://schemas.microsoft.com/office/drawing/2014/main" id="{006801C3-D27F-A149-856F-6758B850CA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1066800"/>
            <a:ext cx="3733800" cy="3733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Rectangle 1">
            <a:extLst>
              <a:ext uri="{FF2B5EF4-FFF2-40B4-BE49-F238E27FC236}">
                <a16:creationId xmlns:a16="http://schemas.microsoft.com/office/drawing/2014/main" id="{0285EB42-23B6-814B-86B5-C4F1EB1F0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15000"/>
            <a:ext cx="1042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4"/>
              </a:rPr>
              <a:t>32409</a:t>
            </a:r>
            <a:endParaRPr lang="en-US" altLang="en-US"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9BB1AB8A-C6BB-F34B-BF1B-14137752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9395" name="Picture 2">
            <a:extLst>
              <a:ext uri="{FF2B5EF4-FFF2-40B4-BE49-F238E27FC236}">
                <a16:creationId xmlns:a16="http://schemas.microsoft.com/office/drawing/2014/main" id="{4254D98B-C8CC-E443-8537-A89A0ED10B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"/>
          <a:stretch>
            <a:fillRect/>
          </a:stretch>
        </p:blipFill>
        <p:spPr>
          <a:xfrm>
            <a:off x="-63500" y="914400"/>
            <a:ext cx="9207500" cy="5943600"/>
          </a:xfrm>
          <a:noFill/>
        </p:spPr>
      </p:pic>
      <p:sp>
        <p:nvSpPr>
          <p:cNvPr id="59396" name="TextBox 1">
            <a:extLst>
              <a:ext uri="{FF2B5EF4-FFF2-40B4-BE49-F238E27FC236}">
                <a16:creationId xmlns:a16="http://schemas.microsoft.com/office/drawing/2014/main" id="{D6D71FE9-DDB2-6744-90DC-10516C647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1752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>
                <a:hlinkClick r:id="rId3"/>
              </a:rPr>
              <a:t>447</a:t>
            </a:r>
            <a:endParaRPr lang="en-US" altLang="en-US" sz="3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>
            <a:extLst>
              <a:ext uri="{FF2B5EF4-FFF2-40B4-BE49-F238E27FC236}">
                <a16:creationId xmlns:a16="http://schemas.microsoft.com/office/drawing/2014/main" id="{A2470555-67EB-4E4E-9688-818342C6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328613"/>
            <a:ext cx="7296150" cy="720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itle 1">
            <a:extLst>
              <a:ext uri="{FF2B5EF4-FFF2-40B4-BE49-F238E27FC236}">
                <a16:creationId xmlns:a16="http://schemas.microsoft.com/office/drawing/2014/main" id="{8E1B7CDC-1985-5C44-9BFE-845C3C473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24200" y="22860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196a</a:t>
            </a:r>
          </a:p>
        </p:txBody>
      </p:sp>
      <p:sp>
        <p:nvSpPr>
          <p:cNvPr id="60420" name="Rectangle 1">
            <a:extLst>
              <a:ext uri="{FF2B5EF4-FFF2-40B4-BE49-F238E27FC236}">
                <a16:creationId xmlns:a16="http://schemas.microsoft.com/office/drawing/2014/main" id="{252C7F60-4D13-4045-96B2-22DA6CADD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4673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lymphatic vessels</a:t>
            </a:r>
            <a:br>
              <a:rPr lang="en-US" altLang="en-US" sz="2400"/>
            </a:br>
            <a:r>
              <a:rPr lang="en-US" altLang="en-US" sz="2400"/>
              <a:t> in spermatic cord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4F12CD9D-67CF-5D46-8D67-7C6EFA32F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295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LYMPH VESSELS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2902E474-FA92-7C4C-9B1B-F59DAE68091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381000" y="1066800"/>
            <a:ext cx="80772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/>
              <a:t>     FUNCTIONS	</a:t>
            </a:r>
          </a:p>
          <a:p>
            <a:pPr eaLnBrk="1" hangingPunct="1">
              <a:buFontTx/>
              <a:buNone/>
            </a:pPr>
            <a:r>
              <a:rPr lang="en-US" altLang="en-US" sz="2400" b="1"/>
              <a:t>      RETURN PROTEIN, FLUID, AND </a:t>
            </a:r>
          </a:p>
          <a:p>
            <a:pPr eaLnBrk="1" hangingPunct="1">
              <a:buFontTx/>
              <a:buNone/>
            </a:pPr>
            <a:r>
              <a:rPr lang="en-US" altLang="en-US" sz="2400" b="1"/>
              <a:t>		BLOOD CELLS</a:t>
            </a:r>
          </a:p>
          <a:p>
            <a:pPr lvl="1" eaLnBrk="1" hangingPunct="1">
              <a:buFontTx/>
              <a:buNone/>
            </a:pPr>
            <a:r>
              <a:rPr lang="en-US" altLang="en-US" sz="2400" b="1"/>
              <a:t>TRANSPORT SECRETIONS </a:t>
            </a:r>
          </a:p>
          <a:p>
            <a:pPr lvl="1" eaLnBrk="1" hangingPunct="1">
              <a:buFontTx/>
              <a:buNone/>
            </a:pPr>
            <a:r>
              <a:rPr lang="en-US" altLang="en-US" sz="2400" b="1"/>
              <a:t>	(HORMONES, ANTIBODIES)</a:t>
            </a:r>
          </a:p>
          <a:p>
            <a:pPr lvl="1" eaLnBrk="1" hangingPunct="1">
              <a:buFontTx/>
              <a:buNone/>
            </a:pPr>
            <a:r>
              <a:rPr lang="en-US" altLang="en-US" sz="2400" b="1"/>
              <a:t>TRANSPORT FAT </a:t>
            </a:r>
          </a:p>
          <a:p>
            <a:pPr lvl="1" eaLnBrk="1" hangingPunct="1">
              <a:buFontTx/>
              <a:buNone/>
            </a:pPr>
            <a:r>
              <a:rPr lang="en-US" altLang="en-US" sz="2400" b="1"/>
              <a:t>	(NEUTRAL FAT)</a:t>
            </a:r>
          </a:p>
          <a:p>
            <a:pPr lvl="1" eaLnBrk="1" hangingPunct="1">
              <a:buFontTx/>
              <a:buNone/>
            </a:pPr>
            <a:endParaRPr lang="en-US" altLang="en-US" sz="2400" b="1"/>
          </a:p>
          <a:p>
            <a:pPr eaLnBrk="1" hangingPunct="1">
              <a:buFontTx/>
              <a:buNone/>
            </a:pPr>
            <a:endParaRPr lang="en-US" altLang="en-US" sz="2800" b="1"/>
          </a:p>
        </p:txBody>
      </p:sp>
      <p:pic>
        <p:nvPicPr>
          <p:cNvPr id="61444" name="Picture 9" descr="364j">
            <a:extLst>
              <a:ext uri="{FF2B5EF4-FFF2-40B4-BE49-F238E27FC236}">
                <a16:creationId xmlns:a16="http://schemas.microsoft.com/office/drawing/2014/main" id="{D3CF43CC-81B7-2D4B-8F25-AA6AA3F44ACB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9" r="87"/>
          <a:stretch>
            <a:fillRect/>
          </a:stretch>
        </p:blipFill>
        <p:spPr>
          <a:xfrm>
            <a:off x="3048000" y="3581400"/>
            <a:ext cx="2362200" cy="3276600"/>
          </a:xfrm>
          <a:noFill/>
        </p:spPr>
      </p:pic>
      <p:pic>
        <p:nvPicPr>
          <p:cNvPr id="61445" name="Picture 11" descr="432r">
            <a:extLst>
              <a:ext uri="{FF2B5EF4-FFF2-40B4-BE49-F238E27FC236}">
                <a16:creationId xmlns:a16="http://schemas.microsoft.com/office/drawing/2014/main" id="{D6DFFD86-8AD3-E240-AB36-60C844F7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5" b="44"/>
          <a:stretch>
            <a:fillRect/>
          </a:stretch>
        </p:blipFill>
        <p:spPr bwMode="auto">
          <a:xfrm>
            <a:off x="5413375" y="0"/>
            <a:ext cx="3784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422r">
            <a:extLst>
              <a:ext uri="{FF2B5EF4-FFF2-40B4-BE49-F238E27FC236}">
                <a16:creationId xmlns:a16="http://schemas.microsoft.com/office/drawing/2014/main" id="{E4FAF1D3-CB30-9241-B3B0-8C0F4BE9E60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" b="18"/>
          <a:stretch>
            <a:fillRect/>
          </a:stretch>
        </p:blipFill>
        <p:spPr>
          <a:xfrm>
            <a:off x="-330200" y="4343400"/>
            <a:ext cx="3333750" cy="2514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AB2A3F1-F883-1E44-AB3A-AC6F856B3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/>
              <a:t>	Thoracic duct			</a:t>
            </a:r>
          </a:p>
        </p:txBody>
      </p:sp>
      <p:pic>
        <p:nvPicPr>
          <p:cNvPr id="62467" name="Picture 3">
            <a:extLst>
              <a:ext uri="{FF2B5EF4-FFF2-40B4-BE49-F238E27FC236}">
                <a16:creationId xmlns:a16="http://schemas.microsoft.com/office/drawing/2014/main" id="{170E7AD2-AE6D-E445-AED9-14DCA796433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 b="11"/>
          <a:stretch>
            <a:fillRect/>
          </a:stretch>
        </p:blipFill>
        <p:spPr>
          <a:xfrm>
            <a:off x="0" y="914400"/>
            <a:ext cx="9144000" cy="5943600"/>
          </a:xfrm>
        </p:spPr>
      </p:pic>
      <p:sp>
        <p:nvSpPr>
          <p:cNvPr id="62468" name="TextBox 4">
            <a:extLst>
              <a:ext uri="{FF2B5EF4-FFF2-40B4-BE49-F238E27FC236}">
                <a16:creationId xmlns:a16="http://schemas.microsoft.com/office/drawing/2014/main" id="{4D2AFD4F-7CE8-C64E-A6F0-1D172232C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4138"/>
            <a:ext cx="1127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hlinkClick r:id="rId3"/>
              </a:rPr>
              <a:t>128</a:t>
            </a:r>
            <a:endParaRPr lang="en-US" altLang="en-US"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0021197-28E6-C34C-9731-9E38543E4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/>
              <a:t>	Thoracic duct			</a:t>
            </a: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966DBCE8-4132-5246-98C5-B4E37CCCFF1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 b="-34"/>
          <a:stretch>
            <a:fillRect/>
          </a:stretch>
        </p:blipFill>
        <p:spPr>
          <a:xfrm>
            <a:off x="0" y="990600"/>
            <a:ext cx="9144000" cy="5867400"/>
          </a:xfrm>
        </p:spPr>
      </p:pic>
      <p:sp>
        <p:nvSpPr>
          <p:cNvPr id="63492" name="TextBox 3">
            <a:extLst>
              <a:ext uri="{FF2B5EF4-FFF2-40B4-BE49-F238E27FC236}">
                <a16:creationId xmlns:a16="http://schemas.microsoft.com/office/drawing/2014/main" id="{81EA620C-8B1D-C741-ADAA-57F67F4E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4138"/>
            <a:ext cx="1127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hlinkClick r:id="rId3"/>
              </a:rPr>
              <a:t>128</a:t>
            </a:r>
            <a:endParaRPr lang="en-US" altLang="en-US"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D46F09B-CCC5-5A40-A916-1C5B9AD17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SUMMARY</a:t>
            </a:r>
            <a:br>
              <a:rPr lang="en-US" altLang="en-US" sz="4000" b="1"/>
            </a:br>
            <a:r>
              <a:rPr lang="en-US" altLang="en-US" sz="3200" b="1"/>
              <a:t>CARDIOVASCULAR </a:t>
            </a:r>
            <a:br>
              <a:rPr lang="en-US" altLang="en-US" sz="3200" b="1"/>
            </a:br>
            <a:r>
              <a:rPr lang="en-US" altLang="en-US" sz="3200" b="1"/>
              <a:t>SYSTEM</a:t>
            </a:r>
          </a:p>
        </p:txBody>
      </p:sp>
      <p:pic>
        <p:nvPicPr>
          <p:cNvPr id="64515" name="Picture 4" descr="331i">
            <a:extLst>
              <a:ext uri="{FF2B5EF4-FFF2-40B4-BE49-F238E27FC236}">
                <a16:creationId xmlns:a16="http://schemas.microsoft.com/office/drawing/2014/main" id="{51B3210E-6815-2A42-90BB-CB1262F20FBB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r="15477"/>
          <a:stretch>
            <a:fillRect/>
          </a:stretch>
        </p:blipFill>
        <p:spPr>
          <a:xfrm>
            <a:off x="0" y="1828800"/>
            <a:ext cx="3505200" cy="2509838"/>
          </a:xfrm>
          <a:noFill/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404CBE77-5841-964B-B51D-14778E342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4606925"/>
            <a:ext cx="3700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902030302020204" pitchFamily="66" charset="0"/>
              </a:rPr>
              <a:t>Vessels are structurally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902030302020204" pitchFamily="66" charset="0"/>
              </a:rPr>
              <a:t>adapted to physical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902030302020204" pitchFamily="66" charset="0"/>
              </a:rPr>
              <a:t>requirements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902030302020204" pitchFamily="66" charset="0"/>
              </a:rPr>
              <a:t>metabolic needs</a:t>
            </a:r>
          </a:p>
        </p:txBody>
      </p:sp>
      <p:pic>
        <p:nvPicPr>
          <p:cNvPr id="7" name="Picture 3" descr="335e">
            <a:extLst>
              <a:ext uri="{FF2B5EF4-FFF2-40B4-BE49-F238E27FC236}">
                <a16:creationId xmlns:a16="http://schemas.microsoft.com/office/drawing/2014/main" id="{471FE367-20FB-F943-A8B2-0E918C703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7" b="10011"/>
          <a:stretch>
            <a:fillRect/>
          </a:stretch>
        </p:blipFill>
        <p:spPr bwMode="auto">
          <a:xfrm>
            <a:off x="3581400" y="2292350"/>
            <a:ext cx="55626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331i">
            <a:extLst>
              <a:ext uri="{FF2B5EF4-FFF2-40B4-BE49-F238E27FC236}">
                <a16:creationId xmlns:a16="http://schemas.microsoft.com/office/drawing/2014/main" id="{1174C1B1-542A-B24E-A0B9-2CE1523F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r="15477"/>
          <a:stretch>
            <a:fillRect/>
          </a:stretch>
        </p:blipFill>
        <p:spPr bwMode="auto">
          <a:xfrm>
            <a:off x="-90488" y="1752600"/>
            <a:ext cx="7100888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5" descr="331c">
            <a:extLst>
              <a:ext uri="{FF2B5EF4-FFF2-40B4-BE49-F238E27FC236}">
                <a16:creationId xmlns:a16="http://schemas.microsoft.com/office/drawing/2014/main" id="{F8AFB4A2-40BB-774D-B209-3BC5A93F917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" b="75"/>
          <a:stretch>
            <a:fillRect/>
          </a:stretch>
        </p:blipFill>
        <p:spPr>
          <a:xfrm>
            <a:off x="6407150" y="0"/>
            <a:ext cx="2203450" cy="2208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0B42C914-659F-7D44-8B83-9E240570D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SUMMARY</a:t>
            </a:r>
            <a:br>
              <a:rPr lang="en-US" altLang="en-US" sz="4000" b="1"/>
            </a:br>
            <a:r>
              <a:rPr lang="en-US" altLang="en-US" sz="3200" b="1"/>
              <a:t>CARDIOVASCULAR </a:t>
            </a:r>
            <a:br>
              <a:rPr lang="en-US" altLang="en-US" sz="3200" b="1"/>
            </a:br>
            <a:r>
              <a:rPr lang="en-US" altLang="en-US" sz="3200" b="1"/>
              <a:t>SYSTEM</a:t>
            </a:r>
          </a:p>
        </p:txBody>
      </p:sp>
      <p:pic>
        <p:nvPicPr>
          <p:cNvPr id="65539" name="Picture 4" descr="331i">
            <a:extLst>
              <a:ext uri="{FF2B5EF4-FFF2-40B4-BE49-F238E27FC236}">
                <a16:creationId xmlns:a16="http://schemas.microsoft.com/office/drawing/2014/main" id="{71D67079-0D27-6E4A-93E9-B7D3AF9F0043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r="15477"/>
          <a:stretch>
            <a:fillRect/>
          </a:stretch>
        </p:blipFill>
        <p:spPr>
          <a:xfrm>
            <a:off x="0" y="1828800"/>
            <a:ext cx="3505200" cy="2509838"/>
          </a:xfrm>
          <a:noFill/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A6A071DF-3DB9-4E41-8311-4938A3E2B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4606925"/>
            <a:ext cx="3700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902030302020204" pitchFamily="66" charset="0"/>
              </a:rPr>
              <a:t>Vessels are structurally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902030302020204" pitchFamily="66" charset="0"/>
              </a:rPr>
              <a:t>adapted to physical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902030302020204" pitchFamily="66" charset="0"/>
              </a:rPr>
              <a:t>requirements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902030302020204" pitchFamily="66" charset="0"/>
              </a:rPr>
              <a:t>metabolic needs</a:t>
            </a:r>
          </a:p>
        </p:txBody>
      </p:sp>
      <p:pic>
        <p:nvPicPr>
          <p:cNvPr id="7" name="Picture 3" descr="335e">
            <a:extLst>
              <a:ext uri="{FF2B5EF4-FFF2-40B4-BE49-F238E27FC236}">
                <a16:creationId xmlns:a16="http://schemas.microsoft.com/office/drawing/2014/main" id="{6993E9DD-2935-9C44-AA80-2F5DB797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7" b="10011"/>
          <a:stretch>
            <a:fillRect/>
          </a:stretch>
        </p:blipFill>
        <p:spPr bwMode="auto">
          <a:xfrm>
            <a:off x="3581400" y="2292350"/>
            <a:ext cx="55626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331i">
            <a:extLst>
              <a:ext uri="{FF2B5EF4-FFF2-40B4-BE49-F238E27FC236}">
                <a16:creationId xmlns:a16="http://schemas.microsoft.com/office/drawing/2014/main" id="{DFFDC0A3-3C3E-954B-9777-DC57D138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r="15477"/>
          <a:stretch>
            <a:fillRect/>
          </a:stretch>
        </p:blipFill>
        <p:spPr bwMode="auto">
          <a:xfrm>
            <a:off x="-90488" y="1752600"/>
            <a:ext cx="7100888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5" descr="331c">
            <a:extLst>
              <a:ext uri="{FF2B5EF4-FFF2-40B4-BE49-F238E27FC236}">
                <a16:creationId xmlns:a16="http://schemas.microsoft.com/office/drawing/2014/main" id="{9D5A1835-4AE6-FF4E-89A7-0B37681B86EC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" b="75"/>
          <a:stretch>
            <a:fillRect/>
          </a:stretch>
        </p:blipFill>
        <p:spPr>
          <a:xfrm>
            <a:off x="6407150" y="0"/>
            <a:ext cx="2203450" cy="2208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7B4E794-0199-EE4B-B189-5AEABA529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CARDIOVASCULAR </a:t>
            </a:r>
            <a:br>
              <a:rPr lang="en-US" altLang="en-US" sz="4000" b="1"/>
            </a:br>
            <a:r>
              <a:rPr lang="en-US" altLang="en-US" sz="4000" b="1"/>
              <a:t>SYSTEM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B12BAD6-ED39-0048-9E1C-A0B422A897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7315200" cy="4221163"/>
          </a:xfrm>
        </p:spPr>
        <p:txBody>
          <a:bodyPr/>
          <a:lstStyle/>
          <a:p>
            <a:pPr eaLnBrk="1" hangingPunct="1">
              <a:buFontTx/>
              <a:buNone/>
              <a:tabLst>
                <a:tab pos="3657600" algn="l"/>
                <a:tab pos="4125913" algn="l"/>
              </a:tabLst>
            </a:pPr>
            <a:r>
              <a:rPr lang="en-US" altLang="en-US" sz="2800" b="1" u="sng"/>
              <a:t>  </a:t>
            </a:r>
            <a:endParaRPr lang="en-US" altLang="en-US" sz="2800" b="1"/>
          </a:p>
          <a:p>
            <a:pPr eaLnBrk="1" hangingPunct="1">
              <a:buFontTx/>
              <a:buNone/>
              <a:tabLst>
                <a:tab pos="3657600" algn="l"/>
                <a:tab pos="4125913" algn="l"/>
              </a:tabLst>
            </a:pPr>
            <a:r>
              <a:rPr lang="en-US" altLang="en-US" sz="2800" b="1"/>
              <a:t>ELASTIC ARTERIES	- CONDUCT BLOOD AND MAINTAIN PRESSURE DURING DIASTOLE</a:t>
            </a:r>
          </a:p>
          <a:p>
            <a:pPr eaLnBrk="1" hangingPunct="1">
              <a:buFontTx/>
              <a:buNone/>
              <a:tabLst>
                <a:tab pos="3657600" algn="l"/>
                <a:tab pos="4125913" algn="l"/>
              </a:tabLst>
            </a:pPr>
            <a:r>
              <a:rPr lang="en-US" altLang="en-US" sz="2800" b="1"/>
              <a:t>	</a:t>
            </a:r>
          </a:p>
        </p:txBody>
      </p:sp>
      <p:pic>
        <p:nvPicPr>
          <p:cNvPr id="19460" name="Picture 4" descr="331c">
            <a:extLst>
              <a:ext uri="{FF2B5EF4-FFF2-40B4-BE49-F238E27FC236}">
                <a16:creationId xmlns:a16="http://schemas.microsoft.com/office/drawing/2014/main" id="{A25806CD-1BA1-3A41-B1C3-080FE772415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 b="-24"/>
          <a:stretch>
            <a:fillRect/>
          </a:stretch>
        </p:blipFill>
        <p:spPr>
          <a:xfrm>
            <a:off x="6858000" y="0"/>
            <a:ext cx="2286000" cy="2514600"/>
          </a:xfrm>
          <a:noFill/>
        </p:spPr>
      </p:pic>
      <p:sp>
        <p:nvSpPr>
          <p:cNvPr id="19461" name="Text Box 7">
            <a:extLst>
              <a:ext uri="{FF2B5EF4-FFF2-40B4-BE49-F238E27FC236}">
                <a16:creationId xmlns:a16="http://schemas.microsoft.com/office/drawing/2014/main" id="{481B089C-F4B3-DC43-BE22-8531B061C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495800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</p:txBody>
      </p:sp>
      <p:pic>
        <p:nvPicPr>
          <p:cNvPr id="19462" name="Picture 8" descr="331j">
            <a:extLst>
              <a:ext uri="{FF2B5EF4-FFF2-40B4-BE49-F238E27FC236}">
                <a16:creationId xmlns:a16="http://schemas.microsoft.com/office/drawing/2014/main" id="{32089A4B-86E3-5948-8129-C39CB5363A89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53"/>
          <a:stretch>
            <a:fillRect/>
          </a:stretch>
        </p:blipFill>
        <p:spPr>
          <a:xfrm>
            <a:off x="3048000" y="3352800"/>
            <a:ext cx="4953000" cy="35464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6632340-3D3B-4F4B-884A-ECB1F5577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85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CARDIOVASCULAR </a:t>
            </a:r>
            <a:br>
              <a:rPr lang="en-US" altLang="en-US" sz="4000" b="1"/>
            </a:br>
            <a:r>
              <a:rPr lang="en-US" altLang="en-US" sz="4000" b="1"/>
              <a:t>SYSTEM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D2F89ED-B1FE-9444-8DB6-B2140912DF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76400"/>
            <a:ext cx="6477000" cy="4449763"/>
          </a:xfrm>
        </p:spPr>
        <p:txBody>
          <a:bodyPr/>
          <a:lstStyle/>
          <a:p>
            <a:pPr eaLnBrk="1" hangingPunct="1">
              <a:buFontTx/>
              <a:buNone/>
              <a:tabLst>
                <a:tab pos="3657600" algn="l"/>
                <a:tab pos="4125913" algn="l"/>
              </a:tabLst>
            </a:pPr>
            <a:r>
              <a:rPr lang="en-US" altLang="en-US" sz="2800" b="1"/>
              <a:t>MUSCULAR ARTERIES -   DISTRIBUTE BLOOD, MAINTAIN PRESSURE</a:t>
            </a:r>
          </a:p>
          <a:p>
            <a:pPr eaLnBrk="1" hangingPunct="1">
              <a:buFontTx/>
              <a:buNone/>
              <a:tabLst>
                <a:tab pos="3657600" algn="l"/>
                <a:tab pos="4125913" algn="l"/>
              </a:tabLst>
            </a:pPr>
            <a:r>
              <a:rPr lang="en-US" altLang="en-US" sz="2800" b="1"/>
              <a:t>ARTERIOLES - </a:t>
            </a:r>
            <a:r>
              <a:rPr lang="en-US" altLang="en-US" sz="2800" b="1">
                <a:solidFill>
                  <a:srgbClr val="FF0000"/>
                </a:solidFill>
              </a:rPr>
              <a:t>PERIPHERAL RESISTANCE </a:t>
            </a:r>
            <a:r>
              <a:rPr lang="en-US" altLang="en-US" sz="2800" b="1"/>
              <a:t>AND DISTRIBUTE BLOOD</a:t>
            </a:r>
          </a:p>
          <a:p>
            <a:pPr eaLnBrk="1" hangingPunct="1">
              <a:buFontTx/>
              <a:buNone/>
              <a:tabLst>
                <a:tab pos="3657600" algn="l"/>
                <a:tab pos="4125913" algn="l"/>
              </a:tabLst>
            </a:pPr>
            <a:r>
              <a:rPr lang="en-US" altLang="en-US" sz="2800" b="1"/>
              <a:t>CAPILLARIES - EXCHANGE NUTRIENTS AND WASTE</a:t>
            </a:r>
          </a:p>
          <a:p>
            <a:pPr eaLnBrk="1" hangingPunct="1">
              <a:buFontTx/>
              <a:buNone/>
              <a:tabLst>
                <a:tab pos="3657600" algn="l"/>
                <a:tab pos="4125913" algn="l"/>
              </a:tabLst>
            </a:pPr>
            <a:r>
              <a:rPr lang="en-US" altLang="en-US" sz="2800" b="1"/>
              <a:t>VENULES - COLLECT BLOOD FROM CAPILLARIES (EDEMA)</a:t>
            </a:r>
          </a:p>
          <a:p>
            <a:pPr eaLnBrk="1" hangingPunct="1">
              <a:buFontTx/>
              <a:buNone/>
              <a:tabLst>
                <a:tab pos="3657600" algn="l"/>
                <a:tab pos="4125913" algn="l"/>
              </a:tabLst>
            </a:pPr>
            <a:endParaRPr lang="en-US" altLang="en-US" sz="2800" b="1"/>
          </a:p>
          <a:p>
            <a:pPr eaLnBrk="1" hangingPunct="1">
              <a:buFontTx/>
              <a:buNone/>
              <a:tabLst>
                <a:tab pos="3657600" algn="l"/>
                <a:tab pos="4125913" algn="l"/>
              </a:tabLst>
            </a:pPr>
            <a:r>
              <a:rPr lang="en-US" altLang="en-US" sz="2800" b="1"/>
              <a:t>		</a:t>
            </a:r>
          </a:p>
        </p:txBody>
      </p:sp>
      <p:pic>
        <p:nvPicPr>
          <p:cNvPr id="10244" name="Picture 16" descr="332m">
            <a:extLst>
              <a:ext uri="{FF2B5EF4-FFF2-40B4-BE49-F238E27FC236}">
                <a16:creationId xmlns:a16="http://schemas.microsoft.com/office/drawing/2014/main" id="{39536EE6-EB2B-5147-ACD3-D4947A47EFE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1" t="37991" r="1546" b="43939"/>
          <a:stretch>
            <a:fillRect/>
          </a:stretch>
        </p:blipFill>
        <p:spPr>
          <a:xfrm>
            <a:off x="6705600" y="3597275"/>
            <a:ext cx="2209800" cy="1736725"/>
          </a:xfrm>
          <a:noFill/>
        </p:spPr>
      </p:pic>
      <p:pic>
        <p:nvPicPr>
          <p:cNvPr id="10245" name="Picture 14" descr="332m">
            <a:extLst>
              <a:ext uri="{FF2B5EF4-FFF2-40B4-BE49-F238E27FC236}">
                <a16:creationId xmlns:a16="http://schemas.microsoft.com/office/drawing/2014/main" id="{89BE9473-52D9-AF49-A1B7-E9EB50C5D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8" b="64354"/>
          <a:stretch>
            <a:fillRect/>
          </a:stretch>
        </p:blipFill>
        <p:spPr bwMode="auto">
          <a:xfrm>
            <a:off x="6705600" y="2133600"/>
            <a:ext cx="22098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5" descr="332m">
            <a:extLst>
              <a:ext uri="{FF2B5EF4-FFF2-40B4-BE49-F238E27FC236}">
                <a16:creationId xmlns:a16="http://schemas.microsoft.com/office/drawing/2014/main" id="{047B8B76-E535-7D45-BF3D-4CFF4B8B2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28" r="2083"/>
          <a:stretch>
            <a:fillRect/>
          </a:stretch>
        </p:blipFill>
        <p:spPr bwMode="auto">
          <a:xfrm>
            <a:off x="6705600" y="5410200"/>
            <a:ext cx="2209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8" descr="331n">
            <a:extLst>
              <a:ext uri="{FF2B5EF4-FFF2-40B4-BE49-F238E27FC236}">
                <a16:creationId xmlns:a16="http://schemas.microsoft.com/office/drawing/2014/main" id="{36639667-1F70-0341-ABD7-C7CD6445A8CF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" b="134"/>
          <a:stretch>
            <a:fillRect/>
          </a:stretch>
        </p:blipFill>
        <p:spPr>
          <a:xfrm>
            <a:off x="6705600" y="762000"/>
            <a:ext cx="2209800" cy="1262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p110">
            <a:extLst>
              <a:ext uri="{FF2B5EF4-FFF2-40B4-BE49-F238E27FC236}">
                <a16:creationId xmlns:a16="http://schemas.microsoft.com/office/drawing/2014/main" id="{7145C685-E5C2-ED4B-8DBE-5809EF3A5F8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7838" y="-76200"/>
            <a:ext cx="5872162" cy="6858000"/>
          </a:xfrm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3DDBEDCE-A8BA-3B45-863F-DDADEB70F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69075"/>
            <a:ext cx="34512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263F3EF-E0C8-7640-A5D0-3F992B370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668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LAYERS IN VASCULAR </a:t>
            </a:r>
            <a:br>
              <a:rPr lang="en-US" altLang="en-US" sz="4000" b="1"/>
            </a:br>
            <a:r>
              <a:rPr lang="en-US" altLang="en-US" sz="4000" b="1"/>
              <a:t>WALL</a:t>
            </a:r>
            <a:r>
              <a:rPr lang="en-US" altLang="en-US" sz="4000"/>
              <a:t>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2126C69-FAEB-F445-9140-FCBD986476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362200"/>
            <a:ext cx="75438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u="sng"/>
              <a:t>LAYER</a:t>
            </a:r>
            <a:r>
              <a:rPr lang="en-US" altLang="en-US" sz="2000" b="1"/>
              <a:t>				</a:t>
            </a:r>
            <a:r>
              <a:rPr lang="en-US" altLang="en-US" sz="2000" b="1" u="sng"/>
              <a:t>COMPOSITION</a:t>
            </a:r>
            <a:endParaRPr lang="en-US" altLang="en-US" sz="20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TUNICA INTIMA		ENDOTHELIUM 						(SUBENDOTHELIA CT. 					INTERNAL ELASTIC 						LAMINA)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TUNICA MEDIA		SMOOTH MUSCLE 						(ELASTIC LAMELLAE, 					EXTERNAL ELASTIC 						LAMINA)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TUNICA			CONNECTIVE TISSUE ADVENTITIA 		(LONGITUDINAL 						SMOOTH MUSCLE,  						VASA VASORUM)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F67FB955-2C97-FA4D-9980-533D6DDA54C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" b="-87"/>
          <a:stretch>
            <a:fillRect/>
          </a:stretch>
        </p:blipFill>
        <p:spPr>
          <a:xfrm>
            <a:off x="6172200" y="76200"/>
            <a:ext cx="2819400" cy="2286000"/>
          </a:xfrm>
        </p:spPr>
      </p:pic>
      <p:sp>
        <p:nvSpPr>
          <p:cNvPr id="22533" name="Rectangle 5">
            <a:extLst>
              <a:ext uri="{FF2B5EF4-FFF2-40B4-BE49-F238E27FC236}">
                <a16:creationId xmlns:a16="http://schemas.microsoft.com/office/drawing/2014/main" id="{C984F5DB-4325-6342-B951-B805DE102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76200"/>
            <a:ext cx="2819400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61B16765-7AC4-824B-AFCE-86100C86D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" r="-49"/>
          <a:stretch>
            <a:fillRect/>
          </a:stretch>
        </p:blipFill>
        <p:spPr bwMode="auto">
          <a:xfrm>
            <a:off x="6677025" y="3581400"/>
            <a:ext cx="2466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17   6   10x">
            <a:extLst>
              <a:ext uri="{FF2B5EF4-FFF2-40B4-BE49-F238E27FC236}">
                <a16:creationId xmlns:a16="http://schemas.microsoft.com/office/drawing/2014/main" id="{8B5F5928-CEF5-C240-909F-1ABC11D05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0"/>
            <a:ext cx="56134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>
            <a:extLst>
              <a:ext uri="{FF2B5EF4-FFF2-40B4-BE49-F238E27FC236}">
                <a16:creationId xmlns:a16="http://schemas.microsoft.com/office/drawing/2014/main" id="{527E9DDD-73CB-B148-AE93-AA08D23F7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048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17</a:t>
            </a:r>
          </a:p>
        </p:txBody>
      </p:sp>
      <p:pic>
        <p:nvPicPr>
          <p:cNvPr id="23556" name="Picture 7" descr="p113">
            <a:extLst>
              <a:ext uri="{FF2B5EF4-FFF2-40B4-BE49-F238E27FC236}">
                <a16:creationId xmlns:a16="http://schemas.microsoft.com/office/drawing/2014/main" id="{68E6B3FB-95D6-3244-AAE6-63E000D1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5154" r="3410" b="28664"/>
          <a:stretch>
            <a:fillRect/>
          </a:stretch>
        </p:blipFill>
        <p:spPr bwMode="auto">
          <a:xfrm>
            <a:off x="131763" y="1219200"/>
            <a:ext cx="3708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>
            <a:extLst>
              <a:ext uri="{FF2B5EF4-FFF2-40B4-BE49-F238E27FC236}">
                <a16:creationId xmlns:a16="http://schemas.microsoft.com/office/drawing/2014/main" id="{B6F66025-42DF-6C42-BE1D-FF9A515A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4724400"/>
            <a:ext cx="34512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BEBEB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DDDDD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BEBE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625</Words>
  <Application>Microsoft Macintosh PowerPoint</Application>
  <PresentationFormat>On-screen Show (4:3)</PresentationFormat>
  <Paragraphs>172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49</vt:i4>
      </vt:variant>
    </vt:vector>
  </HeadingPairs>
  <TitlesOfParts>
    <vt:vector size="66" baseType="lpstr">
      <vt:lpstr>Arial</vt:lpstr>
      <vt:lpstr>Calibri</vt:lpstr>
      <vt:lpstr>Comic Sans MS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9_Default Design</vt:lpstr>
      <vt:lpstr>10_Default Design</vt:lpstr>
      <vt:lpstr>11_Default Design</vt:lpstr>
      <vt:lpstr>16_Default Design</vt:lpstr>
      <vt:lpstr>17_Default Design</vt:lpstr>
      <vt:lpstr>Blood and Lymph Vessels</vt:lpstr>
      <vt:lpstr>OBJECTIVES</vt:lpstr>
      <vt:lpstr>Introduction  Multicellular Organisms Need 3 Mechanisms  ---------------------------------------------------------------              </vt:lpstr>
      <vt:lpstr>CARDIOVASCULAR  SYSTEM</vt:lpstr>
      <vt:lpstr>CARDIOVASCULAR  SYSTEM</vt:lpstr>
      <vt:lpstr>CARDIOVASCULAR  SYSTEM</vt:lpstr>
      <vt:lpstr>PowerPoint Presentation</vt:lpstr>
      <vt:lpstr>LAYERS IN VASCULAR  WALL </vt:lpstr>
      <vt:lpstr>PowerPoint Presentation</vt:lpstr>
      <vt:lpstr>PowerPoint Presentation</vt:lpstr>
      <vt:lpstr>Slide 427 aorta</vt:lpstr>
      <vt:lpstr>Slide 427</vt:lpstr>
      <vt:lpstr>PowerPoint Presentation</vt:lpstr>
      <vt:lpstr>PowerPoint Presentation</vt:lpstr>
      <vt:lpstr>472 fallopian tube</vt:lpstr>
      <vt:lpstr>426 renal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TYPES OF CAPILLARIES &amp;  BASAL LAMINA CHARACTERISTICS</vt:lpstr>
      <vt:lpstr>Tongue, monkey   </vt:lpstr>
      <vt:lpstr>PowerPoint Presentation</vt:lpstr>
      <vt:lpstr>Adrenal -cortex and medulla </vt:lpstr>
      <vt:lpstr>Rib  bone marrow </vt:lpstr>
      <vt:lpstr>PowerPoint Presentation</vt:lpstr>
      <vt:lpstr>Gall bladder &amp; liver, monkey </vt:lpstr>
      <vt:lpstr> Bile duct with portal vein, monkey    </vt:lpstr>
      <vt:lpstr> Bile duct with portal vein, monkey    </vt:lpstr>
      <vt:lpstr>Vein of Spermatic cord </vt:lpstr>
      <vt:lpstr>UT196 valves in large vein of spermatic cord</vt:lpstr>
      <vt:lpstr>PowerPoint Presentation</vt:lpstr>
      <vt:lpstr>PowerPoint Presentation</vt:lpstr>
      <vt:lpstr>CARDIAC MUSCLE - DIAD</vt:lpstr>
      <vt:lpstr>PowerPoint Presentation</vt:lpstr>
      <vt:lpstr>Opened Interclated disc in cardiac cells of Heart, endocardium</vt:lpstr>
      <vt:lpstr>UT196 valve in lymphatic vessel  in spermatic cord  </vt:lpstr>
      <vt:lpstr>PowerPoint Presentation</vt:lpstr>
      <vt:lpstr>PowerPoint Presentation</vt:lpstr>
      <vt:lpstr>PowerPoint Presentation</vt:lpstr>
      <vt:lpstr>196a</vt:lpstr>
      <vt:lpstr>LYMPH VESSELS</vt:lpstr>
      <vt:lpstr> Thoracic duct   </vt:lpstr>
      <vt:lpstr> Thoracic duct   </vt:lpstr>
      <vt:lpstr>SUMMARY CARDIOVASCULAR  SYSTEM</vt:lpstr>
      <vt:lpstr>SUMMARY CARDIOVASCULAR 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and Lymph Vessels</dc:title>
  <dc:creator>ljlab</dc:creator>
  <cp:lastModifiedBy>Microsoft Office User</cp:lastModifiedBy>
  <cp:revision>80</cp:revision>
  <dcterms:created xsi:type="dcterms:W3CDTF">2007-03-02T17:49:37Z</dcterms:created>
  <dcterms:modified xsi:type="dcterms:W3CDTF">2020-03-07T00:37:02Z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000800a2900000000000010243100207f6000400038000</vt:lpwstr>
  </property>
</Properties>
</file>