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2" r:id="rId5"/>
    <p:sldId id="258" r:id="rId6"/>
    <p:sldId id="263" r:id="rId7"/>
    <p:sldId id="264" r:id="rId8"/>
    <p:sldId id="265" r:id="rId9"/>
    <p:sldId id="266" r:id="rId10"/>
    <p:sldId id="267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0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7142-3EB9-4C97-8755-DA1DB0BB62B7}" type="datetimeFigureOut">
              <a:rPr lang="en-US" smtClean="0"/>
              <a:t>7/27/2012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F9D9B-D348-43AA-9413-9E627B6DA9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8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7142-3EB9-4C97-8755-DA1DB0BB62B7}" type="datetimeFigureOut">
              <a:rPr lang="en-US" smtClean="0"/>
              <a:t>7/27/2012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F9D9B-D348-43AA-9413-9E627B6DA9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7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7142-3EB9-4C97-8755-DA1DB0BB62B7}" type="datetimeFigureOut">
              <a:rPr lang="en-US" smtClean="0"/>
              <a:t>7/27/2012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F9D9B-D348-43AA-9413-9E627B6DA9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2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7142-3EB9-4C97-8755-DA1DB0BB62B7}" type="datetimeFigureOut">
              <a:rPr lang="en-US" smtClean="0"/>
              <a:t>7/27/2012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F9D9B-D348-43AA-9413-9E627B6DA9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4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7142-3EB9-4C97-8755-DA1DB0BB62B7}" type="datetimeFigureOut">
              <a:rPr lang="en-US" smtClean="0"/>
              <a:t>7/27/2012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F9D9B-D348-43AA-9413-9E627B6DA9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0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7142-3EB9-4C97-8755-DA1DB0BB62B7}" type="datetimeFigureOut">
              <a:rPr lang="en-US" smtClean="0"/>
              <a:t>7/27/2012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F9D9B-D348-43AA-9413-9E627B6DA9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5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7142-3EB9-4C97-8755-DA1DB0BB62B7}" type="datetimeFigureOut">
              <a:rPr lang="en-US" smtClean="0"/>
              <a:t>7/27/2012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F9D9B-D348-43AA-9413-9E627B6DA9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0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7142-3EB9-4C97-8755-DA1DB0BB62B7}" type="datetimeFigureOut">
              <a:rPr lang="en-US" smtClean="0"/>
              <a:t>7/27/2012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F9D9B-D348-43AA-9413-9E627B6DA9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9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7142-3EB9-4C97-8755-DA1DB0BB62B7}" type="datetimeFigureOut">
              <a:rPr lang="en-US" smtClean="0"/>
              <a:t>7/27/2012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F9D9B-D348-43AA-9413-9E627B6DA9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7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7142-3EB9-4C97-8755-DA1DB0BB62B7}" type="datetimeFigureOut">
              <a:rPr lang="en-US" smtClean="0"/>
              <a:t>7/27/2012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F9D9B-D348-43AA-9413-9E627B6DA9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8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7142-3EB9-4C97-8755-DA1DB0BB62B7}" type="datetimeFigureOut">
              <a:rPr lang="en-US" smtClean="0"/>
              <a:t>7/27/2012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F9D9B-D348-43AA-9413-9E627B6DA9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4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E7142-3EB9-4C97-8755-DA1DB0BB62B7}" type="datetimeFigureOut">
              <a:rPr lang="en-US" smtClean="0"/>
              <a:t>7/27/2012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F9D9B-D348-43AA-9413-9E627B6DA9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5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yondbooks.com/lif72/00071636.asp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zzle.com/articles/archaebacteria-kingdom.html" TargetMode="External"/><Relationship Id="rId2" Type="http://schemas.openxmlformats.org/officeDocument/2006/relationships/hyperlink" Target="http://www.buzzle.com/articles/eubacteria-kingdom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yondbooks.com/lif72/2a.asp" TargetMode="External"/><Relationship Id="rId5" Type="http://schemas.openxmlformats.org/officeDocument/2006/relationships/hyperlink" Target="http://www.ric.edu/faculty/ptiskus/six_kingdoms/index.htm" TargetMode="External"/><Relationship Id="rId4" Type="http://schemas.openxmlformats.org/officeDocument/2006/relationships/hyperlink" Target="http://www.buzzle.com/articles/archaebacteria-and-eubacteria-differenc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hecompletepatient.com/storage/bigstockphoto_Coli_Bacteria_1490456.jpg?__SQUARESPACE_CACHEVERSION=11912042244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aveuse" pitchFamily="2" charset="0"/>
              </a:rPr>
              <a:t>Kingdom Archaebacteria and Kingdom Eubacteria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Baveus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4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jackcusumano.files.wordpress.com/2010/02/ger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333749"/>
            <a:ext cx="40005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Aharoni" pitchFamily="2" charset="-79"/>
              </a:rPr>
              <a:t>Fun Quiz and Activity </a:t>
            </a:r>
            <a:endParaRPr lang="en-US" dirty="0">
              <a:latin typeface="+mn-lt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Aharoni" pitchFamily="2" charset="-79"/>
              </a:rPr>
              <a:t>Take the “Bacteria 500”</a:t>
            </a:r>
            <a:br>
              <a:rPr lang="en-US" dirty="0" smtClean="0">
                <a:latin typeface="+mj-lt"/>
                <a:cs typeface="Aharoni" pitchFamily="2" charset="-79"/>
              </a:rPr>
            </a:b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://www.beyondbooks.com/lif72/00071636.asp</a:t>
            </a:r>
            <a:endParaRPr lang="en-US" dirty="0" smtClean="0">
              <a:latin typeface="+mj-lt"/>
              <a:cs typeface="Aharoni" pitchFamily="2" charset="-79"/>
            </a:endParaRPr>
          </a:p>
          <a:p>
            <a:r>
              <a:rPr lang="en-US" dirty="0" smtClean="0">
                <a:latin typeface="+mj-lt"/>
                <a:cs typeface="Aharoni" pitchFamily="2" charset="-79"/>
              </a:rPr>
              <a:t>“Germ Growth” PowerPoint lab</a:t>
            </a:r>
          </a:p>
          <a:p>
            <a:endParaRPr lang="en-US" dirty="0">
              <a:latin typeface="+mj-lt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34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http://www.buzzle.com/articles/eubacteria-kingdom.html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http://www.buzzle.com/articles/archaebacteria-kingdom.html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http://www.buzzle.com/articles/archaebacteria-and-eubacteria-difference.html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http://www.ric.edu/faculty/ptiskus/six_kingdoms/index.htm</a:t>
            </a:r>
            <a:endParaRPr lang="en-US" dirty="0" smtClean="0"/>
          </a:p>
          <a:p>
            <a:r>
              <a:rPr lang="en-US" dirty="0">
                <a:hlinkClick r:id="rId6"/>
              </a:rPr>
              <a:t>http://www.beyondbooks.com/lif72/2a.asp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3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rm3.static.flickr.com/2431/3594500066_efb1d503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035">
            <a:off x="538106" y="627614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indianetzone.com/photos_gallery/20/Stomach_183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8">
            <a:off x="4735655" y="4583222"/>
            <a:ext cx="28575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399970">
            <a:off x="565338" y="397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Who would live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here?!</a:t>
            </a:r>
            <a:endParaRPr lang="en-US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 rot="20084488">
            <a:off x="2345613" y="4468331"/>
            <a:ext cx="3614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OR here?!</a:t>
            </a:r>
            <a:endParaRPr lang="en-US" sz="4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2362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mWrestler" pitchFamily="2" charset="0"/>
              </a:rPr>
              <a:t>Archaebacteria!</a:t>
            </a:r>
            <a:endParaRPr lang="en-US" dirty="0">
              <a:solidFill>
                <a:schemeClr val="bg1"/>
              </a:solidFill>
              <a:latin typeface="ArmWrestler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568" y="6019800"/>
            <a:ext cx="1404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mWrestler" pitchFamily="2" charset="0"/>
              </a:rPr>
              <a:t>Eubacteria!</a:t>
            </a:r>
            <a:endParaRPr lang="en-US" dirty="0">
              <a:solidFill>
                <a:schemeClr val="bg1"/>
              </a:solidFill>
              <a:latin typeface="ArmWrestl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81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7" grpId="0"/>
    </p:bld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free-photos.biz/images/nature/organisms/colourful_thermophilic_archaebacteria_stain_in_midway_geyser_basin.jpg" id="2050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lang="en-US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Kingdom Archaebacteria</a:t>
            </a:r>
            <a:endParaRPr dirty="0"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3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b="1" dirty="0" i="1" lang="en-US" smtClean="0">
                <a:latin typeface="+mj-lt"/>
                <a:cs charset="-79" pitchFamily="2" typeface="Aharoni"/>
              </a:rPr>
              <a:t>Archaea </a:t>
            </a:r>
            <a:r>
              <a:rPr b="1" dirty="0" lang="en-US" smtClean="0">
                <a:latin typeface="+mj-lt"/>
                <a:cs charset="-79" pitchFamily="2" typeface="Aharoni"/>
              </a:rPr>
              <a:t>comes from Ancient Greek, meaning ancient things—believed to be in existence for around </a:t>
            </a:r>
            <a:r>
              <a:rPr b="1" dirty="0" i="1" lang="en-US" smtClean="0" sz="4500" u="sng">
                <a:solidFill>
                  <a:srgbClr val="FF0000"/>
                </a:solidFill>
                <a:latin typeface="+mj-lt"/>
                <a:cs charset="-79" pitchFamily="2" typeface="Aharoni"/>
              </a:rPr>
              <a:t>3.5 </a:t>
            </a:r>
            <a:r>
              <a:rPr b="1" dirty="0" i="1" lang="en-US" smtClean="0" u="sng">
                <a:solidFill>
                  <a:srgbClr val="FF0000"/>
                </a:solidFill>
                <a:latin typeface="+mj-lt"/>
                <a:cs charset="-79" pitchFamily="2" typeface="Aharoni"/>
              </a:rPr>
              <a:t>BILLION </a:t>
            </a:r>
            <a:r>
              <a:rPr b="1" dirty="0" lang="en-US" smtClean="0">
                <a:latin typeface="+mj-lt"/>
                <a:cs charset="-79" pitchFamily="2" typeface="Aharoni"/>
              </a:rPr>
              <a:t>years</a:t>
            </a:r>
          </a:p>
          <a:p>
            <a:r>
              <a:rPr b="1" dirty="0" lang="en-US" smtClean="0">
                <a:latin typeface="+mj-lt"/>
                <a:cs charset="-79" pitchFamily="2" typeface="Aharoni"/>
              </a:rPr>
              <a:t>Autotrophs, or producers </a:t>
            </a:r>
          </a:p>
          <a:p>
            <a:r>
              <a:rPr b="1" dirty="0" lang="en-US" smtClean="0">
                <a:latin typeface="+mj-lt"/>
                <a:cs charset="-79" pitchFamily="2" typeface="Aharoni"/>
              </a:rPr>
              <a:t>Some use carbon fixation, a process that </a:t>
            </a:r>
            <a:r>
              <a:rPr dirty="0" lang="en-US" smtClean="0">
                <a:latin typeface="+mj-lt"/>
                <a:cs charset="-79" pitchFamily="2" typeface="Aharoni"/>
              </a:rPr>
              <a:t>converts </a:t>
            </a:r>
            <a:r>
              <a:rPr dirty="0" lang="en-US">
                <a:latin typeface="+mj-lt"/>
                <a:cs charset="-79" pitchFamily="2" typeface="Aharoni"/>
              </a:rPr>
              <a:t>gaseous carbon dioxide to solid carbon compounds</a:t>
            </a:r>
            <a:endParaRPr b="1" dirty="0" lang="en-US" smtClean="0">
              <a:latin typeface="+mj-lt"/>
              <a:cs charset="-79" pitchFamily="2" typeface="Aharoni"/>
            </a:endParaRPr>
          </a:p>
          <a:p>
            <a:r>
              <a:rPr b="1" dirty="0" lang="en-US" smtClean="0">
                <a:latin typeface="+mj-lt"/>
                <a:cs charset="-79" pitchFamily="2" typeface="Aharoni"/>
              </a:rPr>
              <a:t>Live in extremely adverse conditions, like the one pictured from Yellowstone National Park or even in highly acidic environments without oxygen, such as thermal vents on the ocean floor</a:t>
            </a:r>
          </a:p>
          <a:p>
            <a:endParaRPr dirty="0" i="1" lang="en-US"/>
          </a:p>
        </p:txBody>
      </p:sp>
    </p:spTree>
    <p:extLst>
      <p:ext uri="{BB962C8B-B14F-4D97-AF65-F5344CB8AC3E}">
        <p14:creationId xmlns:p14="http://schemas.microsoft.com/office/powerpoint/2010/main" val="684442047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animBg="1" build="p" grpId="0" spid="3"/>
    </p:bld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thsbiology201011.files.wordpress.com/2010/08/mg_0029.jpg" id="4" name="Picture 4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lang="en-US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charset="0" pitchFamily="2" typeface="Baveuse"/>
              </a:rPr>
              <a:t>Cellular Characteristics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5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dirty="0" lang="en-US" u="sng">
                <a:cs charset="-79" pitchFamily="2" typeface="Aharoni"/>
              </a:rPr>
              <a:t>Archaebacteria</a:t>
            </a:r>
            <a:r>
              <a:rPr dirty="0" lang="en-US">
                <a:cs charset="-79" pitchFamily="2" typeface="Aharoni"/>
              </a:rPr>
              <a:t> have </a:t>
            </a:r>
            <a:r>
              <a:rPr b="1" dirty="0" i="1" lang="en-US" smtClean="0">
                <a:solidFill>
                  <a:srgbClr val="FF0000"/>
                </a:solidFill>
                <a:cs charset="-79" pitchFamily="2" typeface="Aharoni"/>
              </a:rPr>
              <a:t>NO</a:t>
            </a:r>
            <a:r>
              <a:rPr dirty="0" lang="en-US" smtClean="0">
                <a:solidFill>
                  <a:srgbClr val="FF0000"/>
                </a:solidFill>
                <a:cs charset="-79" pitchFamily="2" typeface="Aharoni"/>
              </a:rPr>
              <a:t> </a:t>
            </a:r>
            <a:r>
              <a:rPr dirty="0" lang="en-US" smtClean="0" u="sng">
                <a:cs charset="-79" pitchFamily="2" typeface="Aharoni"/>
              </a:rPr>
              <a:t>peptidoglycan</a:t>
            </a:r>
            <a:r>
              <a:rPr dirty="0" lang="en-US" smtClean="0">
                <a:cs charset="-79" pitchFamily="2" typeface="Aharoni"/>
              </a:rPr>
              <a:t> </a:t>
            </a:r>
            <a:r>
              <a:rPr dirty="0" lang="en-US">
                <a:cs charset="-79" pitchFamily="2" typeface="Aharoni"/>
              </a:rPr>
              <a:t>in their cell walls</a:t>
            </a:r>
          </a:p>
          <a:p>
            <a:r>
              <a:rPr dirty="0" lang="en-US">
                <a:cs charset="-79" pitchFamily="2" typeface="Aharoni"/>
              </a:rPr>
              <a:t>The cell wall is made up of </a:t>
            </a:r>
            <a:r>
              <a:rPr dirty="0" i="1" lang="en-US">
                <a:cs charset="-79" pitchFamily="2" typeface="Aharoni"/>
              </a:rPr>
              <a:t>glycoproteins</a:t>
            </a:r>
            <a:r>
              <a:rPr dirty="0" lang="en-US">
                <a:cs charset="-79" pitchFamily="2" typeface="Aharoni"/>
              </a:rPr>
              <a:t> and </a:t>
            </a:r>
            <a:r>
              <a:rPr dirty="0" i="1" lang="en-US" smtClean="0">
                <a:cs charset="-79" pitchFamily="2" typeface="Aharoni"/>
              </a:rPr>
              <a:t>polysaccharides</a:t>
            </a:r>
            <a:r>
              <a:rPr dirty="0" lang="en-US" smtClean="0">
                <a:cs charset="-79" pitchFamily="2" typeface="Aharoni"/>
              </a:rPr>
              <a:t>.</a:t>
            </a:r>
            <a:endParaRPr dirty="0" lang="en-US">
              <a:cs charset="-79" pitchFamily="2" typeface="Aharoni"/>
            </a:endParaRPr>
          </a:p>
          <a:p>
            <a:r>
              <a:rPr dirty="0" lang="en-US">
                <a:cs charset="-79" pitchFamily="2" typeface="Aharoni"/>
              </a:rPr>
              <a:t>The cell wall envelopes have a </a:t>
            </a:r>
            <a:r>
              <a:rPr dirty="0" i="1" lang="en-US">
                <a:cs charset="-79" pitchFamily="2" typeface="Aharoni"/>
              </a:rPr>
              <a:t>high resistance</a:t>
            </a:r>
            <a:r>
              <a:rPr dirty="0" lang="en-US">
                <a:cs charset="-79" pitchFamily="2" typeface="Aharoni"/>
              </a:rPr>
              <a:t> to antibiotics </a:t>
            </a:r>
            <a:r>
              <a:rPr dirty="0" lang="en-US" smtClean="0">
                <a:cs charset="-79" pitchFamily="2" typeface="Aharoni"/>
              </a:rPr>
              <a:t>due </a:t>
            </a:r>
            <a:r>
              <a:rPr dirty="0" lang="en-US">
                <a:cs charset="-79" pitchFamily="2" typeface="Aharoni"/>
              </a:rPr>
              <a:t>to </a:t>
            </a:r>
            <a:r>
              <a:rPr dirty="0" i="1" lang="en-US">
                <a:cs charset="-79" pitchFamily="2" typeface="Aharoni"/>
              </a:rPr>
              <a:t>difference in cell wall composition.</a:t>
            </a:r>
          </a:p>
          <a:p>
            <a:r>
              <a:rPr dirty="0" lang="en-US">
                <a:cs charset="-79" pitchFamily="2" typeface="Aharoni"/>
              </a:rPr>
              <a:t>They have a </a:t>
            </a:r>
            <a:r>
              <a:rPr dirty="0" i="1" lang="en-US" smtClean="0">
                <a:cs charset="-79" pitchFamily="2" typeface="Aharoni"/>
              </a:rPr>
              <a:t>very different</a:t>
            </a:r>
            <a:r>
              <a:rPr dirty="0" lang="en-US" smtClean="0">
                <a:cs charset="-79" pitchFamily="2" typeface="Aharoni"/>
              </a:rPr>
              <a:t> </a:t>
            </a:r>
            <a:r>
              <a:rPr dirty="0" lang="en-US" smtClean="0" u="sng">
                <a:cs charset="-79" pitchFamily="2" typeface="Aharoni"/>
              </a:rPr>
              <a:t>lipid </a:t>
            </a:r>
            <a:r>
              <a:rPr dirty="0" lang="en-US" u="sng">
                <a:cs charset="-79" pitchFamily="2" typeface="Aharoni"/>
              </a:rPr>
              <a:t>bilayer </a:t>
            </a:r>
            <a:r>
              <a:rPr dirty="0" lang="en-US">
                <a:cs charset="-79" pitchFamily="2" typeface="Aharoni"/>
              </a:rPr>
              <a:t>making up the cell </a:t>
            </a:r>
            <a:r>
              <a:rPr dirty="0" lang="en-US" smtClean="0">
                <a:cs charset="-79" pitchFamily="2" typeface="Aharoni"/>
              </a:rPr>
              <a:t>membranes</a:t>
            </a:r>
          </a:p>
          <a:p>
            <a:r>
              <a:rPr dirty="0" lang="en-US" sz="4500">
                <a:cs charset="-79" pitchFamily="2" typeface="Aharoni"/>
              </a:rPr>
              <a:t>16</a:t>
            </a:r>
            <a:r>
              <a:rPr dirty="0" lang="en-US">
                <a:cs charset="-79" pitchFamily="2" typeface="Aharoni"/>
              </a:rPr>
              <a:t>S </a:t>
            </a:r>
            <a:r>
              <a:rPr dirty="0" err="1" lang="en-US">
                <a:cs charset="-79" pitchFamily="2" typeface="Aharoni"/>
              </a:rPr>
              <a:t>rRNA</a:t>
            </a:r>
            <a:r>
              <a:rPr dirty="0" lang="en-US">
                <a:cs charset="-79" pitchFamily="2" typeface="Aharoni"/>
              </a:rPr>
              <a:t> and </a:t>
            </a:r>
            <a:r>
              <a:rPr dirty="0" lang="en-US" sz="4500">
                <a:cs charset="-79" pitchFamily="2" typeface="Aharoni"/>
              </a:rPr>
              <a:t>18</a:t>
            </a:r>
            <a:r>
              <a:rPr dirty="0" lang="en-US">
                <a:cs charset="-79" pitchFamily="2" typeface="Aharoni"/>
              </a:rPr>
              <a:t>S </a:t>
            </a:r>
            <a:r>
              <a:rPr dirty="0" err="1" lang="en-US">
                <a:cs charset="-79" pitchFamily="2" typeface="Aharoni"/>
              </a:rPr>
              <a:t>rRNA</a:t>
            </a:r>
            <a:r>
              <a:rPr dirty="0" lang="en-US">
                <a:cs charset="-79" pitchFamily="2" typeface="Aharoni"/>
              </a:rPr>
              <a:t> sequences were totally different in </a:t>
            </a:r>
            <a:r>
              <a:rPr dirty="0" err="1" lang="en-US">
                <a:cs charset="-79" pitchFamily="2" typeface="Aharoni"/>
              </a:rPr>
              <a:t>archea</a:t>
            </a:r>
            <a:r>
              <a:rPr dirty="0" lang="en-US">
                <a:cs charset="-79" pitchFamily="2" typeface="Aharoni"/>
              </a:rPr>
              <a:t> from other bacteria</a:t>
            </a:r>
          </a:p>
        </p:txBody>
      </p:sp>
    </p:spTree>
    <p:extLst>
      <p:ext uri="{BB962C8B-B14F-4D97-AF65-F5344CB8AC3E}">
        <p14:creationId xmlns:p14="http://schemas.microsoft.com/office/powerpoint/2010/main" val="68752410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animBg="1" build="p" grpId="0" spid="3"/>
    </p:bld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mages.wikia.com/bio-kingdoms/images/6/62/E_coli.jpg" id="3074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US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Kingdom Eubacteria</a:t>
            </a:r>
            <a:endParaRPr dirty="0" lang="en-US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dirty="0" lang="en-US" smtClean="0">
                <a:solidFill>
                  <a:schemeClr val="bg1"/>
                </a:solidFill>
                <a:latin typeface="+mj-lt"/>
                <a:cs charset="-79" pitchFamily="2" typeface="Aharoni"/>
              </a:rPr>
              <a:t>Most common bacteria</a:t>
            </a:r>
          </a:p>
          <a:p>
            <a:r>
              <a:rPr dirty="0" lang="en-US" smtClean="0">
                <a:solidFill>
                  <a:schemeClr val="bg1"/>
                </a:solidFill>
                <a:latin typeface="+mj-lt"/>
                <a:cs charset="-79" pitchFamily="2" typeface="Aharoni"/>
              </a:rPr>
              <a:t>Can also live in extreme conditions</a:t>
            </a:r>
          </a:p>
          <a:p>
            <a:r>
              <a:rPr dirty="0" lang="en-US" smtClean="0">
                <a:solidFill>
                  <a:schemeClr val="bg1"/>
                </a:solidFill>
                <a:latin typeface="+mj-lt"/>
                <a:cs charset="-79" pitchFamily="2" typeface="Aharoni"/>
              </a:rPr>
              <a:t>Some also use carbon fixation</a:t>
            </a:r>
          </a:p>
          <a:p>
            <a:r>
              <a:rPr dirty="0" lang="en-US" smtClean="0">
                <a:solidFill>
                  <a:schemeClr val="bg1"/>
                </a:solidFill>
                <a:latin typeface="+mj-lt"/>
                <a:cs charset="-79" pitchFamily="2" typeface="Aharoni"/>
              </a:rPr>
              <a:t>Reproduce asexually with binary fission</a:t>
            </a:r>
          </a:p>
          <a:p>
            <a:r>
              <a:rPr dirty="0" lang="en-US" smtClean="0">
                <a:solidFill>
                  <a:schemeClr val="bg1"/>
                </a:solidFill>
                <a:latin typeface="+mj-lt"/>
                <a:cs charset="-79" pitchFamily="2" typeface="Aharoni"/>
              </a:rPr>
              <a:t>Nearly </a:t>
            </a:r>
            <a:r>
              <a:rPr dirty="0" i="1" lang="en-US" smtClean="0" sz="4500" u="sng">
                <a:solidFill>
                  <a:srgbClr val="FF0000"/>
                </a:solidFill>
                <a:latin typeface="+mj-lt"/>
                <a:cs charset="-79" pitchFamily="2" typeface="Aharoni"/>
              </a:rPr>
              <a:t>5000</a:t>
            </a:r>
            <a:r>
              <a:rPr dirty="0" lang="en-US" smtClean="0">
                <a:solidFill>
                  <a:schemeClr val="bg1"/>
                </a:solidFill>
                <a:latin typeface="+mj-lt"/>
                <a:cs charset="-79" pitchFamily="2" typeface="Aharoni"/>
              </a:rPr>
              <a:t> species discovered to date!</a:t>
            </a:r>
          </a:p>
          <a:p>
            <a:r>
              <a:rPr dirty="0" lang="en-US" smtClean="0">
                <a:solidFill>
                  <a:schemeClr val="bg1"/>
                </a:solidFill>
                <a:latin typeface="+mj-lt"/>
                <a:cs charset="-79" pitchFamily="2" typeface="Aharoni"/>
              </a:rPr>
              <a:t>Some can be pathogenic, </a:t>
            </a:r>
            <a:r>
              <a:rPr dirty="0" lang="en-US">
                <a:solidFill>
                  <a:schemeClr val="bg1"/>
                </a:solidFill>
                <a:latin typeface="+mj-lt"/>
                <a:cs charset="-79" pitchFamily="2" typeface="Aharoni"/>
              </a:rPr>
              <a:t>like Clostridium </a:t>
            </a:r>
            <a:r>
              <a:rPr dirty="0" err="1" lang="en-US" smtClean="0">
                <a:solidFill>
                  <a:schemeClr val="bg1"/>
                </a:solidFill>
                <a:latin typeface="+mj-lt"/>
                <a:cs charset="-79" pitchFamily="2" typeface="Aharoni"/>
              </a:rPr>
              <a:t>tetani</a:t>
            </a:r>
            <a:r>
              <a:rPr dirty="0" lang="en-US" smtClean="0">
                <a:solidFill>
                  <a:schemeClr val="bg1"/>
                </a:solidFill>
                <a:latin typeface="+mj-lt"/>
                <a:cs charset="-79" pitchFamily="2" typeface="Aharoni"/>
              </a:rPr>
              <a:t>, which </a:t>
            </a:r>
            <a:r>
              <a:rPr dirty="0" lang="en-US">
                <a:solidFill>
                  <a:schemeClr val="bg1"/>
                </a:solidFill>
                <a:latin typeface="+mj-lt"/>
                <a:cs charset="-79" pitchFamily="2" typeface="Aharoni"/>
              </a:rPr>
              <a:t>causes tetanus or Yersinia </a:t>
            </a:r>
            <a:r>
              <a:rPr dirty="0" err="1" lang="en-US" smtClean="0">
                <a:solidFill>
                  <a:schemeClr val="bg1"/>
                </a:solidFill>
                <a:latin typeface="+mj-lt"/>
                <a:cs charset="-79" pitchFamily="2" typeface="Aharoni"/>
              </a:rPr>
              <a:t>pestis</a:t>
            </a:r>
            <a:r>
              <a:rPr dirty="0" lang="en-US" smtClean="0">
                <a:solidFill>
                  <a:schemeClr val="bg1"/>
                </a:solidFill>
                <a:latin typeface="+mj-lt"/>
                <a:cs charset="-79" pitchFamily="2" typeface="Aharoni"/>
              </a:rPr>
              <a:t>, which causes the Bubonic plague</a:t>
            </a:r>
          </a:p>
          <a:p>
            <a:r>
              <a:rPr dirty="0" lang="en-US" smtClean="0">
                <a:solidFill>
                  <a:schemeClr val="bg1"/>
                </a:solidFill>
                <a:latin typeface="+mj-lt"/>
                <a:cs charset="-79" pitchFamily="2" typeface="Aharoni"/>
              </a:rPr>
              <a:t>Some are “good bacteria</a:t>
            </a:r>
            <a:r>
              <a:rPr dirty="0" lang="en-US">
                <a:solidFill>
                  <a:schemeClr val="bg1"/>
                </a:solidFill>
                <a:latin typeface="+mj-lt"/>
                <a:cs charset="-79" pitchFamily="2" typeface="Aharoni"/>
              </a:rPr>
              <a:t>,” like </a:t>
            </a:r>
            <a:r>
              <a:rPr dirty="0" lang="en-US" smtClean="0">
                <a:solidFill>
                  <a:schemeClr val="bg1"/>
                </a:solidFill>
                <a:latin typeface="+mj-lt"/>
                <a:cs charset="-79" pitchFamily="2" typeface="Aharoni"/>
              </a:rPr>
              <a:t>lactobacillus, which helps the formation of curd and is good for human health </a:t>
            </a:r>
          </a:p>
          <a:p>
            <a:endParaRPr dirty="0" lang="en-US" smtClean="0">
              <a:solidFill>
                <a:schemeClr val="bg1"/>
              </a:solidFill>
              <a:latin typeface="+mj-lt"/>
              <a:cs charset="-79" pitchFamily="2" typeface="Aharoni"/>
            </a:endParaRPr>
          </a:p>
          <a:p>
            <a:endParaRPr dirty="0" lang="en-US" smtClean="0">
              <a:solidFill>
                <a:schemeClr val="bg1"/>
              </a:solidFill>
              <a:latin typeface="+mj-lt"/>
              <a:cs charset="-79" pitchFamily="2" typeface="Aharoni"/>
            </a:endParaRPr>
          </a:p>
          <a:p>
            <a:endParaRPr dirty="0" lang="en-US">
              <a:solidFill>
                <a:schemeClr val="bg1"/>
              </a:solidFill>
              <a:latin charset="-79" pitchFamily="2" typeface="Aharoni"/>
              <a:cs charset="-79" pitchFamily="2"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2982525509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build="p" grpId="0" spid="3"/>
    </p:bld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mages.tutorvista.com/content/feed/u2214/Gram_Stain_Anthrax.jpg" id="4" name="Picture 6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"/>
          <a:stretch/>
        </p:blipFill>
        <p:spPr bwMode="auto">
          <a:xfrm>
            <a:off x="293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lang="en-US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Cellular Characteristics</a:t>
            </a:r>
            <a:endParaRPr dirty="0" lang="en-US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dirty="0" lang="en-US" smtClean="0">
                <a:solidFill>
                  <a:schemeClr val="bg1"/>
                </a:solidFill>
                <a:latin typeface="+mj-lt"/>
                <a:cs charset="-79" pitchFamily="2" typeface="Aharoni"/>
              </a:rPr>
              <a:t>Eubacteria </a:t>
            </a:r>
            <a:r>
              <a:rPr dirty="0" i="1" lang="en-US" smtClean="0">
                <a:solidFill>
                  <a:srgbClr val="FF0000"/>
                </a:solidFill>
                <a:latin typeface="+mj-lt"/>
                <a:cs charset="-79" pitchFamily="2" typeface="Aharoni"/>
              </a:rPr>
              <a:t>DO</a:t>
            </a:r>
            <a:r>
              <a:rPr dirty="0" lang="en-US" smtClean="0">
                <a:solidFill>
                  <a:schemeClr val="bg1"/>
                </a:solidFill>
                <a:latin typeface="+mj-lt"/>
                <a:cs charset="-79" pitchFamily="2" typeface="Aharoni"/>
              </a:rPr>
              <a:t> have </a:t>
            </a:r>
            <a:r>
              <a:rPr dirty="0" lang="en-US" smtClean="0" u="sng">
                <a:solidFill>
                  <a:schemeClr val="bg1"/>
                </a:solidFill>
                <a:latin typeface="+mj-lt"/>
                <a:cs charset="-79" pitchFamily="2" typeface="Aharoni"/>
              </a:rPr>
              <a:t>peptidoglycan</a:t>
            </a:r>
            <a:r>
              <a:rPr dirty="0" lang="en-US" smtClean="0">
                <a:solidFill>
                  <a:schemeClr val="bg1"/>
                </a:solidFill>
                <a:latin typeface="+mj-lt"/>
                <a:cs charset="-79" pitchFamily="2" typeface="Aharoni"/>
              </a:rPr>
              <a:t> in their cell walls</a:t>
            </a:r>
          </a:p>
          <a:p>
            <a:r>
              <a:rPr dirty="0" lang="en-US" smtClean="0">
                <a:solidFill>
                  <a:schemeClr val="bg1"/>
                </a:solidFill>
                <a:latin typeface="+mj-lt"/>
                <a:cs charset="-79" pitchFamily="2" typeface="Aharoni"/>
              </a:rPr>
              <a:t> Cell wall surrounds the plasma membrane</a:t>
            </a:r>
          </a:p>
          <a:p>
            <a:r>
              <a:rPr dirty="0" lang="en-US" smtClean="0">
                <a:solidFill>
                  <a:schemeClr val="bg1"/>
                </a:solidFill>
                <a:latin typeface="+mj-lt"/>
                <a:cs charset="-79" pitchFamily="2" typeface="Aharoni"/>
              </a:rPr>
              <a:t>Peptidoglycan cell wall surrounded by another layer called the outer membrane</a:t>
            </a:r>
          </a:p>
          <a:p>
            <a:r>
              <a:rPr dirty="0" lang="en-US" smtClean="0">
                <a:solidFill>
                  <a:schemeClr val="bg1"/>
                </a:solidFill>
                <a:latin typeface="+mj-lt"/>
                <a:cs charset="-79" pitchFamily="2" typeface="Aharoni"/>
              </a:rPr>
              <a:t>Outer membrane is protected by yet another layer called the capsule</a:t>
            </a:r>
          </a:p>
          <a:p>
            <a:r>
              <a:rPr dirty="0" lang="en-US" smtClean="0">
                <a:solidFill>
                  <a:schemeClr val="bg1"/>
                </a:solidFill>
                <a:latin typeface="+mj-lt"/>
                <a:cs charset="-79" pitchFamily="2" typeface="Aharoni"/>
              </a:rPr>
              <a:t>Many have specialized internal membranes, like cyanobacteria which contain chlorophyll</a:t>
            </a:r>
            <a:endParaRPr dirty="0" lang="en-US">
              <a:solidFill>
                <a:schemeClr val="bg1"/>
              </a:solidFill>
              <a:latin typeface="+mj-lt"/>
              <a:cs charset="-79" pitchFamily="2"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370342728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animBg="1" build="p" grpId="0" s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yerbio1b.wikispaces.com/file/view/archaebacteria_vs_eubacter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61" y="1143000"/>
            <a:ext cx="3378653" cy="253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Similarities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267200" cy="5181600"/>
          </a:xfrm>
        </p:spPr>
        <p:txBody>
          <a:bodyPr>
            <a:normAutofit fontScale="92500"/>
          </a:bodyPr>
          <a:lstStyle/>
          <a:p>
            <a:r>
              <a:rPr lang="en-US" sz="2200" dirty="0" smtClean="0">
                <a:latin typeface="+mj-lt"/>
                <a:cs typeface="Aharoni" pitchFamily="2" charset="-79"/>
              </a:rPr>
              <a:t>Live in extreme environments like intestinal tracts or thermal vents on the ocean floor</a:t>
            </a:r>
          </a:p>
          <a:p>
            <a:r>
              <a:rPr lang="en-US" sz="2200" dirty="0" smtClean="0">
                <a:latin typeface="+mj-lt"/>
                <a:cs typeface="Aharoni" pitchFamily="2" charset="-79"/>
              </a:rPr>
              <a:t>Some of both can use nitrogen fixation</a:t>
            </a:r>
          </a:p>
          <a:p>
            <a:r>
              <a:rPr lang="en-US" sz="2200" dirty="0" smtClean="0">
                <a:latin typeface="+mj-lt"/>
                <a:cs typeface="Aharoni" pitchFamily="2" charset="-79"/>
              </a:rPr>
              <a:t>Both are prokaryotic</a:t>
            </a:r>
            <a:r>
              <a:rPr lang="en-US" sz="2200" dirty="0">
                <a:latin typeface="+mj-lt"/>
                <a:cs typeface="Aharoni" pitchFamily="2" charset="-79"/>
              </a:rPr>
              <a:t> </a:t>
            </a:r>
            <a:r>
              <a:rPr lang="en-US" sz="2200" dirty="0" smtClean="0">
                <a:latin typeface="+mj-lt"/>
                <a:cs typeface="Aharoni" pitchFamily="2" charset="-79"/>
              </a:rPr>
              <a:t>organisms —they </a:t>
            </a:r>
            <a:r>
              <a:rPr lang="en-US" sz="2200" dirty="0">
                <a:latin typeface="+mj-lt"/>
                <a:cs typeface="Aharoni" pitchFamily="2" charset="-79"/>
              </a:rPr>
              <a:t>lack a nucleus and internal organelles such as </a:t>
            </a:r>
            <a:r>
              <a:rPr lang="en-US" sz="2200" dirty="0" smtClean="0">
                <a:latin typeface="+mj-lt"/>
                <a:cs typeface="Aharoni" pitchFamily="2" charset="-79"/>
              </a:rPr>
              <a:t>mitochondria</a:t>
            </a:r>
          </a:p>
          <a:p>
            <a:r>
              <a:rPr lang="en-US" sz="2200" dirty="0" smtClean="0">
                <a:latin typeface="+mj-lt"/>
                <a:cs typeface="Aharoni" pitchFamily="2" charset="-79"/>
              </a:rPr>
              <a:t>A bacterium's DNA floats freely within the cytoplasm that is contained by its cell wall</a:t>
            </a:r>
          </a:p>
          <a:p>
            <a:r>
              <a:rPr lang="en-US" sz="2200" dirty="0" smtClean="0">
                <a:latin typeface="+mj-lt"/>
                <a:cs typeface="Aharoni" pitchFamily="2" charset="-79"/>
              </a:rPr>
              <a:t>Both reproduce using binary fission</a:t>
            </a:r>
          </a:p>
          <a:p>
            <a:r>
              <a:rPr lang="en-US" sz="2200" dirty="0" smtClean="0">
                <a:latin typeface="+mj-lt"/>
                <a:cs typeface="Aharoni" pitchFamily="2" charset="-79"/>
              </a:rPr>
              <a:t>Unicellular organisms</a:t>
            </a:r>
          </a:p>
          <a:p>
            <a:r>
              <a:rPr lang="en-US" sz="2200" dirty="0" smtClean="0">
                <a:latin typeface="+mj-lt"/>
                <a:cs typeface="Aharoni" pitchFamily="2" charset="-79"/>
              </a:rPr>
              <a:t>Both can be beneficial; “good bacteria”</a:t>
            </a:r>
            <a:endParaRPr lang="en-US" sz="2200" dirty="0">
              <a:latin typeface="+mj-lt"/>
              <a:cs typeface="Aharoni" pitchFamily="2" charset="-79"/>
            </a:endParaRPr>
          </a:p>
        </p:txBody>
      </p:sp>
      <p:pic>
        <p:nvPicPr>
          <p:cNvPr id="6" name="Picture 2" descr="File:Binary fissio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343" y="3797951"/>
            <a:ext cx="1422219" cy="2907649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" name="TextBox 4"/>
          <p:cNvSpPr txBox="1"/>
          <p:nvPr/>
        </p:nvSpPr>
        <p:spPr>
          <a:xfrm>
            <a:off x="5257800" y="6245469"/>
            <a:ext cx="190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haroni" pitchFamily="2" charset="-79"/>
                <a:cs typeface="Aharoni" pitchFamily="2" charset="-79"/>
              </a:rPr>
              <a:t>Binary fission</a:t>
            </a:r>
            <a:r>
              <a:rPr lang="en-US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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2" name="Picture 4" descr="http://www.biologycorner.com/resources/prokaryo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85" y="3716215"/>
            <a:ext cx="3043858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7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US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Differences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267199"/>
          </a:xfrm>
          <a:solidFill>
            <a:schemeClr val="tx1">
              <a:alpha val="7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dirty="0" lang="en-US" smtClean="0">
                <a:solidFill>
                  <a:schemeClr val="bg1"/>
                </a:solidFill>
                <a:latin typeface="+mj-lt"/>
                <a:cs charset="-79" pitchFamily="2" typeface="Aharoni"/>
              </a:rPr>
              <a:t>There are </a:t>
            </a:r>
            <a:r>
              <a:rPr dirty="0" i="1" lang="en-US" smtClean="0" u="sng">
                <a:solidFill>
                  <a:srgbClr val="FF0000"/>
                </a:solidFill>
                <a:latin typeface="+mj-lt"/>
                <a:cs charset="-79" pitchFamily="2" typeface="Aharoni"/>
              </a:rPr>
              <a:t>NO</a:t>
            </a:r>
            <a:r>
              <a:rPr dirty="0" lang="en-US" smtClean="0">
                <a:solidFill>
                  <a:srgbClr val="FF0000"/>
                </a:solidFill>
                <a:latin typeface="+mj-lt"/>
                <a:cs charset="-79" pitchFamily="2" typeface="Aharoni"/>
              </a:rPr>
              <a:t> </a:t>
            </a:r>
            <a:r>
              <a:rPr dirty="0" lang="en-US" smtClean="0">
                <a:solidFill>
                  <a:schemeClr val="bg1"/>
                </a:solidFill>
                <a:latin typeface="+mj-lt"/>
                <a:cs charset="-79" pitchFamily="2" typeface="Aharoni"/>
              </a:rPr>
              <a:t>pathogenic </a:t>
            </a:r>
            <a:r>
              <a:rPr dirty="0" i="1" lang="en-US" smtClean="0">
                <a:solidFill>
                  <a:schemeClr val="bg1"/>
                </a:solidFill>
                <a:latin typeface="+mj-lt"/>
                <a:cs charset="-79" pitchFamily="2" typeface="Aharoni"/>
              </a:rPr>
              <a:t>archaebacteria</a:t>
            </a:r>
            <a:r>
              <a:rPr dirty="0" lang="en-US" smtClean="0">
                <a:solidFill>
                  <a:schemeClr val="bg1"/>
                </a:solidFill>
                <a:latin typeface="+mj-lt"/>
                <a:cs charset="-79" pitchFamily="2" typeface="Aharoni"/>
              </a:rPr>
              <a:t>—only eubacteria can be pathogenic</a:t>
            </a:r>
          </a:p>
          <a:p>
            <a:r>
              <a:rPr dirty="0" lang="en-US" smtClean="0">
                <a:solidFill>
                  <a:schemeClr val="bg1"/>
                </a:solidFill>
                <a:latin typeface="+mj-lt"/>
                <a:cs charset="-79" pitchFamily="2" typeface="Aharoni"/>
              </a:rPr>
              <a:t>Only eubacteria have peptidoglycan in their cell walls</a:t>
            </a:r>
          </a:p>
          <a:p>
            <a:r>
              <a:rPr dirty="0" lang="en-US" smtClean="0">
                <a:solidFill>
                  <a:schemeClr val="bg1"/>
                </a:solidFill>
                <a:latin typeface="+mj-lt"/>
                <a:cs charset="-79" pitchFamily="2" typeface="Aharoni"/>
              </a:rPr>
              <a:t>Genetically different due to archaebacteria’s ribosomal RNA sequence</a:t>
            </a:r>
          </a:p>
          <a:p>
            <a:endParaRPr dirty="0" lang="en-US">
              <a:solidFill>
                <a:schemeClr val="bg1"/>
              </a:solidFill>
              <a:latin charset="-79" pitchFamily="2" typeface="Aharoni"/>
              <a:cs charset="-79" pitchFamily="2" typeface="Aharoni"/>
            </a:endParaRPr>
          </a:p>
        </p:txBody>
      </p:sp>
      <p:pic>
        <p:nvPicPr>
          <p:cNvPr descr="http://upload.wikimedia.org/wikipedia/commons/f/f3/Borrelia_burgdorferi_(CDC-PHIL_-6631)_lores.jpg" id="6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114800" y="1219200"/>
            <a:ext cx="24892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cosbiology.pbworks.com/f/1268772976/16.01.Ecoli.png" id="3076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3200400"/>
            <a:ext cx="328612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61878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animBg="1" build="p" grpId="0" s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Physical Traits of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25716" cy="4525963"/>
          </a:xfrm>
        </p:spPr>
        <p:txBody>
          <a:bodyPr/>
          <a:lstStyle/>
          <a:p>
            <a:r>
              <a:rPr lang="en-US" dirty="0" smtClean="0">
                <a:latin typeface="+mj-lt"/>
                <a:cs typeface="Aharoni" pitchFamily="2" charset="-79"/>
              </a:rPr>
              <a:t>Can be spherical, spiral or rod-like</a:t>
            </a:r>
          </a:p>
          <a:p>
            <a:r>
              <a:rPr lang="en-US" dirty="0" smtClean="0">
                <a:latin typeface="+mj-lt"/>
                <a:cs typeface="Aharoni" pitchFamily="2" charset="-79"/>
              </a:rPr>
              <a:t>Can have flagella (tails)</a:t>
            </a:r>
            <a:endParaRPr lang="en-US" dirty="0">
              <a:latin typeface="+mj-lt"/>
              <a:cs typeface="Aharoni" pitchFamily="2" charset="-79"/>
            </a:endParaRPr>
          </a:p>
        </p:txBody>
      </p:sp>
      <p:pic>
        <p:nvPicPr>
          <p:cNvPr id="1026" name="Picture 2" descr="http://faculty.cbu.ca/cglogowski/images/prokaryotesha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230566" cy="39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orresbioclan.pbworks.com/f/Prokaryotic%20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3813175" cy="263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83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371</Words>
  <Application>Microsoft Office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Kingdom Archaebacteria and Kingdom Eubacteria</vt:lpstr>
      <vt:lpstr>Who would live here?!</vt:lpstr>
      <vt:lpstr>Kingdom Archaebacteria</vt:lpstr>
      <vt:lpstr>Cellular Characteristics</vt:lpstr>
      <vt:lpstr>Kingdom Eubacteria</vt:lpstr>
      <vt:lpstr>Cellular Characteristics</vt:lpstr>
      <vt:lpstr>Similarities</vt:lpstr>
      <vt:lpstr>Differences</vt:lpstr>
      <vt:lpstr>Physical Traits of Bacteria</vt:lpstr>
      <vt:lpstr>Fun Quiz and Activity </vt:lpstr>
      <vt:lpstr>Important Sites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Archeabacteria and Eubacteria</dc:title>
  <dc:creator>L Johnson's Lab</dc:creator>
  <cp:lastModifiedBy>Tech</cp:lastModifiedBy>
  <cp:revision>134</cp:revision>
  <dcterms:created xsi:type="dcterms:W3CDTF">2011-10-05T21:54:28Z</dcterms:created>
  <dcterms:modified xsi:type="dcterms:W3CDTF">2012-07-27T19:30:13Z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1818248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