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75" r:id="rId3"/>
    <p:sldId id="268" r:id="rId4"/>
    <p:sldId id="260" r:id="rId5"/>
    <p:sldId id="269" r:id="rId6"/>
    <p:sldId id="270" r:id="rId7"/>
    <p:sldId id="261" r:id="rId8"/>
    <p:sldId id="258" r:id="rId9"/>
    <p:sldId id="274" r:id="rId10"/>
    <p:sldId id="259" r:id="rId11"/>
    <p:sldId id="262" r:id="rId12"/>
    <p:sldId id="263" r:id="rId13"/>
    <p:sldId id="264" r:id="rId14"/>
    <p:sldId id="265" r:id="rId15"/>
    <p:sldId id="267" r:id="rId16"/>
    <p:sldId id="266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6391" autoAdjust="0"/>
  </p:normalViewPr>
  <p:slideViewPr>
    <p:cSldViewPr>
      <p:cViewPr>
        <p:scale>
          <a:sx n="100" d="100"/>
          <a:sy n="100" d="100"/>
        </p:scale>
        <p:origin x="-114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20875-000F-430F-959F-C9530CAF6B59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853A0-CD62-4151-B618-BB301D313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81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Credit:</a:t>
            </a:r>
            <a:r>
              <a:rPr lang="en-US" baseline="0" dirty="0" smtClean="0"/>
              <a:t> </a:t>
            </a:r>
          </a:p>
          <a:p>
            <a:r>
              <a:rPr lang="en-US" dirty="0" smtClean="0"/>
              <a:t>http://justingrinnell.files.wordpress.com/2012/11/carbs.jpg</a:t>
            </a:r>
          </a:p>
          <a:p>
            <a:r>
              <a:rPr lang="en-US" dirty="0" smtClean="0"/>
              <a:t>http://en.wikipedia.org/wiki/File:D-glucose_color_coded.png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65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Credit:</a:t>
            </a:r>
            <a:r>
              <a:rPr lang="en-US" baseline="0" dirty="0" smtClean="0"/>
              <a:t> </a:t>
            </a:r>
            <a:r>
              <a:rPr lang="en-US" dirty="0" smtClean="0"/>
              <a:t>http://www.bbc.co.uk/bitesize/ks3/science/images/protein_molecules.gif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267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http://i1-news.softpedia-static.com/images/news2/What-Do-We-Really-Know-about-Fats-Are-All-Fats-Bad-2.bmp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201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http://www.bodyrecomposition.com/wp-content/uploads/2009/05/triglyceride.gif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853A0-CD62-4151-B618-BB301D3136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39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Credit:</a:t>
            </a:r>
            <a:r>
              <a:rPr lang="en-US" baseline="0" dirty="0" smtClean="0"/>
              <a:t> </a:t>
            </a:r>
            <a:r>
              <a:rPr lang="en-US" dirty="0" smtClean="0"/>
              <a:t>http://www.bbc.co.uk/bitesize/ks3/science/images/fat_molecules.gif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499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http://images.sciencedaily.com/2011/07/110721142408-large.jpg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853A0-CD62-4151-B618-BB301D3136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8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http://www.ucl.ac.uk/~sjjgsca/nucleotide.jpg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853A0-CD62-4151-B618-BB301D3136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46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http://cache.gawker.com/assets/images/7/2011/04/0404_milk.jpg</a:t>
            </a:r>
          </a:p>
          <a:p>
            <a:r>
              <a:rPr lang="en-US" dirty="0" smtClean="0"/>
              <a:t>http://www.nourition.com/wp-content/uploads/2012/04/Sugar.jpg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853A0-CD62-4151-B618-BB301D3136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0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http://www.mansfield.ohio-state.edu/~sabedon/071amylo.gif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853A0-CD62-4151-B618-BB301D3136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5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Credit:</a:t>
            </a:r>
            <a:r>
              <a:rPr lang="en-US" baseline="0" dirty="0" smtClean="0"/>
              <a:t> </a:t>
            </a:r>
            <a:r>
              <a:rPr lang="en-US" dirty="0" smtClean="0"/>
              <a:t>http://www.chem4kids.com/files/bio_carbos.html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638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042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http://www.nature.com/scitable/content/ne0000/ne0000/ne0000/ne0000/14711476/U2CP5-2_EnzymeActivation_ksm.jpg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853A0-CD62-4151-B618-BB301D3136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05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Credit:</a:t>
            </a:r>
            <a:r>
              <a:rPr lang="en-US" baseline="0" dirty="0" smtClean="0"/>
              <a:t> </a:t>
            </a:r>
            <a:r>
              <a:rPr lang="en-US" dirty="0" smtClean="0"/>
              <a:t>http://www.chem4kids.com/files/art/bio_enzyme1.gif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13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http://blog.rumorssteakhouse.com/files/2011/05/steak1.jpg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091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Credit:</a:t>
            </a:r>
            <a:r>
              <a:rPr lang="en-US" baseline="0" dirty="0" smtClean="0"/>
              <a:t> </a:t>
            </a:r>
            <a:r>
              <a:rPr lang="en-US" dirty="0" smtClean="0"/>
              <a:t>http://vibrantsexystrong.com/wp-content/uploads/2011/02/amino-acids.jpg</a:t>
            </a:r>
          </a:p>
          <a:p>
            <a:r>
              <a:rPr lang="en-US" dirty="0" smtClean="0"/>
              <a:t>http://upload.wikimedia.org/wikipedia/commons/thumb/5/5f/Lysine_fisher_structure_and_3d_ball.svg/260px-Lysine_fisher_structure_and_3d_ball.svg.png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7614-941E-4D2F-A921-E2842B9A4C43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628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5744218-6D6C-4FFB-A294-75211920E1B2}" type="datetimeFigureOut">
              <a:rPr lang="en-US" smtClean="0"/>
              <a:t>8/14/2013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777F3C0-CD1F-49F0-91FD-21735D7A1AE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t9u7CfVoc4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133600"/>
            <a:ext cx="7239000" cy="3165231"/>
          </a:xfrm>
        </p:spPr>
        <p:txBody>
          <a:bodyPr>
            <a:normAutofit/>
          </a:bodyPr>
          <a:lstStyle/>
          <a:p>
            <a:r>
              <a:rPr lang="en-US" sz="8800" dirty="0" err="1" smtClean="0">
                <a:solidFill>
                  <a:schemeClr val="tx1"/>
                </a:solidFill>
              </a:rPr>
              <a:t>MACRO</a:t>
            </a:r>
            <a:r>
              <a:rPr lang="en-US" sz="6600" dirty="0" err="1" smtClean="0">
                <a:solidFill>
                  <a:schemeClr val="tx1"/>
                </a:solidFill>
              </a:rPr>
              <a:t>molecules</a:t>
            </a:r>
            <a:endParaRPr lang="en-US" sz="6600" dirty="0" smtClean="0">
              <a:solidFill>
                <a:schemeClr val="tx1"/>
              </a:solidFill>
            </a:endParaRPr>
          </a:p>
          <a:p>
            <a:r>
              <a:rPr lang="en-US" sz="6600" dirty="0" smtClean="0">
                <a:solidFill>
                  <a:schemeClr val="tx1"/>
                </a:solidFill>
              </a:rPr>
              <a:t>The Big Four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24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28600" y="990600"/>
            <a:ext cx="8763000" cy="152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300" dirty="0" smtClean="0"/>
              <a:t>Each enzyme is very </a:t>
            </a:r>
            <a:r>
              <a:rPr lang="en-US" sz="2300" b="1" dirty="0" smtClean="0"/>
              <a:t>specific</a:t>
            </a:r>
            <a:r>
              <a:rPr lang="en-US" sz="2300" dirty="0" smtClean="0"/>
              <a:t> and only attaches to one type of molecule. </a:t>
            </a:r>
            <a:br>
              <a:rPr lang="en-US" sz="2300" dirty="0" smtClean="0"/>
            </a:br>
            <a:endParaRPr lang="en-US" sz="2300" dirty="0" smtClean="0"/>
          </a:p>
          <a:p>
            <a:pPr>
              <a:buFont typeface="Wingdings" pitchFamily="2" charset="2"/>
              <a:buChar char="Ø"/>
            </a:pPr>
            <a:r>
              <a:rPr lang="en-US" sz="2300" dirty="0" smtClean="0"/>
              <a:t>The molecule the enzyme acts upon is called its </a:t>
            </a:r>
            <a:r>
              <a:rPr lang="en-US" sz="2300" b="1" dirty="0" smtClean="0"/>
              <a:t>substrate</a:t>
            </a:r>
            <a:r>
              <a:rPr lang="en-US" sz="2300" dirty="0" smtClean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4576218" cy="303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17842"/>
          </a:xfrm>
        </p:spPr>
        <p:txBody>
          <a:bodyPr/>
          <a:lstStyle/>
          <a:p>
            <a:pPr algn="ctr"/>
            <a:r>
              <a:rPr lang="en-US" dirty="0" smtClean="0"/>
              <a:t>The Role of Enzymes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57800" y="3108960"/>
            <a:ext cx="3733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 Rounded MT Bold" pitchFamily="34" charset="0"/>
              </a:rPr>
              <a:t>Variables </a:t>
            </a:r>
            <a:r>
              <a:rPr lang="en-US" sz="1400" dirty="0">
                <a:latin typeface="Arial Rounded MT Bold" pitchFamily="34" charset="0"/>
              </a:rPr>
              <a:t>that impact enzyme </a:t>
            </a:r>
            <a:r>
              <a:rPr lang="en-US" sz="1400" dirty="0" smtClean="0">
                <a:latin typeface="Arial Rounded MT Bold" pitchFamily="34" charset="0"/>
              </a:rPr>
              <a:t>activity</a:t>
            </a:r>
            <a:r>
              <a:rPr lang="en-US" sz="1400" dirty="0" smtClean="0">
                <a:solidFill>
                  <a:srgbClr val="FF0000"/>
                </a:solidFill>
                <a:latin typeface="Arial Rounded MT Bold" pitchFamily="34" charset="0"/>
              </a:rPr>
              <a:t>:</a:t>
            </a:r>
            <a:br>
              <a:rPr lang="en-US" sz="1400" dirty="0" smtClean="0">
                <a:solidFill>
                  <a:srgbClr val="FF0000"/>
                </a:solidFill>
                <a:latin typeface="Arial Rounded MT Bold" pitchFamily="34" charset="0"/>
              </a:rPr>
            </a:br>
            <a:endParaRPr lang="en-US" sz="1400" dirty="0">
              <a:solidFill>
                <a:srgbClr val="FF0000"/>
              </a:solidFill>
              <a:latin typeface="Arial Rounded MT Bold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  <a:t>Temperature </a:t>
            </a:r>
            <a:b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</a:br>
            <a:endParaRPr lang="en-US" sz="24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  <a:t>pH </a:t>
            </a:r>
            <a:endParaRPr lang="en-US" sz="2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036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Corbel" pitchFamily="34" charset="0"/>
              </a:rPr>
              <a:t>Protein</a:t>
            </a:r>
            <a:endParaRPr lang="en-US" sz="4000" dirty="0">
              <a:latin typeface="Corbe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 marL="0" lvl="0" indent="0">
              <a:buNone/>
            </a:pPr>
            <a:endParaRPr lang="en-US" sz="2000" dirty="0">
              <a:latin typeface="Arial Rounded MT Bold" pitchFamily="34" charset="0"/>
            </a:endParaRPr>
          </a:p>
          <a:p>
            <a:pPr marL="0" lvl="0" indent="0"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 marL="0" lvl="0" indent="0">
              <a:buNone/>
            </a:pPr>
            <a:r>
              <a:rPr lang="en-US" sz="2000" dirty="0" smtClean="0">
                <a:latin typeface="Arial Rounded MT Bold" pitchFamily="34" charset="0"/>
              </a:rPr>
              <a:t>Proteins are nutrients which contain materials the body uses for</a:t>
            </a:r>
            <a:r>
              <a:rPr lang="en-US" sz="20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Arial Rounded MT Bold" pitchFamily="34" charset="0"/>
              </a:rPr>
              <a:t>growth and </a:t>
            </a:r>
            <a:r>
              <a:rPr lang="en-US" sz="2000" b="1" dirty="0" smtClean="0">
                <a:solidFill>
                  <a:srgbClr val="FF0000"/>
                </a:solidFill>
                <a:latin typeface="Arial Rounded MT Bold" pitchFamily="34" charset="0"/>
              </a:rPr>
              <a:t>repair</a:t>
            </a:r>
            <a:r>
              <a:rPr lang="en-US" sz="2000" b="1" dirty="0" smtClean="0">
                <a:latin typeface="Arial Rounded MT Bold" pitchFamily="34" charset="0"/>
              </a:rPr>
              <a:t>.</a:t>
            </a:r>
            <a:r>
              <a:rPr lang="en-US" sz="2000" dirty="0" smtClean="0">
                <a:latin typeface="Arial Rounded MT Bold" pitchFamily="34" charset="0"/>
              </a:rPr>
              <a:t/>
            </a:r>
            <a:br>
              <a:rPr lang="en-US" sz="2000" dirty="0" smtClean="0">
                <a:latin typeface="Arial Rounded MT Bold" pitchFamily="34" charset="0"/>
              </a:rPr>
            </a:br>
            <a:endParaRPr lang="en-US" sz="2000" dirty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Proteins are made </a:t>
            </a:r>
            <a:r>
              <a:rPr lang="en-US" sz="2000" dirty="0">
                <a:latin typeface="Arial Rounded MT Bold" pitchFamily="34" charset="0"/>
              </a:rPr>
              <a:t>of </a:t>
            </a:r>
            <a:r>
              <a:rPr lang="en-US" sz="2000" b="1" dirty="0">
                <a:solidFill>
                  <a:srgbClr val="FF0000"/>
                </a:solidFill>
                <a:latin typeface="Arial Rounded MT Bold" pitchFamily="34" charset="0"/>
              </a:rPr>
              <a:t>Carbon</a:t>
            </a:r>
            <a:r>
              <a:rPr lang="en-US" sz="2000" b="1" dirty="0">
                <a:latin typeface="Arial Rounded MT Bold" pitchFamily="34" charset="0"/>
              </a:rPr>
              <a:t>, </a:t>
            </a:r>
            <a:r>
              <a:rPr lang="en-US" sz="2000" b="1" dirty="0">
                <a:solidFill>
                  <a:srgbClr val="FF0000"/>
                </a:solidFill>
                <a:latin typeface="Arial Rounded MT Bold" pitchFamily="34" charset="0"/>
              </a:rPr>
              <a:t>Hydrogen</a:t>
            </a:r>
            <a:r>
              <a:rPr lang="en-US" sz="2000" b="1" dirty="0">
                <a:latin typeface="Arial Rounded MT Bold" pitchFamily="34" charset="0"/>
              </a:rPr>
              <a:t>, </a:t>
            </a:r>
            <a:r>
              <a:rPr lang="en-US" sz="2000" b="1" dirty="0">
                <a:solidFill>
                  <a:srgbClr val="FF0000"/>
                </a:solidFill>
                <a:latin typeface="Arial Rounded MT Bold" pitchFamily="34" charset="0"/>
              </a:rPr>
              <a:t>Oxygen</a:t>
            </a:r>
            <a:r>
              <a:rPr lang="en-US" sz="2000" b="1" dirty="0">
                <a:latin typeface="Arial Rounded MT Bold" pitchFamily="34" charset="0"/>
              </a:rPr>
              <a:t> </a:t>
            </a:r>
            <a:r>
              <a:rPr lang="en-US" sz="2000" dirty="0">
                <a:latin typeface="Arial Rounded MT Bold" pitchFamily="34" charset="0"/>
              </a:rPr>
              <a:t>and </a:t>
            </a:r>
            <a:r>
              <a:rPr lang="en-US" sz="2000" b="1" dirty="0" smtClean="0">
                <a:solidFill>
                  <a:srgbClr val="FF0000"/>
                </a:solidFill>
                <a:latin typeface="Arial Rounded MT Bold" pitchFamily="34" charset="0"/>
              </a:rPr>
              <a:t>Nitrogen</a:t>
            </a:r>
            <a:r>
              <a:rPr lang="en-US" sz="2000" dirty="0" smtClean="0">
                <a:latin typeface="Arial Rounded MT Bold" pitchFamily="34" charset="0"/>
              </a:rPr>
              <a:t>.</a:t>
            </a:r>
            <a:br>
              <a:rPr lang="en-US" sz="2000" dirty="0" smtClean="0">
                <a:latin typeface="Arial Rounded MT Bold" pitchFamily="34" charset="0"/>
              </a:rPr>
            </a:br>
            <a:endParaRPr lang="en-US" sz="2000" dirty="0" smtClean="0">
              <a:latin typeface="Arial Rounded MT Bold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000" dirty="0" smtClean="0">
                <a:latin typeface="Arial Rounded MT Bold" pitchFamily="34" charset="0"/>
              </a:rPr>
              <a:t>Proteins </a:t>
            </a:r>
            <a:r>
              <a:rPr lang="en-US" sz="2000" dirty="0">
                <a:latin typeface="Arial Rounded MT Bold" pitchFamily="34" charset="0"/>
              </a:rPr>
              <a:t>are large molecules made up of combinations of </a:t>
            </a:r>
            <a:r>
              <a:rPr lang="en-US" sz="2000" b="1" dirty="0">
                <a:solidFill>
                  <a:srgbClr val="FF0000"/>
                </a:solidFill>
                <a:latin typeface="Arial Rounded MT Bold" pitchFamily="34" charset="0"/>
              </a:rPr>
              <a:t>amino acids</a:t>
            </a:r>
            <a:r>
              <a:rPr lang="en-US" sz="2000" dirty="0">
                <a:latin typeface="Arial Rounded MT Bold" pitchFamily="34" charset="0"/>
              </a:rPr>
              <a:t>.  </a:t>
            </a:r>
          </a:p>
          <a:p>
            <a:endParaRPr lang="en-US" dirty="0">
              <a:latin typeface="Arial Rounded MT Bold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52400"/>
            <a:ext cx="3962401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45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4114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Amino acids </a:t>
            </a:r>
            <a:r>
              <a:rPr lang="en-US" dirty="0" smtClean="0">
                <a:latin typeface="Arial Rounded MT Bold" pitchFamily="34" charset="0"/>
              </a:rPr>
              <a:t>are the building blocks of proteins.</a:t>
            </a:r>
          </a:p>
          <a:p>
            <a:r>
              <a:rPr lang="en-US" dirty="0" smtClean="0">
                <a:latin typeface="Arial Rounded MT Bold" pitchFamily="34" charset="0"/>
              </a:rPr>
              <a:t>These building blocks bond together to form chains that are called </a:t>
            </a:r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peptides</a:t>
            </a:r>
            <a:r>
              <a:rPr lang="en-US" dirty="0" smtClean="0">
                <a:latin typeface="Arial Rounded MT Bold" pitchFamily="34" charset="0"/>
              </a:rPr>
              <a:t>.</a:t>
            </a:r>
          </a:p>
          <a:p>
            <a:r>
              <a:rPr lang="en-US" dirty="0" smtClean="0">
                <a:latin typeface="Arial Rounded MT Bold" pitchFamily="34" charset="0"/>
              </a:rPr>
              <a:t>Proteins are formed of combinations of large peptides chains, this is referred to as </a:t>
            </a:r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polypeptides</a:t>
            </a:r>
            <a:r>
              <a:rPr lang="en-US" dirty="0" smtClean="0">
                <a:latin typeface="Arial Rounded MT Bold" pitchFamily="34" charset="0"/>
              </a:rPr>
              <a:t>.  </a:t>
            </a:r>
            <a:endParaRPr lang="en-US" dirty="0">
              <a:latin typeface="Arial Rounded MT Bold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150619"/>
            <a:ext cx="3862754" cy="287215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2316"/>
            <a:ext cx="8686800" cy="6858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  <a:sym typeface="Wingdings" pitchFamily="2" charset="2"/>
              </a:rPr>
              <a:t>Amino Acids                     Peptides                Polypeptides              Protein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057400" y="557812"/>
            <a:ext cx="685800" cy="290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4419600" y="556845"/>
            <a:ext cx="603738" cy="291143"/>
          </a:xfrm>
          <a:prstGeom prst="rightArrow">
            <a:avLst>
              <a:gd name="adj1" fmla="val 5805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162800" y="557813"/>
            <a:ext cx="457200" cy="2911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84" y="1150619"/>
            <a:ext cx="3949216" cy="287215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9" name="TextBox 8"/>
          <p:cNvSpPr txBox="1"/>
          <p:nvPr/>
        </p:nvSpPr>
        <p:spPr>
          <a:xfrm>
            <a:off x="5896706" y="3191776"/>
            <a:ext cx="1693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Eras Medium ITC" pitchFamily="34" charset="0"/>
              </a:rPr>
              <a:t>Lysine is an example of an Amino Acid</a:t>
            </a:r>
            <a:endParaRPr lang="en-US" sz="1600" dirty="0">
              <a:solidFill>
                <a:schemeClr val="bg1"/>
              </a:solidFill>
              <a:latin typeface="Eras Medium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0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200400"/>
            <a:ext cx="7391400" cy="2438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438400"/>
          </a:xfrm>
        </p:spPr>
        <p:txBody>
          <a:bodyPr>
            <a:normAutofit/>
          </a:bodyPr>
          <a:lstStyle/>
          <a:p>
            <a:pPr algn="ctr"/>
            <a:r>
              <a:rPr lang="en-US" cap="none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In order for the body to use protein, </a:t>
            </a:r>
            <a:br>
              <a:rPr lang="en-US" cap="none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cap="none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enzymes</a:t>
            </a:r>
            <a:r>
              <a:rPr lang="en-US" cap="none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in the stomach and small intestine break the </a:t>
            </a:r>
            <a:r>
              <a:rPr lang="en-US" b="1" cap="none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polypeptides</a:t>
            </a:r>
            <a:r>
              <a:rPr lang="en-US" cap="none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down into individual </a:t>
            </a:r>
            <a:r>
              <a:rPr lang="en-US" b="1" cap="none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amino acids</a:t>
            </a:r>
            <a:r>
              <a:rPr lang="en-US" cap="none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</a:t>
            </a:r>
            <a:endParaRPr lang="en-US" cap="none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9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Gill Sans Ultra Bold" pitchFamily="34" charset="0"/>
              </a:rPr>
              <a:t>Lipids</a:t>
            </a:r>
            <a:endParaRPr lang="en-US" sz="4000" dirty="0">
              <a:latin typeface="Gill Sans Ultra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58430" y="1524000"/>
            <a:ext cx="5677257" cy="4038602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FF0000"/>
                </a:solidFill>
                <a:latin typeface="Candara" pitchFamily="34" charset="0"/>
              </a:rPr>
              <a:t>Lipid</a:t>
            </a:r>
            <a:r>
              <a:rPr lang="en-US" sz="2600" b="1" dirty="0">
                <a:solidFill>
                  <a:srgbClr val="FF0000"/>
                </a:solidFill>
                <a:latin typeface="Candara" pitchFamily="34" charset="0"/>
              </a:rPr>
              <a:t>s</a:t>
            </a:r>
            <a:r>
              <a:rPr lang="en-US" sz="2600" b="1" dirty="0" smtClean="0">
                <a:latin typeface="Candara" pitchFamily="34" charset="0"/>
              </a:rPr>
              <a:t> </a:t>
            </a:r>
            <a:r>
              <a:rPr lang="en-US" sz="2600" dirty="0" smtClean="0">
                <a:latin typeface="Candara" pitchFamily="34" charset="0"/>
              </a:rPr>
              <a:t>function as </a:t>
            </a:r>
            <a:r>
              <a:rPr lang="en-US" sz="2600" b="1" dirty="0" smtClean="0">
                <a:solidFill>
                  <a:srgbClr val="FF0000"/>
                </a:solidFill>
                <a:latin typeface="Candara" pitchFamily="34" charset="0"/>
              </a:rPr>
              <a:t>stored energy</a:t>
            </a:r>
            <a:r>
              <a:rPr lang="en-US" sz="2600" b="1" dirty="0" smtClean="0">
                <a:latin typeface="Candara" pitchFamily="34" charset="0"/>
              </a:rPr>
              <a:t>,</a:t>
            </a:r>
            <a:r>
              <a:rPr lang="en-US" sz="2600" b="1" dirty="0" smtClean="0">
                <a:solidFill>
                  <a:srgbClr val="FF0000"/>
                </a:solidFill>
                <a:latin typeface="Candara" pitchFamily="34" charset="0"/>
              </a:rPr>
              <a:t> insulation for the body</a:t>
            </a:r>
            <a:r>
              <a:rPr lang="en-US" sz="2600" b="1" dirty="0" smtClean="0">
                <a:latin typeface="Candara" pitchFamily="34" charset="0"/>
              </a:rPr>
              <a:t>,</a:t>
            </a:r>
            <a:r>
              <a:rPr lang="en-US" sz="2600" b="1" dirty="0" smtClean="0">
                <a:solidFill>
                  <a:srgbClr val="FF0000"/>
                </a:solidFill>
                <a:latin typeface="Candara" pitchFamily="34" charset="0"/>
              </a:rPr>
              <a:t> </a:t>
            </a:r>
            <a:r>
              <a:rPr lang="en-US" sz="2600" b="1" dirty="0" smtClean="0">
                <a:latin typeface="Candara" pitchFamily="34" charset="0"/>
              </a:rPr>
              <a:t>and </a:t>
            </a:r>
            <a:r>
              <a:rPr lang="en-US" sz="2600" b="1" dirty="0" smtClean="0">
                <a:solidFill>
                  <a:srgbClr val="FF0000"/>
                </a:solidFill>
                <a:latin typeface="Candara" pitchFamily="34" charset="0"/>
              </a:rPr>
              <a:t>assist absorption of certain vitamins</a:t>
            </a:r>
            <a:r>
              <a:rPr lang="en-US" sz="2600" dirty="0" smtClean="0">
                <a:latin typeface="Candara" pitchFamily="34" charset="0"/>
              </a:rPr>
              <a:t>.</a:t>
            </a:r>
            <a:br>
              <a:rPr lang="en-US" sz="2600" dirty="0" smtClean="0">
                <a:latin typeface="Candara" pitchFamily="34" charset="0"/>
              </a:rPr>
            </a:br>
            <a:endParaRPr lang="en-US" sz="2600" dirty="0">
              <a:latin typeface="Candar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600" dirty="0" smtClean="0">
                <a:latin typeface="Candara" pitchFamily="34" charset="0"/>
              </a:rPr>
              <a:t>Lipids are large </a:t>
            </a:r>
            <a:r>
              <a:rPr lang="en-US" sz="2600" dirty="0">
                <a:latin typeface="Candara" pitchFamily="34" charset="0"/>
              </a:rPr>
              <a:t>molecules that can be categorized as </a:t>
            </a:r>
            <a:r>
              <a:rPr lang="en-US" sz="2600" b="1" dirty="0">
                <a:solidFill>
                  <a:srgbClr val="FF0000"/>
                </a:solidFill>
                <a:latin typeface="Candara" pitchFamily="34" charset="0"/>
              </a:rPr>
              <a:t>fats</a:t>
            </a:r>
            <a:r>
              <a:rPr lang="en-US" sz="2600" b="1" dirty="0">
                <a:latin typeface="Candara" pitchFamily="34" charset="0"/>
              </a:rPr>
              <a:t> or </a:t>
            </a:r>
            <a:r>
              <a:rPr lang="en-US" sz="2600" b="1" dirty="0">
                <a:solidFill>
                  <a:srgbClr val="FF0000"/>
                </a:solidFill>
                <a:latin typeface="Candara" pitchFamily="34" charset="0"/>
              </a:rPr>
              <a:t>oils</a:t>
            </a:r>
            <a:r>
              <a:rPr lang="en-US" sz="2600" dirty="0">
                <a:latin typeface="Candara" pitchFamily="34" charset="0"/>
              </a:rPr>
              <a:t>. </a:t>
            </a:r>
            <a:r>
              <a:rPr lang="en-US" sz="2600" dirty="0" smtClean="0">
                <a:latin typeface="Candara" pitchFamily="34" charset="0"/>
              </a:rPr>
              <a:t/>
            </a:r>
            <a:br>
              <a:rPr lang="en-US" sz="2600" dirty="0" smtClean="0">
                <a:latin typeface="Candara" pitchFamily="34" charset="0"/>
              </a:rPr>
            </a:br>
            <a:endParaRPr lang="en-US" sz="2600" dirty="0" smtClean="0">
              <a:latin typeface="Candar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600" dirty="0" smtClean="0">
                <a:latin typeface="Candara" pitchFamily="34" charset="0"/>
              </a:rPr>
              <a:t>Lipids are composed of </a:t>
            </a:r>
            <a:r>
              <a:rPr lang="en-US" sz="2600" b="1" dirty="0" smtClean="0">
                <a:solidFill>
                  <a:srgbClr val="FF0000"/>
                </a:solidFill>
                <a:latin typeface="Candara" pitchFamily="34" charset="0"/>
              </a:rPr>
              <a:t>triglycerides.</a:t>
            </a:r>
            <a:r>
              <a:rPr lang="en-US" sz="2600" dirty="0" smtClean="0">
                <a:latin typeface="Candara" pitchFamily="34" charset="0"/>
              </a:rPr>
              <a:t> </a:t>
            </a:r>
            <a:br>
              <a:rPr lang="en-US" sz="2600" dirty="0" smtClean="0">
                <a:latin typeface="Candara" pitchFamily="34" charset="0"/>
              </a:rPr>
            </a:br>
            <a:endParaRPr lang="en-US" sz="2600" dirty="0">
              <a:latin typeface="Candar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600" dirty="0" smtClean="0">
                <a:latin typeface="Candara" pitchFamily="34" charset="0"/>
              </a:rPr>
              <a:t>These </a:t>
            </a:r>
            <a:r>
              <a:rPr lang="en-US" sz="2600" dirty="0">
                <a:latin typeface="Candara" pitchFamily="34" charset="0"/>
              </a:rPr>
              <a:t>molecules are made up of </a:t>
            </a:r>
            <a:r>
              <a:rPr lang="en-US" sz="2600" b="1" dirty="0">
                <a:solidFill>
                  <a:srgbClr val="FF0000"/>
                </a:solidFill>
                <a:latin typeface="Candara" pitchFamily="34" charset="0"/>
              </a:rPr>
              <a:t>carbon</a:t>
            </a:r>
            <a:r>
              <a:rPr lang="en-US" sz="2600" dirty="0">
                <a:latin typeface="Candara" pitchFamily="34" charset="0"/>
              </a:rPr>
              <a:t>, </a:t>
            </a:r>
            <a:r>
              <a:rPr lang="en-US" sz="2600" b="1" dirty="0">
                <a:solidFill>
                  <a:srgbClr val="FF0000"/>
                </a:solidFill>
                <a:latin typeface="Candara" pitchFamily="34" charset="0"/>
              </a:rPr>
              <a:t>hydrogen</a:t>
            </a:r>
            <a:r>
              <a:rPr lang="en-US" sz="2600" dirty="0">
                <a:latin typeface="Candara" pitchFamily="34" charset="0"/>
              </a:rPr>
              <a:t>, and </a:t>
            </a:r>
            <a:r>
              <a:rPr lang="en-US" sz="2600" b="1" dirty="0">
                <a:solidFill>
                  <a:srgbClr val="FF0000"/>
                </a:solidFill>
                <a:latin typeface="Candara" pitchFamily="34" charset="0"/>
              </a:rPr>
              <a:t>oxygen</a:t>
            </a:r>
            <a:r>
              <a:rPr lang="en-US" sz="2600" dirty="0">
                <a:latin typeface="Candara" pitchFamily="34" charset="0"/>
              </a:rPr>
              <a:t> atoms. </a:t>
            </a:r>
            <a:endParaRPr lang="en-US" sz="2600" dirty="0" smtClean="0">
              <a:latin typeface="Candara" pitchFamily="34" charset="0"/>
            </a:endParaRPr>
          </a:p>
          <a:p>
            <a:endParaRPr lang="en-US" dirty="0">
              <a:latin typeface="Candar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20" y="1600198"/>
            <a:ext cx="3174380" cy="347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865" y="1295400"/>
            <a:ext cx="4710869" cy="2667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19600"/>
            <a:ext cx="8915400" cy="1295400"/>
          </a:xfrm>
        </p:spPr>
        <p:txBody>
          <a:bodyPr/>
          <a:lstStyle/>
          <a:p>
            <a:pPr algn="ctr"/>
            <a:r>
              <a:rPr lang="en-US" sz="2800" cap="none" dirty="0" smtClean="0">
                <a:latin typeface="Cambria Math" pitchFamily="18" charset="0"/>
                <a:ea typeface="Cambria Math" pitchFamily="18" charset="0"/>
              </a:rPr>
              <a:t>Glycerol + 3 Fatty Acids </a:t>
            </a:r>
            <a:r>
              <a:rPr lang="en-US" sz="2800" cap="none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</a:t>
            </a:r>
            <a:r>
              <a:rPr lang="en-US" sz="2800" cap="none" dirty="0" smtClean="0">
                <a:latin typeface="Cambria Math" pitchFamily="18" charset="0"/>
                <a:ea typeface="Cambria Math" pitchFamily="18" charset="0"/>
              </a:rPr>
              <a:t> Triglyceride </a:t>
            </a:r>
            <a:br>
              <a:rPr lang="en-US" sz="2800" cap="none" dirty="0" smtClean="0">
                <a:latin typeface="Cambria Math" pitchFamily="18" charset="0"/>
                <a:ea typeface="Cambria Math" pitchFamily="18" charset="0"/>
              </a:rPr>
            </a:br>
            <a:r>
              <a:rPr lang="en-US" sz="2800" cap="none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en-US" sz="2800" cap="none" dirty="0" smtClean="0">
                <a:latin typeface="Cambria Math" pitchFamily="18" charset="0"/>
                <a:ea typeface="Cambria Math" pitchFamily="18" charset="0"/>
              </a:rPr>
            </a:br>
            <a:r>
              <a:rPr lang="en-US" sz="2800" cap="none" dirty="0" smtClean="0">
                <a:latin typeface="Cambria Math" pitchFamily="18" charset="0"/>
                <a:ea typeface="Cambria Math" pitchFamily="18" charset="0"/>
                <a:sym typeface="Wingdings" pitchFamily="2" charset="2"/>
              </a:rPr>
              <a:t>Chain of Triglycerides  Lipid  </a:t>
            </a:r>
            <a:endParaRPr lang="en-US" sz="2800" cap="none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381000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Triglycerides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702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295400"/>
            <a:ext cx="5715000" cy="2658139"/>
          </a:xfrm>
        </p:spPr>
      </p:pic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4114800"/>
            <a:ext cx="7543800" cy="201930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3300" dirty="0" smtClean="0">
                <a:latin typeface="Cambria Math" pitchFamily="18" charset="0"/>
                <a:ea typeface="Cambria Math" pitchFamily="18" charset="0"/>
              </a:rPr>
              <a:t>Bile</a:t>
            </a:r>
            <a:r>
              <a:rPr lang="en-US" sz="33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300" dirty="0" smtClean="0">
                <a:latin typeface="Cambria Math" pitchFamily="18" charset="0"/>
                <a:ea typeface="Cambria Math" pitchFamily="18" charset="0"/>
              </a:rPr>
              <a:t>and enzymes in the small intestine break </a:t>
            </a:r>
            <a:r>
              <a:rPr lang="en-US" sz="33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lipids</a:t>
            </a:r>
            <a:r>
              <a:rPr lang="en-US" sz="33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300" dirty="0" smtClean="0">
                <a:latin typeface="Cambria Math" pitchFamily="18" charset="0"/>
                <a:ea typeface="Cambria Math" pitchFamily="18" charset="0"/>
              </a:rPr>
              <a:t>down into </a:t>
            </a:r>
            <a:r>
              <a:rPr lang="en-US" sz="3300" dirty="0">
                <a:latin typeface="Cambria Math" pitchFamily="18" charset="0"/>
                <a:ea typeface="Cambria Math" pitchFamily="18" charset="0"/>
              </a:rPr>
              <a:t>small molecules of </a:t>
            </a:r>
            <a:r>
              <a:rPr lang="en-US" sz="33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fatty acids </a:t>
            </a:r>
            <a:r>
              <a:rPr lang="en-US" sz="3300" dirty="0" smtClean="0">
                <a:latin typeface="Cambria Math" pitchFamily="18" charset="0"/>
                <a:ea typeface="Cambria Math" pitchFamily="18" charset="0"/>
              </a:rPr>
              <a:t>and</a:t>
            </a:r>
            <a:r>
              <a:rPr lang="en-US" sz="33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3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glycerol</a:t>
            </a:r>
            <a:r>
              <a:rPr lang="en-US" sz="33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731838"/>
          </a:xfrm>
        </p:spPr>
        <p:txBody>
          <a:bodyPr/>
          <a:lstStyle/>
          <a:p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Lipid Breakdown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10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152400" y="2667000"/>
            <a:ext cx="3733800" cy="457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smtClean="0"/>
              <a:t>Composed of </a:t>
            </a:r>
            <a:r>
              <a:rPr lang="en-US" sz="2000" dirty="0" smtClean="0">
                <a:solidFill>
                  <a:srgbClr val="FF0000"/>
                </a:solidFill>
              </a:rPr>
              <a:t>Nucleotides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075" y="609600"/>
            <a:ext cx="4281050" cy="37338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"/>
            <a:ext cx="7924800" cy="1143000"/>
          </a:xfrm>
        </p:spPr>
        <p:txBody>
          <a:bodyPr/>
          <a:lstStyle/>
          <a:p>
            <a:r>
              <a:rPr lang="en-US" dirty="0" smtClean="0"/>
              <a:t>Nucleic Acids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52400" y="1524000"/>
            <a:ext cx="4191000" cy="574675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FF0000"/>
                </a:solidFill>
              </a:rPr>
              <a:t>Stores and Carries Genetic Information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152400" y="3733800"/>
            <a:ext cx="4343400" cy="57467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Unlike the other macromolecules,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nucleic acids are not </a:t>
            </a:r>
            <a:r>
              <a:rPr lang="en-US" sz="2000" dirty="0">
                <a:solidFill>
                  <a:schemeClr val="tx1"/>
                </a:solidFill>
              </a:rPr>
              <a:t>o</a:t>
            </a:r>
            <a:r>
              <a:rPr lang="en-US" sz="2000" dirty="0" smtClean="0">
                <a:solidFill>
                  <a:schemeClr val="tx1"/>
                </a:solidFill>
              </a:rPr>
              <a:t>btained </a:t>
            </a:r>
            <a:r>
              <a:rPr lang="en-US" sz="2000" dirty="0">
                <a:solidFill>
                  <a:schemeClr val="tx1"/>
                </a:solidFill>
              </a:rPr>
              <a:t>f</a:t>
            </a:r>
            <a:r>
              <a:rPr lang="en-US" sz="2000" dirty="0" smtClean="0">
                <a:solidFill>
                  <a:schemeClr val="tx1"/>
                </a:solidFill>
              </a:rPr>
              <a:t>rom food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45720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eoxyribo</a:t>
            </a:r>
            <a:r>
              <a:rPr lang="en-US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ucleic </a:t>
            </a:r>
            <a:r>
              <a:rPr lang="en-US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cid (aka </a:t>
            </a:r>
            <a:r>
              <a:rPr lang="en-US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DNA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)</a:t>
            </a:r>
          </a:p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Is a Nucleic Acid! 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0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724400" y="2183735"/>
            <a:ext cx="3860569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Nucleotides are made of three parts: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900" dirty="0" smtClean="0"/>
              <a:t>1. </a:t>
            </a:r>
            <a:r>
              <a:rPr lang="en-US" sz="1900" b="1" dirty="0" smtClean="0">
                <a:solidFill>
                  <a:srgbClr val="FF0000"/>
                </a:solidFill>
              </a:rPr>
              <a:t>A</a:t>
            </a:r>
            <a:r>
              <a:rPr lang="en-US" sz="1900" dirty="0" smtClean="0"/>
              <a:t> </a:t>
            </a:r>
            <a:r>
              <a:rPr lang="en-US" sz="1900" b="1" dirty="0" smtClean="0">
                <a:solidFill>
                  <a:srgbClr val="FF0000"/>
                </a:solidFill>
              </a:rPr>
              <a:t>five-carbon sugar</a:t>
            </a:r>
            <a:r>
              <a:rPr lang="en-US" sz="1900" dirty="0" smtClean="0"/>
              <a:t> </a:t>
            </a:r>
            <a:br>
              <a:rPr lang="en-US" sz="1900" dirty="0" smtClean="0"/>
            </a:b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1900" dirty="0" smtClean="0"/>
              <a:t>2. </a:t>
            </a:r>
            <a:r>
              <a:rPr lang="en-US" sz="1900" b="1" dirty="0" smtClean="0">
                <a:solidFill>
                  <a:srgbClr val="FF0000"/>
                </a:solidFill>
              </a:rPr>
              <a:t>A base that has nitrogen (N) atoms</a:t>
            </a:r>
            <a:r>
              <a:rPr lang="en-US" sz="1900" dirty="0" smtClean="0">
                <a:solidFill>
                  <a:srgbClr val="FF0000"/>
                </a:solidFill>
              </a:rPr>
              <a:t/>
            </a:r>
            <a:br>
              <a:rPr lang="en-US" sz="1900" dirty="0" smtClean="0">
                <a:solidFill>
                  <a:srgbClr val="FF0000"/>
                </a:solidFill>
              </a:rPr>
            </a:b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1900" dirty="0" smtClean="0"/>
              <a:t>3. </a:t>
            </a:r>
            <a:r>
              <a:rPr lang="en-US" sz="1900" b="1" dirty="0" smtClean="0">
                <a:solidFill>
                  <a:srgbClr val="FF0000"/>
                </a:solidFill>
              </a:rPr>
              <a:t>An ion of phosphoric acid known as phosphate (PO4</a:t>
            </a:r>
            <a:r>
              <a:rPr lang="en-US" sz="1900" b="1" baseline="30000" dirty="0" smtClean="0">
                <a:solidFill>
                  <a:srgbClr val="FF0000"/>
                </a:solidFill>
              </a:rPr>
              <a:t>3-</a:t>
            </a:r>
            <a:r>
              <a:rPr lang="en-US" sz="1900" b="1" dirty="0" smtClean="0">
                <a:solidFill>
                  <a:srgbClr val="FF0000"/>
                </a:solidFill>
              </a:rPr>
              <a:t>)</a:t>
            </a:r>
            <a:r>
              <a:rPr lang="en-US" sz="1900" dirty="0" smtClean="0"/>
              <a:t> </a:t>
            </a:r>
            <a:endParaRPr lang="en-US" sz="1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9100" y="536846"/>
            <a:ext cx="8610600" cy="914400"/>
          </a:xfrm>
        </p:spPr>
        <p:txBody>
          <a:bodyPr/>
          <a:lstStyle/>
          <a:p>
            <a:pPr algn="ctr"/>
            <a:r>
              <a:rPr lang="en-US" sz="1700" cap="none" dirty="0" smtClean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All </a:t>
            </a:r>
            <a:r>
              <a:rPr lang="en-US" sz="1700" b="1" cap="none" dirty="0" smtClean="0">
                <a:solidFill>
                  <a:srgbClr val="FF0000"/>
                </a:solidFill>
                <a:latin typeface="Courier New" pitchFamily="49" charset="0"/>
                <a:ea typeface="Cambria Math" pitchFamily="18" charset="0"/>
                <a:cs typeface="Courier New" pitchFamily="49" charset="0"/>
              </a:rPr>
              <a:t>nucleic acids </a:t>
            </a:r>
            <a:r>
              <a:rPr lang="en-US" sz="1700" cap="none" dirty="0" smtClean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are made from combinations of </a:t>
            </a:r>
            <a:r>
              <a:rPr lang="en-US" sz="1700" b="1" cap="none" dirty="0" smtClean="0">
                <a:solidFill>
                  <a:srgbClr val="FF0000"/>
                </a:solidFill>
                <a:latin typeface="Courier New" pitchFamily="49" charset="0"/>
                <a:ea typeface="Cambria Math" pitchFamily="18" charset="0"/>
                <a:cs typeface="Courier New" pitchFamily="49" charset="0"/>
              </a:rPr>
              <a:t>nucleotides</a:t>
            </a:r>
            <a:r>
              <a:rPr lang="en-US" sz="1700" cap="none" dirty="0" smtClean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. </a:t>
            </a:r>
            <a:r>
              <a:rPr lang="en-US" sz="1600" cap="none" dirty="0" smtClean="0">
                <a:latin typeface="Courier New" pitchFamily="49" charset="0"/>
                <a:ea typeface="Cambria Math" pitchFamily="18" charset="0"/>
                <a:cs typeface="Courier New" pitchFamily="49" charset="0"/>
              </a:rPr>
              <a:t/>
            </a:r>
            <a:br>
              <a:rPr lang="en-US" sz="1600" cap="none" dirty="0" smtClean="0">
                <a:latin typeface="Courier New" pitchFamily="49" charset="0"/>
                <a:ea typeface="Cambria Math" pitchFamily="18" charset="0"/>
                <a:cs typeface="Courier New" pitchFamily="49" charset="0"/>
              </a:rPr>
            </a:br>
            <a:r>
              <a:rPr lang="en-US" sz="1600" cap="none" dirty="0" smtClean="0">
                <a:latin typeface="Courier New" pitchFamily="49" charset="0"/>
                <a:ea typeface="Cambria Math" pitchFamily="18" charset="0"/>
                <a:cs typeface="Courier New" pitchFamily="49" charset="0"/>
              </a:rPr>
              <a:t/>
            </a:r>
            <a:br>
              <a:rPr lang="en-US" sz="1600" cap="none" dirty="0" smtClean="0">
                <a:latin typeface="Courier New" pitchFamily="49" charset="0"/>
                <a:ea typeface="Cambria Math" pitchFamily="18" charset="0"/>
                <a:cs typeface="Courier New" pitchFamily="49" charset="0"/>
              </a:rPr>
            </a:br>
            <a:endParaRPr lang="en-US" sz="1600" b="1" cap="none" dirty="0">
              <a:latin typeface="Courier New" pitchFamily="49" charset="0"/>
              <a:ea typeface="Cambria Math" pitchFamily="18" charset="0"/>
              <a:cs typeface="Courier New" pitchFamily="49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971217" y="152400"/>
            <a:ext cx="2971800" cy="560183"/>
          </a:xfrm>
        </p:spPr>
        <p:txBody>
          <a:bodyPr>
            <a:normAutofit/>
          </a:bodyPr>
          <a:lstStyle/>
          <a:p>
            <a:r>
              <a:rPr lang="en-US" sz="2800" b="1" cap="all" dirty="0" smtClean="0">
                <a:solidFill>
                  <a:schemeClr val="tx1"/>
                </a:solidFill>
                <a:latin typeface="Arial Rounded MT Bold" pitchFamily="34" charset="0"/>
              </a:rPr>
              <a:t>Nucleotides</a:t>
            </a:r>
            <a:endParaRPr lang="en-US" sz="2800" b="1" cap="all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31323"/>
            <a:ext cx="4229100" cy="31718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2000" y="994046"/>
            <a:ext cx="7239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There are five nucleotides: </a:t>
            </a:r>
            <a:br>
              <a:rPr lang="en-US" sz="1900" dirty="0">
                <a:latin typeface="Courier New" pitchFamily="49" charset="0"/>
                <a:ea typeface="Cambria Math" pitchFamily="18" charset="0"/>
                <a:cs typeface="Courier New" pitchFamily="49" charset="0"/>
              </a:rPr>
            </a:b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ea typeface="Cambria Math" pitchFamily="18" charset="0"/>
                <a:cs typeface="Courier New" pitchFamily="49" charset="0"/>
              </a:rPr>
              <a:t>uracil</a:t>
            </a:r>
            <a:r>
              <a:rPr lang="en-US" sz="1900" b="1" dirty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,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ea typeface="Cambria Math" pitchFamily="18" charset="0"/>
                <a:cs typeface="Courier New" pitchFamily="49" charset="0"/>
              </a:rPr>
              <a:t> cytosine</a:t>
            </a:r>
            <a:r>
              <a:rPr lang="en-US" sz="1900" b="1" dirty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,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ea typeface="Cambria Math" pitchFamily="18" charset="0"/>
                <a:cs typeface="Courier New" pitchFamily="49" charset="0"/>
              </a:rPr>
              <a:t> thymine</a:t>
            </a:r>
            <a:r>
              <a:rPr lang="en-US" sz="1900" b="1" dirty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,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ea typeface="Cambria Math" pitchFamily="18" charset="0"/>
                <a:cs typeface="Courier New" pitchFamily="49" charset="0"/>
              </a:rPr>
              <a:t> adenine</a:t>
            </a:r>
            <a:r>
              <a:rPr lang="en-US" sz="1900" b="1" dirty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, </a:t>
            </a:r>
            <a:r>
              <a:rPr lang="en-US" sz="1900" dirty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and</a:t>
            </a:r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ea typeface="Cambria Math" pitchFamily="18" charset="0"/>
                <a:cs typeface="Courier New" pitchFamily="49" charset="0"/>
              </a:rPr>
              <a:t> guanine</a:t>
            </a:r>
            <a:r>
              <a:rPr lang="en-US" sz="1900" b="1" dirty="0">
                <a:latin typeface="Courier New" pitchFamily="49" charset="0"/>
                <a:ea typeface="Cambria Math" pitchFamily="18" charset="0"/>
                <a:cs typeface="Courier New" pitchFamily="49" charset="0"/>
              </a:rPr>
              <a:t> 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1962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38400" y="2590800"/>
            <a:ext cx="4267200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B0F0"/>
                </a:solidFill>
                <a:hlinkClick r:id="rId2"/>
              </a:rPr>
              <a:t>Molecules Gone Wild (Bio Style!)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YOUTUBE Break!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93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219200"/>
          </a:xfrm>
        </p:spPr>
        <p:txBody>
          <a:bodyPr/>
          <a:lstStyle/>
          <a:p>
            <a:pPr algn="ctr"/>
            <a:r>
              <a:rPr lang="en-US" dirty="0">
                <a:latin typeface="Hobo Std" pitchFamily="34" charset="0"/>
              </a:rPr>
              <a:t>Why are Macromolecules important to the Human Body</a:t>
            </a:r>
            <a:r>
              <a:rPr lang="en-US" dirty="0" smtClean="0">
                <a:latin typeface="Hobo Std" pitchFamily="34" charset="0"/>
              </a:rPr>
              <a:t>?</a:t>
            </a:r>
            <a:endParaRPr lang="en-US" dirty="0">
              <a:latin typeface="Hobo St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2057400"/>
            <a:ext cx="8534400" cy="4191000"/>
          </a:xfrm>
          <a:solidFill>
            <a:schemeClr val="bg1"/>
          </a:solidFill>
          <a:ln w="3492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/>
              <a:t>Macromolecules are essential to the functioning of the human body</a:t>
            </a:r>
            <a:r>
              <a:rPr lang="en-US" sz="2400" b="1" dirty="0" smtClean="0"/>
              <a:t>. </a:t>
            </a:r>
            <a:endParaRPr lang="en-US" sz="2400" b="1" dirty="0"/>
          </a:p>
          <a:p>
            <a:pPr>
              <a:buFont typeface="Wingdings" pitchFamily="2" charset="2"/>
              <a:buChar char="ü"/>
            </a:pPr>
            <a:r>
              <a:rPr lang="en-US" sz="2400" b="1" dirty="0" smtClean="0"/>
              <a:t>Carbohydrates </a:t>
            </a:r>
            <a:r>
              <a:rPr lang="en-US" sz="2400" b="1" dirty="0"/>
              <a:t>are </a:t>
            </a:r>
            <a:r>
              <a:rPr lang="en-US" sz="2400" b="1" dirty="0" smtClean="0"/>
              <a:t>the body’s main </a:t>
            </a:r>
            <a:r>
              <a:rPr lang="en-US" sz="2400" b="1" dirty="0"/>
              <a:t>source of energy. </a:t>
            </a:r>
          </a:p>
          <a:p>
            <a:pPr>
              <a:buFont typeface="Wingdings" pitchFamily="2" charset="2"/>
              <a:buChar char="ü"/>
            </a:pPr>
            <a:r>
              <a:rPr lang="en-US" sz="2400" b="1" dirty="0" smtClean="0"/>
              <a:t>Lipids </a:t>
            </a:r>
            <a:r>
              <a:rPr lang="en-US" sz="2400" b="1" dirty="0"/>
              <a:t>provide stored energy reserves. This allows us to survive when carbohydrates are not being supplied to the body. </a:t>
            </a:r>
          </a:p>
          <a:p>
            <a:pPr>
              <a:buFont typeface="Wingdings" pitchFamily="2" charset="2"/>
              <a:buChar char="ü"/>
            </a:pPr>
            <a:r>
              <a:rPr lang="en-US" sz="2400" b="1" dirty="0" smtClean="0"/>
              <a:t>Protein </a:t>
            </a:r>
            <a:r>
              <a:rPr lang="en-US" sz="2400" b="1" dirty="0"/>
              <a:t>helps us stay strong, by forming new bones and muscles, and helping us fight </a:t>
            </a:r>
            <a:r>
              <a:rPr lang="en-US" sz="2400" b="1" dirty="0" smtClean="0"/>
              <a:t>diseases.</a:t>
            </a:r>
          </a:p>
          <a:p>
            <a:pPr>
              <a:buFont typeface="Wingdings" pitchFamily="2" charset="2"/>
              <a:buChar char="ü"/>
            </a:pPr>
            <a:r>
              <a:rPr lang="en-US" sz="2400" b="1" dirty="0" smtClean="0"/>
              <a:t>Nucleic </a:t>
            </a:r>
            <a:r>
              <a:rPr lang="en-US" sz="2400" b="1" dirty="0"/>
              <a:t>acids are responsible for making each person functional and unique; they are the blueprint for our genetic structure. </a:t>
            </a:r>
          </a:p>
        </p:txBody>
      </p:sp>
    </p:spTree>
    <p:extLst>
      <p:ext uri="{BB962C8B-B14F-4D97-AF65-F5344CB8AC3E}">
        <p14:creationId xmlns:p14="http://schemas.microsoft.com/office/powerpoint/2010/main" val="395042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DESTRUCCION" pitchFamily="2" charset="0"/>
              </a:rPr>
              <a:t>Objectives</a:t>
            </a:r>
            <a:endParaRPr lang="en-US" sz="6000" dirty="0">
              <a:latin typeface="DESTRUCCIO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Learn Basic Structure and Function of:</a:t>
            </a:r>
          </a:p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Carbohydrates</a:t>
            </a:r>
          </a:p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Lipids</a:t>
            </a:r>
          </a:p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Protein</a:t>
            </a:r>
          </a:p>
          <a:p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Nucleic Acids</a:t>
            </a:r>
          </a:p>
          <a:p>
            <a:pPr marL="0" indent="0">
              <a:buNone/>
            </a:pPr>
            <a:endParaRPr lang="en-US" sz="2800" dirty="0" smtClean="0">
              <a:latin typeface="Adobe Hebrew" pitchFamily="18" charset="-79"/>
              <a:cs typeface="Adobe Hebrew" pitchFamily="18" charset="-79"/>
            </a:endParaRPr>
          </a:p>
          <a:p>
            <a:pPr marL="0" indent="0">
              <a:buNone/>
            </a:pPr>
            <a:r>
              <a:rPr lang="en-US" sz="2800" dirty="0" smtClean="0">
                <a:latin typeface="Adobe Hebrew" pitchFamily="18" charset="-79"/>
                <a:cs typeface="Adobe Hebrew" pitchFamily="18" charset="-79"/>
              </a:rPr>
              <a:t>…And Learn The Role of Enzyme Catalysts!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1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" b="75"/>
          <a:stretch/>
        </p:blipFill>
        <p:spPr>
          <a:xfrm>
            <a:off x="228600" y="381000"/>
            <a:ext cx="3694979" cy="1676400"/>
          </a:xfrm>
          <a:solidFill>
            <a:schemeClr val="bg1"/>
          </a:solidFill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7200" y="2590800"/>
            <a:ext cx="6740769" cy="140744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Cambria" pitchFamily="18" charset="0"/>
              </a:rPr>
              <a:t>Carbohydrates </a:t>
            </a:r>
            <a:r>
              <a:rPr lang="en-US" sz="2400" dirty="0">
                <a:latin typeface="Cambria" pitchFamily="18" charset="0"/>
              </a:rPr>
              <a:t>are formed of 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carbon</a:t>
            </a:r>
            <a:r>
              <a:rPr lang="en-US" sz="2400" dirty="0">
                <a:latin typeface="Cambria" pitchFamily="18" charset="0"/>
              </a:rPr>
              <a:t>,</a:t>
            </a:r>
            <a:r>
              <a:rPr lang="en-US" sz="2400" b="1" dirty="0">
                <a:latin typeface="Cambria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hydrogen</a:t>
            </a:r>
            <a:r>
              <a:rPr lang="en-US" sz="2400" dirty="0">
                <a:latin typeface="Cambria" pitchFamily="18" charset="0"/>
              </a:rPr>
              <a:t>, and 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oxygen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smtClean="0">
                <a:latin typeface="Cambria" pitchFamily="18" charset="0"/>
              </a:rPr>
              <a:t>atoms with a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ratio of 1:2:1</a:t>
            </a:r>
            <a:r>
              <a:rPr lang="en-US" sz="2400" dirty="0" smtClean="0">
                <a:latin typeface="Cambria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9662" y="381000"/>
            <a:ext cx="5433646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00" b="1" dirty="0" smtClean="0">
                <a:latin typeface="Eras Medium ITC" pitchFamily="34" charset="0"/>
                <a:ea typeface="Cambria Math" pitchFamily="18" charset="0"/>
              </a:rPr>
              <a:t>Carbohydrates </a:t>
            </a:r>
            <a:r>
              <a:rPr lang="en-US" sz="3800" dirty="0" smtClean="0">
                <a:latin typeface="Eras Medium ITC" pitchFamily="34" charset="0"/>
                <a:ea typeface="Cambria Math" pitchFamily="18" charset="0"/>
              </a:rPr>
              <a:t>Are the main </a:t>
            </a:r>
            <a:r>
              <a:rPr lang="en-US" sz="3800" dirty="0">
                <a:latin typeface="Eras Medium ITC" pitchFamily="34" charset="0"/>
                <a:ea typeface="Cambria Math" pitchFamily="18" charset="0"/>
              </a:rPr>
              <a:t>energy source of the </a:t>
            </a:r>
            <a:r>
              <a:rPr lang="en-US" sz="3800" dirty="0" smtClean="0">
                <a:latin typeface="Eras Medium ITC" pitchFamily="34" charset="0"/>
                <a:ea typeface="Cambria Math" pitchFamily="18" charset="0"/>
              </a:rPr>
              <a:t>body!</a:t>
            </a:r>
            <a:endParaRPr lang="en-US" sz="3800" dirty="0">
              <a:latin typeface="Eras Medium ITC" pitchFamily="34" charset="0"/>
              <a:ea typeface="Cambria Math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4303708"/>
            <a:ext cx="67173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Cambria" pitchFamily="18" charset="0"/>
                <a:ea typeface="Cambria Math" pitchFamily="18" charset="0"/>
              </a:rPr>
              <a:t>The two categories of carbohydrates include </a:t>
            </a:r>
            <a:br>
              <a:rPr lang="en-US" sz="2400" dirty="0" smtClean="0">
                <a:latin typeface="Cambria" pitchFamily="18" charset="0"/>
                <a:ea typeface="Cambria Math" pitchFamily="18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>sugar</a:t>
            </a:r>
            <a:r>
              <a:rPr lang="en-US" sz="2400" dirty="0" smtClean="0">
                <a:latin typeface="Cambria" pitchFamily="18" charset="0"/>
                <a:ea typeface="Cambria Math" pitchFamily="18" charset="0"/>
              </a:rPr>
              <a:t> and 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ea typeface="Cambria Math" pitchFamily="18" charset="0"/>
              </a:rPr>
              <a:t>starch</a:t>
            </a:r>
            <a:r>
              <a:rPr lang="en-US" sz="2400" dirty="0" smtClean="0">
                <a:latin typeface="Cambria" pitchFamily="18" charset="0"/>
                <a:ea typeface="Cambria Math" pitchFamily="18" charset="0"/>
              </a:rPr>
              <a:t>.</a:t>
            </a:r>
            <a:endParaRPr lang="en-US" sz="2400" dirty="0">
              <a:latin typeface="Cambria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7969" y="5218837"/>
            <a:ext cx="1899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Glucose is an example of a simple sugar.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707" y="2315547"/>
            <a:ext cx="1565031" cy="2819158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61574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90600" y="1371600"/>
            <a:ext cx="7315200" cy="167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/>
              <a:t>The smallest unit of saccharides is a </a:t>
            </a:r>
            <a:r>
              <a:rPr lang="en-US" sz="2400" b="1" dirty="0" smtClean="0">
                <a:solidFill>
                  <a:srgbClr val="FF0000"/>
                </a:solidFill>
              </a:rPr>
              <a:t>monosaccharide</a:t>
            </a:r>
            <a:r>
              <a:rPr lang="en-US" sz="2400" dirty="0" smtClean="0"/>
              <a:t>. (“Mono” = one)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Examples: Glucose &amp; Fructose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990600" y="3089277"/>
            <a:ext cx="7315199" cy="353572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err="1" smtClean="0"/>
              <a:t>Monosaccharides</a:t>
            </a:r>
            <a:r>
              <a:rPr lang="en-US" sz="2400" dirty="0" smtClean="0"/>
              <a:t> combine together to form</a:t>
            </a:r>
            <a:r>
              <a:rPr lang="en-US" sz="2400" b="1" dirty="0" smtClean="0"/>
              <a:t> </a:t>
            </a:r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dirty="0" smtClean="0">
                <a:solidFill>
                  <a:srgbClr val="FF0000"/>
                </a:solidFill>
              </a:rPr>
              <a:t>isaccharides </a:t>
            </a:r>
            <a:r>
              <a:rPr lang="en-US" sz="2400" dirty="0" smtClean="0"/>
              <a:t>(“Di” = two)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Examples: </a:t>
            </a:r>
            <a:br>
              <a:rPr lang="en-US" sz="2400" dirty="0" smtClean="0"/>
            </a:br>
            <a:r>
              <a:rPr lang="en-US" sz="2400" dirty="0" smtClean="0"/>
              <a:t>Lactose	</a:t>
            </a:r>
            <a:r>
              <a:rPr lang="en-US" sz="2400" dirty="0"/>
              <a:t>	</a:t>
            </a:r>
            <a:r>
              <a:rPr lang="en-US" sz="2400" dirty="0" smtClean="0"/>
              <a:t>&amp;	 Sucrose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990600"/>
          </a:xfrm>
        </p:spPr>
        <p:txBody>
          <a:bodyPr/>
          <a:lstStyle/>
          <a:p>
            <a:pPr algn="ctr"/>
            <a:r>
              <a:rPr lang="en-US" dirty="0" smtClean="0">
                <a:latin typeface="Cambria" pitchFamily="18" charset="0"/>
              </a:rPr>
              <a:t>Carbohydrates are composed of </a:t>
            </a:r>
            <a:r>
              <a:rPr lang="en-US" b="1" dirty="0" smtClean="0">
                <a:latin typeface="Cambria" pitchFamily="18" charset="0"/>
              </a:rPr>
              <a:t>saccharides</a:t>
            </a:r>
            <a:endParaRPr lang="en-US" b="1" dirty="0">
              <a:latin typeface="Cambria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" b="45"/>
          <a:stretch/>
        </p:blipFill>
        <p:spPr>
          <a:xfrm>
            <a:off x="1524000" y="4999892"/>
            <a:ext cx="3124200" cy="15958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369" y="4999892"/>
            <a:ext cx="3200400" cy="15958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40219" y="2209800"/>
            <a:ext cx="4686300" cy="830997"/>
          </a:xfrm>
          <a:prstGeom prst="rect">
            <a:avLst/>
          </a:prstGeom>
          <a:solidFill>
            <a:schemeClr val="bg1"/>
          </a:solidFill>
          <a:ln cap="rnd" cmpd="dbl">
            <a:solidFill>
              <a:srgbClr val="FF0000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Monosaccharides</a:t>
            </a:r>
            <a:r>
              <a:rPr lang="en-US" sz="2400" dirty="0" smtClean="0"/>
              <a:t> are also referred to as </a:t>
            </a:r>
            <a:r>
              <a:rPr lang="en-US" sz="2400" b="1" dirty="0" smtClean="0">
                <a:solidFill>
                  <a:srgbClr val="FF0000"/>
                </a:solidFill>
              </a:rPr>
              <a:t>Simple Sugars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05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1252536" y="4824046"/>
            <a:ext cx="6596064" cy="129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Starches</a:t>
            </a:r>
            <a:r>
              <a:rPr lang="en-US" sz="2800" dirty="0" smtClean="0"/>
              <a:t> are polysaccharide chains made from 300 - 1000 glucose units</a:t>
            </a:r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8636" y="304800"/>
            <a:ext cx="7924800" cy="914400"/>
          </a:xfrm>
        </p:spPr>
        <p:txBody>
          <a:bodyPr/>
          <a:lstStyle/>
          <a:p>
            <a:pPr algn="ctr"/>
            <a:r>
              <a:rPr lang="en-US" sz="2800" cap="none" dirty="0" err="1" smtClean="0">
                <a:latin typeface="Corbel" pitchFamily="34" charset="0"/>
              </a:rPr>
              <a:t>Monosaccharides</a:t>
            </a:r>
            <a:r>
              <a:rPr lang="en-US" sz="2800" cap="none" dirty="0" smtClean="0">
                <a:latin typeface="Corbel" pitchFamily="34" charset="0"/>
              </a:rPr>
              <a:t> can also form larger carbohydrates such as:</a:t>
            </a:r>
            <a:endParaRPr lang="en-US" dirty="0">
              <a:latin typeface="Corbel" pitchFamily="34" charset="0"/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sz="quarter" idx="13"/>
          </p:nvPr>
        </p:nvSpPr>
        <p:spPr>
          <a:xfrm>
            <a:off x="152400" y="1600200"/>
            <a:ext cx="8763000" cy="9479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US" sz="2300" b="1" dirty="0" smtClean="0">
                <a:solidFill>
                  <a:srgbClr val="FF0000"/>
                </a:solidFill>
              </a:rPr>
              <a:t>Oligosaccharides</a:t>
            </a:r>
            <a:r>
              <a:rPr lang="en-US" sz="2300" dirty="0" smtClean="0"/>
              <a:t> are chains of 3-10 </a:t>
            </a:r>
            <a:r>
              <a:rPr lang="en-US" sz="2300" dirty="0" err="1" smtClean="0"/>
              <a:t>monosaccharides</a:t>
            </a:r>
            <a:r>
              <a:rPr lang="en-US" sz="2300" dirty="0" smtClean="0"/>
              <a:t>. </a:t>
            </a:r>
            <a:r>
              <a:rPr lang="en-US" sz="2200" dirty="0" smtClean="0"/>
              <a:t>(“</a:t>
            </a:r>
            <a:r>
              <a:rPr lang="en-US" sz="2200" dirty="0" err="1" smtClean="0"/>
              <a:t>Oligo</a:t>
            </a:r>
            <a:r>
              <a:rPr lang="en-US" sz="2200" dirty="0" smtClean="0"/>
              <a:t>” = few)</a:t>
            </a:r>
          </a:p>
          <a:p>
            <a:pPr lvl="1">
              <a:buFont typeface="Wingdings" pitchFamily="2" charset="2"/>
              <a:buChar char="Ø"/>
            </a:pPr>
            <a:r>
              <a:rPr lang="en-US" sz="2300" b="1" dirty="0" smtClean="0">
                <a:solidFill>
                  <a:srgbClr val="FF0000"/>
                </a:solidFill>
              </a:rPr>
              <a:t>Polysaccharides</a:t>
            </a:r>
            <a:r>
              <a:rPr lang="en-US" sz="2300" dirty="0" smtClean="0"/>
              <a:t> are the largest unit of carbohydrates </a:t>
            </a:r>
            <a:r>
              <a:rPr lang="en-US" sz="2200" dirty="0" smtClean="0"/>
              <a:t>(“Poly” = many)  </a:t>
            </a:r>
            <a:endParaRPr lang="en-US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315" y="2971800"/>
            <a:ext cx="5486401" cy="18513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49316" y="2948354"/>
            <a:ext cx="5486400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Polysaccharides are referred to as </a:t>
            </a:r>
            <a:r>
              <a:rPr lang="en-US" sz="2800" b="1" dirty="0" smtClean="0">
                <a:solidFill>
                  <a:srgbClr val="FF0000"/>
                </a:solidFill>
              </a:rPr>
              <a:t>complex carbohydrates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endParaRPr lang="en-US" sz="3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9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600200"/>
            <a:ext cx="2819400" cy="3657600"/>
          </a:xfrm>
        </p:spPr>
      </p:pic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228600" y="1905001"/>
            <a:ext cx="5638800" cy="2895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Enzymes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 in the mouth, stomach, and small intestine, breakdown the carbohydrate molecules.</a:t>
            </a:r>
            <a:br>
              <a:rPr lang="en-US" sz="2000" dirty="0" smtClean="0">
                <a:latin typeface="Cambria Math" pitchFamily="18" charset="0"/>
                <a:ea typeface="Cambria Math" pitchFamily="18" charset="0"/>
              </a:rPr>
            </a:b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These large </a:t>
            </a:r>
            <a:r>
              <a:rPr lang="en-US" sz="20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complex carbohydrate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molecules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breakdown into </a:t>
            </a:r>
            <a:r>
              <a:rPr lang="en-US" sz="20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simple sugars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.</a:t>
            </a:r>
            <a:endParaRPr lang="en-US" sz="2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Carbohydrate Breakdown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884238"/>
          </a:xfrm>
        </p:spPr>
        <p:txBody>
          <a:bodyPr>
            <a:noAutofit/>
          </a:bodyPr>
          <a:lstStyle/>
          <a:p>
            <a:pPr algn="ctr"/>
            <a:r>
              <a:rPr lang="en-US" sz="3600" cap="none" dirty="0" smtClean="0">
                <a:latin typeface="Arial Rounded MT Bold" pitchFamily="34" charset="0"/>
              </a:rPr>
              <a:t>How Does The Breakdown Occur?</a:t>
            </a:r>
            <a:endParaRPr lang="en-US" sz="3600" cap="none" dirty="0"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1700242"/>
            <a:ext cx="84582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Our bodies use special protein molecules called </a:t>
            </a:r>
            <a:r>
              <a:rPr lang="en-US" sz="2800" dirty="0">
                <a:solidFill>
                  <a:srgbClr val="FF0000"/>
                </a:solidFill>
              </a:rPr>
              <a:t>enzymes</a:t>
            </a:r>
            <a:r>
              <a:rPr lang="en-US" sz="2800" dirty="0"/>
              <a:t> to break the larger molecules into smaller pieces.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3200" dirty="0"/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Enzymes Are Catalysts</a:t>
            </a:r>
            <a:r>
              <a:rPr lang="en-US" sz="3600" dirty="0" smtClean="0"/>
              <a:t> </a:t>
            </a:r>
            <a:endParaRPr lang="en-US" sz="3600" dirty="0"/>
          </a:p>
          <a:p>
            <a:pPr algn="ctr"/>
            <a:r>
              <a:rPr lang="en-US" sz="2800" dirty="0"/>
              <a:t>[Catalysts are chemicals that quicken a chemical reaction without undergoing any change themselves]</a:t>
            </a:r>
          </a:p>
        </p:txBody>
      </p:sp>
    </p:spTree>
    <p:extLst>
      <p:ext uri="{BB962C8B-B14F-4D97-AF65-F5344CB8AC3E}">
        <p14:creationId xmlns:p14="http://schemas.microsoft.com/office/powerpoint/2010/main" val="98099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76350" y="914400"/>
            <a:ext cx="6515100" cy="2362200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>
                <a:latin typeface="Adobe Caslon Pro Bold" pitchFamily="18" charset="0"/>
              </a:rPr>
              <a:t>Activation </a:t>
            </a:r>
            <a:r>
              <a:rPr lang="en-US" sz="2000" dirty="0">
                <a:latin typeface="Adobe Caslon Pro Bold" pitchFamily="18" charset="0"/>
              </a:rPr>
              <a:t>Energy </a:t>
            </a:r>
            <a:r>
              <a:rPr lang="en-US" sz="2000" dirty="0" smtClean="0">
                <a:latin typeface="Adobe Caslon Pro Bold" pitchFamily="18" charset="0"/>
              </a:rPr>
              <a:t>is the energy </a:t>
            </a:r>
            <a:r>
              <a:rPr lang="en-US" sz="2000" dirty="0">
                <a:latin typeface="Adobe Caslon Pro Bold" pitchFamily="18" charset="0"/>
              </a:rPr>
              <a:t>needed to start a </a:t>
            </a:r>
            <a:r>
              <a:rPr lang="en-US" sz="2000" dirty="0" smtClean="0">
                <a:latin typeface="Adobe Caslon Pro Bold" pitchFamily="18" charset="0"/>
              </a:rPr>
              <a:t>reaction.</a:t>
            </a:r>
          </a:p>
          <a:p>
            <a:endParaRPr lang="en-US" sz="2000" dirty="0">
              <a:latin typeface="Adobe Caslon Pro Bold" pitchFamily="18" charset="0"/>
            </a:endParaRPr>
          </a:p>
          <a:p>
            <a:r>
              <a:rPr lang="en-US" sz="2000" dirty="0" smtClean="0">
                <a:latin typeface="Adobe Caslon Pro Bold" pitchFamily="18" charset="0"/>
              </a:rPr>
              <a:t>An enzyme is </a:t>
            </a:r>
            <a:r>
              <a:rPr lang="en-US" sz="2000" dirty="0" smtClean="0">
                <a:latin typeface="Adobe Caslon Pro Bold" pitchFamily="18" charset="0"/>
              </a:rPr>
              <a:t>a protein </a:t>
            </a:r>
            <a:r>
              <a:rPr lang="en-US" sz="2000" dirty="0">
                <a:latin typeface="Adobe Caslon Pro Bold" pitchFamily="18" charset="0"/>
              </a:rPr>
              <a:t>catalyst that speeds up biological reactions </a:t>
            </a:r>
            <a:r>
              <a:rPr lang="en-US" sz="2000" dirty="0" smtClean="0">
                <a:latin typeface="Adobe Caslon Pro Bold" pitchFamily="18" charset="0"/>
              </a:rPr>
              <a:t>by </a:t>
            </a:r>
            <a:r>
              <a:rPr lang="en-US" sz="2000" dirty="0">
                <a:latin typeface="Adobe Caslon Pro Bold" pitchFamily="18" charset="0"/>
              </a:rPr>
              <a:t>lowering the activation </a:t>
            </a:r>
            <a:r>
              <a:rPr lang="en-US" sz="2000" dirty="0" smtClean="0">
                <a:latin typeface="Adobe Caslon Pro Bold" pitchFamily="18" charset="0"/>
              </a:rPr>
              <a:t>energy!</a:t>
            </a:r>
          </a:p>
          <a:p>
            <a:endParaRPr lang="en-US" sz="2000" dirty="0">
              <a:latin typeface="Adobe Caslon Pro Bold" pitchFamily="18" charset="0"/>
            </a:endParaRPr>
          </a:p>
          <a:p>
            <a:r>
              <a:rPr lang="en-US" sz="2000" dirty="0">
                <a:latin typeface="Adobe Caslon Pro Bold" pitchFamily="18" charset="0"/>
              </a:rPr>
              <a:t>Some life processes are too slow </a:t>
            </a:r>
            <a:r>
              <a:rPr lang="en-US" sz="2000" dirty="0" smtClean="0">
                <a:latin typeface="Adobe Caslon Pro Bold" pitchFamily="18" charset="0"/>
              </a:rPr>
              <a:t>when </a:t>
            </a:r>
            <a:r>
              <a:rPr lang="en-US" sz="2000" smtClean="0">
                <a:latin typeface="Adobe Caslon Pro Bold" pitchFamily="18" charset="0"/>
              </a:rPr>
              <a:t>they occur on </a:t>
            </a:r>
            <a:r>
              <a:rPr lang="en-US" sz="2000" dirty="0">
                <a:latin typeface="Adobe Caslon Pro Bold" pitchFamily="18" charset="0"/>
              </a:rPr>
              <a:t>their own, </a:t>
            </a:r>
            <a:r>
              <a:rPr lang="en-US" sz="2000" dirty="0" smtClean="0">
                <a:latin typeface="Adobe Caslon Pro Bold" pitchFamily="18" charset="0"/>
              </a:rPr>
              <a:t/>
            </a:r>
            <a:br>
              <a:rPr lang="en-US" sz="2000" dirty="0" smtClean="0">
                <a:latin typeface="Adobe Caslon Pro Bold" pitchFamily="18" charset="0"/>
              </a:rPr>
            </a:br>
            <a:r>
              <a:rPr lang="en-US" sz="2000" dirty="0" smtClean="0">
                <a:latin typeface="Adobe Caslon Pro Bold" pitchFamily="18" charset="0"/>
              </a:rPr>
              <a:t>but </a:t>
            </a:r>
            <a:r>
              <a:rPr lang="en-US" sz="2000" dirty="0">
                <a:latin typeface="Adobe Caslon Pro Bold" pitchFamily="18" charset="0"/>
              </a:rPr>
              <a:t>enzymes help speed them up</a:t>
            </a:r>
            <a:r>
              <a:rPr lang="en-US" sz="2000" dirty="0" smtClean="0">
                <a:latin typeface="Adobe Caslon Pro Bold" pitchFamily="18" charset="0"/>
              </a:rPr>
              <a:t>!</a:t>
            </a:r>
            <a:endParaRPr lang="en-US" sz="2000" dirty="0">
              <a:latin typeface="Adobe Caslon Pro Bold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517842"/>
          </a:xfrm>
        </p:spPr>
        <p:txBody>
          <a:bodyPr/>
          <a:lstStyle/>
          <a:p>
            <a:pPr algn="ctr"/>
            <a:r>
              <a:rPr lang="en-US" dirty="0" smtClean="0"/>
              <a:t>The Role of Enzymes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200400"/>
            <a:ext cx="6934200" cy="335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37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633</Words>
  <Application>Microsoft Office PowerPoint</Application>
  <PresentationFormat>On-screen Show (4:3)</PresentationFormat>
  <Paragraphs>118</Paragraphs>
  <Slides>19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Horizon</vt:lpstr>
      <vt:lpstr>PowerPoint Presentation</vt:lpstr>
      <vt:lpstr>Why are Macromolecules important to the Human Body?</vt:lpstr>
      <vt:lpstr>Objectives</vt:lpstr>
      <vt:lpstr>Carbohydrates Are the main energy source of the body!</vt:lpstr>
      <vt:lpstr>Carbohydrates are composed of saccharides</vt:lpstr>
      <vt:lpstr>Monosaccharides can also form larger carbohydrates such as:</vt:lpstr>
      <vt:lpstr>Carbohydrate Breakdown</vt:lpstr>
      <vt:lpstr>How Does The Breakdown Occur?</vt:lpstr>
      <vt:lpstr>The Role of Enzymes</vt:lpstr>
      <vt:lpstr>The Role of Enzymes</vt:lpstr>
      <vt:lpstr>Protein</vt:lpstr>
      <vt:lpstr>Amino Acids                     Peptides                Polypeptides              Protein</vt:lpstr>
      <vt:lpstr>In order for the body to use protein,  enzymes in the stomach and small intestine break the polypeptides down into individual amino acids.</vt:lpstr>
      <vt:lpstr>Lipids</vt:lpstr>
      <vt:lpstr>Glycerol + 3 Fatty Acids  Triglyceride   Chain of Triglycerides  Lipid  </vt:lpstr>
      <vt:lpstr>Lipid Breakdown</vt:lpstr>
      <vt:lpstr>Nucleic Acids</vt:lpstr>
      <vt:lpstr>All nucleic acids are made from combinations of nucleotides.   </vt:lpstr>
      <vt:lpstr>YOUTUBE Break!</vt:lpstr>
    </vt:vector>
  </TitlesOfParts>
  <Company>Texas A&amp;M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Ljlab</dc:creator>
  <cp:lastModifiedBy>JG</cp:lastModifiedBy>
  <cp:revision>50</cp:revision>
  <dcterms:created xsi:type="dcterms:W3CDTF">2013-02-13T19:27:19Z</dcterms:created>
  <dcterms:modified xsi:type="dcterms:W3CDTF">2013-08-14T20:10:54Z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464020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