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8" d="100"/>
          <a:sy n="108" d="100"/>
        </p:scale>
        <p:origin x="-420" y="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B8CE6-7A12-45A5-B539-7F6C87583A21}" type="datetimeFigureOut">
              <a:rPr lang="en-US" smtClean="0"/>
              <a:t>9/19/2012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C83BD-DA41-4153-AC9E-02213196DC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60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B8CE6-7A12-45A5-B539-7F6C87583A21}" type="datetimeFigureOut">
              <a:rPr lang="en-US" smtClean="0"/>
              <a:t>9/19/2012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C83BD-DA41-4153-AC9E-02213196DC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15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B8CE6-7A12-45A5-B539-7F6C87583A21}" type="datetimeFigureOut">
              <a:rPr lang="en-US" smtClean="0"/>
              <a:t>9/19/2012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C83BD-DA41-4153-AC9E-02213196DC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727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B8CE6-7A12-45A5-B539-7F6C87583A21}" type="datetimeFigureOut">
              <a:rPr lang="en-US" smtClean="0"/>
              <a:t>9/19/2012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C83BD-DA41-4153-AC9E-02213196DC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868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B8CE6-7A12-45A5-B539-7F6C87583A21}" type="datetimeFigureOut">
              <a:rPr lang="en-US" smtClean="0"/>
              <a:t>9/19/2012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C83BD-DA41-4153-AC9E-02213196DC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626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B8CE6-7A12-45A5-B539-7F6C87583A21}" type="datetimeFigureOut">
              <a:rPr lang="en-US" smtClean="0"/>
              <a:t>9/19/2012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C83BD-DA41-4153-AC9E-02213196DC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047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B8CE6-7A12-45A5-B539-7F6C87583A21}" type="datetimeFigureOut">
              <a:rPr lang="en-US" smtClean="0"/>
              <a:t>9/19/2012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C83BD-DA41-4153-AC9E-02213196DC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082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B8CE6-7A12-45A5-B539-7F6C87583A21}" type="datetimeFigureOut">
              <a:rPr lang="en-US" smtClean="0"/>
              <a:t>9/19/2012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C83BD-DA41-4153-AC9E-02213196DC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666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B8CE6-7A12-45A5-B539-7F6C87583A21}" type="datetimeFigureOut">
              <a:rPr lang="en-US" smtClean="0"/>
              <a:t>9/19/2012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C83BD-DA41-4153-AC9E-02213196DC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233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B8CE6-7A12-45A5-B539-7F6C87583A21}" type="datetimeFigureOut">
              <a:rPr lang="en-US" smtClean="0"/>
              <a:t>9/19/2012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C83BD-DA41-4153-AC9E-02213196DC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243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B8CE6-7A12-45A5-B539-7F6C87583A21}" type="datetimeFigureOut">
              <a:rPr lang="en-US" smtClean="0"/>
              <a:t>9/19/2012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C83BD-DA41-4153-AC9E-02213196DC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480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chemeClr val="accent4">
                <a:lumMod val="60000"/>
                <a:lumOff val="40000"/>
              </a:schemeClr>
            </a:gs>
            <a:gs pos="83000">
              <a:schemeClr val="accent4">
                <a:lumMod val="40000"/>
                <a:lumOff val="60000"/>
              </a:schemeClr>
            </a:gs>
            <a:gs pos="100000">
              <a:schemeClr val="accent4">
                <a:lumMod val="20000"/>
                <a:lumOff val="8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DB8CE6-7A12-45A5-B539-7F6C87583A21}" type="datetimeFigureOut">
              <a:rPr lang="en-US" smtClean="0"/>
              <a:t>9/19/2012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DC83BD-DA41-4153-AC9E-02213196DC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47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5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78712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Meat Production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Chickens raised for meat are called broilers</a:t>
            </a:r>
          </a:p>
          <a:p>
            <a:r>
              <a:rPr lang="en-US" dirty="0" smtClean="0"/>
              <a:t>Other poultry raised for meat include turkey, ducks, and geese</a:t>
            </a:r>
          </a:p>
          <a:p>
            <a:r>
              <a:rPr lang="en-US" dirty="0" smtClean="0"/>
              <a:t>Meat chickens, turkeys, and fowl are generally kept in poultry houses to prevent predation, enhance feed efficiency, and facilitate bird management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60439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Meat Production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418493"/>
            <a:ext cx="3657600" cy="2452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1330092"/>
            <a:ext cx="3505200" cy="2628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4073769"/>
            <a:ext cx="3505200" cy="2679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78584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Production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Breeding</a:t>
            </a:r>
          </a:p>
          <a:p>
            <a:r>
              <a:rPr lang="en-US" dirty="0" smtClean="0"/>
              <a:t>Incubation </a:t>
            </a:r>
          </a:p>
          <a:p>
            <a:r>
              <a:rPr lang="en-US" dirty="0" smtClean="0"/>
              <a:t>Brooding and rearing</a:t>
            </a:r>
          </a:p>
          <a:p>
            <a:r>
              <a:rPr lang="en-US" dirty="0" smtClean="0"/>
              <a:t>Feeding and nutrition</a:t>
            </a:r>
          </a:p>
          <a:p>
            <a:r>
              <a:rPr lang="en-US" dirty="0" smtClean="0"/>
              <a:t>Processing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28422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Breeding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Meat poultry is bred for:</a:t>
            </a:r>
          </a:p>
          <a:p>
            <a:pPr lvl="1"/>
            <a:r>
              <a:rPr lang="en-US" dirty="0" smtClean="0"/>
              <a:t>Good meat type</a:t>
            </a:r>
          </a:p>
          <a:p>
            <a:pPr lvl="1"/>
            <a:r>
              <a:rPr lang="en-US" dirty="0" smtClean="0"/>
              <a:t>Fast growth</a:t>
            </a:r>
          </a:p>
          <a:p>
            <a:pPr lvl="1"/>
            <a:r>
              <a:rPr lang="en-US" dirty="0" smtClean="0"/>
              <a:t>Disease resistance</a:t>
            </a:r>
          </a:p>
          <a:p>
            <a:pPr lvl="1"/>
            <a:r>
              <a:rPr lang="en-US" dirty="0" smtClean="0"/>
              <a:t>Good conversion of feed to meat</a:t>
            </a:r>
          </a:p>
          <a:p>
            <a:r>
              <a:rPr lang="en-US" dirty="0" smtClean="0"/>
              <a:t>Different strains of chickens are used for egg production and bred for: </a:t>
            </a:r>
          </a:p>
          <a:p>
            <a:pPr lvl="1"/>
            <a:r>
              <a:rPr lang="en-US" dirty="0" smtClean="0"/>
              <a:t>Egg production</a:t>
            </a:r>
          </a:p>
          <a:p>
            <a:pPr lvl="1"/>
            <a:r>
              <a:rPr lang="en-US" dirty="0" smtClean="0"/>
              <a:t>Large egg size</a:t>
            </a:r>
          </a:p>
          <a:p>
            <a:pPr lvl="1"/>
            <a:r>
              <a:rPr lang="en-US" dirty="0" smtClean="0"/>
              <a:t>Small body weight for good conversion of feed to eggs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29492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Breeding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295400"/>
            <a:ext cx="6096000" cy="407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62000" y="5791200"/>
            <a:ext cx="746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Broiler and layer side by side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7840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Incubation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Eggs are placed in trays in incubators that automatically rotate the eggs</a:t>
            </a:r>
          </a:p>
          <a:p>
            <a:r>
              <a:rPr lang="en-US" dirty="0" smtClean="0"/>
              <a:t>Eggs are transferred to hatching trays 3 days before expected hatch</a:t>
            </a:r>
          </a:p>
          <a:p>
            <a:r>
              <a:rPr lang="en-US" dirty="0" smtClean="0"/>
              <a:t>After hatch, chicks are placed onto conveyor belt for chick servicing:</a:t>
            </a:r>
          </a:p>
          <a:p>
            <a:pPr lvl="1"/>
            <a:r>
              <a:rPr lang="en-US" dirty="0" smtClean="0"/>
              <a:t>Sexing </a:t>
            </a:r>
          </a:p>
          <a:p>
            <a:pPr lvl="1"/>
            <a:r>
              <a:rPr lang="en-US" dirty="0" smtClean="0"/>
              <a:t>Vaccination</a:t>
            </a:r>
          </a:p>
          <a:p>
            <a:pPr lvl="1"/>
            <a:r>
              <a:rPr lang="en-US" dirty="0" smtClean="0"/>
              <a:t>Beak trimming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4191000"/>
            <a:ext cx="2971800" cy="2228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952221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Brooding and Rearing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Day-old chicks need warmer temperatures; typically kept at 85-87 degrees with a radiant brooding heater</a:t>
            </a:r>
          </a:p>
          <a:p>
            <a:r>
              <a:rPr lang="en-US" dirty="0" smtClean="0"/>
              <a:t>Chicks are kept on floors with litter made of soft materials such as pine shavings or rice hulls</a:t>
            </a:r>
          </a:p>
          <a:p>
            <a:r>
              <a:rPr lang="en-US" dirty="0" smtClean="0"/>
              <a:t>Chicks are fed from trays of water and feed until they learn to eat from timed food and water delivery systems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3313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Food and Nutrition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Poultry diets consist of:</a:t>
            </a:r>
          </a:p>
          <a:p>
            <a:pPr lvl="1"/>
            <a:r>
              <a:rPr lang="en-US" dirty="0" smtClean="0"/>
              <a:t>Grains like corn, wheat, oats, and barley</a:t>
            </a:r>
          </a:p>
          <a:p>
            <a:pPr lvl="1"/>
            <a:r>
              <a:rPr lang="en-US" dirty="0" smtClean="0"/>
              <a:t>Protein supplements</a:t>
            </a:r>
          </a:p>
          <a:p>
            <a:pPr lvl="1"/>
            <a:r>
              <a:rPr lang="en-US" dirty="0" smtClean="0"/>
              <a:t>Mineral supplements</a:t>
            </a:r>
          </a:p>
          <a:p>
            <a:r>
              <a:rPr lang="en-US" dirty="0" smtClean="0"/>
              <a:t>Protein supplements include:</a:t>
            </a:r>
          </a:p>
          <a:p>
            <a:pPr lvl="1"/>
            <a:r>
              <a:rPr lang="en-US" dirty="0" smtClean="0"/>
              <a:t>Meat meal, fish meal, safflower meal, feather meal, and canola meal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61503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After rearing, chickens are moved to either processing plants or laying houses</a:t>
            </a:r>
          </a:p>
          <a:p>
            <a:r>
              <a:rPr lang="en-US" dirty="0" smtClean="0"/>
              <a:t>At processing houses, chickens are removed from transport racks and processed:</a:t>
            </a:r>
          </a:p>
          <a:p>
            <a:pPr lvl="1"/>
            <a:r>
              <a:rPr lang="en-US" dirty="0" smtClean="0"/>
              <a:t>hung on shackles, rendered unconscious in an electric bath, bled, and scalded for easier feather removal</a:t>
            </a:r>
          </a:p>
          <a:p>
            <a:pPr lvl="1"/>
            <a:r>
              <a:rPr lang="en-US" dirty="0" smtClean="0"/>
              <a:t>After feathers are removed, carcasses are moved to a different line for processing and packaging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5709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Poultry Industry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Increase in processing efficiency:</a:t>
            </a:r>
          </a:p>
          <a:p>
            <a:pPr lvl="1"/>
            <a:r>
              <a:rPr lang="en-US" dirty="0" smtClean="0"/>
              <a:t>Industry requires increase in processing speed and technology</a:t>
            </a:r>
          </a:p>
          <a:p>
            <a:pPr lvl="1"/>
            <a:r>
              <a:rPr lang="en-US" dirty="0" smtClean="0"/>
              <a:t>Modern poultry plants have streamlined operations to increase processing efficiency</a:t>
            </a:r>
          </a:p>
          <a:p>
            <a:r>
              <a:rPr lang="en-US" dirty="0" smtClean="0"/>
              <a:t>Integration of the broiler industry:</a:t>
            </a:r>
          </a:p>
          <a:p>
            <a:pPr lvl="1"/>
            <a:r>
              <a:rPr lang="en-US" dirty="0" smtClean="0"/>
              <a:t>Vertical integration (the control of two or more stages of production by one management company)</a:t>
            </a:r>
          </a:p>
          <a:p>
            <a:pPr lvl="1"/>
            <a:r>
              <a:rPr lang="en-US" dirty="0" smtClean="0"/>
              <a:t>80% of all commercial broilers are produced by the top 10 production companies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8828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Livestock Production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US" dirty="0" smtClean="0"/>
              <a:t>Cattle ranching and farming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Dairy farming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Hog and pig farming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Sheep and goat farming</a:t>
            </a:r>
          </a:p>
          <a:p>
            <a:r>
              <a:rPr lang="en-US" b="1" dirty="0" smtClean="0"/>
              <a:t>Poultry and egg production</a:t>
            </a:r>
            <a:endParaRPr lang="en-US" dirty="0" smtClean="0"/>
          </a:p>
          <a:p>
            <a:r>
              <a:rPr lang="en-US" dirty="0" smtClean="0"/>
              <a:t>Animal aquaculture</a:t>
            </a:r>
          </a:p>
          <a:p>
            <a:pPr>
              <a:buFont typeface="Wingdings" pitchFamily="2" charset="2"/>
              <a:buChar char="ü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80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Vertical Integration of the Poultry Industry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657227"/>
            <a:ext cx="4343400" cy="4875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28468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933575"/>
            <a:ext cx="3048000" cy="299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34347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Poultry?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Poultry: domesticated fowl raised for meat or eggs</a:t>
            </a:r>
          </a:p>
          <a:p>
            <a:pPr lvl="1"/>
            <a:r>
              <a:rPr lang="en-US" dirty="0" smtClean="0"/>
              <a:t>Chicken</a:t>
            </a:r>
          </a:p>
          <a:p>
            <a:pPr lvl="1"/>
            <a:r>
              <a:rPr lang="en-US" dirty="0" smtClean="0"/>
              <a:t>Turkey</a:t>
            </a:r>
          </a:p>
          <a:p>
            <a:pPr lvl="1"/>
            <a:r>
              <a:rPr lang="en-US" dirty="0" smtClean="0"/>
              <a:t>Ducks</a:t>
            </a:r>
          </a:p>
          <a:p>
            <a:pPr lvl="1"/>
            <a:r>
              <a:rPr lang="en-US" dirty="0" smtClean="0"/>
              <a:t>Geese</a:t>
            </a:r>
          </a:p>
          <a:p>
            <a:pPr lvl="1"/>
            <a:r>
              <a:rPr lang="en-US" dirty="0" smtClean="0"/>
              <a:t>Emus</a:t>
            </a:r>
          </a:p>
          <a:p>
            <a:pPr lvl="1"/>
            <a:r>
              <a:rPr lang="en-US" dirty="0" smtClean="0"/>
              <a:t>Ostriches</a:t>
            </a:r>
          </a:p>
          <a:p>
            <a:pPr lvl="1"/>
            <a:r>
              <a:rPr lang="en-US" dirty="0" smtClean="0"/>
              <a:t>Game birds</a:t>
            </a:r>
          </a:p>
          <a:p>
            <a:pPr lvl="1"/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133600"/>
            <a:ext cx="2266950" cy="1521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2133600"/>
            <a:ext cx="1676400" cy="1676400"/>
          </a:xfrm>
          <a:prstGeom prst="rect">
            <a:avLst/>
          </a:prstGeom>
          <a:noFill/>
          <a:ln w="19050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3807069"/>
            <a:ext cx="2881313" cy="1452121"/>
          </a:xfrm>
          <a:prstGeom prst="rect">
            <a:avLst/>
          </a:prstGeom>
          <a:noFill/>
          <a:ln w="19050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4038600"/>
            <a:ext cx="2838450" cy="1752600"/>
          </a:xfrm>
          <a:prstGeom prst="rect">
            <a:avLst/>
          </a:prstGeom>
          <a:noFill/>
          <a:ln w="19050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02992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Poultry Production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Egg production</a:t>
            </a:r>
          </a:p>
          <a:p>
            <a:r>
              <a:rPr lang="en-US" dirty="0" smtClean="0"/>
              <a:t>Meat production</a:t>
            </a:r>
          </a:p>
          <a:p>
            <a:pPr lvl="1"/>
            <a:r>
              <a:rPr lang="en-US" dirty="0" smtClean="0"/>
              <a:t>Broilers</a:t>
            </a:r>
          </a:p>
          <a:p>
            <a:pPr lvl="1"/>
            <a:r>
              <a:rPr lang="en-US" dirty="0" smtClean="0"/>
              <a:t>Turkeys</a:t>
            </a:r>
          </a:p>
          <a:p>
            <a:pPr lvl="1"/>
            <a:r>
              <a:rPr lang="en-US" dirty="0" smtClean="0"/>
              <a:t>Ducks/geese</a:t>
            </a:r>
          </a:p>
          <a:p>
            <a:r>
              <a:rPr lang="en-US" dirty="0" smtClean="0"/>
              <a:t>Importance of Poultry Industry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1929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Egg Production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 U.S. alone, there are over 6 billion eggs produced each month</a:t>
            </a:r>
          </a:p>
          <a:p>
            <a:r>
              <a:rPr lang="en-US" dirty="0" smtClean="0"/>
              <a:t>There are different systems for egg production:</a:t>
            </a:r>
          </a:p>
          <a:p>
            <a:pPr lvl="1"/>
            <a:r>
              <a:rPr lang="en-US" dirty="0" smtClean="0"/>
              <a:t>Caged egg production</a:t>
            </a:r>
          </a:p>
          <a:p>
            <a:pPr lvl="1"/>
            <a:r>
              <a:rPr lang="en-US" dirty="0" smtClean="0"/>
              <a:t>Cage-free production (free-range)</a:t>
            </a:r>
          </a:p>
        </p:txBody>
      </p:sp>
    </p:spTree>
    <p:extLst>
      <p:ext uri="{BB962C8B-B14F-4D97-AF65-F5344CB8AC3E}">
        <p14:creationId xmlns:p14="http://schemas.microsoft.com/office/powerpoint/2010/main" val="961139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Caged Egg Production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Hens are kept in cages with a sloped floor that allows eggs to roll to the front of the cage to be collected</a:t>
            </a:r>
          </a:p>
          <a:p>
            <a:pPr lvl="1"/>
            <a:r>
              <a:rPr lang="en-US" dirty="0" smtClean="0"/>
              <a:t>Cages are typically the size of a filing cabinet drawer and holds up to 10 hens</a:t>
            </a:r>
          </a:p>
          <a:p>
            <a:pPr lvl="1"/>
            <a:r>
              <a:rPr lang="en-US" dirty="0" smtClean="0"/>
              <a:t>Caged egg production has caused major controversy between animal rights activists and industrial egg producers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881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Caged Egg Production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046" y="1981200"/>
            <a:ext cx="50673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1742708"/>
            <a:ext cx="3229708" cy="18167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3962400"/>
            <a:ext cx="3242896" cy="22102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626705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Cage-Free Production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Sometimes called ‘free range’, this system allows hens to live outside of cages, and many have access to the outdoors</a:t>
            </a:r>
          </a:p>
          <a:p>
            <a:pPr lvl="1"/>
            <a:r>
              <a:rPr lang="en-US" dirty="0" smtClean="0"/>
              <a:t>Allows for more natural behavior such as nesting</a:t>
            </a:r>
          </a:p>
          <a:p>
            <a:pPr lvl="1"/>
            <a:r>
              <a:rPr lang="en-US" dirty="0" smtClean="0"/>
              <a:t>Also cause for concern from animal rights activists: hens are kept in crowded (stressful) conditions that often affects the hens’ health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2705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Cage-Free Egg Production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032462"/>
            <a:ext cx="3581400" cy="20316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0808" y="2282424"/>
            <a:ext cx="4367212" cy="3563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191000"/>
            <a:ext cx="3200400" cy="2400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259714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</TotalTime>
  <Words>596</Words>
  <Application>Microsoft Office PowerPoint</Application>
  <PresentationFormat>On-screen Show (4:3)</PresentationFormat>
  <Paragraphs>92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PowerPoint Presentation</vt:lpstr>
      <vt:lpstr>Livestock Production</vt:lpstr>
      <vt:lpstr>What is Poultry?</vt:lpstr>
      <vt:lpstr>Poultry Production</vt:lpstr>
      <vt:lpstr>Egg Production</vt:lpstr>
      <vt:lpstr>Caged Egg Production System</vt:lpstr>
      <vt:lpstr>Caged Egg Production</vt:lpstr>
      <vt:lpstr>Cage-Free Production System</vt:lpstr>
      <vt:lpstr>Cage-Free Egg Production</vt:lpstr>
      <vt:lpstr>Meat Production</vt:lpstr>
      <vt:lpstr>Meat Production</vt:lpstr>
      <vt:lpstr>Production Process</vt:lpstr>
      <vt:lpstr>Breeding</vt:lpstr>
      <vt:lpstr>Breeding</vt:lpstr>
      <vt:lpstr>Incubation</vt:lpstr>
      <vt:lpstr>Brooding and Rearing</vt:lpstr>
      <vt:lpstr>Food and Nutrition</vt:lpstr>
      <vt:lpstr>Processing</vt:lpstr>
      <vt:lpstr>Poultry Industry</vt:lpstr>
      <vt:lpstr>Vertical Integration of the Poultry Industry</vt:lpstr>
      <vt:lpstr>PowerPoint Presentation</vt:lpstr>
    </vt:vector>
  </TitlesOfParts>
  <Company>College of Veterinary Medicine - Texas A&amp;M Univ.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Ljlab</dc:creator>
  <cp:lastModifiedBy>Tech</cp:lastModifiedBy>
  <cp:revision>25</cp:revision>
  <dcterms:created xsi:type="dcterms:W3CDTF">2011-11-18T16:24:56Z</dcterms:created>
  <dcterms:modified xsi:type="dcterms:W3CDTF">2012-09-19T16:28:34Z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532072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