
<file path=[Content_Types].xml><?xml version="1.0" encoding="utf-8"?>
<Types xmlns="http://schemas.openxmlformats.org/package/2006/content-types">
  <Default ContentType="image/png" Extension="png"/>
  <Default ContentType="image/jpeg" Extension="jpeg"/>
  <Default ContentType="image/x-wmf" Extension="wmf"/>
  <Default ContentType="application/vnd.openxmlformats-package.relationships+xml" Extension="rels"/>
  <Default ContentType="application/xml" Extension="xml"/>
  <Default ContentType="image/gif" Extension="gif"/>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5"/>
  </p:notesMasterIdLst>
  <p:sldIdLst>
    <p:sldId id="256" r:id="rId2"/>
    <p:sldId id="289" r:id="rId3"/>
    <p:sldId id="287" r:id="rId4"/>
    <p:sldId id="257" r:id="rId5"/>
    <p:sldId id="258" r:id="rId6"/>
    <p:sldId id="259" r:id="rId7"/>
    <p:sldId id="275" r:id="rId8"/>
    <p:sldId id="260" r:id="rId9"/>
    <p:sldId id="261" r:id="rId10"/>
    <p:sldId id="262" r:id="rId11"/>
    <p:sldId id="263" r:id="rId12"/>
    <p:sldId id="264" r:id="rId13"/>
    <p:sldId id="265" r:id="rId14"/>
    <p:sldId id="267" r:id="rId15"/>
    <p:sldId id="268" r:id="rId16"/>
    <p:sldId id="269" r:id="rId17"/>
    <p:sldId id="270" r:id="rId18"/>
    <p:sldId id="271" r:id="rId19"/>
    <p:sldId id="272" r:id="rId20"/>
    <p:sldId id="273" r:id="rId21"/>
    <p:sldId id="274" r:id="rId22"/>
    <p:sldId id="277" r:id="rId23"/>
    <p:sldId id="278" r:id="rId24"/>
    <p:sldId id="276" r:id="rId25"/>
    <p:sldId id="280" r:id="rId26"/>
    <p:sldId id="279" r:id="rId27"/>
    <p:sldId id="281" r:id="rId28"/>
    <p:sldId id="288" r:id="rId29"/>
    <p:sldId id="282" r:id="rId30"/>
    <p:sldId id="283" r:id="rId31"/>
    <p:sldId id="284" r:id="rId32"/>
    <p:sldId id="285"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5CC"/>
    <a:srgbClr val="532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6" autoAdjust="0"/>
    <p:restoredTop sz="90952" autoAdjust="0"/>
  </p:normalViewPr>
  <p:slideViewPr>
    <p:cSldViewPr>
      <p:cViewPr>
        <p:scale>
          <a:sx n="105" d="100"/>
          <a:sy n="105" d="100"/>
        </p:scale>
        <p:origin x="-534"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5F2CF6-36FA-4FEB-9727-8AB711CFD826}" type="datetimeFigureOut">
              <a:rPr lang="en-US" smtClean="0"/>
              <a:t>4/1/2014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A7E48-3EEC-4843-94AF-FA60C02D7F4B}" type="slidenum">
              <a:rPr lang="en-US" smtClean="0"/>
              <a:t>‹#›</a:t>
            </a:fld>
            <a:endParaRPr lang="en-US"/>
          </a:p>
        </p:txBody>
      </p:sp>
    </p:spTree>
    <p:extLst>
      <p:ext uri="{BB962C8B-B14F-4D97-AF65-F5344CB8AC3E}">
        <p14:creationId xmlns:p14="http://schemas.microsoft.com/office/powerpoint/2010/main" val="2804846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youtube.com/watch?v=fZT9vlbL2uA"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youtube.com/watch?v=JA0Wb3gc4mE"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http://health.clevelandclinic.org/2013/07/19-amazing-facts-about-your-heart-infographic/</a:t>
            </a:r>
          </a:p>
          <a:p>
            <a:r>
              <a:rPr lang="en-US" dirty="0" smtClean="0"/>
              <a:t>http://www.bu.edu/today/2010/a-whale-of-an-exhibition/</a:t>
            </a:r>
          </a:p>
          <a:p>
            <a:r>
              <a:rPr lang="en-US" dirty="0" smtClean="0"/>
              <a:t>http://www.culinaryschools.org/clipart/drinks/</a:t>
            </a:r>
          </a:p>
        </p:txBody>
      </p:sp>
      <p:sp>
        <p:nvSpPr>
          <p:cNvPr id="4" name="Slide Number Placeholder 3"/>
          <p:cNvSpPr>
            <a:spLocks noGrp="1"/>
          </p:cNvSpPr>
          <p:nvPr>
            <p:ph type="sldNum" sz="quarter" idx="10"/>
          </p:nvPr>
        </p:nvSpPr>
        <p:spPr/>
        <p:txBody>
          <a:bodyPr/>
          <a:lstStyle/>
          <a:p>
            <a:fld id="{7D0A7E48-3EEC-4843-94AF-FA60C02D7F4B}" type="slidenum">
              <a:rPr lang="en-US" smtClean="0"/>
              <a:t>2</a:t>
            </a:fld>
            <a:endParaRPr lang="en-US"/>
          </a:p>
        </p:txBody>
      </p:sp>
    </p:spTree>
    <p:extLst>
      <p:ext uri="{BB962C8B-B14F-4D97-AF65-F5344CB8AC3E}">
        <p14:creationId xmlns:p14="http://schemas.microsoft.com/office/powerpoint/2010/main" val="3224825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http://www.slideshare.net/Firedemon13/cardiac-conduction-system-8164970</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26</a:t>
            </a:fld>
            <a:endParaRPr lang="en-US"/>
          </a:p>
        </p:txBody>
      </p:sp>
    </p:spTree>
    <p:extLst>
      <p:ext uri="{BB962C8B-B14F-4D97-AF65-F5344CB8AC3E}">
        <p14:creationId xmlns:p14="http://schemas.microsoft.com/office/powerpoint/2010/main" val="3365174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http://ryody001.tistory.com/category/Homeostatic%20Imbalances%20and%20Diseases/Cardiovascular%20System</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28</a:t>
            </a:fld>
            <a:endParaRPr lang="en-US"/>
          </a:p>
        </p:txBody>
      </p:sp>
    </p:spTree>
    <p:extLst>
      <p:ext uri="{BB962C8B-B14F-4D97-AF65-F5344CB8AC3E}">
        <p14:creationId xmlns:p14="http://schemas.microsoft.com/office/powerpoint/2010/main" val="644280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http://www.youtube.com/watch?v=fZT9vlbL2uA</a:t>
            </a:r>
            <a:endParaRPr lang="en-US" dirty="0" smtClean="0"/>
          </a:p>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29</a:t>
            </a:fld>
            <a:endParaRPr lang="en-US"/>
          </a:p>
        </p:txBody>
      </p:sp>
    </p:spTree>
    <p:extLst>
      <p:ext uri="{BB962C8B-B14F-4D97-AF65-F5344CB8AC3E}">
        <p14:creationId xmlns:p14="http://schemas.microsoft.com/office/powerpoint/2010/main" val="2840371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33</a:t>
            </a:fld>
            <a:endParaRPr lang="en-US"/>
          </a:p>
        </p:txBody>
      </p:sp>
    </p:spTree>
    <p:extLst>
      <p:ext uri="{BB962C8B-B14F-4D97-AF65-F5344CB8AC3E}">
        <p14:creationId xmlns:p14="http://schemas.microsoft.com/office/powerpoint/2010/main" val="1757911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http://www.mhhe.com/biosci/esp/2001_gbio/folder_structure/an/m7/s3/</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3</a:t>
            </a:fld>
            <a:endParaRPr lang="en-US"/>
          </a:p>
        </p:txBody>
      </p:sp>
    </p:spTree>
    <p:extLst>
      <p:ext uri="{BB962C8B-B14F-4D97-AF65-F5344CB8AC3E}">
        <p14:creationId xmlns:p14="http://schemas.microsoft.com/office/powerpoint/2010/main" val="342866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http://www.livescience.com/34655-human-heart.html</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4</a:t>
            </a:fld>
            <a:endParaRPr lang="en-US"/>
          </a:p>
        </p:txBody>
      </p:sp>
    </p:spTree>
    <p:extLst>
      <p:ext uri="{BB962C8B-B14F-4D97-AF65-F5344CB8AC3E}">
        <p14:creationId xmlns:p14="http://schemas.microsoft.com/office/powerpoint/2010/main" val="3582180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http://gal1.piclab.us/key/blood%20flow%20through%20the%20heart%20step%20by%20step</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5</a:t>
            </a:fld>
            <a:endParaRPr lang="en-US"/>
          </a:p>
        </p:txBody>
      </p:sp>
    </p:spTree>
    <p:extLst>
      <p:ext uri="{BB962C8B-B14F-4D97-AF65-F5344CB8AC3E}">
        <p14:creationId xmlns:p14="http://schemas.microsoft.com/office/powerpoint/2010/main" val="2245742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7</a:t>
            </a:fld>
            <a:endParaRPr lang="en-US"/>
          </a:p>
        </p:txBody>
      </p:sp>
    </p:spTree>
    <p:extLst>
      <p:ext uri="{BB962C8B-B14F-4D97-AF65-F5344CB8AC3E}">
        <p14:creationId xmlns:p14="http://schemas.microsoft.com/office/powerpoint/2010/main" val="1895458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http://www.mhhe.com/biosci/esp/2001_gbio/folder_structure/an/m7/s3/</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14</a:t>
            </a:fld>
            <a:endParaRPr lang="en-US"/>
          </a:p>
        </p:txBody>
      </p:sp>
    </p:spTree>
    <p:extLst>
      <p:ext uri="{BB962C8B-B14F-4D97-AF65-F5344CB8AC3E}">
        <p14:creationId xmlns:p14="http://schemas.microsoft.com/office/powerpoint/2010/main" val="1609273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http://www.youtube.com/watch?v=JA0Wb3gc4mE</a:t>
            </a:r>
            <a:endParaRPr lang="en-US" dirty="0" smtClean="0"/>
          </a:p>
        </p:txBody>
      </p:sp>
      <p:sp>
        <p:nvSpPr>
          <p:cNvPr id="4" name="Slide Number Placeholder 3"/>
          <p:cNvSpPr>
            <a:spLocks noGrp="1"/>
          </p:cNvSpPr>
          <p:nvPr>
            <p:ph type="sldNum" sz="quarter" idx="10"/>
          </p:nvPr>
        </p:nvSpPr>
        <p:spPr/>
        <p:txBody>
          <a:bodyPr/>
          <a:lstStyle/>
          <a:p>
            <a:fld id="{7D0A7E48-3EEC-4843-94AF-FA60C02D7F4B}" type="slidenum">
              <a:rPr lang="en-US" smtClean="0"/>
              <a:t>21</a:t>
            </a:fld>
            <a:endParaRPr lang="en-US"/>
          </a:p>
        </p:txBody>
      </p:sp>
    </p:spTree>
    <p:extLst>
      <p:ext uri="{BB962C8B-B14F-4D97-AF65-F5344CB8AC3E}">
        <p14:creationId xmlns:p14="http://schemas.microsoft.com/office/powerpoint/2010/main" val="2773369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if students can answer this question about why the left side of the heart is larger. The left side of the heart is responsible for pumping blood to the body (from head to toe). This covers a much larger distance than to just the lungs, which is what the right side is responsible for. </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23</a:t>
            </a:fld>
            <a:endParaRPr lang="en-US"/>
          </a:p>
        </p:txBody>
      </p:sp>
    </p:spTree>
    <p:extLst>
      <p:ext uri="{BB962C8B-B14F-4D97-AF65-F5344CB8AC3E}">
        <p14:creationId xmlns:p14="http://schemas.microsoft.com/office/powerpoint/2010/main" val="135400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 couple minutes to ask</a:t>
            </a:r>
            <a:r>
              <a:rPr lang="en-US" baseline="0" dirty="0" smtClean="0"/>
              <a:t> students to guess why they think the heart can continue to beat outside of the body? </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25</a:t>
            </a:fld>
            <a:endParaRPr lang="en-US"/>
          </a:p>
        </p:txBody>
      </p:sp>
    </p:spTree>
    <p:extLst>
      <p:ext uri="{BB962C8B-B14F-4D97-AF65-F5344CB8AC3E}">
        <p14:creationId xmlns:p14="http://schemas.microsoft.com/office/powerpoint/2010/main" val="2098607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A892FFC-36FF-4ABC-8601-F469B33D8958}" type="datetimeFigureOut">
              <a:rPr lang="en-US" smtClean="0"/>
              <a:t>4/1/2014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1DBB986-13CC-4E71-868B-FA9352B1882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pul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A892FFC-36FF-4ABC-8601-F469B33D8958}" type="datetimeFigureOut">
              <a:rPr lang="en-US" smtClean="0"/>
              <a:t>4/1/2014</a:t>
            </a:fld>
            <a:endParaRPr lang="en-US"/>
          </a:p>
        </p:txBody>
      </p:sp>
      <p:sp>
        <p:nvSpPr>
          <p:cNvPr id="9" name="Slide Number Placeholder 8"/>
          <p:cNvSpPr>
            <a:spLocks noGrp="1"/>
          </p:cNvSpPr>
          <p:nvPr>
            <p:ph type="sldNum" sz="quarter" idx="15"/>
          </p:nvPr>
        </p:nvSpPr>
        <p:spPr/>
        <p:txBody>
          <a:bodyPr rtlCol="0"/>
          <a:lstStyle/>
          <a:p>
            <a:fld id="{91DBB986-13CC-4E71-868B-FA9352B1882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A892FFC-36FF-4ABC-8601-F469B33D8958}" type="datetimeFigureOut">
              <a:rPr lang="en-US" smtClean="0"/>
              <a:t>4/1/2014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1DBB986-13CC-4E71-868B-FA9352B1882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A892FFC-36FF-4ABC-8601-F469B33D8958}"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BB986-13CC-4E71-868B-FA9352B1882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pul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A892FFC-36FF-4ABC-8601-F469B33D8958}" type="datetimeFigureOut">
              <a:rPr lang="en-US" smtClean="0"/>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DBB986-13CC-4E71-868B-FA9352B1882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pul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A892FFC-36FF-4ABC-8601-F469B33D8958}" type="datetimeFigureOut">
              <a:rPr lang="en-US" smtClean="0"/>
              <a:t>4/1/2014</a:t>
            </a:fld>
            <a:endParaRPr lang="en-US"/>
          </a:p>
        </p:txBody>
      </p:sp>
      <p:sp>
        <p:nvSpPr>
          <p:cNvPr id="7" name="Slide Number Placeholder 6"/>
          <p:cNvSpPr>
            <a:spLocks noGrp="1"/>
          </p:cNvSpPr>
          <p:nvPr>
            <p:ph type="sldNum" sz="quarter" idx="11"/>
          </p:nvPr>
        </p:nvSpPr>
        <p:spPr/>
        <p:txBody>
          <a:bodyPr rtlCol="0"/>
          <a:lstStyle/>
          <a:p>
            <a:fld id="{91DBB986-13CC-4E71-868B-FA9352B1882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pul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92FFC-36FF-4ABC-8601-F469B33D8958}" type="datetimeFigureOut">
              <a:rPr lang="en-US" smtClean="0"/>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A892FFC-36FF-4ABC-8601-F469B33D8958}" type="datetimeFigureOut">
              <a:rPr lang="en-US" smtClean="0"/>
              <a:t>4/1/2014</a:t>
            </a:fld>
            <a:endParaRPr lang="en-US"/>
          </a:p>
        </p:txBody>
      </p:sp>
      <p:sp>
        <p:nvSpPr>
          <p:cNvPr id="22" name="Slide Number Placeholder 21"/>
          <p:cNvSpPr>
            <a:spLocks noGrp="1"/>
          </p:cNvSpPr>
          <p:nvPr>
            <p:ph type="sldNum" sz="quarter" idx="15"/>
          </p:nvPr>
        </p:nvSpPr>
        <p:spPr/>
        <p:txBody>
          <a:bodyPr rtlCol="0"/>
          <a:lstStyle/>
          <a:p>
            <a:fld id="{91DBB986-13CC-4E71-868B-FA9352B1882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pul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A892FFC-36FF-4ABC-8601-F469B33D8958}" type="datetimeFigureOut">
              <a:rPr lang="en-US" smtClean="0"/>
              <a:t>4/1/2014</a:t>
            </a:fld>
            <a:endParaRPr lang="en-US"/>
          </a:p>
        </p:txBody>
      </p:sp>
      <p:sp>
        <p:nvSpPr>
          <p:cNvPr id="18" name="Slide Number Placeholder 17"/>
          <p:cNvSpPr>
            <a:spLocks noGrp="1"/>
          </p:cNvSpPr>
          <p:nvPr>
            <p:ph type="sldNum" sz="quarter" idx="11"/>
          </p:nvPr>
        </p:nvSpPr>
        <p:spPr/>
        <p:txBody>
          <a:bodyPr rtlCol="0"/>
          <a:lstStyle/>
          <a:p>
            <a:fld id="{91DBB986-13CC-4E71-868B-FA9352B1882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pul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892FFC-36FF-4ABC-8601-F469B33D8958}" type="datetimeFigureOut">
              <a:rPr lang="en-US" smtClean="0"/>
              <a:t>4/1/2014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1DBB986-13CC-4E71-868B-FA9352B188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ll/>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arget="../media/image6.gif" Type="http://schemas.openxmlformats.org/officeDocument/2006/relationships/image"/><Relationship Id="rId3" Target="../media/image2.jpeg" Type="http://schemas.openxmlformats.org/officeDocument/2006/relationships/image"/><Relationship Id="rId7" Target="http://www.google.com/url?sa=i&amp;rct=j&amp;q=&amp;esrc=s&amp;frm=1&amp;source=images&amp;cd=&amp;cad=rja&amp;uact=8&amp;docid=ag8zPtXszppDRM&amp;tbnid=Ffr45lT36EhQoM:&amp;ved=0CAUQjRw&amp;url=http://www.culinaryschools.org/clipart/drinks/&amp;ei=5oA0U4SSAcjgsASXooLICg&amp;bvm=bv.63808443,d.b2I&amp;psig=AFQjCNGtTBRaycaTgG-bS-G5p3re5sM1mQ&amp;ust=1396036087715051" TargetMode="External" Type="http://schemas.openxmlformats.org/officeDocument/2006/relationships/hyperlink"/><Relationship Id="rId2" Target="../notesSlides/notesSlide1.xml" Type="http://schemas.openxmlformats.org/officeDocument/2006/relationships/notesSlide"/><Relationship Id="rId1" Target="../slideLayouts/slideLayout2.xml" Type="http://schemas.openxmlformats.org/officeDocument/2006/relationships/slideLayout"/><Relationship Id="rId6" Target="../media/image5.jpeg" Type="http://schemas.openxmlformats.org/officeDocument/2006/relationships/image"/><Relationship Id="rId5" Target="../media/image4.wmf" Type="http://schemas.openxmlformats.org/officeDocument/2006/relationships/image"/><Relationship Id="rId4" Target="../media/image3.jpeg" Type="http://schemas.openxmlformats.org/officeDocument/2006/relationships/image"/></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JA0Wb3gc4m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arget="../media/image12.jpeg" Type="http://schemas.openxmlformats.org/officeDocument/2006/relationships/image"/><Relationship Id="rId2" Target="../notesSlides/notesSlide11.xml" Type="http://schemas.openxmlformats.org/officeDocument/2006/relationships/notesSlide"/><Relationship Id="rId1" Target="../slideLayouts/slideLayout2.xml" Type="http://schemas.openxmlformats.org/officeDocument/2006/relationships/slideLayout"/></Relationships>
</file>

<file path=ppt/slides/_rels/slide29.xml.rels><?xml version="1.0" encoding="UTF-8" standalone="yes"?>
<Relationships xmlns="http://schemas.openxmlformats.org/package/2006/relationships"><Relationship Id="rId3" Type="http://schemas.openxmlformats.org/officeDocument/2006/relationships/hyperlink" Target="http://www.youtube.com/watch?v=fZT9vlbL2u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media/image7.jpe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jpeg"/><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32.xml.rels><?xml version="1.0" encoding="UTF-8" standalone="yes"?>
<Relationships xmlns="http://schemas.openxmlformats.org/package/2006/relationships"><Relationship Id="rId3" Type="http://schemas.openxmlformats.org/officeDocument/2006/relationships/hyperlink" Target="http://www.webmd.com/heart/picture-of-the-heart" TargetMode="External"/><Relationship Id="rId2" Type="http://schemas.openxmlformats.org/officeDocument/2006/relationships/hyperlink" Target="http://www.nhlbi.nih.gov/health/health-topics/topics/hhw/" TargetMode="External"/><Relationship Id="rId1" Type="http://schemas.openxmlformats.org/officeDocument/2006/relationships/slideLayout" Target="../slideLayouts/slideLayout2.xml"/><Relationship Id="rId5" Type="http://schemas.openxmlformats.org/officeDocument/2006/relationships/hyperlink" Target="http://health.clevelandclinic.org/2013/07/19-amazing-facts-about-your-heart-infographic/" TargetMode="External"/><Relationship Id="rId4" Type="http://schemas.openxmlformats.org/officeDocument/2006/relationships/hyperlink" Target="http://www.mayoclinic.org/diseases-conditions/heart-disease/in-depth/heart-disease-prevention/art-20046502"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Heart of the Matter</a:t>
            </a:r>
            <a:endParaRPr lang="en-US" dirty="0"/>
          </a:p>
        </p:txBody>
      </p:sp>
      <p:sp>
        <p:nvSpPr>
          <p:cNvPr id="3" name="Subtitle 2"/>
          <p:cNvSpPr>
            <a:spLocks noGrp="1"/>
          </p:cNvSpPr>
          <p:nvPr>
            <p:ph type="subTitle" idx="1"/>
          </p:nvPr>
        </p:nvSpPr>
        <p:spPr/>
        <p:txBody>
          <a:bodyPr/>
          <a:lstStyle/>
          <a:p>
            <a:r>
              <a:rPr lang="en-US" dirty="0" smtClean="0"/>
              <a:t>Structure and Function of the Heart</a:t>
            </a:r>
            <a:endParaRPr lang="en-US" dirty="0"/>
          </a:p>
        </p:txBody>
      </p:sp>
    </p:spTree>
    <p:extLst>
      <p:ext uri="{BB962C8B-B14F-4D97-AF65-F5344CB8AC3E}">
        <p14:creationId xmlns:p14="http://schemas.microsoft.com/office/powerpoint/2010/main" val="3874879013"/>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3. Blood from the right atrium passes through the </a:t>
            </a:r>
            <a:r>
              <a:rPr lang="en-US" b="1" dirty="0" smtClean="0"/>
              <a:t>tricuspid valve</a:t>
            </a:r>
            <a:r>
              <a:rPr lang="en-US" dirty="0" smtClean="0"/>
              <a:t>.</a:t>
            </a:r>
            <a:endParaRPr lang="en-US" b="1"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2818501">
            <a:off x="3255674" y="5082880"/>
            <a:ext cx="571017" cy="32217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4000" y="5410200"/>
            <a:ext cx="9144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40853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4. Blood passes through the tricuspid valve into the </a:t>
            </a:r>
            <a:r>
              <a:rPr lang="en-US" b="1" dirty="0" smtClean="0"/>
              <a:t>right ventricle</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110" y="2497808"/>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p:nvSpPr>
        <p:spPr>
          <a:xfrm rot="2146350">
            <a:off x="3238928" y="5235600"/>
            <a:ext cx="1393449" cy="764546"/>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667000" y="6477000"/>
            <a:ext cx="914400" cy="2372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8754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5. Blood from the right ventricle passes through the </a:t>
            </a:r>
            <a:r>
              <a:rPr lang="en-US" b="1" dirty="0" smtClean="0"/>
              <a:t>pulmonary semilunar valve</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rot="17445861">
            <a:off x="3841386" y="4343724"/>
            <a:ext cx="522603" cy="18341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38400" y="6019800"/>
            <a:ext cx="10668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90007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6. Blood flows through the pulmonary semilunar valve into the </a:t>
            </a:r>
            <a:r>
              <a:rPr lang="en-US" b="1" dirty="0" smtClean="0"/>
              <a:t>right and left pulmonary arteries.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4339" y="2600583"/>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19976580">
            <a:off x="5603300" y="3779262"/>
            <a:ext cx="464653" cy="214505"/>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423930">
            <a:off x="5096936" y="3893756"/>
            <a:ext cx="380865" cy="223403"/>
          </a:xfrm>
          <a:prstGeom prst="lef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335078" y="3871114"/>
            <a:ext cx="1295400" cy="4367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629400" y="3717838"/>
            <a:ext cx="1219200" cy="4066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924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a:xfrm>
            <a:off x="152400" y="1984248"/>
            <a:ext cx="3810000" cy="4873752"/>
          </a:xfrm>
        </p:spPr>
        <p:txBody>
          <a:bodyPr/>
          <a:lstStyle/>
          <a:p>
            <a:r>
              <a:rPr lang="en-US" dirty="0"/>
              <a:t>7</a:t>
            </a:r>
            <a:r>
              <a:rPr lang="en-US" dirty="0" smtClean="0"/>
              <a:t>. Pulmonary arteries take blood to the </a:t>
            </a:r>
            <a:r>
              <a:rPr lang="en-US" b="1" dirty="0" smtClean="0"/>
              <a:t>lungs</a:t>
            </a:r>
            <a:r>
              <a:rPr lang="en-US" dirty="0" smtClean="0"/>
              <a:t> for gas exchange. </a:t>
            </a:r>
            <a:endParaRPr lang="en-US" dirty="0"/>
          </a:p>
          <a:p>
            <a:r>
              <a:rPr lang="en-US" dirty="0" smtClean="0"/>
              <a:t>In </a:t>
            </a:r>
            <a:r>
              <a:rPr lang="en-US" dirty="0" smtClean="0"/>
              <a:t>the lung </a:t>
            </a:r>
            <a:r>
              <a:rPr lang="en-US" dirty="0" smtClean="0"/>
              <a:t>capillaries, blood picks up oxygen and transfers carbon dioxide to the lungs for exhalation. </a:t>
            </a:r>
          </a:p>
          <a:p>
            <a:r>
              <a:rPr lang="en-US" dirty="0" smtClean="0"/>
              <a:t>Blood becomes </a:t>
            </a:r>
            <a:r>
              <a:rPr lang="en-US" b="1" dirty="0" smtClean="0">
                <a:solidFill>
                  <a:schemeClr val="accent1"/>
                </a:solidFill>
              </a:rPr>
              <a:t>oxygenated</a:t>
            </a:r>
            <a:r>
              <a:rPr lang="en-US" dirty="0" smtClean="0"/>
              <a:t>.</a:t>
            </a:r>
            <a:endParaRPr lang="en-US" dirty="0"/>
          </a:p>
        </p:txBody>
      </p:sp>
      <p:pic>
        <p:nvPicPr>
          <p:cNvPr id="1026"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914399"/>
            <a:ext cx="4584399" cy="466725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3962400" y="2057399"/>
            <a:ext cx="1371600" cy="1252617"/>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139035" y="1995407"/>
            <a:ext cx="1407764" cy="1314609"/>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962400" y="1828800"/>
            <a:ext cx="457200" cy="22859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0875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a:t>8</a:t>
            </a:r>
            <a:r>
              <a:rPr lang="en-US" dirty="0" smtClean="0"/>
              <a:t>. </a:t>
            </a:r>
            <a:r>
              <a:rPr lang="en-US" b="1" dirty="0" smtClean="0"/>
              <a:t>Right and left </a:t>
            </a:r>
            <a:r>
              <a:rPr lang="en-US" b="1" dirty="0"/>
              <a:t>p</a:t>
            </a:r>
            <a:r>
              <a:rPr lang="en-US" b="1" dirty="0" smtClean="0"/>
              <a:t>ulmonary veins </a:t>
            </a:r>
            <a:r>
              <a:rPr lang="en-US" dirty="0" smtClean="0"/>
              <a:t>bring the blood back to the heart.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038600"/>
            <a:ext cx="1295400" cy="381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71600" y="4337050"/>
            <a:ext cx="1371600" cy="4191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5105400" y="3810000"/>
            <a:ext cx="533400" cy="2286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532717">
            <a:off x="5257800" y="4229100"/>
            <a:ext cx="381000" cy="1905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743200" y="4383142"/>
            <a:ext cx="304800" cy="16345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20509162">
            <a:off x="2767055" y="4660028"/>
            <a:ext cx="299094" cy="20076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57576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0-#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0-#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par>
                                <p:cTn id="25" presetID="2" presetClass="entr" presetSubtype="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a:t>9</a:t>
            </a:r>
            <a:r>
              <a:rPr lang="en-US" dirty="0" smtClean="0"/>
              <a:t>. Pulmonary veins empty blood into the </a:t>
            </a:r>
            <a:r>
              <a:rPr lang="en-US" b="1" dirty="0" smtClean="0"/>
              <a:t>left atrium</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4829" y="24383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546600"/>
            <a:ext cx="685800" cy="254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44325" y="4018797"/>
            <a:ext cx="533400" cy="709908"/>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68515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10. The blood from the left atrium flows through the </a:t>
            </a:r>
            <a:r>
              <a:rPr lang="en-US" b="1" dirty="0" smtClean="0"/>
              <a:t>mitral (or bicuspid) valve</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Down Arrow 4"/>
          <p:cNvSpPr/>
          <p:nvPr/>
        </p:nvSpPr>
        <p:spPr>
          <a:xfrm>
            <a:off x="4724400" y="4335217"/>
            <a:ext cx="253139" cy="635001"/>
          </a:xfrm>
          <a:prstGeom prst="down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4800600"/>
            <a:ext cx="838200" cy="16961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6042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11. After passing through the mitral valve, blood enters the </a:t>
            </a:r>
            <a:r>
              <a:rPr lang="en-US" b="1" dirty="0" smtClean="0"/>
              <a:t>left ventricle</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rot="20129744">
            <a:off x="4720616" y="4641663"/>
            <a:ext cx="649871" cy="1286034"/>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5014452"/>
            <a:ext cx="914400" cy="284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3115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12. Blood from the left ventricle passes through the </a:t>
            </a:r>
            <a:r>
              <a:rPr lang="en-US" b="1" dirty="0" smtClean="0"/>
              <a:t>aortic semilunar valve</a:t>
            </a:r>
            <a:r>
              <a:rPr lang="en-US" dirty="0" smtClean="0"/>
              <a:t>.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Left Arrow 4"/>
          <p:cNvSpPr/>
          <p:nvPr/>
        </p:nvSpPr>
        <p:spPr>
          <a:xfrm rot="3768336">
            <a:off x="3695072" y="4063281"/>
            <a:ext cx="628265" cy="218460"/>
          </a:xfrm>
          <a:prstGeom prst="left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05000" y="4038601"/>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851233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lang="en-US" smtClean="0"/>
              <a:t>5 Interesting Facts about the Heart</a:t>
            </a:r>
            <a:endParaRPr dirty="0" lang="en-US"/>
          </a:p>
        </p:txBody>
      </p:sp>
      <p:sp>
        <p:nvSpPr>
          <p:cNvPr id="3" name="Content Placeholder 2"/>
          <p:cNvSpPr>
            <a:spLocks noGrp="1"/>
          </p:cNvSpPr>
          <p:nvPr>
            <p:ph idx="1" sz="quarter"/>
          </p:nvPr>
        </p:nvSpPr>
        <p:spPr>
          <a:xfrm>
            <a:off x="457200" y="1600200"/>
            <a:ext cx="4191000" cy="4873752"/>
          </a:xfrm>
        </p:spPr>
        <p:txBody>
          <a:bodyPr>
            <a:normAutofit lnSpcReduction="10000"/>
          </a:bodyPr>
          <a:lstStyle/>
          <a:p>
            <a:r>
              <a:rPr dirty="0" lang="en-US"/>
              <a:t>Each day, your heart beats 100,000 times. </a:t>
            </a:r>
          </a:p>
          <a:p>
            <a:r>
              <a:rPr dirty="0" lang="en-US" smtClean="0"/>
              <a:t>Each minute, your heart pumps 1.5 gallons of blood. </a:t>
            </a:r>
          </a:p>
          <a:p>
            <a:r>
              <a:rPr dirty="0" lang="en-US" smtClean="0"/>
              <a:t>Heart disease is the #1 cause of death. </a:t>
            </a:r>
          </a:p>
          <a:p>
            <a:r>
              <a:rPr dirty="0" lang="en-US" smtClean="0"/>
              <a:t>A normal heart valve is about the size of a half dollar coin. </a:t>
            </a:r>
          </a:p>
          <a:p>
            <a:r>
              <a:rPr dirty="0" lang="en-US" smtClean="0"/>
              <a:t>The largest heart ever recorded belonged to a grey whale. </a:t>
            </a:r>
            <a:endParaRPr dirty="0" lang="en-US"/>
          </a:p>
        </p:txBody>
      </p:sp>
      <p:pic>
        <p:nvPicPr>
          <p:cNvPr id="1027" name="Picture 3"/>
          <p:cNvPicPr>
            <a:picLocks noChangeArrowheads="1" noChangeAspect="1"/>
          </p:cNvPicPr>
          <p:nvPr/>
        </p:nvPicPr>
        <p:blipFill rotWithShape="1">
          <a:blip r:embed="rId3">
            <a:extLst>
              <a:ext uri="{28A0092B-C50C-407E-A947-70E740481C1C}">
                <a14:useLocalDpi xmlns:a14="http://schemas.microsoft.com/office/drawing/2010/main" val="0"/>
              </a:ext>
            </a:extLst>
          </a:blip>
          <a:srcRect r="197"/>
          <a:stretch/>
        </p:blipFill>
        <p:spPr bwMode="auto">
          <a:xfrm>
            <a:off x="4267200" y="5029200"/>
            <a:ext cx="1113182" cy="137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descr="C:\Users\ljlab\AppData\Local\Microsoft\Windows\Temporary Internet Files\Content.IE5\NGZO74Z3\MP900309664[1].jpg" id="1029" name="Picture 5"/>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490312"/>
            <a:ext cx="2740225" cy="1954694"/>
          </a:xfrm>
          <a:prstGeom prst="rect">
            <a:avLst/>
          </a:prstGeom>
          <a:noFill/>
          <a:extLst>
            <a:ext uri="{909E8E84-426E-40DD-AFC4-6F175D3DCCD1}">
              <a14:hiddenFill xmlns:a14="http://schemas.microsoft.com/office/drawing/2010/main">
                <a:solidFill>
                  <a:srgbClr val="FFFFFF"/>
                </a:solidFill>
              </a14:hiddenFill>
            </a:ext>
          </a:extLst>
        </p:spPr>
      </p:pic>
      <p:pic>
        <p:nvPicPr>
          <p:cNvPr descr="C:\Users\ljlab\AppData\Local\Microsoft\Windows\Temporary Internet Files\Content.IE5\ID58T3RB\MC900364682[1].wmf" id="1032" name="Picture 8"/>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4214810" y="2786326"/>
            <a:ext cx="1727302" cy="1809598"/>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rrowheads="1" noChangeAspect="1"/>
          </p:cNvPicPr>
          <p:nvPr/>
        </p:nvPicPr>
        <p:blipFill rotWithShape="1">
          <a:blip r:embed="rId6">
            <a:extLst>
              <a:ext uri="{28A0092B-C50C-407E-A947-70E740481C1C}">
                <a14:useLocalDpi xmlns:a14="http://schemas.microsoft.com/office/drawing/2010/main" val="0"/>
              </a:ext>
            </a:extLst>
          </a:blip>
          <a:srcRect b="31"/>
          <a:stretch/>
        </p:blipFill>
        <p:spPr bwMode="auto">
          <a:xfrm>
            <a:off x="5710989" y="4164529"/>
            <a:ext cx="3022333" cy="2666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descr="http://www.culinaryschools.org/clipart/drinks/milk-gallon.gif" id="1037" name="Picture 13">
            <a:hlinkClick r:id="rId7"/>
          </p:cNvPr>
          <p:cNvPicPr>
            <a:picLocks noChangeArrowheads="1" noChangeAspect="1"/>
          </p:cNvPicPr>
          <p:nvPr/>
        </p:nvPicPr>
        <p:blipFill>
          <a:blip cstate="print" r:embed="rId8">
            <a:extLst>
              <a:ext uri="{28A0092B-C50C-407E-A947-70E740481C1C}">
                <a14:useLocalDpi xmlns:a14="http://schemas.microsoft.com/office/drawing/2010/main" val="0"/>
              </a:ext>
            </a:extLst>
          </a:blip>
          <a:srcRect/>
          <a:stretch>
            <a:fillRect/>
          </a:stretch>
        </p:blipFill>
        <p:spPr bwMode="auto">
          <a:xfrm>
            <a:off x="7124129" y="1653277"/>
            <a:ext cx="1536713" cy="2538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971296"/>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6" presetSubtype="21">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barn(inVertical)" transition="in">
                                      <p:cBhvr>
                                        <p:cTn dur="500" id="7"/>
                                        <p:tgtEl>
                                          <p:spTgt spid="3">
                                            <p:txEl>
                                              <p:pRg end="0" st="0"/>
                                            </p:txEl>
                                          </p:spTgt>
                                        </p:tgtEl>
                                      </p:cBhvr>
                                    </p:animEffect>
                                  </p:childTnLst>
                                </p:cTn>
                              </p:par>
                              <p:par>
                                <p:cTn fill="hold" id="8" nodeType="withEffect" presetClass="entr" presetID="53" presetSubtype="16">
                                  <p:stCondLst>
                                    <p:cond delay="0"/>
                                  </p:stCondLst>
                                  <p:childTnLst>
                                    <p:set>
                                      <p:cBhvr>
                                        <p:cTn dur="1" fill="hold" id="9">
                                          <p:stCondLst>
                                            <p:cond delay="0"/>
                                          </p:stCondLst>
                                        </p:cTn>
                                        <p:tgtEl>
                                          <p:spTgt spid="1029"/>
                                        </p:tgtEl>
                                        <p:attrNameLst>
                                          <p:attrName>style.visibility</p:attrName>
                                        </p:attrNameLst>
                                      </p:cBhvr>
                                      <p:to>
                                        <p:strVal val="visible"/>
                                      </p:to>
                                    </p:set>
                                    <p:anim calcmode="lin" valueType="num">
                                      <p:cBhvr>
                                        <p:cTn dur="500" fill="hold" id="10"/>
                                        <p:tgtEl>
                                          <p:spTgt spid="1029"/>
                                        </p:tgtEl>
                                        <p:attrNameLst>
                                          <p:attrName>ppt_w</p:attrName>
                                        </p:attrNameLst>
                                      </p:cBhvr>
                                      <p:tavLst>
                                        <p:tav tm="0">
                                          <p:val>
                                            <p:fltVal val="0"/>
                                          </p:val>
                                        </p:tav>
                                        <p:tav tm="100000">
                                          <p:val>
                                            <p:strVal val="#ppt_w"/>
                                          </p:val>
                                        </p:tav>
                                      </p:tavLst>
                                    </p:anim>
                                    <p:anim calcmode="lin" valueType="num">
                                      <p:cBhvr>
                                        <p:cTn dur="500" fill="hold" id="11"/>
                                        <p:tgtEl>
                                          <p:spTgt spid="1029"/>
                                        </p:tgtEl>
                                        <p:attrNameLst>
                                          <p:attrName>ppt_h</p:attrName>
                                        </p:attrNameLst>
                                      </p:cBhvr>
                                      <p:tavLst>
                                        <p:tav tm="0">
                                          <p:val>
                                            <p:fltVal val="0"/>
                                          </p:val>
                                        </p:tav>
                                        <p:tav tm="100000">
                                          <p:val>
                                            <p:strVal val="#ppt_h"/>
                                          </p:val>
                                        </p:tav>
                                      </p:tavLst>
                                    </p:anim>
                                    <p:animEffect filter="fade" transition="in">
                                      <p:cBhvr>
                                        <p:cTn dur="500" id="12"/>
                                        <p:tgtEl>
                                          <p:spTgt spid="1029"/>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3" presetSubtype="16">
                                  <p:stCondLst>
                                    <p:cond delay="0"/>
                                  </p:stCondLst>
                                  <p:childTnLst>
                                    <p:set>
                                      <p:cBhvr>
                                        <p:cTn dur="1" fill="hold" id="16">
                                          <p:stCondLst>
                                            <p:cond delay="0"/>
                                          </p:stCondLst>
                                        </p:cTn>
                                        <p:tgtEl>
                                          <p:spTgt spid="3">
                                            <p:txEl>
                                              <p:pRg end="1" st="1"/>
                                            </p:txEl>
                                          </p:spTgt>
                                        </p:tgtEl>
                                        <p:attrNameLst>
                                          <p:attrName>style.visibility</p:attrName>
                                        </p:attrNameLst>
                                      </p:cBhvr>
                                      <p:to>
                                        <p:strVal val="visible"/>
                                      </p:to>
                                    </p:set>
                                    <p:anim calcmode="lin" valueType="num">
                                      <p:cBhvr>
                                        <p:cTn dur="500" fill="hold" id="17"/>
                                        <p:tgtEl>
                                          <p:spTgt spid="3">
                                            <p:txEl>
                                              <p:pRg end="1" st="1"/>
                                            </p:txEl>
                                          </p:spTgt>
                                        </p:tgtEl>
                                        <p:attrNameLst>
                                          <p:attrName>ppt_w</p:attrName>
                                        </p:attrNameLst>
                                      </p:cBhvr>
                                      <p:tavLst>
                                        <p:tav tm="0">
                                          <p:val>
                                            <p:fltVal val="0"/>
                                          </p:val>
                                        </p:tav>
                                        <p:tav tm="100000">
                                          <p:val>
                                            <p:strVal val="#ppt_w"/>
                                          </p:val>
                                        </p:tav>
                                      </p:tavLst>
                                    </p:anim>
                                    <p:anim calcmode="lin" valueType="num">
                                      <p:cBhvr>
                                        <p:cTn dur="500" fill="hold" id="18"/>
                                        <p:tgtEl>
                                          <p:spTgt spid="3">
                                            <p:txEl>
                                              <p:pRg end="1" st="1"/>
                                            </p:txEl>
                                          </p:spTgt>
                                        </p:tgtEl>
                                        <p:attrNameLst>
                                          <p:attrName>ppt_h</p:attrName>
                                        </p:attrNameLst>
                                      </p:cBhvr>
                                      <p:tavLst>
                                        <p:tav tm="0">
                                          <p:val>
                                            <p:fltVal val="0"/>
                                          </p:val>
                                        </p:tav>
                                        <p:tav tm="100000">
                                          <p:val>
                                            <p:strVal val="#ppt_h"/>
                                          </p:val>
                                        </p:tav>
                                      </p:tavLst>
                                    </p:anim>
                                    <p:animEffect filter="fade" transition="in">
                                      <p:cBhvr>
                                        <p:cTn dur="500" id="19"/>
                                        <p:tgtEl>
                                          <p:spTgt spid="3">
                                            <p:txEl>
                                              <p:pRg end="1" st="1"/>
                                            </p:txEl>
                                          </p:spTgt>
                                        </p:tgtEl>
                                      </p:cBhvr>
                                    </p:animEffect>
                                  </p:childTnLst>
                                </p:cTn>
                              </p:par>
                              <p:par>
                                <p:cTn fill="hold" id="20" nodeType="withEffect" presetClass="entr" presetID="45" presetSubtype="0">
                                  <p:stCondLst>
                                    <p:cond delay="0"/>
                                  </p:stCondLst>
                                  <p:childTnLst>
                                    <p:set>
                                      <p:cBhvr>
                                        <p:cTn dur="1" fill="hold" id="21">
                                          <p:stCondLst>
                                            <p:cond delay="0"/>
                                          </p:stCondLst>
                                        </p:cTn>
                                        <p:tgtEl>
                                          <p:spTgt spid="1037"/>
                                        </p:tgtEl>
                                        <p:attrNameLst>
                                          <p:attrName>style.visibility</p:attrName>
                                        </p:attrNameLst>
                                      </p:cBhvr>
                                      <p:to>
                                        <p:strVal val="visible"/>
                                      </p:to>
                                    </p:set>
                                    <p:animEffect filter="fade" transition="in">
                                      <p:cBhvr>
                                        <p:cTn dur="2000" id="22"/>
                                        <p:tgtEl>
                                          <p:spTgt spid="1037"/>
                                        </p:tgtEl>
                                      </p:cBhvr>
                                    </p:animEffect>
                                    <p:anim calcmode="lin" valueType="num">
                                      <p:cBhvr>
                                        <p:cTn dur="2000" fill="hold" id="23"/>
                                        <p:tgtEl>
                                          <p:spTgt spid="1037"/>
                                        </p:tgtEl>
                                        <p:attrNameLst>
                                          <p:attrName>ppt_w</p:attrName>
                                        </p:attrNameLst>
                                      </p:cBhvr>
                                      <p:tavLst>
                                        <p:tav fmla="#ppt_w*sin(2.5*pi*$)" tm="0">
                                          <p:val>
                                            <p:fltVal val="0"/>
                                          </p:val>
                                        </p:tav>
                                        <p:tav tm="100000">
                                          <p:val>
                                            <p:fltVal val="1"/>
                                          </p:val>
                                        </p:tav>
                                      </p:tavLst>
                                    </p:anim>
                                    <p:anim calcmode="lin" valueType="num">
                                      <p:cBhvr>
                                        <p:cTn dur="2000" fill="hold" id="24"/>
                                        <p:tgtEl>
                                          <p:spTgt spid="1037"/>
                                        </p:tgtEl>
                                        <p:attrNameLst>
                                          <p:attrName>ppt_h</p:attrName>
                                        </p:attrNameLst>
                                      </p:cBhvr>
                                      <p:tavLst>
                                        <p:tav tm="0">
                                          <p:val>
                                            <p:strVal val="#ppt_h"/>
                                          </p:val>
                                        </p:tav>
                                        <p:tav tm="100000">
                                          <p:val>
                                            <p:strVal val="#ppt_h"/>
                                          </p:val>
                                        </p:tav>
                                      </p:tavLst>
                                    </p:anim>
                                  </p:childTnLst>
                                </p:cTn>
                              </p:par>
                            </p:childTnLst>
                          </p:cTn>
                        </p:par>
                      </p:childTnLst>
                    </p:cTn>
                  </p:par>
                  <p:par>
                    <p:cTn fill="hold" id="25">
                      <p:stCondLst>
                        <p:cond delay="indefinite"/>
                      </p:stCondLst>
                      <p:childTnLst>
                        <p:par>
                          <p:cTn fill="hold" id="26">
                            <p:stCondLst>
                              <p:cond delay="0"/>
                            </p:stCondLst>
                            <p:childTnLst>
                              <p:par>
                                <p:cTn fill="hold" id="27" nodeType="clickEffect" presetClass="entr" presetID="42" presetSubtype="0">
                                  <p:stCondLst>
                                    <p:cond delay="0"/>
                                  </p:stCondLst>
                                  <p:childTnLst>
                                    <p:set>
                                      <p:cBhvr>
                                        <p:cTn dur="1" fill="hold" id="28">
                                          <p:stCondLst>
                                            <p:cond delay="0"/>
                                          </p:stCondLst>
                                        </p:cTn>
                                        <p:tgtEl>
                                          <p:spTgt spid="3">
                                            <p:txEl>
                                              <p:pRg end="2" st="2"/>
                                            </p:txEl>
                                          </p:spTgt>
                                        </p:tgtEl>
                                        <p:attrNameLst>
                                          <p:attrName>style.visibility</p:attrName>
                                        </p:attrNameLst>
                                      </p:cBhvr>
                                      <p:to>
                                        <p:strVal val="visible"/>
                                      </p:to>
                                    </p:set>
                                    <p:animEffect filter="fade" transition="in">
                                      <p:cBhvr>
                                        <p:cTn dur="1000" id="29"/>
                                        <p:tgtEl>
                                          <p:spTgt spid="3">
                                            <p:txEl>
                                              <p:pRg end="2" st="2"/>
                                            </p:txEl>
                                          </p:spTgt>
                                        </p:tgtEl>
                                      </p:cBhvr>
                                    </p:animEffect>
                                    <p:anim calcmode="lin" valueType="num">
                                      <p:cBhvr>
                                        <p:cTn dur="1000" fill="hold" id="30"/>
                                        <p:tgtEl>
                                          <p:spTgt spid="3">
                                            <p:txEl>
                                              <p:pRg end="2" st="2"/>
                                            </p:txEl>
                                          </p:spTgt>
                                        </p:tgtEl>
                                        <p:attrNameLst>
                                          <p:attrName>ppt_x</p:attrName>
                                        </p:attrNameLst>
                                      </p:cBhvr>
                                      <p:tavLst>
                                        <p:tav tm="0">
                                          <p:val>
                                            <p:strVal val="#ppt_x"/>
                                          </p:val>
                                        </p:tav>
                                        <p:tav tm="100000">
                                          <p:val>
                                            <p:strVal val="#ppt_x"/>
                                          </p:val>
                                        </p:tav>
                                      </p:tavLst>
                                    </p:anim>
                                    <p:anim calcmode="lin" valueType="num">
                                      <p:cBhvr>
                                        <p:cTn dur="1000" fill="hold" id="31"/>
                                        <p:tgtEl>
                                          <p:spTgt spid="3">
                                            <p:txEl>
                                              <p:pRg end="2" st="2"/>
                                            </p:txEl>
                                          </p:spTgt>
                                        </p:tgtEl>
                                        <p:attrNameLst>
                                          <p:attrName>ppt_y</p:attrName>
                                        </p:attrNameLst>
                                      </p:cBhvr>
                                      <p:tavLst>
                                        <p:tav tm="0">
                                          <p:val>
                                            <p:strVal val="#ppt_y+.1"/>
                                          </p:val>
                                        </p:tav>
                                        <p:tav tm="100000">
                                          <p:val>
                                            <p:strVal val="#ppt_y"/>
                                          </p:val>
                                        </p:tav>
                                      </p:tavLst>
                                    </p:anim>
                                  </p:childTnLst>
                                </p:cTn>
                              </p:par>
                              <p:par>
                                <p:cTn fill="hold" id="32" nodeType="withEffect" presetClass="entr" presetID="6" presetSubtype="16">
                                  <p:stCondLst>
                                    <p:cond delay="0"/>
                                  </p:stCondLst>
                                  <p:childTnLst>
                                    <p:set>
                                      <p:cBhvr>
                                        <p:cTn dur="1" fill="hold" id="33">
                                          <p:stCondLst>
                                            <p:cond delay="0"/>
                                          </p:stCondLst>
                                        </p:cTn>
                                        <p:tgtEl>
                                          <p:spTgt spid="1032"/>
                                        </p:tgtEl>
                                        <p:attrNameLst>
                                          <p:attrName>style.visibility</p:attrName>
                                        </p:attrNameLst>
                                      </p:cBhvr>
                                      <p:to>
                                        <p:strVal val="visible"/>
                                      </p:to>
                                    </p:set>
                                    <p:animEffect filter="circle(in)" transition="in">
                                      <p:cBhvr>
                                        <p:cTn dur="2000" id="34"/>
                                        <p:tgtEl>
                                          <p:spTgt spid="1032"/>
                                        </p:tgtEl>
                                      </p:cBhvr>
                                    </p:animEffect>
                                  </p:childTnLst>
                                </p:cTn>
                              </p:par>
                            </p:childTnLst>
                          </p:cTn>
                        </p:par>
                      </p:childTnLst>
                    </p:cTn>
                  </p:par>
                  <p:par>
                    <p:cTn fill="hold" id="35">
                      <p:stCondLst>
                        <p:cond delay="indefinite"/>
                      </p:stCondLst>
                      <p:childTnLst>
                        <p:par>
                          <p:cTn fill="hold" id="36">
                            <p:stCondLst>
                              <p:cond delay="0"/>
                            </p:stCondLst>
                            <p:childTnLst>
                              <p:par>
                                <p:cTn fill="hold" id="37" nodeType="clickEffect" presetClass="entr" presetID="14" presetSubtype="10">
                                  <p:stCondLst>
                                    <p:cond delay="0"/>
                                  </p:stCondLst>
                                  <p:childTnLst>
                                    <p:set>
                                      <p:cBhvr>
                                        <p:cTn dur="1" fill="hold" id="38">
                                          <p:stCondLst>
                                            <p:cond delay="0"/>
                                          </p:stCondLst>
                                        </p:cTn>
                                        <p:tgtEl>
                                          <p:spTgt spid="3">
                                            <p:txEl>
                                              <p:pRg end="3" st="3"/>
                                            </p:txEl>
                                          </p:spTgt>
                                        </p:tgtEl>
                                        <p:attrNameLst>
                                          <p:attrName>style.visibility</p:attrName>
                                        </p:attrNameLst>
                                      </p:cBhvr>
                                      <p:to>
                                        <p:strVal val="visible"/>
                                      </p:to>
                                    </p:set>
                                    <p:animEffect filter="randombar(horizontal)" transition="in">
                                      <p:cBhvr>
                                        <p:cTn dur="500" id="39"/>
                                        <p:tgtEl>
                                          <p:spTgt spid="3">
                                            <p:txEl>
                                              <p:pRg end="3" st="3"/>
                                            </p:txEl>
                                          </p:spTgt>
                                        </p:tgtEl>
                                      </p:cBhvr>
                                    </p:animEffect>
                                  </p:childTnLst>
                                </p:cTn>
                              </p:par>
                              <p:par>
                                <p:cTn fill="hold" id="40" nodeType="withEffect" presetClass="entr" presetID="45" presetSubtype="0">
                                  <p:stCondLst>
                                    <p:cond delay="0"/>
                                  </p:stCondLst>
                                  <p:childTnLst>
                                    <p:set>
                                      <p:cBhvr>
                                        <p:cTn dur="1" fill="hold" id="41">
                                          <p:stCondLst>
                                            <p:cond delay="0"/>
                                          </p:stCondLst>
                                        </p:cTn>
                                        <p:tgtEl>
                                          <p:spTgt spid="1027"/>
                                        </p:tgtEl>
                                        <p:attrNameLst>
                                          <p:attrName>style.visibility</p:attrName>
                                        </p:attrNameLst>
                                      </p:cBhvr>
                                      <p:to>
                                        <p:strVal val="visible"/>
                                      </p:to>
                                    </p:set>
                                    <p:animEffect filter="fade" transition="in">
                                      <p:cBhvr>
                                        <p:cTn dur="2000" id="42"/>
                                        <p:tgtEl>
                                          <p:spTgt spid="1027"/>
                                        </p:tgtEl>
                                      </p:cBhvr>
                                    </p:animEffect>
                                    <p:anim calcmode="lin" valueType="num">
                                      <p:cBhvr>
                                        <p:cTn dur="2000" fill="hold" id="43"/>
                                        <p:tgtEl>
                                          <p:spTgt spid="1027"/>
                                        </p:tgtEl>
                                        <p:attrNameLst>
                                          <p:attrName>ppt_w</p:attrName>
                                        </p:attrNameLst>
                                      </p:cBhvr>
                                      <p:tavLst>
                                        <p:tav fmla="#ppt_w*sin(2.5*pi*$)" tm="0">
                                          <p:val>
                                            <p:fltVal val="0"/>
                                          </p:val>
                                        </p:tav>
                                        <p:tav tm="100000">
                                          <p:val>
                                            <p:fltVal val="1"/>
                                          </p:val>
                                        </p:tav>
                                      </p:tavLst>
                                    </p:anim>
                                    <p:anim calcmode="lin" valueType="num">
                                      <p:cBhvr>
                                        <p:cTn dur="2000" fill="hold" id="44"/>
                                        <p:tgtEl>
                                          <p:spTgt spid="1027"/>
                                        </p:tgtEl>
                                        <p:attrNameLst>
                                          <p:attrName>ppt_h</p:attrName>
                                        </p:attrNameLst>
                                      </p:cBhvr>
                                      <p:tavLst>
                                        <p:tav tm="0">
                                          <p:val>
                                            <p:strVal val="#ppt_h"/>
                                          </p:val>
                                        </p:tav>
                                        <p:tav tm="100000">
                                          <p:val>
                                            <p:strVal val="#ppt_h"/>
                                          </p:val>
                                        </p:tav>
                                      </p:tavLst>
                                    </p:anim>
                                  </p:childTnLst>
                                </p:cTn>
                              </p:par>
                            </p:childTnLst>
                          </p:cTn>
                        </p:par>
                      </p:childTnLst>
                    </p:cTn>
                  </p:par>
                  <p:par>
                    <p:cTn fill="hold" id="45">
                      <p:stCondLst>
                        <p:cond delay="indefinite"/>
                      </p:stCondLst>
                      <p:childTnLst>
                        <p:par>
                          <p:cTn fill="hold" id="46">
                            <p:stCondLst>
                              <p:cond delay="0"/>
                            </p:stCondLst>
                            <p:childTnLst>
                              <p:par>
                                <p:cTn fill="hold" id="47" nodeType="clickEffect" presetClass="entr" presetID="31" presetSubtype="0">
                                  <p:stCondLst>
                                    <p:cond delay="0"/>
                                  </p:stCondLst>
                                  <p:childTnLst>
                                    <p:set>
                                      <p:cBhvr>
                                        <p:cTn dur="1" fill="hold" id="48">
                                          <p:stCondLst>
                                            <p:cond delay="0"/>
                                          </p:stCondLst>
                                        </p:cTn>
                                        <p:tgtEl>
                                          <p:spTgt spid="3">
                                            <p:txEl>
                                              <p:pRg end="4" st="4"/>
                                            </p:txEl>
                                          </p:spTgt>
                                        </p:tgtEl>
                                        <p:attrNameLst>
                                          <p:attrName>style.visibility</p:attrName>
                                        </p:attrNameLst>
                                      </p:cBhvr>
                                      <p:to>
                                        <p:strVal val="visible"/>
                                      </p:to>
                                    </p:set>
                                    <p:anim calcmode="lin" valueType="num">
                                      <p:cBhvr>
                                        <p:cTn dur="1000" fill="hold" id="49"/>
                                        <p:tgtEl>
                                          <p:spTgt spid="3">
                                            <p:txEl>
                                              <p:pRg end="4" st="4"/>
                                            </p:txEl>
                                          </p:spTgt>
                                        </p:tgtEl>
                                        <p:attrNameLst>
                                          <p:attrName>ppt_w</p:attrName>
                                        </p:attrNameLst>
                                      </p:cBhvr>
                                      <p:tavLst>
                                        <p:tav tm="0">
                                          <p:val>
                                            <p:fltVal val="0"/>
                                          </p:val>
                                        </p:tav>
                                        <p:tav tm="100000">
                                          <p:val>
                                            <p:strVal val="#ppt_w"/>
                                          </p:val>
                                        </p:tav>
                                      </p:tavLst>
                                    </p:anim>
                                    <p:anim calcmode="lin" valueType="num">
                                      <p:cBhvr>
                                        <p:cTn dur="1000" fill="hold" id="50"/>
                                        <p:tgtEl>
                                          <p:spTgt spid="3">
                                            <p:txEl>
                                              <p:pRg end="4" st="4"/>
                                            </p:txEl>
                                          </p:spTgt>
                                        </p:tgtEl>
                                        <p:attrNameLst>
                                          <p:attrName>ppt_h</p:attrName>
                                        </p:attrNameLst>
                                      </p:cBhvr>
                                      <p:tavLst>
                                        <p:tav tm="0">
                                          <p:val>
                                            <p:fltVal val="0"/>
                                          </p:val>
                                        </p:tav>
                                        <p:tav tm="100000">
                                          <p:val>
                                            <p:strVal val="#ppt_h"/>
                                          </p:val>
                                        </p:tav>
                                      </p:tavLst>
                                    </p:anim>
                                    <p:anim calcmode="lin" valueType="num">
                                      <p:cBhvr>
                                        <p:cTn dur="1000" fill="hold" id="51"/>
                                        <p:tgtEl>
                                          <p:spTgt spid="3">
                                            <p:txEl>
                                              <p:pRg end="4" st="4"/>
                                            </p:txEl>
                                          </p:spTgt>
                                        </p:tgtEl>
                                        <p:attrNameLst>
                                          <p:attrName>style.rotation</p:attrName>
                                        </p:attrNameLst>
                                      </p:cBhvr>
                                      <p:tavLst>
                                        <p:tav tm="0">
                                          <p:val>
                                            <p:fltVal val="90"/>
                                          </p:val>
                                        </p:tav>
                                        <p:tav tm="100000">
                                          <p:val>
                                            <p:fltVal val="0"/>
                                          </p:val>
                                        </p:tav>
                                      </p:tavLst>
                                    </p:anim>
                                    <p:animEffect filter="fade" transition="in">
                                      <p:cBhvr>
                                        <p:cTn dur="1000" id="52"/>
                                        <p:tgtEl>
                                          <p:spTgt spid="3">
                                            <p:txEl>
                                              <p:pRg end="4" st="4"/>
                                            </p:txEl>
                                          </p:spTgt>
                                        </p:tgtEl>
                                      </p:cBhvr>
                                    </p:animEffect>
                                  </p:childTnLst>
                                </p:cTn>
                              </p:par>
                              <p:par>
                                <p:cTn fill="hold" id="53" nodeType="withEffect" presetClass="entr" presetID="42" presetSubtype="0">
                                  <p:stCondLst>
                                    <p:cond delay="0"/>
                                  </p:stCondLst>
                                  <p:childTnLst>
                                    <p:set>
                                      <p:cBhvr>
                                        <p:cTn dur="1" fill="hold" id="54">
                                          <p:stCondLst>
                                            <p:cond delay="0"/>
                                          </p:stCondLst>
                                        </p:cTn>
                                        <p:tgtEl>
                                          <p:spTgt spid="1033"/>
                                        </p:tgtEl>
                                        <p:attrNameLst>
                                          <p:attrName>style.visibility</p:attrName>
                                        </p:attrNameLst>
                                      </p:cBhvr>
                                      <p:to>
                                        <p:strVal val="visible"/>
                                      </p:to>
                                    </p:set>
                                    <p:animEffect filter="fade" transition="in">
                                      <p:cBhvr>
                                        <p:cTn dur="1000" id="55"/>
                                        <p:tgtEl>
                                          <p:spTgt spid="1033"/>
                                        </p:tgtEl>
                                      </p:cBhvr>
                                    </p:animEffect>
                                    <p:anim calcmode="lin" valueType="num">
                                      <p:cBhvr>
                                        <p:cTn dur="1000" fill="hold" id="56"/>
                                        <p:tgtEl>
                                          <p:spTgt spid="1033"/>
                                        </p:tgtEl>
                                        <p:attrNameLst>
                                          <p:attrName>ppt_x</p:attrName>
                                        </p:attrNameLst>
                                      </p:cBhvr>
                                      <p:tavLst>
                                        <p:tav tm="0">
                                          <p:val>
                                            <p:strVal val="#ppt_x"/>
                                          </p:val>
                                        </p:tav>
                                        <p:tav tm="100000">
                                          <p:val>
                                            <p:strVal val="#ppt_x"/>
                                          </p:val>
                                        </p:tav>
                                      </p:tavLst>
                                    </p:anim>
                                    <p:anim calcmode="lin" valueType="num">
                                      <p:cBhvr>
                                        <p:cTn dur="1000" fill="hold" id="57"/>
                                        <p:tgtEl>
                                          <p:spTgt spid="103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13. After passing through the aortic semilunar valve, the blood enters the </a:t>
            </a:r>
            <a:r>
              <a:rPr lang="en-US" b="1" dirty="0" smtClean="0"/>
              <a:t>aorta</a:t>
            </a:r>
            <a:r>
              <a:rPr lang="en-US" dirty="0"/>
              <a:t> </a:t>
            </a:r>
            <a:r>
              <a:rPr lang="en-US" dirty="0" smtClean="0"/>
              <a:t>and is then pumped to the rest of the body.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780653"/>
            <a:ext cx="5301867" cy="39116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562600" y="3048000"/>
            <a:ext cx="914400" cy="304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7163375">
            <a:off x="3994534" y="3480045"/>
            <a:ext cx="428004" cy="25410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5511773">
            <a:off x="3545831" y="3490269"/>
            <a:ext cx="430133" cy="233656"/>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200000">
            <a:off x="3748605" y="3484750"/>
            <a:ext cx="482079" cy="218177"/>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9547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xit" presetSubtype="0" fill="hold" grpId="0" nodeType="withEffect">
                                  <p:stCondLst>
                                    <p:cond delay="0"/>
                                  </p:stCondLst>
                                  <p:childTnLst>
                                    <p:animEffect transition="out" filter="fade">
                                      <p:cBhvr>
                                        <p:cTn id="9" dur="1000"/>
                                        <p:tgtEl>
                                          <p:spTgt spid="9"/>
                                        </p:tgtEl>
                                      </p:cBhvr>
                                    </p:animEffect>
                                    <p:anim calcmode="lin" valueType="num">
                                      <p:cBhvr>
                                        <p:cTn id="10" dur="1000"/>
                                        <p:tgtEl>
                                          <p:spTgt spid="9"/>
                                        </p:tgtEl>
                                        <p:attrNameLst>
                                          <p:attrName>ppt_x</p:attrName>
                                        </p:attrNameLst>
                                      </p:cBhvr>
                                      <p:tavLst>
                                        <p:tav tm="0">
                                          <p:val>
                                            <p:strVal val="ppt_x"/>
                                          </p:val>
                                        </p:tav>
                                        <p:tav tm="100000">
                                          <p:val>
                                            <p:strVal val="ppt_x"/>
                                          </p:val>
                                        </p:tav>
                                      </p:tavLst>
                                    </p:anim>
                                    <p:anim calcmode="lin" valueType="num">
                                      <p:cBhvr>
                                        <p:cTn id="11" dur="1000"/>
                                        <p:tgtEl>
                                          <p:spTgt spid="9"/>
                                        </p:tgtEl>
                                        <p:attrNameLst>
                                          <p:attrName>ppt_y</p:attrName>
                                        </p:attrNameLst>
                                      </p:cBhvr>
                                      <p:tavLst>
                                        <p:tav tm="0">
                                          <p:val>
                                            <p:strVal val="ppt_y"/>
                                          </p:val>
                                        </p:tav>
                                        <p:tav tm="100000">
                                          <p:val>
                                            <p:strVal val="ppt_y-.1"/>
                                          </p:val>
                                        </p:tav>
                                      </p:tavLst>
                                    </p:anim>
                                    <p:set>
                                      <p:cBhvr>
                                        <p:cTn id="12" dur="1" fill="hold">
                                          <p:stCondLst>
                                            <p:cond delay="999"/>
                                          </p:stCondLst>
                                        </p:cTn>
                                        <p:tgtEl>
                                          <p:spTgt spid="9"/>
                                        </p:tgtEl>
                                        <p:attrNameLst>
                                          <p:attrName>style.visibility</p:attrName>
                                        </p:attrNameLst>
                                      </p:cBhvr>
                                      <p:to>
                                        <p:strVal val="hidden"/>
                                      </p:to>
                                    </p:set>
                                  </p:childTnLst>
                                </p:cTn>
                              </p:par>
                            </p:childTnLst>
                          </p:cTn>
                        </p:par>
                        <p:par>
                          <p:cTn id="13" fill="hold">
                            <p:stCondLst>
                              <p:cond delay="1000"/>
                            </p:stCondLst>
                            <p:childTnLst>
                              <p:par>
                                <p:cTn id="14" presetID="47" presetClass="exit" presetSubtype="0" fill="hold" grpId="0" nodeType="afterEffect">
                                  <p:stCondLst>
                                    <p:cond delay="500"/>
                                  </p:stCondLst>
                                  <p:childTnLst>
                                    <p:animEffect transition="out" filter="fade">
                                      <p:cBhvr>
                                        <p:cTn id="15" dur="1000"/>
                                        <p:tgtEl>
                                          <p:spTgt spid="10"/>
                                        </p:tgtEl>
                                      </p:cBhvr>
                                    </p:animEffect>
                                    <p:anim calcmode="lin" valueType="num">
                                      <p:cBhvr>
                                        <p:cTn id="16" dur="1000"/>
                                        <p:tgtEl>
                                          <p:spTgt spid="10"/>
                                        </p:tgtEl>
                                        <p:attrNameLst>
                                          <p:attrName>ppt_x</p:attrName>
                                        </p:attrNameLst>
                                      </p:cBhvr>
                                      <p:tavLst>
                                        <p:tav tm="0">
                                          <p:val>
                                            <p:strVal val="ppt_x"/>
                                          </p:val>
                                        </p:tav>
                                        <p:tav tm="100000">
                                          <p:val>
                                            <p:strVal val="ppt_x"/>
                                          </p:val>
                                        </p:tav>
                                      </p:tavLst>
                                    </p:anim>
                                    <p:anim calcmode="lin" valueType="num">
                                      <p:cBhvr>
                                        <p:cTn id="17" dur="1000"/>
                                        <p:tgtEl>
                                          <p:spTgt spid="10"/>
                                        </p:tgtEl>
                                        <p:attrNameLst>
                                          <p:attrName>ppt_y</p:attrName>
                                        </p:attrNameLst>
                                      </p:cBhvr>
                                      <p:tavLst>
                                        <p:tav tm="0">
                                          <p:val>
                                            <p:strVal val="ppt_y"/>
                                          </p:val>
                                        </p:tav>
                                        <p:tav tm="100000">
                                          <p:val>
                                            <p:strVal val="ppt_y-.1"/>
                                          </p:val>
                                        </p:tav>
                                      </p:tavLst>
                                    </p:anim>
                                    <p:set>
                                      <p:cBhvr>
                                        <p:cTn id="18" dur="1" fill="hold">
                                          <p:stCondLst>
                                            <p:cond delay="999"/>
                                          </p:stCondLst>
                                        </p:cTn>
                                        <p:tgtEl>
                                          <p:spTgt spid="10"/>
                                        </p:tgtEl>
                                        <p:attrNameLst>
                                          <p:attrName>style.visibility</p:attrName>
                                        </p:attrNameLst>
                                      </p:cBhvr>
                                      <p:to>
                                        <p:strVal val="hidden"/>
                                      </p:to>
                                    </p:set>
                                  </p:childTnLst>
                                </p:cTn>
                              </p:par>
                            </p:childTnLst>
                          </p:cTn>
                        </p:par>
                        <p:par>
                          <p:cTn id="19" fill="hold">
                            <p:stCondLst>
                              <p:cond delay="2500"/>
                            </p:stCondLst>
                            <p:childTnLst>
                              <p:par>
                                <p:cTn id="20" presetID="47" presetClass="exit" presetSubtype="0" fill="hold" grpId="0" nodeType="afterEffect">
                                  <p:stCondLst>
                                    <p:cond delay="50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 in Action</a:t>
            </a:r>
            <a:endParaRPr lang="en-US" dirty="0"/>
          </a:p>
        </p:txBody>
      </p:sp>
      <p:sp>
        <p:nvSpPr>
          <p:cNvPr id="7" name="Content Placeholder 6"/>
          <p:cNvSpPr>
            <a:spLocks noGrp="1"/>
          </p:cNvSpPr>
          <p:nvPr>
            <p:ph sz="quarter" idx="1"/>
          </p:nvPr>
        </p:nvSpPr>
        <p:spPr>
          <a:xfrm>
            <a:off x="1143000" y="2209800"/>
            <a:ext cx="6781800" cy="3654552"/>
          </a:xfrm>
        </p:spPr>
        <p:txBody>
          <a:bodyPr/>
          <a:lstStyle/>
          <a:p>
            <a:pPr marL="0" indent="0">
              <a:buNone/>
            </a:pPr>
            <a:r>
              <a:rPr lang="en-US" sz="3200" dirty="0" smtClean="0">
                <a:hlinkClick r:id="rId3"/>
              </a:rPr>
              <a:t>YouTube Video - How a Normal Heart Pumps Blood</a:t>
            </a:r>
            <a:endParaRPr lang="en-US" sz="3200" dirty="0" smtClean="0"/>
          </a:p>
          <a:p>
            <a:endParaRPr lang="en-US" dirty="0"/>
          </a:p>
        </p:txBody>
      </p:sp>
    </p:spTree>
    <p:extLst>
      <p:ext uri="{BB962C8B-B14F-4D97-AF65-F5344CB8AC3E}">
        <p14:creationId xmlns:p14="http://schemas.microsoft.com/office/powerpoint/2010/main" val="394638517"/>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Circulation</a:t>
            </a:r>
            <a:endParaRPr lang="en-US" dirty="0"/>
          </a:p>
        </p:txBody>
      </p:sp>
      <p:sp>
        <p:nvSpPr>
          <p:cNvPr id="3" name="Content Placeholder 2"/>
          <p:cNvSpPr>
            <a:spLocks noGrp="1"/>
          </p:cNvSpPr>
          <p:nvPr>
            <p:ph sz="quarter" idx="1"/>
          </p:nvPr>
        </p:nvSpPr>
        <p:spPr>
          <a:xfrm>
            <a:off x="457200" y="1600200"/>
            <a:ext cx="3962400" cy="4873752"/>
          </a:xfrm>
        </p:spPr>
        <p:txBody>
          <a:bodyPr/>
          <a:lstStyle/>
          <a:p>
            <a:r>
              <a:rPr lang="en-US" b="1" dirty="0" smtClean="0"/>
              <a:t>Pulmonary circuit</a:t>
            </a:r>
            <a:r>
              <a:rPr lang="en-US" dirty="0" smtClean="0"/>
              <a:t>: movement of blood from the heart to the lungs and back to the heart</a:t>
            </a:r>
          </a:p>
          <a:p>
            <a:pPr marL="0" indent="0">
              <a:buNone/>
            </a:pPr>
            <a:endParaRPr lang="en-US" dirty="0" smtClean="0"/>
          </a:p>
        </p:txBody>
      </p:sp>
      <p:pic>
        <p:nvPicPr>
          <p:cNvPr id="4" name="Picture 2" descr="http://www.mhhe.com/biosci/esp/2001_gbio/folder_structure/an/m7/s3/assets/images/anm7s3_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926" y="846162"/>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8" name="Curved Left Arrow 7"/>
          <p:cNvSpPr/>
          <p:nvPr/>
        </p:nvSpPr>
        <p:spPr>
          <a:xfrm rot="21180954">
            <a:off x="7125956" y="2297770"/>
            <a:ext cx="994625" cy="708049"/>
          </a:xfrm>
          <a:prstGeom prst="curvedLeftArrow">
            <a:avLst>
              <a:gd name="adj1" fmla="val 1813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Right Arrow 8"/>
          <p:cNvSpPr/>
          <p:nvPr/>
        </p:nvSpPr>
        <p:spPr>
          <a:xfrm>
            <a:off x="4807974" y="2438399"/>
            <a:ext cx="1066800" cy="585935"/>
          </a:xfrm>
          <a:prstGeom prst="curvedRightArrow">
            <a:avLst>
              <a:gd name="adj1" fmla="val 1825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p:cNvSpPr/>
          <p:nvPr/>
        </p:nvSpPr>
        <p:spPr>
          <a:xfrm>
            <a:off x="4305926" y="1910278"/>
            <a:ext cx="4498683" cy="2524267"/>
          </a:xfrm>
          <a:custGeom>
            <a:avLst/>
            <a:gdLst>
              <a:gd name="connsiteX0" fmla="*/ 0 w 4355799"/>
              <a:gd name="connsiteY0" fmla="*/ 1028700 h 2057400"/>
              <a:gd name="connsiteX1" fmla="*/ 2177900 w 4355799"/>
              <a:gd name="connsiteY1" fmla="*/ 0 h 2057400"/>
              <a:gd name="connsiteX2" fmla="*/ 4355800 w 4355799"/>
              <a:gd name="connsiteY2" fmla="*/ 1028700 h 2057400"/>
              <a:gd name="connsiteX3" fmla="*/ 2177900 w 4355799"/>
              <a:gd name="connsiteY3" fmla="*/ 2057400 h 2057400"/>
              <a:gd name="connsiteX4" fmla="*/ 0 w 4355799"/>
              <a:gd name="connsiteY4" fmla="*/ 1028700 h 2057400"/>
              <a:gd name="connsiteX0" fmla="*/ 372 w 4356172"/>
              <a:gd name="connsiteY0" fmla="*/ 1028700 h 3001780"/>
              <a:gd name="connsiteX1" fmla="*/ 2178272 w 4356172"/>
              <a:gd name="connsiteY1" fmla="*/ 0 h 3001780"/>
              <a:gd name="connsiteX2" fmla="*/ 4356172 w 4356172"/>
              <a:gd name="connsiteY2" fmla="*/ 1028700 h 3001780"/>
              <a:gd name="connsiteX3" fmla="*/ 2313184 w 4356172"/>
              <a:gd name="connsiteY3" fmla="*/ 3001780 h 3001780"/>
              <a:gd name="connsiteX4" fmla="*/ 372 w 4356172"/>
              <a:gd name="connsiteY4" fmla="*/ 1028700 h 3001780"/>
              <a:gd name="connsiteX0" fmla="*/ 372 w 4402317"/>
              <a:gd name="connsiteY0" fmla="*/ 1028700 h 3021992"/>
              <a:gd name="connsiteX1" fmla="*/ 2178272 w 4402317"/>
              <a:gd name="connsiteY1" fmla="*/ 0 h 3021992"/>
              <a:gd name="connsiteX2" fmla="*/ 4356172 w 4402317"/>
              <a:gd name="connsiteY2" fmla="*/ 1028700 h 3021992"/>
              <a:gd name="connsiteX3" fmla="*/ 3300705 w 4402317"/>
              <a:gd name="connsiteY3" fmla="*/ 1993068 h 3021992"/>
              <a:gd name="connsiteX4" fmla="*/ 2313184 w 4402317"/>
              <a:gd name="connsiteY4" fmla="*/ 3001780 h 3021992"/>
              <a:gd name="connsiteX5" fmla="*/ 372 w 4402317"/>
              <a:gd name="connsiteY5" fmla="*/ 1028700 h 3021992"/>
              <a:gd name="connsiteX0" fmla="*/ 33085 w 4435030"/>
              <a:gd name="connsiteY0" fmla="*/ 1028700 h 3001786"/>
              <a:gd name="connsiteX1" fmla="*/ 2210985 w 4435030"/>
              <a:gd name="connsiteY1" fmla="*/ 0 h 3001786"/>
              <a:gd name="connsiteX2" fmla="*/ 4388885 w 4435030"/>
              <a:gd name="connsiteY2" fmla="*/ 1028700 h 3001786"/>
              <a:gd name="connsiteX3" fmla="*/ 3333418 w 4435030"/>
              <a:gd name="connsiteY3" fmla="*/ 1993068 h 3001786"/>
              <a:gd name="connsiteX4" fmla="*/ 2345897 w 4435030"/>
              <a:gd name="connsiteY4" fmla="*/ 3001780 h 3001786"/>
              <a:gd name="connsiteX5" fmla="*/ 994953 w 4435030"/>
              <a:gd name="connsiteY5" fmla="*/ 1978078 h 3001786"/>
              <a:gd name="connsiteX6" fmla="*/ 33085 w 4435030"/>
              <a:gd name="connsiteY6" fmla="*/ 1028700 h 3001786"/>
              <a:gd name="connsiteX0" fmla="*/ 31588 w 4478503"/>
              <a:gd name="connsiteY0" fmla="*/ 820502 h 3003450"/>
              <a:gd name="connsiteX1" fmla="*/ 2254458 w 4478503"/>
              <a:gd name="connsiteY1" fmla="*/ 1664 h 3003450"/>
              <a:gd name="connsiteX2" fmla="*/ 4432358 w 4478503"/>
              <a:gd name="connsiteY2" fmla="*/ 1030364 h 3003450"/>
              <a:gd name="connsiteX3" fmla="*/ 3376891 w 4478503"/>
              <a:gd name="connsiteY3" fmla="*/ 1994732 h 3003450"/>
              <a:gd name="connsiteX4" fmla="*/ 2389370 w 4478503"/>
              <a:gd name="connsiteY4" fmla="*/ 3003444 h 3003450"/>
              <a:gd name="connsiteX5" fmla="*/ 1038426 w 4478503"/>
              <a:gd name="connsiteY5" fmla="*/ 1979742 h 3003450"/>
              <a:gd name="connsiteX6" fmla="*/ 31588 w 4478503"/>
              <a:gd name="connsiteY6" fmla="*/ 820502 h 3003450"/>
              <a:gd name="connsiteX0" fmla="*/ 200963 w 4647878"/>
              <a:gd name="connsiteY0" fmla="*/ 820324 h 3003272"/>
              <a:gd name="connsiteX1" fmla="*/ 2423833 w 4647878"/>
              <a:gd name="connsiteY1" fmla="*/ 1486 h 3003272"/>
              <a:gd name="connsiteX2" fmla="*/ 4601733 w 4647878"/>
              <a:gd name="connsiteY2" fmla="*/ 1030186 h 3003272"/>
              <a:gd name="connsiteX3" fmla="*/ 3546266 w 4647878"/>
              <a:gd name="connsiteY3" fmla="*/ 1994554 h 3003272"/>
              <a:gd name="connsiteX4" fmla="*/ 2558745 w 4647878"/>
              <a:gd name="connsiteY4" fmla="*/ 3003266 h 3003272"/>
              <a:gd name="connsiteX5" fmla="*/ 1207801 w 4647878"/>
              <a:gd name="connsiteY5" fmla="*/ 1979564 h 3003272"/>
              <a:gd name="connsiteX6" fmla="*/ 218451 w 4647878"/>
              <a:gd name="connsiteY6" fmla="*/ 1574830 h 3003272"/>
              <a:gd name="connsiteX7" fmla="*/ 200963 w 4647878"/>
              <a:gd name="connsiteY7" fmla="*/ 820324 h 3003272"/>
              <a:gd name="connsiteX0" fmla="*/ 158186 w 4605101"/>
              <a:gd name="connsiteY0" fmla="*/ 839743 h 3022691"/>
              <a:gd name="connsiteX1" fmla="*/ 1779622 w 4605101"/>
              <a:gd name="connsiteY1" fmla="*/ 395036 h 3022691"/>
              <a:gd name="connsiteX2" fmla="*/ 2381056 w 4605101"/>
              <a:gd name="connsiteY2" fmla="*/ 20905 h 3022691"/>
              <a:gd name="connsiteX3" fmla="*/ 4558956 w 4605101"/>
              <a:gd name="connsiteY3" fmla="*/ 1049605 h 3022691"/>
              <a:gd name="connsiteX4" fmla="*/ 3503489 w 4605101"/>
              <a:gd name="connsiteY4" fmla="*/ 2013973 h 3022691"/>
              <a:gd name="connsiteX5" fmla="*/ 2515968 w 4605101"/>
              <a:gd name="connsiteY5" fmla="*/ 3022685 h 3022691"/>
              <a:gd name="connsiteX6" fmla="*/ 1165024 w 4605101"/>
              <a:gd name="connsiteY6" fmla="*/ 1998983 h 3022691"/>
              <a:gd name="connsiteX7" fmla="*/ 175674 w 4605101"/>
              <a:gd name="connsiteY7" fmla="*/ 1594249 h 3022691"/>
              <a:gd name="connsiteX8" fmla="*/ 158186 w 4605101"/>
              <a:gd name="connsiteY8" fmla="*/ 839743 h 3022691"/>
              <a:gd name="connsiteX0" fmla="*/ 158186 w 4605101"/>
              <a:gd name="connsiteY0" fmla="*/ 502718 h 2685666"/>
              <a:gd name="connsiteX1" fmla="*/ 1779622 w 4605101"/>
              <a:gd name="connsiteY1" fmla="*/ 58011 h 2685666"/>
              <a:gd name="connsiteX2" fmla="*/ 3970014 w 4605101"/>
              <a:gd name="connsiteY2" fmla="*/ 163565 h 2685666"/>
              <a:gd name="connsiteX3" fmla="*/ 4558956 w 4605101"/>
              <a:gd name="connsiteY3" fmla="*/ 712580 h 2685666"/>
              <a:gd name="connsiteX4" fmla="*/ 3503489 w 4605101"/>
              <a:gd name="connsiteY4" fmla="*/ 1676948 h 2685666"/>
              <a:gd name="connsiteX5" fmla="*/ 2515968 w 4605101"/>
              <a:gd name="connsiteY5" fmla="*/ 2685660 h 2685666"/>
              <a:gd name="connsiteX6" fmla="*/ 1165024 w 4605101"/>
              <a:gd name="connsiteY6" fmla="*/ 1661958 h 2685666"/>
              <a:gd name="connsiteX7" fmla="*/ 175674 w 4605101"/>
              <a:gd name="connsiteY7" fmla="*/ 1257224 h 2685666"/>
              <a:gd name="connsiteX8" fmla="*/ 158186 w 4605101"/>
              <a:gd name="connsiteY8" fmla="*/ 502718 h 2685666"/>
              <a:gd name="connsiteX0" fmla="*/ 158186 w 4605101"/>
              <a:gd name="connsiteY0" fmla="*/ 470368 h 2653316"/>
              <a:gd name="connsiteX1" fmla="*/ 1779622 w 4605101"/>
              <a:gd name="connsiteY1" fmla="*/ 25661 h 2653316"/>
              <a:gd name="connsiteX2" fmla="*/ 1809602 w 4605101"/>
              <a:gd name="connsiteY2" fmla="*/ 115601 h 2653316"/>
              <a:gd name="connsiteX3" fmla="*/ 3970014 w 4605101"/>
              <a:gd name="connsiteY3" fmla="*/ 131215 h 2653316"/>
              <a:gd name="connsiteX4" fmla="*/ 4558956 w 4605101"/>
              <a:gd name="connsiteY4" fmla="*/ 680230 h 2653316"/>
              <a:gd name="connsiteX5" fmla="*/ 3503489 w 4605101"/>
              <a:gd name="connsiteY5" fmla="*/ 1644598 h 2653316"/>
              <a:gd name="connsiteX6" fmla="*/ 2515968 w 4605101"/>
              <a:gd name="connsiteY6" fmla="*/ 2653310 h 2653316"/>
              <a:gd name="connsiteX7" fmla="*/ 1165024 w 4605101"/>
              <a:gd name="connsiteY7" fmla="*/ 1629608 h 2653316"/>
              <a:gd name="connsiteX8" fmla="*/ 175674 w 4605101"/>
              <a:gd name="connsiteY8" fmla="*/ 1224874 h 2653316"/>
              <a:gd name="connsiteX9" fmla="*/ 158186 w 4605101"/>
              <a:gd name="connsiteY9" fmla="*/ 470368 h 2653316"/>
              <a:gd name="connsiteX0" fmla="*/ 127239 w 4574154"/>
              <a:gd name="connsiteY0" fmla="*/ 397476 h 2580424"/>
              <a:gd name="connsiteX1" fmla="*/ 1298970 w 4574154"/>
              <a:gd name="connsiteY1" fmla="*/ 42710 h 2580424"/>
              <a:gd name="connsiteX2" fmla="*/ 1778655 w 4574154"/>
              <a:gd name="connsiteY2" fmla="*/ 42709 h 2580424"/>
              <a:gd name="connsiteX3" fmla="*/ 3939067 w 4574154"/>
              <a:gd name="connsiteY3" fmla="*/ 58323 h 2580424"/>
              <a:gd name="connsiteX4" fmla="*/ 4528009 w 4574154"/>
              <a:gd name="connsiteY4" fmla="*/ 607338 h 2580424"/>
              <a:gd name="connsiteX5" fmla="*/ 3472542 w 4574154"/>
              <a:gd name="connsiteY5" fmla="*/ 1571706 h 2580424"/>
              <a:gd name="connsiteX6" fmla="*/ 2485021 w 4574154"/>
              <a:gd name="connsiteY6" fmla="*/ 2580418 h 2580424"/>
              <a:gd name="connsiteX7" fmla="*/ 1134077 w 4574154"/>
              <a:gd name="connsiteY7" fmla="*/ 1556716 h 2580424"/>
              <a:gd name="connsiteX8" fmla="*/ 144727 w 4574154"/>
              <a:gd name="connsiteY8" fmla="*/ 1151982 h 2580424"/>
              <a:gd name="connsiteX9" fmla="*/ 127239 w 4574154"/>
              <a:gd name="connsiteY9" fmla="*/ 397476 h 2580424"/>
              <a:gd name="connsiteX0" fmla="*/ 127239 w 4574154"/>
              <a:gd name="connsiteY0" fmla="*/ 381127 h 2564075"/>
              <a:gd name="connsiteX1" fmla="*/ 1298970 w 4574154"/>
              <a:gd name="connsiteY1" fmla="*/ 26361 h 2564075"/>
              <a:gd name="connsiteX2" fmla="*/ 1778655 w 4574154"/>
              <a:gd name="connsiteY2" fmla="*/ 26360 h 2564075"/>
              <a:gd name="connsiteX3" fmla="*/ 3939067 w 4574154"/>
              <a:gd name="connsiteY3" fmla="*/ 41974 h 2564075"/>
              <a:gd name="connsiteX4" fmla="*/ 4528009 w 4574154"/>
              <a:gd name="connsiteY4" fmla="*/ 590989 h 2564075"/>
              <a:gd name="connsiteX5" fmla="*/ 3472542 w 4574154"/>
              <a:gd name="connsiteY5" fmla="*/ 1555357 h 2564075"/>
              <a:gd name="connsiteX6" fmla="*/ 2485021 w 4574154"/>
              <a:gd name="connsiteY6" fmla="*/ 2564069 h 2564075"/>
              <a:gd name="connsiteX7" fmla="*/ 1134077 w 4574154"/>
              <a:gd name="connsiteY7" fmla="*/ 1540367 h 2564075"/>
              <a:gd name="connsiteX8" fmla="*/ 144727 w 4574154"/>
              <a:gd name="connsiteY8" fmla="*/ 1135633 h 2564075"/>
              <a:gd name="connsiteX9" fmla="*/ 127239 w 4574154"/>
              <a:gd name="connsiteY9" fmla="*/ 381127 h 2564075"/>
              <a:gd name="connsiteX0" fmla="*/ 129256 w 4576171"/>
              <a:gd name="connsiteY0" fmla="*/ 381127 h 2564075"/>
              <a:gd name="connsiteX1" fmla="*/ 1330968 w 4576171"/>
              <a:gd name="connsiteY1" fmla="*/ 11371 h 2564075"/>
              <a:gd name="connsiteX2" fmla="*/ 1780672 w 4576171"/>
              <a:gd name="connsiteY2" fmla="*/ 26360 h 2564075"/>
              <a:gd name="connsiteX3" fmla="*/ 3941084 w 4576171"/>
              <a:gd name="connsiteY3" fmla="*/ 41974 h 2564075"/>
              <a:gd name="connsiteX4" fmla="*/ 4530026 w 4576171"/>
              <a:gd name="connsiteY4" fmla="*/ 590989 h 2564075"/>
              <a:gd name="connsiteX5" fmla="*/ 3474559 w 4576171"/>
              <a:gd name="connsiteY5" fmla="*/ 1555357 h 2564075"/>
              <a:gd name="connsiteX6" fmla="*/ 2487038 w 4576171"/>
              <a:gd name="connsiteY6" fmla="*/ 2564069 h 2564075"/>
              <a:gd name="connsiteX7" fmla="*/ 1136094 w 4576171"/>
              <a:gd name="connsiteY7" fmla="*/ 1540367 h 2564075"/>
              <a:gd name="connsiteX8" fmla="*/ 146744 w 4576171"/>
              <a:gd name="connsiteY8" fmla="*/ 1135633 h 2564075"/>
              <a:gd name="connsiteX9" fmla="*/ 129256 w 4576171"/>
              <a:gd name="connsiteY9" fmla="*/ 381127 h 2564075"/>
              <a:gd name="connsiteX0" fmla="*/ 110483 w 4557398"/>
              <a:gd name="connsiteY0" fmla="*/ 381127 h 2564075"/>
              <a:gd name="connsiteX1" fmla="*/ 1027381 w 4557398"/>
              <a:gd name="connsiteY1" fmla="*/ 71331 h 2564075"/>
              <a:gd name="connsiteX2" fmla="*/ 1312195 w 4557398"/>
              <a:gd name="connsiteY2" fmla="*/ 11371 h 2564075"/>
              <a:gd name="connsiteX3" fmla="*/ 1761899 w 4557398"/>
              <a:gd name="connsiteY3" fmla="*/ 26360 h 2564075"/>
              <a:gd name="connsiteX4" fmla="*/ 3922311 w 4557398"/>
              <a:gd name="connsiteY4" fmla="*/ 41974 h 2564075"/>
              <a:gd name="connsiteX5" fmla="*/ 4511253 w 4557398"/>
              <a:gd name="connsiteY5" fmla="*/ 590989 h 2564075"/>
              <a:gd name="connsiteX6" fmla="*/ 3455786 w 4557398"/>
              <a:gd name="connsiteY6" fmla="*/ 1555357 h 2564075"/>
              <a:gd name="connsiteX7" fmla="*/ 2468265 w 4557398"/>
              <a:gd name="connsiteY7" fmla="*/ 2564069 h 2564075"/>
              <a:gd name="connsiteX8" fmla="*/ 1117321 w 4557398"/>
              <a:gd name="connsiteY8" fmla="*/ 1540367 h 2564075"/>
              <a:gd name="connsiteX9" fmla="*/ 127971 w 4557398"/>
              <a:gd name="connsiteY9" fmla="*/ 1135633 h 2564075"/>
              <a:gd name="connsiteX10" fmla="*/ 110483 w 4557398"/>
              <a:gd name="connsiteY10" fmla="*/ 381127 h 2564075"/>
              <a:gd name="connsiteX0" fmla="*/ 110483 w 4557398"/>
              <a:gd name="connsiteY0" fmla="*/ 369756 h 2552704"/>
              <a:gd name="connsiteX1" fmla="*/ 1027381 w 4557398"/>
              <a:gd name="connsiteY1" fmla="*/ 59960 h 2552704"/>
              <a:gd name="connsiteX2" fmla="*/ 1312195 w 4557398"/>
              <a:gd name="connsiteY2" fmla="*/ 0 h 2552704"/>
              <a:gd name="connsiteX3" fmla="*/ 1761899 w 4557398"/>
              <a:gd name="connsiteY3" fmla="*/ 14989 h 2552704"/>
              <a:gd name="connsiteX4" fmla="*/ 2166632 w 4557398"/>
              <a:gd name="connsiteY4" fmla="*/ 374753 h 2552704"/>
              <a:gd name="connsiteX5" fmla="*/ 3922311 w 4557398"/>
              <a:gd name="connsiteY5" fmla="*/ 30603 h 2552704"/>
              <a:gd name="connsiteX6" fmla="*/ 4511253 w 4557398"/>
              <a:gd name="connsiteY6" fmla="*/ 579618 h 2552704"/>
              <a:gd name="connsiteX7" fmla="*/ 3455786 w 4557398"/>
              <a:gd name="connsiteY7" fmla="*/ 1543986 h 2552704"/>
              <a:gd name="connsiteX8" fmla="*/ 2468265 w 4557398"/>
              <a:gd name="connsiteY8" fmla="*/ 2552698 h 2552704"/>
              <a:gd name="connsiteX9" fmla="*/ 1117321 w 4557398"/>
              <a:gd name="connsiteY9" fmla="*/ 1528996 h 2552704"/>
              <a:gd name="connsiteX10" fmla="*/ 127971 w 4557398"/>
              <a:gd name="connsiteY10" fmla="*/ 1124262 h 2552704"/>
              <a:gd name="connsiteX11" fmla="*/ 110483 w 4557398"/>
              <a:gd name="connsiteY11" fmla="*/ 369756 h 2552704"/>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1761899 w 4557398"/>
              <a:gd name="connsiteY4" fmla="*/ 15653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577676 w 4557398"/>
              <a:gd name="connsiteY4" fmla="*/ 150565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312195 w 4557398"/>
              <a:gd name="connsiteY0" fmla="*/ 664 h 2553368"/>
              <a:gd name="connsiteX1" fmla="*/ 1582016 w 4557398"/>
              <a:gd name="connsiteY1" fmla="*/ 15652 h 2553368"/>
              <a:gd name="connsiteX2" fmla="*/ 577676 w 4557398"/>
              <a:gd name="connsiteY2" fmla="*/ 150565 h 2553368"/>
              <a:gd name="connsiteX3" fmla="*/ 2166632 w 4557398"/>
              <a:gd name="connsiteY3" fmla="*/ 375417 h 2553368"/>
              <a:gd name="connsiteX4" fmla="*/ 3922311 w 4557398"/>
              <a:gd name="connsiteY4" fmla="*/ 31267 h 2553368"/>
              <a:gd name="connsiteX5" fmla="*/ 4511253 w 4557398"/>
              <a:gd name="connsiteY5" fmla="*/ 580282 h 2553368"/>
              <a:gd name="connsiteX6" fmla="*/ 3455786 w 4557398"/>
              <a:gd name="connsiteY6" fmla="*/ 1544650 h 2553368"/>
              <a:gd name="connsiteX7" fmla="*/ 2468265 w 4557398"/>
              <a:gd name="connsiteY7" fmla="*/ 2553362 h 2553368"/>
              <a:gd name="connsiteX8" fmla="*/ 1117321 w 4557398"/>
              <a:gd name="connsiteY8" fmla="*/ 1529660 h 2553368"/>
              <a:gd name="connsiteX9" fmla="*/ 127971 w 4557398"/>
              <a:gd name="connsiteY9" fmla="*/ 1124926 h 2553368"/>
              <a:gd name="connsiteX10" fmla="*/ 110483 w 4557398"/>
              <a:gd name="connsiteY10" fmla="*/ 370420 h 2553368"/>
              <a:gd name="connsiteX11" fmla="*/ 1118821 w 4557398"/>
              <a:gd name="connsiteY11" fmla="*/ 152064 h 2553368"/>
              <a:gd name="connsiteX0" fmla="*/ 1582016 w 4557398"/>
              <a:gd name="connsiteY0" fmla="*/ 0 h 2537716"/>
              <a:gd name="connsiteX1" fmla="*/ 577676 w 4557398"/>
              <a:gd name="connsiteY1" fmla="*/ 134913 h 2537716"/>
              <a:gd name="connsiteX2" fmla="*/ 2166632 w 4557398"/>
              <a:gd name="connsiteY2" fmla="*/ 359765 h 2537716"/>
              <a:gd name="connsiteX3" fmla="*/ 3922311 w 4557398"/>
              <a:gd name="connsiteY3" fmla="*/ 15615 h 2537716"/>
              <a:gd name="connsiteX4" fmla="*/ 4511253 w 4557398"/>
              <a:gd name="connsiteY4" fmla="*/ 564630 h 2537716"/>
              <a:gd name="connsiteX5" fmla="*/ 3455786 w 4557398"/>
              <a:gd name="connsiteY5" fmla="*/ 1528998 h 2537716"/>
              <a:gd name="connsiteX6" fmla="*/ 2468265 w 4557398"/>
              <a:gd name="connsiteY6" fmla="*/ 2537710 h 2537716"/>
              <a:gd name="connsiteX7" fmla="*/ 1117321 w 4557398"/>
              <a:gd name="connsiteY7" fmla="*/ 1514008 h 2537716"/>
              <a:gd name="connsiteX8" fmla="*/ 127971 w 4557398"/>
              <a:gd name="connsiteY8" fmla="*/ 1109274 h 2537716"/>
              <a:gd name="connsiteX9" fmla="*/ 110483 w 4557398"/>
              <a:gd name="connsiteY9" fmla="*/ 354768 h 2537716"/>
              <a:gd name="connsiteX10" fmla="*/ 1118821 w 4557398"/>
              <a:gd name="connsiteY10" fmla="*/ 136412 h 2537716"/>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9" fmla="*/ 1118821 w 4557398"/>
              <a:gd name="connsiteY9" fmla="*/ 122963 h 2524267"/>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0" fmla="*/ 487594 w 4467316"/>
              <a:gd name="connsiteY0" fmla="*/ 121464 h 2524267"/>
              <a:gd name="connsiteX1" fmla="*/ 2076550 w 4467316"/>
              <a:gd name="connsiteY1" fmla="*/ 346316 h 2524267"/>
              <a:gd name="connsiteX2" fmla="*/ 3832229 w 4467316"/>
              <a:gd name="connsiteY2" fmla="*/ 2166 h 2524267"/>
              <a:gd name="connsiteX3" fmla="*/ 4421171 w 4467316"/>
              <a:gd name="connsiteY3" fmla="*/ 551181 h 2524267"/>
              <a:gd name="connsiteX4" fmla="*/ 3365704 w 4467316"/>
              <a:gd name="connsiteY4" fmla="*/ 1515549 h 2524267"/>
              <a:gd name="connsiteX5" fmla="*/ 2378183 w 4467316"/>
              <a:gd name="connsiteY5" fmla="*/ 2524261 h 2524267"/>
              <a:gd name="connsiteX6" fmla="*/ 1027239 w 4467316"/>
              <a:gd name="connsiteY6" fmla="*/ 1500559 h 2524267"/>
              <a:gd name="connsiteX7" fmla="*/ 37889 w 4467316"/>
              <a:gd name="connsiteY7" fmla="*/ 1095825 h 2524267"/>
              <a:gd name="connsiteX8" fmla="*/ 455116 w 4467316"/>
              <a:gd name="connsiteY8"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486483 w 4498683"/>
              <a:gd name="connsiteY9"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65141 w 4498683"/>
              <a:gd name="connsiteY9" fmla="*/ 76653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25812 w 4498683"/>
              <a:gd name="connsiteY9" fmla="*/ 86485 h 2524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8683" h="2524267">
                <a:moveTo>
                  <a:pt x="518961" y="121464"/>
                </a:moveTo>
                <a:cubicBezTo>
                  <a:pt x="668862" y="121464"/>
                  <a:pt x="1747848" y="343714"/>
                  <a:pt x="2107917" y="346316"/>
                </a:cubicBezTo>
                <a:cubicBezTo>
                  <a:pt x="2467986" y="348918"/>
                  <a:pt x="3472826" y="-31978"/>
                  <a:pt x="3863596" y="2166"/>
                </a:cubicBezTo>
                <a:cubicBezTo>
                  <a:pt x="4254366" y="36310"/>
                  <a:pt x="4183020" y="181528"/>
                  <a:pt x="4452538" y="551181"/>
                </a:cubicBezTo>
                <a:cubicBezTo>
                  <a:pt x="4722056" y="920834"/>
                  <a:pt x="3737569" y="1186702"/>
                  <a:pt x="3397071" y="1515549"/>
                </a:cubicBezTo>
                <a:cubicBezTo>
                  <a:pt x="3056573" y="1844396"/>
                  <a:pt x="2799294" y="2526759"/>
                  <a:pt x="2409550" y="2524261"/>
                </a:cubicBezTo>
                <a:cubicBezTo>
                  <a:pt x="2019806" y="2521763"/>
                  <a:pt x="1426170" y="1791097"/>
                  <a:pt x="1058606" y="1500559"/>
                </a:cubicBezTo>
                <a:cubicBezTo>
                  <a:pt x="691042" y="1210021"/>
                  <a:pt x="206666" y="1273209"/>
                  <a:pt x="69256" y="1095825"/>
                </a:cubicBezTo>
                <a:cubicBezTo>
                  <a:pt x="-68154" y="918441"/>
                  <a:pt x="29697" y="499548"/>
                  <a:pt x="99235" y="331325"/>
                </a:cubicBezTo>
                <a:cubicBezTo>
                  <a:pt x="168773" y="163102"/>
                  <a:pt x="483756" y="144780"/>
                  <a:pt x="525812" y="8648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8039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Circulation</a:t>
            </a:r>
            <a:endParaRPr lang="en-US" dirty="0"/>
          </a:p>
        </p:txBody>
      </p:sp>
      <p:sp>
        <p:nvSpPr>
          <p:cNvPr id="3" name="Content Placeholder 2"/>
          <p:cNvSpPr>
            <a:spLocks noGrp="1"/>
          </p:cNvSpPr>
          <p:nvPr>
            <p:ph sz="quarter" idx="1"/>
          </p:nvPr>
        </p:nvSpPr>
        <p:spPr>
          <a:xfrm>
            <a:off x="457200" y="1600200"/>
            <a:ext cx="3886200" cy="4873752"/>
          </a:xfrm>
        </p:spPr>
        <p:txBody>
          <a:bodyPr/>
          <a:lstStyle/>
          <a:p>
            <a:r>
              <a:rPr lang="en-US" b="1" dirty="0"/>
              <a:t>Systemic circulation</a:t>
            </a:r>
            <a:r>
              <a:rPr lang="en-US" dirty="0"/>
              <a:t>: movement of blood from the body to the heart and back to the body </a:t>
            </a:r>
          </a:p>
          <a:p>
            <a:r>
              <a:rPr lang="en-US" dirty="0" smtClean="0"/>
              <a:t>Why do you think the left side of the heart is larger than the right? </a:t>
            </a:r>
          </a:p>
          <a:p>
            <a:r>
              <a:rPr lang="en-US" dirty="0" smtClean="0"/>
              <a:t>Answer: Because the left side has to pump blood further! </a:t>
            </a:r>
          </a:p>
        </p:txBody>
      </p:sp>
      <p:pic>
        <p:nvPicPr>
          <p:cNvPr id="4"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0999" y="904874"/>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6" name="Curved Down Arrow 5"/>
          <p:cNvSpPr/>
          <p:nvPr/>
        </p:nvSpPr>
        <p:spPr>
          <a:xfrm rot="11036216">
            <a:off x="5700606" y="4166299"/>
            <a:ext cx="1552788" cy="1532395"/>
          </a:xfrm>
          <a:prstGeom prst="curvedDownArrow">
            <a:avLst>
              <a:gd name="adj1" fmla="val 3753"/>
              <a:gd name="adj2" fmla="val 13986"/>
              <a:gd name="adj3" fmla="val 19158"/>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Up Arrow 6"/>
          <p:cNvSpPr/>
          <p:nvPr/>
        </p:nvSpPr>
        <p:spPr>
          <a:xfrm rot="10800000">
            <a:off x="5715000" y="990600"/>
            <a:ext cx="1143000" cy="1219200"/>
          </a:xfrm>
          <a:prstGeom prst="curvedUpArrow">
            <a:avLst>
              <a:gd name="adj1" fmla="val 7185"/>
              <a:gd name="adj2" fmla="val 21250"/>
              <a:gd name="adj3" fmla="val 28239"/>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5557084" y="685800"/>
            <a:ext cx="1839832" cy="533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90278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Contraction </a:t>
            </a:r>
            <a:endParaRPr lang="en-US" dirty="0"/>
          </a:p>
        </p:txBody>
      </p:sp>
      <p:sp>
        <p:nvSpPr>
          <p:cNvPr id="3" name="Content Placeholder 2"/>
          <p:cNvSpPr>
            <a:spLocks noGrp="1"/>
          </p:cNvSpPr>
          <p:nvPr>
            <p:ph sz="quarter" idx="1"/>
          </p:nvPr>
        </p:nvSpPr>
        <p:spPr/>
        <p:txBody>
          <a:bodyPr/>
          <a:lstStyle/>
          <a:p>
            <a:r>
              <a:rPr lang="en-US" dirty="0" smtClean="0"/>
              <a:t>Systole - contract</a:t>
            </a:r>
            <a:endParaRPr lang="en-US" dirty="0" smtClean="0"/>
          </a:p>
          <a:p>
            <a:pPr lvl="1"/>
            <a:r>
              <a:rPr lang="en-US" dirty="0" smtClean="0"/>
              <a:t>Atrial Systole: when the atria contract and pump blood into the </a:t>
            </a:r>
            <a:r>
              <a:rPr lang="en-US" dirty="0" smtClean="0"/>
              <a:t>ventricles</a:t>
            </a:r>
          </a:p>
          <a:p>
            <a:pPr marL="365760" lvl="1" indent="0">
              <a:buNone/>
            </a:pPr>
            <a:endParaRPr lang="en-US" sz="1050" dirty="0" smtClean="0"/>
          </a:p>
          <a:p>
            <a:pPr lvl="1"/>
            <a:r>
              <a:rPr lang="en-US" dirty="0" smtClean="0"/>
              <a:t>Ventricular Systole: when the ventricles contract and pump blood out of the heart to the lungs or </a:t>
            </a:r>
            <a:r>
              <a:rPr lang="en-US" dirty="0" smtClean="0"/>
              <a:t>body</a:t>
            </a:r>
          </a:p>
          <a:p>
            <a:pPr marL="365760" lvl="1" indent="0">
              <a:buNone/>
            </a:pPr>
            <a:endParaRPr lang="en-US" dirty="0" smtClean="0"/>
          </a:p>
          <a:p>
            <a:r>
              <a:rPr lang="en-US" dirty="0" smtClean="0"/>
              <a:t>Diastole - relax</a:t>
            </a:r>
            <a:endParaRPr lang="en-US" dirty="0" smtClean="0"/>
          </a:p>
          <a:p>
            <a:pPr lvl="1"/>
            <a:r>
              <a:rPr lang="en-US" dirty="0" smtClean="0"/>
              <a:t>When the atria and ventricles relax and start to fill with blood </a:t>
            </a:r>
          </a:p>
        </p:txBody>
      </p:sp>
    </p:spTree>
    <p:extLst>
      <p:ext uri="{BB962C8B-B14F-4D97-AF65-F5344CB8AC3E}">
        <p14:creationId xmlns:p14="http://schemas.microsoft.com/office/powerpoint/2010/main" val="26727443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You Know?</a:t>
            </a:r>
            <a:endParaRPr lang="en-US" dirty="0"/>
          </a:p>
        </p:txBody>
      </p:sp>
      <p:sp>
        <p:nvSpPr>
          <p:cNvPr id="3" name="Content Placeholder 2"/>
          <p:cNvSpPr>
            <a:spLocks noGrp="1"/>
          </p:cNvSpPr>
          <p:nvPr>
            <p:ph sz="quarter" idx="1"/>
          </p:nvPr>
        </p:nvSpPr>
        <p:spPr/>
        <p:txBody>
          <a:bodyPr/>
          <a:lstStyle/>
          <a:p>
            <a:r>
              <a:rPr lang="en-US" dirty="0" smtClean="0"/>
              <a:t>Did you know that even outside of the body, the heart will continue to beat? </a:t>
            </a:r>
          </a:p>
          <a:p>
            <a:r>
              <a:rPr lang="en-US" dirty="0" smtClean="0"/>
              <a:t>Why do you think this is? </a:t>
            </a:r>
            <a:endParaRPr lang="en-US" dirty="0"/>
          </a:p>
          <a:p>
            <a:r>
              <a:rPr lang="en-US" dirty="0" smtClean="0"/>
              <a:t>This characteristic is called myogenic control. </a:t>
            </a:r>
          </a:p>
          <a:p>
            <a:r>
              <a:rPr lang="en-US" dirty="0"/>
              <a:t>Each heart beat is caused by an electrical signal from </a:t>
            </a:r>
            <a:r>
              <a:rPr lang="en-US" u="sng" dirty="0" smtClean="0"/>
              <a:t>within heart muscle itself</a:t>
            </a:r>
            <a:r>
              <a:rPr lang="en-US" dirty="0" smtClean="0"/>
              <a:t>. </a:t>
            </a:r>
            <a:endParaRPr lang="en-US"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8212135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lang="en-US" smtClean="0"/>
              <a:t>Electrical System</a:t>
            </a:r>
            <a:endParaRPr dirty="0" lang="en-US"/>
          </a:p>
        </p:txBody>
      </p:sp>
      <p:sp>
        <p:nvSpPr>
          <p:cNvPr id="3" name="Content Placeholder 2"/>
          <p:cNvSpPr>
            <a:spLocks noGrp="1"/>
          </p:cNvSpPr>
          <p:nvPr>
            <p:ph idx="1" sz="quarter"/>
          </p:nvPr>
        </p:nvSpPr>
        <p:spPr>
          <a:xfrm>
            <a:off x="76200" y="1600200"/>
            <a:ext cx="3429000" cy="4873752"/>
          </a:xfrm>
        </p:spPr>
        <p:txBody>
          <a:bodyPr/>
          <a:lstStyle/>
          <a:p>
            <a:r>
              <a:rPr dirty="0" lang="en-US" smtClean="0"/>
              <a:t>AKA the Cardiac Conduction System</a:t>
            </a:r>
          </a:p>
          <a:p>
            <a:r>
              <a:rPr dirty="0" lang="en-US" smtClean="0"/>
              <a:t>Consists of three parts:</a:t>
            </a:r>
          </a:p>
          <a:p>
            <a:pPr lvl="1"/>
            <a:r>
              <a:rPr dirty="0" lang="en-US" smtClean="0"/>
              <a:t>1. Sinoatrial (SA) node </a:t>
            </a:r>
          </a:p>
          <a:p>
            <a:pPr lvl="1"/>
            <a:r>
              <a:rPr dirty="0" lang="en-US" smtClean="0"/>
              <a:t>2. </a:t>
            </a:r>
            <a:r>
              <a:rPr dirty="0" err="1" lang="en-US" smtClean="0"/>
              <a:t>Atrioventricular</a:t>
            </a:r>
            <a:r>
              <a:rPr dirty="0" lang="en-US" smtClean="0"/>
              <a:t> (AV) node</a:t>
            </a:r>
          </a:p>
          <a:p>
            <a:pPr lvl="1"/>
            <a:r>
              <a:rPr dirty="0" lang="en-US" smtClean="0"/>
              <a:t>3. Bundle of His and Purkinje fibers </a:t>
            </a:r>
            <a:endParaRPr dirty="0" lang="en-US"/>
          </a:p>
        </p:txBody>
      </p:sp>
      <p:pic>
        <p:nvPicPr>
          <p:cNvPr descr="http://image.slidesharecdn.com/cardiacconductionsystem-110531142152-phpapp02/95/slide-1-1024.jpg?cb=1306872017" id="1028" name="Picture 4"/>
          <p:cNvPicPr>
            <a:picLocks noChangeArrowheads="1" noChangeAspect="1"/>
          </p:cNvPicPr>
          <p:nvPr/>
        </p:nvPicPr>
        <p:blipFill rotWithShape="1">
          <a:blip r:embed="rId3">
            <a:extLst>
              <a:ext uri="{28A0092B-C50C-407E-A947-70E740481C1C}">
                <a14:useLocalDpi xmlns:a14="http://schemas.microsoft.com/office/drawing/2010/main" val="0"/>
              </a:ext>
            </a:extLst>
          </a:blip>
          <a:stretch/>
        </p:blipFill>
        <p:spPr bwMode="auto">
          <a:xfrm>
            <a:off x="3505200" y="1804218"/>
            <a:ext cx="5039032" cy="37067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33800" y="2438400"/>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 name="Rectangle 4"/>
          <p:cNvSpPr/>
          <p:nvPr/>
        </p:nvSpPr>
        <p:spPr>
          <a:xfrm>
            <a:off x="3733800" y="3175819"/>
            <a:ext cx="9906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 name="Rectangle 5"/>
          <p:cNvSpPr/>
          <p:nvPr/>
        </p:nvSpPr>
        <p:spPr>
          <a:xfrm>
            <a:off x="3733800" y="3480619"/>
            <a:ext cx="990600" cy="5579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 name="Rectangle 6"/>
          <p:cNvSpPr/>
          <p:nvPr/>
        </p:nvSpPr>
        <p:spPr>
          <a:xfrm>
            <a:off x="3733800" y="4611328"/>
            <a:ext cx="914400" cy="265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 name="Rectangle 7"/>
          <p:cNvSpPr/>
          <p:nvPr/>
        </p:nvSpPr>
        <p:spPr>
          <a:xfrm>
            <a:off x="7772400" y="3480619"/>
            <a:ext cx="609600" cy="4055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Tree>
    <p:extLst>
      <p:ext uri="{BB962C8B-B14F-4D97-AF65-F5344CB8AC3E}">
        <p14:creationId xmlns:p14="http://schemas.microsoft.com/office/powerpoint/2010/main" val="3284245417"/>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3">
                                            <p:txEl>
                                              <p:pRg end="2" st="2"/>
                                            </p:txEl>
                                          </p:spTgt>
                                        </p:tgtEl>
                                        <p:attrNameLst>
                                          <p:attrName>style.visibility</p:attrName>
                                        </p:attrNameLst>
                                      </p:cBhvr>
                                      <p:to>
                                        <p:strVal val="visible"/>
                                      </p:to>
                                    </p:set>
                                    <p:anim calcmode="lin" valueType="num">
                                      <p:cBhvr additive="base">
                                        <p:cTn dur="500" fill="hold" id="7"/>
                                        <p:tgtEl>
                                          <p:spTgt spid="3">
                                            <p:txEl>
                                              <p:pRg end="2" st="2"/>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3">
                                            <p:txEl>
                                              <p:pRg end="2" st="2"/>
                                            </p:txEl>
                                          </p:spTgt>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2" presetSubtype="4">
                                  <p:stCondLst>
                                    <p:cond delay="0"/>
                                  </p:stCondLst>
                                  <p:childTnLst>
                                    <p:set>
                                      <p:cBhvr>
                                        <p:cTn dur="1" fill="hold" id="16">
                                          <p:stCondLst>
                                            <p:cond delay="0"/>
                                          </p:stCondLst>
                                        </p:cTn>
                                        <p:tgtEl>
                                          <p:spTgt spid="3">
                                            <p:txEl>
                                              <p:pRg end="3" st="3"/>
                                            </p:txEl>
                                          </p:spTgt>
                                        </p:tgtEl>
                                        <p:attrNameLst>
                                          <p:attrName>style.visibility</p:attrName>
                                        </p:attrNameLst>
                                      </p:cBhvr>
                                      <p:to>
                                        <p:strVal val="visible"/>
                                      </p:to>
                                    </p:set>
                                    <p:anim calcmode="lin" valueType="num">
                                      <p:cBhvr additive="base">
                                        <p:cTn dur="500" fill="hold" id="17"/>
                                        <p:tgtEl>
                                          <p:spTgt spid="3">
                                            <p:txEl>
                                              <p:pRg end="3" st="3"/>
                                            </p:txEl>
                                          </p:spTgt>
                                        </p:tgtEl>
                                        <p:attrNameLst>
                                          <p:attrName>ppt_x</p:attrName>
                                        </p:attrNameLst>
                                      </p:cBhvr>
                                      <p:tavLst>
                                        <p:tav tm="0">
                                          <p:val>
                                            <p:strVal val="#ppt_x"/>
                                          </p:val>
                                        </p:tav>
                                        <p:tav tm="100000">
                                          <p:val>
                                            <p:strVal val="#ppt_x"/>
                                          </p:val>
                                        </p:tav>
                                      </p:tavLst>
                                    </p:anim>
                                    <p:anim calcmode="lin" valueType="num">
                                      <p:cBhvr additive="base">
                                        <p:cTn dur="500" fill="hold" id="18"/>
                                        <p:tgtEl>
                                          <p:spTgt spid="3">
                                            <p:txEl>
                                              <p:pRg end="3" st="3"/>
                                            </p:txEl>
                                          </p:spTgt>
                                        </p:tgtEl>
                                        <p:attrNameLst>
                                          <p:attrName>ppt_y</p:attrName>
                                        </p:attrNameLst>
                                      </p:cBhvr>
                                      <p:tavLst>
                                        <p:tav tm="0">
                                          <p:val>
                                            <p:strVal val="1+#ppt_h/2"/>
                                          </p:val>
                                        </p:tav>
                                        <p:tav tm="100000">
                                          <p:val>
                                            <p:strVal val="#ppt_y"/>
                                          </p:val>
                                        </p:tav>
                                      </p:tavLst>
                                    </p:anim>
                                  </p:childTnLst>
                                </p:cTn>
                              </p:par>
                              <p:par>
                                <p:cTn fill="hold" grpId="0" id="19" nodeType="withEffect" presetClass="entr" presetID="2" presetSubtype="4">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additive="base">
                                        <p:cTn dur="500" fill="hold" id="21"/>
                                        <p:tgtEl>
                                          <p:spTgt spid="5"/>
                                        </p:tgtEl>
                                        <p:attrNameLst>
                                          <p:attrName>ppt_x</p:attrName>
                                        </p:attrNameLst>
                                      </p:cBhvr>
                                      <p:tavLst>
                                        <p:tav tm="0">
                                          <p:val>
                                            <p:strVal val="#ppt_x"/>
                                          </p:val>
                                        </p:tav>
                                        <p:tav tm="100000">
                                          <p:val>
                                            <p:strVal val="#ppt_x"/>
                                          </p:val>
                                        </p:tav>
                                      </p:tavLst>
                                    </p:anim>
                                    <p:anim calcmode="lin" valueType="num">
                                      <p:cBhvr additive="base">
                                        <p:cTn dur="500" fill="hold" id="22"/>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2" presetSubtype="4">
                                  <p:stCondLst>
                                    <p:cond delay="0"/>
                                  </p:stCondLst>
                                  <p:childTnLst>
                                    <p:set>
                                      <p:cBhvr>
                                        <p:cTn dur="1" fill="hold" id="26">
                                          <p:stCondLst>
                                            <p:cond delay="0"/>
                                          </p:stCondLst>
                                        </p:cTn>
                                        <p:tgtEl>
                                          <p:spTgt spid="3">
                                            <p:txEl>
                                              <p:pRg end="4" st="4"/>
                                            </p:txEl>
                                          </p:spTgt>
                                        </p:tgtEl>
                                        <p:attrNameLst>
                                          <p:attrName>style.visibility</p:attrName>
                                        </p:attrNameLst>
                                      </p:cBhvr>
                                      <p:to>
                                        <p:strVal val="visible"/>
                                      </p:to>
                                    </p:set>
                                    <p:anim calcmode="lin" valueType="num">
                                      <p:cBhvr additive="base">
                                        <p:cTn dur="500" fill="hold" id="27"/>
                                        <p:tgtEl>
                                          <p:spTgt spid="3">
                                            <p:txEl>
                                              <p:pRg end="4" st="4"/>
                                            </p:txEl>
                                          </p:spTgt>
                                        </p:tgtEl>
                                        <p:attrNameLst>
                                          <p:attrName>ppt_x</p:attrName>
                                        </p:attrNameLst>
                                      </p:cBhvr>
                                      <p:tavLst>
                                        <p:tav tm="0">
                                          <p:val>
                                            <p:strVal val="#ppt_x"/>
                                          </p:val>
                                        </p:tav>
                                        <p:tav tm="100000">
                                          <p:val>
                                            <p:strVal val="#ppt_x"/>
                                          </p:val>
                                        </p:tav>
                                      </p:tavLst>
                                    </p:anim>
                                    <p:anim calcmode="lin" valueType="num">
                                      <p:cBhvr additive="base">
                                        <p:cTn dur="500" fill="hold" id="28"/>
                                        <p:tgtEl>
                                          <p:spTgt spid="3">
                                            <p:txEl>
                                              <p:pRg end="4" st="4"/>
                                            </p:txEl>
                                          </p:spTgt>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6"/>
                                        </p:tgtEl>
                                        <p:attrNameLst>
                                          <p:attrName>style.visibility</p:attrName>
                                        </p:attrNameLst>
                                      </p:cBhvr>
                                      <p:to>
                                        <p:strVal val="visible"/>
                                      </p:to>
                                    </p:set>
                                    <p:anim calcmode="lin" valueType="num">
                                      <p:cBhvr additive="base">
                                        <p:cTn dur="500" fill="hold" id="31"/>
                                        <p:tgtEl>
                                          <p:spTgt spid="6"/>
                                        </p:tgtEl>
                                        <p:attrNameLst>
                                          <p:attrName>ppt_x</p:attrName>
                                        </p:attrNameLst>
                                      </p:cBhvr>
                                      <p:tavLst>
                                        <p:tav tm="0">
                                          <p:val>
                                            <p:strVal val="#ppt_x"/>
                                          </p:val>
                                        </p:tav>
                                        <p:tav tm="100000">
                                          <p:val>
                                            <p:strVal val="#ppt_x"/>
                                          </p:val>
                                        </p:tav>
                                      </p:tavLst>
                                    </p:anim>
                                    <p:anim calcmode="lin" valueType="num">
                                      <p:cBhvr additive="base">
                                        <p:cTn dur="500" fill="hold" id="32"/>
                                        <p:tgtEl>
                                          <p:spTgt spid="6"/>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7"/>
                                        </p:tgtEl>
                                        <p:attrNameLst>
                                          <p:attrName>style.visibility</p:attrName>
                                        </p:attrNameLst>
                                      </p:cBhvr>
                                      <p:to>
                                        <p:strVal val="visible"/>
                                      </p:to>
                                    </p:set>
                                    <p:anim calcmode="lin" valueType="num">
                                      <p:cBhvr additive="base">
                                        <p:cTn dur="500" fill="hold" id="35"/>
                                        <p:tgtEl>
                                          <p:spTgt spid="7"/>
                                        </p:tgtEl>
                                        <p:attrNameLst>
                                          <p:attrName>ppt_x</p:attrName>
                                        </p:attrNameLst>
                                      </p:cBhvr>
                                      <p:tavLst>
                                        <p:tav tm="0">
                                          <p:val>
                                            <p:strVal val="#ppt_x"/>
                                          </p:val>
                                        </p:tav>
                                        <p:tav tm="100000">
                                          <p:val>
                                            <p:strVal val="#ppt_x"/>
                                          </p:val>
                                        </p:tav>
                                      </p:tavLst>
                                    </p:anim>
                                    <p:anim calcmode="lin" valueType="num">
                                      <p:cBhvr additive="base">
                                        <p:cTn dur="500" fill="hold" id="36"/>
                                        <p:tgtEl>
                                          <p:spTgt spid="7"/>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8"/>
                                        </p:tgtEl>
                                        <p:attrNameLst>
                                          <p:attrName>style.visibility</p:attrName>
                                        </p:attrNameLst>
                                      </p:cBhvr>
                                      <p:to>
                                        <p:strVal val="visible"/>
                                      </p:to>
                                    </p:set>
                                    <p:anim calcmode="lin" valueType="num">
                                      <p:cBhvr additive="base">
                                        <p:cTn dur="500" fill="hold" id="39"/>
                                        <p:tgtEl>
                                          <p:spTgt spid="8"/>
                                        </p:tgtEl>
                                        <p:attrNameLst>
                                          <p:attrName>ppt_x</p:attrName>
                                        </p:attrNameLst>
                                      </p:cBhvr>
                                      <p:tavLst>
                                        <p:tav tm="0">
                                          <p:val>
                                            <p:strVal val="#ppt_x"/>
                                          </p:val>
                                        </p:tav>
                                        <p:tav tm="100000">
                                          <p:val>
                                            <p:strVal val="#ppt_x"/>
                                          </p:val>
                                        </p:tav>
                                      </p:tavLst>
                                    </p:anim>
                                    <p:anim calcmode="lin" valueType="num">
                                      <p:cBhvr additive="base">
                                        <p:cTn dur="500" fill="hold" id="40"/>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4"/>
      <p:bldP animBg="1" grpId="0" spid="5"/>
      <p:bldP animBg="1" grpId="0" spid="6"/>
      <p:bldP animBg="1" grpId="0" spid="7"/>
      <p:bldP animBg="1" grpId="0" spid="8"/>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System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1. Electrical signal starts at the </a:t>
            </a:r>
            <a:r>
              <a:rPr lang="en-US" b="1" dirty="0" smtClean="0"/>
              <a:t>SA node </a:t>
            </a:r>
            <a:r>
              <a:rPr lang="en-US" dirty="0" smtClean="0"/>
              <a:t>as blood fills the right atrium. </a:t>
            </a:r>
          </a:p>
          <a:p>
            <a:pPr lvl="1"/>
            <a:r>
              <a:rPr lang="en-US" dirty="0" smtClean="0"/>
              <a:t>This signal causes the atrium to contract. </a:t>
            </a:r>
          </a:p>
          <a:p>
            <a:pPr lvl="1"/>
            <a:r>
              <a:rPr lang="en-US" dirty="0" smtClean="0"/>
              <a:t>The SA node sets the pace of the heart, so it is also called the </a:t>
            </a:r>
            <a:r>
              <a:rPr lang="en-US" i="1" dirty="0" smtClean="0"/>
              <a:t>pacemaker</a:t>
            </a:r>
            <a:r>
              <a:rPr lang="en-US" dirty="0" smtClean="0"/>
              <a:t>.</a:t>
            </a:r>
          </a:p>
          <a:p>
            <a:r>
              <a:rPr lang="en-US" dirty="0" smtClean="0"/>
              <a:t>2. Signal arrives at the </a:t>
            </a:r>
            <a:r>
              <a:rPr lang="en-US" b="1" dirty="0" smtClean="0"/>
              <a:t>AV node </a:t>
            </a:r>
            <a:r>
              <a:rPr lang="en-US" dirty="0" smtClean="0"/>
              <a:t>as blood fills the ventricles. </a:t>
            </a:r>
          </a:p>
          <a:p>
            <a:r>
              <a:rPr lang="en-US" dirty="0" smtClean="0"/>
              <a:t>3. Signal moves along the </a:t>
            </a:r>
            <a:r>
              <a:rPr lang="en-US" b="1" dirty="0" smtClean="0"/>
              <a:t>Bundle of His </a:t>
            </a:r>
            <a:r>
              <a:rPr lang="en-US" dirty="0" smtClean="0"/>
              <a:t>and along the walls of the </a:t>
            </a:r>
            <a:r>
              <a:rPr lang="en-US" dirty="0" smtClean="0"/>
              <a:t>ventricles.</a:t>
            </a:r>
            <a:endParaRPr lang="en-US" dirty="0" smtClean="0"/>
          </a:p>
          <a:p>
            <a:pPr lvl="1"/>
            <a:r>
              <a:rPr lang="en-US" dirty="0" smtClean="0"/>
              <a:t>The Bundle of His divides into right and left branches and then to </a:t>
            </a:r>
            <a:r>
              <a:rPr lang="en-US" b="1" dirty="0" smtClean="0"/>
              <a:t>Purkinje fibers</a:t>
            </a:r>
            <a:r>
              <a:rPr lang="en-US" dirty="0" smtClean="0"/>
              <a:t>.</a:t>
            </a:r>
          </a:p>
          <a:p>
            <a:pPr lvl="1"/>
            <a:r>
              <a:rPr lang="en-US" dirty="0" smtClean="0"/>
              <a:t>The </a:t>
            </a:r>
            <a:r>
              <a:rPr lang="en-US" dirty="0"/>
              <a:t>v</a:t>
            </a:r>
            <a:r>
              <a:rPr lang="en-US" dirty="0" smtClean="0"/>
              <a:t>entricles contract.</a:t>
            </a:r>
          </a:p>
          <a:p>
            <a:r>
              <a:rPr lang="en-US" dirty="0" smtClean="0"/>
              <a:t>4. Signal passes and ventricles relax. </a:t>
            </a:r>
          </a:p>
          <a:p>
            <a:pPr marL="365760" lvl="1" indent="0">
              <a:buNone/>
            </a:pPr>
            <a:endParaRPr lang="en-US" dirty="0"/>
          </a:p>
        </p:txBody>
      </p:sp>
    </p:spTree>
    <p:extLst>
      <p:ext uri="{BB962C8B-B14F-4D97-AF65-F5344CB8AC3E}">
        <p14:creationId xmlns:p14="http://schemas.microsoft.com/office/powerpoint/2010/main" val="4737081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System</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71599"/>
            <a:ext cx="6172200" cy="5233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7454010"/>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System in Action</a:t>
            </a:r>
            <a:endParaRPr lang="en-US" dirty="0"/>
          </a:p>
        </p:txBody>
      </p:sp>
      <p:sp>
        <p:nvSpPr>
          <p:cNvPr id="3" name="Content Placeholder 2"/>
          <p:cNvSpPr>
            <a:spLocks noGrp="1"/>
          </p:cNvSpPr>
          <p:nvPr>
            <p:ph sz="quarter" idx="1"/>
          </p:nvPr>
        </p:nvSpPr>
        <p:spPr>
          <a:xfrm>
            <a:off x="1752600" y="2362200"/>
            <a:ext cx="5334000" cy="4187952"/>
          </a:xfrm>
        </p:spPr>
        <p:txBody>
          <a:bodyPr>
            <a:normAutofit/>
          </a:bodyPr>
          <a:lstStyle/>
          <a:p>
            <a:pPr marL="0" indent="0">
              <a:buNone/>
            </a:pPr>
            <a:r>
              <a:rPr lang="en-US" sz="3200" dirty="0" smtClean="0">
                <a:hlinkClick r:id="rId3"/>
              </a:rPr>
              <a:t>YouTube Video - Electrical Conduction in Heart</a:t>
            </a:r>
            <a:endParaRPr lang="en-US" sz="3200" dirty="0" smtClean="0"/>
          </a:p>
          <a:p>
            <a:pPr marL="0" indent="0">
              <a:buNone/>
            </a:pPr>
            <a:endParaRPr lang="en-US" sz="3200" dirty="0"/>
          </a:p>
        </p:txBody>
      </p:sp>
    </p:spTree>
    <p:extLst>
      <p:ext uri="{BB962C8B-B14F-4D97-AF65-F5344CB8AC3E}">
        <p14:creationId xmlns:p14="http://schemas.microsoft.com/office/powerpoint/2010/main" val="2692222999"/>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Heart</a:t>
            </a:r>
            <a:endParaRPr lang="en-US" dirty="0"/>
          </a:p>
        </p:txBody>
      </p:sp>
      <p:sp>
        <p:nvSpPr>
          <p:cNvPr id="3" name="Content Placeholder 2"/>
          <p:cNvSpPr>
            <a:spLocks noGrp="1"/>
          </p:cNvSpPr>
          <p:nvPr>
            <p:ph sz="quarter" idx="1"/>
          </p:nvPr>
        </p:nvSpPr>
        <p:spPr>
          <a:xfrm>
            <a:off x="457200" y="1600200"/>
            <a:ext cx="3446620" cy="4873752"/>
          </a:xfrm>
        </p:spPr>
        <p:txBody>
          <a:bodyPr/>
          <a:lstStyle/>
          <a:p>
            <a:r>
              <a:rPr lang="en-US" dirty="0" smtClean="0"/>
              <a:t>Pumps oxygenated and nutrient-rich blood to the body through blood vessels </a:t>
            </a:r>
          </a:p>
          <a:p>
            <a:r>
              <a:rPr lang="en-US" dirty="0" smtClean="0"/>
              <a:t>Pumps deoxygenated blood, containing wastes, to the lungs, where gas exchange </a:t>
            </a:r>
            <a:r>
              <a:rPr lang="en-US" dirty="0" smtClean="0"/>
              <a:t>to the outside environment occurs</a:t>
            </a:r>
            <a:endParaRPr lang="en-US" dirty="0" smtClean="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447800"/>
            <a:ext cx="4262279"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343672"/>
      </p:ext>
    </p:extLst>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Examples of Heart Diseases/Conditions</a:t>
            </a:r>
            <a:endParaRPr lang="en-US" dirty="0"/>
          </a:p>
        </p:txBody>
      </p:sp>
      <p:sp>
        <p:nvSpPr>
          <p:cNvPr id="3" name="Content Placeholder 2"/>
          <p:cNvSpPr>
            <a:spLocks noGrp="1"/>
          </p:cNvSpPr>
          <p:nvPr>
            <p:ph sz="quarter" idx="1"/>
          </p:nvPr>
        </p:nvSpPr>
        <p:spPr/>
        <p:txBody>
          <a:bodyPr/>
          <a:lstStyle/>
          <a:p>
            <a:r>
              <a:rPr lang="en-US" dirty="0" smtClean="0"/>
              <a:t>Congestive Heart Failure</a:t>
            </a:r>
          </a:p>
          <a:p>
            <a:pPr lvl="1"/>
            <a:r>
              <a:rPr lang="en-US" dirty="0" smtClean="0"/>
              <a:t>The heart is too weak or stiff to pump </a:t>
            </a:r>
            <a:r>
              <a:rPr lang="en-US" smtClean="0"/>
              <a:t>blood effectively.</a:t>
            </a:r>
            <a:endParaRPr lang="en-US" dirty="0" smtClean="0"/>
          </a:p>
          <a:p>
            <a:r>
              <a:rPr lang="en-US" dirty="0" smtClean="0"/>
              <a:t>Myocardial Infarction (Heart attack!)</a:t>
            </a:r>
          </a:p>
          <a:p>
            <a:pPr lvl="1"/>
            <a:r>
              <a:rPr lang="en-US" dirty="0" smtClean="0"/>
              <a:t>The coronary artery is blocked so blood cannot supply the heart with oxygen, and heart muscle dies. </a:t>
            </a:r>
          </a:p>
          <a:p>
            <a:r>
              <a:rPr lang="en-US" dirty="0" smtClean="0"/>
              <a:t>Atrial Fibrillation </a:t>
            </a:r>
          </a:p>
          <a:p>
            <a:pPr lvl="1"/>
            <a:r>
              <a:rPr lang="en-US" dirty="0" smtClean="0"/>
              <a:t>Abnormal electrical impulses in the atrium cause irregular heart beat.</a:t>
            </a:r>
          </a:p>
        </p:txBody>
      </p:sp>
    </p:spTree>
    <p:extLst>
      <p:ext uri="{BB962C8B-B14F-4D97-AF65-F5344CB8AC3E}">
        <p14:creationId xmlns:p14="http://schemas.microsoft.com/office/powerpoint/2010/main" val="38873784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Prevent Heart Disease</a:t>
            </a:r>
            <a:endParaRPr lang="en-US" dirty="0"/>
          </a:p>
        </p:txBody>
      </p:sp>
      <p:sp>
        <p:nvSpPr>
          <p:cNvPr id="3" name="Content Placeholder 2"/>
          <p:cNvSpPr>
            <a:spLocks noGrp="1"/>
          </p:cNvSpPr>
          <p:nvPr>
            <p:ph sz="quarter" idx="1"/>
          </p:nvPr>
        </p:nvSpPr>
        <p:spPr/>
        <p:txBody>
          <a:bodyPr/>
          <a:lstStyle/>
          <a:p>
            <a:r>
              <a:rPr lang="en-US" dirty="0" smtClean="0"/>
              <a:t>Don’t smoke or use tobacco</a:t>
            </a:r>
          </a:p>
          <a:p>
            <a:r>
              <a:rPr lang="en-US" dirty="0" smtClean="0"/>
              <a:t>Exercise 30 minutes a day</a:t>
            </a:r>
          </a:p>
          <a:p>
            <a:r>
              <a:rPr lang="en-US" dirty="0" smtClean="0"/>
              <a:t>Eat a heart healthy diet</a:t>
            </a:r>
          </a:p>
          <a:p>
            <a:pPr lvl="1"/>
            <a:r>
              <a:rPr lang="en-US" dirty="0" smtClean="0"/>
              <a:t>Fruits</a:t>
            </a:r>
          </a:p>
          <a:p>
            <a:pPr lvl="1"/>
            <a:r>
              <a:rPr lang="en-US" dirty="0" smtClean="0"/>
              <a:t>Vegetables</a:t>
            </a:r>
          </a:p>
          <a:p>
            <a:pPr lvl="1"/>
            <a:r>
              <a:rPr lang="en-US" dirty="0" smtClean="0"/>
              <a:t>Whole grains</a:t>
            </a:r>
          </a:p>
          <a:p>
            <a:pPr lvl="1"/>
            <a:r>
              <a:rPr lang="en-US" dirty="0" smtClean="0"/>
              <a:t>Nuts</a:t>
            </a:r>
          </a:p>
          <a:p>
            <a:pPr lvl="1"/>
            <a:r>
              <a:rPr lang="en-US" dirty="0" smtClean="0"/>
              <a:t>Fish</a:t>
            </a:r>
          </a:p>
          <a:p>
            <a:pPr lvl="1"/>
            <a:r>
              <a:rPr lang="en-US" dirty="0" smtClean="0"/>
              <a:t>No saturated or trans fats</a:t>
            </a:r>
          </a:p>
          <a:p>
            <a:pPr lvl="1"/>
            <a:endParaRPr lang="en-US" dirty="0" smtClean="0"/>
          </a:p>
        </p:txBody>
      </p:sp>
      <p:pic>
        <p:nvPicPr>
          <p:cNvPr id="1026" name="Picture 2" descr="C:\Users\ljlab\AppData\Local\Microsoft\Windows\Temporary Internet Files\Content.IE5\NGZO74Z3\MC9002909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371600"/>
            <a:ext cx="1671873" cy="155870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ljlab\AppData\Local\Microsoft\Windows\Temporary Internet Files\Content.IE5\MQKG6MUZ\MC90044186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8923" y="3452409"/>
            <a:ext cx="1809750" cy="168275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ljlab\AppData\Local\Microsoft\Windows\Temporary Internet Files\Content.IE5\MQKG6MUZ\MC90044187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9000" y="2743200"/>
            <a:ext cx="1760437" cy="155058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ljlab\AppData\Local\Microsoft\Windows\Temporary Internet Files\Content.IE5\JI1SDTM6\MC90044183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2143" y="4616245"/>
            <a:ext cx="1661340" cy="1707974"/>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ljlab\AppData\Local\Microsoft\Windows\Temporary Internet Files\Content.IE5\NGZO74Z3\MC90041045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14800" y="4169948"/>
            <a:ext cx="2338215" cy="2675762"/>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ljlab\AppData\Local\Microsoft\Windows\Temporary Internet Files\Content.IE5\ID58T3RB\MP900448526[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12962" y="1676400"/>
            <a:ext cx="177485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07819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21" presetClass="entr" presetSubtype="1"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037"/>
                                        </p:tgtEl>
                                        <p:attrNameLst>
                                          <p:attrName>style.visibility</p:attrName>
                                        </p:attrNameLst>
                                      </p:cBhvr>
                                      <p:to>
                                        <p:strVal val="visible"/>
                                      </p:to>
                                    </p:set>
                                    <p:anim calcmode="lin" valueType="num">
                                      <p:cBhvr additive="base">
                                        <p:cTn id="22" dur="500" fill="hold"/>
                                        <p:tgtEl>
                                          <p:spTgt spid="1037"/>
                                        </p:tgtEl>
                                        <p:attrNameLst>
                                          <p:attrName>ppt_x</p:attrName>
                                        </p:attrNameLst>
                                      </p:cBhvr>
                                      <p:tavLst>
                                        <p:tav tm="0">
                                          <p:val>
                                            <p:strVal val="#ppt_x"/>
                                          </p:val>
                                        </p:tav>
                                        <p:tav tm="100000">
                                          <p:val>
                                            <p:strVal val="#ppt_x"/>
                                          </p:val>
                                        </p:tav>
                                      </p:tavLst>
                                    </p:anim>
                                    <p:anim calcmode="lin" valueType="num">
                                      <p:cBhvr additive="base">
                                        <p:cTn id="23" dur="500" fill="hold"/>
                                        <p:tgtEl>
                                          <p:spTgt spid="103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1" presetID="31" presetClass="entr" presetSubtype="0" fill="hold" nodeType="withEffect">
                                  <p:stCondLst>
                                    <p:cond delay="0"/>
                                  </p:stCondLst>
                                  <p:childTnLst>
                                    <p:set>
                                      <p:cBhvr>
                                        <p:cTn id="62" dur="1" fill="hold">
                                          <p:stCondLst>
                                            <p:cond delay="0"/>
                                          </p:stCondLst>
                                        </p:cTn>
                                        <p:tgtEl>
                                          <p:spTgt spid="1033"/>
                                        </p:tgtEl>
                                        <p:attrNameLst>
                                          <p:attrName>style.visibility</p:attrName>
                                        </p:attrNameLst>
                                      </p:cBhvr>
                                      <p:to>
                                        <p:strVal val="visible"/>
                                      </p:to>
                                    </p:set>
                                    <p:anim calcmode="lin" valueType="num">
                                      <p:cBhvr>
                                        <p:cTn id="63" dur="1000" fill="hold"/>
                                        <p:tgtEl>
                                          <p:spTgt spid="1033"/>
                                        </p:tgtEl>
                                        <p:attrNameLst>
                                          <p:attrName>ppt_w</p:attrName>
                                        </p:attrNameLst>
                                      </p:cBhvr>
                                      <p:tavLst>
                                        <p:tav tm="0">
                                          <p:val>
                                            <p:fltVal val="0"/>
                                          </p:val>
                                        </p:tav>
                                        <p:tav tm="100000">
                                          <p:val>
                                            <p:strVal val="#ppt_w"/>
                                          </p:val>
                                        </p:tav>
                                      </p:tavLst>
                                    </p:anim>
                                    <p:anim calcmode="lin" valueType="num">
                                      <p:cBhvr>
                                        <p:cTn id="64" dur="1000" fill="hold"/>
                                        <p:tgtEl>
                                          <p:spTgt spid="1033"/>
                                        </p:tgtEl>
                                        <p:attrNameLst>
                                          <p:attrName>ppt_h</p:attrName>
                                        </p:attrNameLst>
                                      </p:cBhvr>
                                      <p:tavLst>
                                        <p:tav tm="0">
                                          <p:val>
                                            <p:fltVal val="0"/>
                                          </p:val>
                                        </p:tav>
                                        <p:tav tm="100000">
                                          <p:val>
                                            <p:strVal val="#ppt_h"/>
                                          </p:val>
                                        </p:tav>
                                      </p:tavLst>
                                    </p:anim>
                                    <p:anim calcmode="lin" valueType="num">
                                      <p:cBhvr>
                                        <p:cTn id="65" dur="1000" fill="hold"/>
                                        <p:tgtEl>
                                          <p:spTgt spid="1033"/>
                                        </p:tgtEl>
                                        <p:attrNameLst>
                                          <p:attrName>style.rotation</p:attrName>
                                        </p:attrNameLst>
                                      </p:cBhvr>
                                      <p:tavLst>
                                        <p:tav tm="0">
                                          <p:val>
                                            <p:fltVal val="90"/>
                                          </p:val>
                                        </p:tav>
                                        <p:tav tm="100000">
                                          <p:val>
                                            <p:fltVal val="0"/>
                                          </p:val>
                                        </p:tav>
                                      </p:tavLst>
                                    </p:anim>
                                    <p:animEffect transition="in" filter="fade">
                                      <p:cBhvr>
                                        <p:cTn id="66" dur="1000"/>
                                        <p:tgtEl>
                                          <p:spTgt spid="1033"/>
                                        </p:tgtEl>
                                      </p:cBhvr>
                                    </p:animEffect>
                                  </p:childTnLst>
                                </p:cTn>
                              </p:par>
                              <p:par>
                                <p:cTn id="67" presetID="31" presetClass="entr" presetSubtype="0" fill="hold" nodeType="withEffect">
                                  <p:stCondLst>
                                    <p:cond delay="0"/>
                                  </p:stCondLst>
                                  <p:childTnLst>
                                    <p:set>
                                      <p:cBhvr>
                                        <p:cTn id="68" dur="1" fill="hold">
                                          <p:stCondLst>
                                            <p:cond delay="0"/>
                                          </p:stCondLst>
                                        </p:cTn>
                                        <p:tgtEl>
                                          <p:spTgt spid="1032"/>
                                        </p:tgtEl>
                                        <p:attrNameLst>
                                          <p:attrName>style.visibility</p:attrName>
                                        </p:attrNameLst>
                                      </p:cBhvr>
                                      <p:to>
                                        <p:strVal val="visible"/>
                                      </p:to>
                                    </p:set>
                                    <p:anim calcmode="lin" valueType="num">
                                      <p:cBhvr>
                                        <p:cTn id="69" dur="1000" fill="hold"/>
                                        <p:tgtEl>
                                          <p:spTgt spid="1032"/>
                                        </p:tgtEl>
                                        <p:attrNameLst>
                                          <p:attrName>ppt_w</p:attrName>
                                        </p:attrNameLst>
                                      </p:cBhvr>
                                      <p:tavLst>
                                        <p:tav tm="0">
                                          <p:val>
                                            <p:fltVal val="0"/>
                                          </p:val>
                                        </p:tav>
                                        <p:tav tm="100000">
                                          <p:val>
                                            <p:strVal val="#ppt_w"/>
                                          </p:val>
                                        </p:tav>
                                      </p:tavLst>
                                    </p:anim>
                                    <p:anim calcmode="lin" valueType="num">
                                      <p:cBhvr>
                                        <p:cTn id="70" dur="1000" fill="hold"/>
                                        <p:tgtEl>
                                          <p:spTgt spid="1032"/>
                                        </p:tgtEl>
                                        <p:attrNameLst>
                                          <p:attrName>ppt_h</p:attrName>
                                        </p:attrNameLst>
                                      </p:cBhvr>
                                      <p:tavLst>
                                        <p:tav tm="0">
                                          <p:val>
                                            <p:fltVal val="0"/>
                                          </p:val>
                                        </p:tav>
                                        <p:tav tm="100000">
                                          <p:val>
                                            <p:strVal val="#ppt_h"/>
                                          </p:val>
                                        </p:tav>
                                      </p:tavLst>
                                    </p:anim>
                                    <p:anim calcmode="lin" valueType="num">
                                      <p:cBhvr>
                                        <p:cTn id="71" dur="1000" fill="hold"/>
                                        <p:tgtEl>
                                          <p:spTgt spid="1032"/>
                                        </p:tgtEl>
                                        <p:attrNameLst>
                                          <p:attrName>style.rotation</p:attrName>
                                        </p:attrNameLst>
                                      </p:cBhvr>
                                      <p:tavLst>
                                        <p:tav tm="0">
                                          <p:val>
                                            <p:fltVal val="90"/>
                                          </p:val>
                                        </p:tav>
                                        <p:tav tm="100000">
                                          <p:val>
                                            <p:fltVal val="0"/>
                                          </p:val>
                                        </p:tav>
                                      </p:tavLst>
                                    </p:anim>
                                    <p:animEffect transition="in" filter="fade">
                                      <p:cBhvr>
                                        <p:cTn id="72" dur="1000"/>
                                        <p:tgtEl>
                                          <p:spTgt spid="1032"/>
                                        </p:tgtEl>
                                      </p:cBhvr>
                                    </p:animEffect>
                                  </p:childTnLst>
                                </p:cTn>
                              </p:par>
                              <p:par>
                                <p:cTn id="73" presetID="31" presetClass="entr" presetSubtype="0" fill="hold" nodeType="withEffect">
                                  <p:stCondLst>
                                    <p:cond delay="0"/>
                                  </p:stCondLst>
                                  <p:childTnLst>
                                    <p:set>
                                      <p:cBhvr>
                                        <p:cTn id="74" dur="1" fill="hold">
                                          <p:stCondLst>
                                            <p:cond delay="0"/>
                                          </p:stCondLst>
                                        </p:cTn>
                                        <p:tgtEl>
                                          <p:spTgt spid="1034"/>
                                        </p:tgtEl>
                                        <p:attrNameLst>
                                          <p:attrName>style.visibility</p:attrName>
                                        </p:attrNameLst>
                                      </p:cBhvr>
                                      <p:to>
                                        <p:strVal val="visible"/>
                                      </p:to>
                                    </p:set>
                                    <p:anim calcmode="lin" valueType="num">
                                      <p:cBhvr>
                                        <p:cTn id="75" dur="1000" fill="hold"/>
                                        <p:tgtEl>
                                          <p:spTgt spid="1034"/>
                                        </p:tgtEl>
                                        <p:attrNameLst>
                                          <p:attrName>ppt_w</p:attrName>
                                        </p:attrNameLst>
                                      </p:cBhvr>
                                      <p:tavLst>
                                        <p:tav tm="0">
                                          <p:val>
                                            <p:fltVal val="0"/>
                                          </p:val>
                                        </p:tav>
                                        <p:tav tm="100000">
                                          <p:val>
                                            <p:strVal val="#ppt_w"/>
                                          </p:val>
                                        </p:tav>
                                      </p:tavLst>
                                    </p:anim>
                                    <p:anim calcmode="lin" valueType="num">
                                      <p:cBhvr>
                                        <p:cTn id="76" dur="1000" fill="hold"/>
                                        <p:tgtEl>
                                          <p:spTgt spid="1034"/>
                                        </p:tgtEl>
                                        <p:attrNameLst>
                                          <p:attrName>ppt_h</p:attrName>
                                        </p:attrNameLst>
                                      </p:cBhvr>
                                      <p:tavLst>
                                        <p:tav tm="0">
                                          <p:val>
                                            <p:fltVal val="0"/>
                                          </p:val>
                                        </p:tav>
                                        <p:tav tm="100000">
                                          <p:val>
                                            <p:strVal val="#ppt_h"/>
                                          </p:val>
                                        </p:tav>
                                      </p:tavLst>
                                    </p:anim>
                                    <p:anim calcmode="lin" valueType="num">
                                      <p:cBhvr>
                                        <p:cTn id="77" dur="1000" fill="hold"/>
                                        <p:tgtEl>
                                          <p:spTgt spid="1034"/>
                                        </p:tgtEl>
                                        <p:attrNameLst>
                                          <p:attrName>style.rotation</p:attrName>
                                        </p:attrNameLst>
                                      </p:cBhvr>
                                      <p:tavLst>
                                        <p:tav tm="0">
                                          <p:val>
                                            <p:fltVal val="90"/>
                                          </p:val>
                                        </p:tav>
                                        <p:tav tm="100000">
                                          <p:val>
                                            <p:fltVal val="0"/>
                                          </p:val>
                                        </p:tav>
                                      </p:tavLst>
                                    </p:anim>
                                    <p:animEffect transition="in" filter="fade">
                                      <p:cBhvr>
                                        <p:cTn id="78" dur="1000"/>
                                        <p:tgtEl>
                                          <p:spTgt spid="1034"/>
                                        </p:tgtEl>
                                      </p:cBhvr>
                                    </p:animEffect>
                                  </p:childTnLst>
                                </p:cTn>
                              </p:par>
                              <p:par>
                                <p:cTn id="79" presetID="31" presetClass="entr" presetSubtype="0" fill="hold" nodeType="withEffect">
                                  <p:stCondLst>
                                    <p:cond delay="0"/>
                                  </p:stCondLst>
                                  <p:childTnLst>
                                    <p:set>
                                      <p:cBhvr>
                                        <p:cTn id="80" dur="1" fill="hold">
                                          <p:stCondLst>
                                            <p:cond delay="0"/>
                                          </p:stCondLst>
                                        </p:cTn>
                                        <p:tgtEl>
                                          <p:spTgt spid="1035"/>
                                        </p:tgtEl>
                                        <p:attrNameLst>
                                          <p:attrName>style.visibility</p:attrName>
                                        </p:attrNameLst>
                                      </p:cBhvr>
                                      <p:to>
                                        <p:strVal val="visible"/>
                                      </p:to>
                                    </p:set>
                                    <p:anim calcmode="lin" valueType="num">
                                      <p:cBhvr>
                                        <p:cTn id="81" dur="1000" fill="hold"/>
                                        <p:tgtEl>
                                          <p:spTgt spid="1035"/>
                                        </p:tgtEl>
                                        <p:attrNameLst>
                                          <p:attrName>ppt_w</p:attrName>
                                        </p:attrNameLst>
                                      </p:cBhvr>
                                      <p:tavLst>
                                        <p:tav tm="0">
                                          <p:val>
                                            <p:fltVal val="0"/>
                                          </p:val>
                                        </p:tav>
                                        <p:tav tm="100000">
                                          <p:val>
                                            <p:strVal val="#ppt_w"/>
                                          </p:val>
                                        </p:tav>
                                      </p:tavLst>
                                    </p:anim>
                                    <p:anim calcmode="lin" valueType="num">
                                      <p:cBhvr>
                                        <p:cTn id="82" dur="1000" fill="hold"/>
                                        <p:tgtEl>
                                          <p:spTgt spid="1035"/>
                                        </p:tgtEl>
                                        <p:attrNameLst>
                                          <p:attrName>ppt_h</p:attrName>
                                        </p:attrNameLst>
                                      </p:cBhvr>
                                      <p:tavLst>
                                        <p:tav tm="0">
                                          <p:val>
                                            <p:fltVal val="0"/>
                                          </p:val>
                                        </p:tav>
                                        <p:tav tm="100000">
                                          <p:val>
                                            <p:strVal val="#ppt_h"/>
                                          </p:val>
                                        </p:tav>
                                      </p:tavLst>
                                    </p:anim>
                                    <p:anim calcmode="lin" valueType="num">
                                      <p:cBhvr>
                                        <p:cTn id="83" dur="1000" fill="hold"/>
                                        <p:tgtEl>
                                          <p:spTgt spid="1035"/>
                                        </p:tgtEl>
                                        <p:attrNameLst>
                                          <p:attrName>style.rotation</p:attrName>
                                        </p:attrNameLst>
                                      </p:cBhvr>
                                      <p:tavLst>
                                        <p:tav tm="0">
                                          <p:val>
                                            <p:fltVal val="90"/>
                                          </p:val>
                                        </p:tav>
                                        <p:tav tm="100000">
                                          <p:val>
                                            <p:fltVal val="0"/>
                                          </p:val>
                                        </p:tav>
                                      </p:tavLst>
                                    </p:anim>
                                    <p:animEffect transition="in" filter="fade">
                                      <p:cBhvr>
                                        <p:cTn id="84" dur="10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r>
              <a:rPr lang="en-US" u="sng" dirty="0">
                <a:hlinkClick r:id="rId2"/>
              </a:rPr>
              <a:t>http://www.nhlbi.nih.gov/health/health-topics/topics/hhw/</a:t>
            </a:r>
            <a:endParaRPr lang="en-US" dirty="0"/>
          </a:p>
          <a:p>
            <a:r>
              <a:rPr lang="en-US" u="sng" dirty="0">
                <a:hlinkClick r:id="rId3"/>
              </a:rPr>
              <a:t>http://www.webmd.com/heart/picture-of-the-heart</a:t>
            </a:r>
            <a:endParaRPr lang="en-US" dirty="0"/>
          </a:p>
          <a:p>
            <a:r>
              <a:rPr lang="en-US" u="sng" dirty="0">
                <a:hlinkClick r:id="rId4"/>
              </a:rPr>
              <a:t>http://</a:t>
            </a:r>
            <a:r>
              <a:rPr lang="en-US" u="sng" dirty="0" smtClean="0">
                <a:hlinkClick r:id="rId4"/>
              </a:rPr>
              <a:t>www.mayoclinic.org/diseases-conditions/heart-disease/in-depth/heart-disease-prevention/art-20046502</a:t>
            </a:r>
            <a:endParaRPr lang="en-US" u="sng" dirty="0" smtClean="0"/>
          </a:p>
          <a:p>
            <a:r>
              <a:rPr lang="en-US" dirty="0">
                <a:hlinkClick r:id="rId5"/>
              </a:rPr>
              <a:t>http://health.clevelandclinic.org/2013/07/19-amazing-facts-about-your-heart-infographic</a:t>
            </a:r>
            <a:r>
              <a:rPr lang="en-US" dirty="0" smtClean="0">
                <a:hlinkClick r:id="rId5"/>
              </a:rPr>
              <a:t>/</a:t>
            </a:r>
            <a:endParaRPr lang="en-US" dirty="0" smtClean="0"/>
          </a:p>
          <a:p>
            <a:endParaRPr lang="en-US" dirty="0"/>
          </a:p>
          <a:p>
            <a:endParaRPr lang="en-US" dirty="0"/>
          </a:p>
        </p:txBody>
      </p:sp>
    </p:spTree>
    <p:extLst>
      <p:ext uri="{BB962C8B-B14F-4D97-AF65-F5344CB8AC3E}">
        <p14:creationId xmlns:p14="http://schemas.microsoft.com/office/powerpoint/2010/main" val="1301740198"/>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3-2-1</a:t>
            </a:r>
            <a:endParaRPr lang="en-US" dirty="0"/>
          </a:p>
        </p:txBody>
      </p:sp>
      <p:sp>
        <p:nvSpPr>
          <p:cNvPr id="3" name="Content Placeholder 2"/>
          <p:cNvSpPr>
            <a:spLocks noGrp="1"/>
          </p:cNvSpPr>
          <p:nvPr>
            <p:ph sz="quarter" idx="1"/>
          </p:nvPr>
        </p:nvSpPr>
        <p:spPr/>
        <p:txBody>
          <a:bodyPr/>
          <a:lstStyle/>
          <a:p>
            <a:r>
              <a:rPr lang="en-US" dirty="0" smtClean="0"/>
              <a:t>On a piece of notebook paper, write…</a:t>
            </a:r>
          </a:p>
          <a:p>
            <a:pPr lvl="1"/>
            <a:r>
              <a:rPr lang="en-US" dirty="0" smtClean="0"/>
              <a:t>3 things you learned about the heart</a:t>
            </a:r>
          </a:p>
          <a:p>
            <a:pPr lvl="1"/>
            <a:r>
              <a:rPr lang="en-US" dirty="0" smtClean="0"/>
              <a:t>2 things you have questions about</a:t>
            </a:r>
          </a:p>
          <a:p>
            <a:pPr lvl="1"/>
            <a:r>
              <a:rPr lang="en-US" dirty="0" smtClean="0"/>
              <a:t>1 thing you wish for me to know </a:t>
            </a:r>
          </a:p>
        </p:txBody>
      </p:sp>
      <p:pic>
        <p:nvPicPr>
          <p:cNvPr id="1029" name="Picture 5" descr="C:\Users\ljlab\AppData\Local\Microsoft\Windows\Temporary Internet Files\Content.IE5\ID58T3RB\MP90042279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177681"/>
            <a:ext cx="4953000" cy="365283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776570"/>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the Heart</a:t>
            </a:r>
            <a:endParaRPr lang="en-US" dirty="0"/>
          </a:p>
        </p:txBody>
      </p:sp>
      <p:sp>
        <p:nvSpPr>
          <p:cNvPr id="3" name="Content Placeholder 2"/>
          <p:cNvSpPr>
            <a:spLocks noGrp="1"/>
          </p:cNvSpPr>
          <p:nvPr>
            <p:ph sz="quarter" idx="1"/>
          </p:nvPr>
        </p:nvSpPr>
        <p:spPr>
          <a:xfrm>
            <a:off x="457200" y="1600200"/>
            <a:ext cx="3962400" cy="4873752"/>
          </a:xfrm>
        </p:spPr>
        <p:txBody>
          <a:bodyPr/>
          <a:lstStyle/>
          <a:p>
            <a:r>
              <a:rPr lang="en-US" dirty="0" smtClean="0"/>
              <a:t>Located under rib cage and in between the lungs</a:t>
            </a:r>
          </a:p>
          <a:p>
            <a:r>
              <a:rPr lang="en-US" dirty="0" smtClean="0"/>
              <a:t>Size varies depending on age, size, and condition of the heart</a:t>
            </a:r>
          </a:p>
          <a:p>
            <a:r>
              <a:rPr lang="en-US" dirty="0" smtClean="0"/>
              <a:t>On average, the heart is about the size of that person’s  clenched fist</a:t>
            </a:r>
            <a:endParaRPr lang="en-US" dirty="0"/>
          </a:p>
        </p:txBody>
      </p:sp>
      <p:pic>
        <p:nvPicPr>
          <p:cNvPr id="1026" name="Picture 2" descr="Human he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209801"/>
            <a:ext cx="2514595" cy="1676399"/>
          </a:xfrm>
          <a:prstGeom prst="round2DiagRect">
            <a:avLst>
              <a:gd name="adj1" fmla="val 16667"/>
              <a:gd name="adj2" fmla="val 0"/>
            </a:avLst>
          </a:prstGeom>
          <a:ln w="88900" cap="sq">
            <a:solidFill>
              <a:schemeClr val="accent1"/>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756484"/>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Four Chambers of the Heart</a:t>
            </a:r>
            <a:endParaRPr lang="en-US" dirty="0"/>
          </a:p>
        </p:txBody>
      </p:sp>
      <p:sp>
        <p:nvSpPr>
          <p:cNvPr id="3" name="Content Placeholder 2"/>
          <p:cNvSpPr>
            <a:spLocks noGrp="1"/>
          </p:cNvSpPr>
          <p:nvPr>
            <p:ph sz="quarter" idx="1"/>
          </p:nvPr>
        </p:nvSpPr>
        <p:spPr>
          <a:xfrm>
            <a:off x="762000" y="1623391"/>
            <a:ext cx="7696200" cy="990600"/>
          </a:xfrm>
        </p:spPr>
        <p:txBody>
          <a:bodyPr numCol="2"/>
          <a:lstStyle/>
          <a:p>
            <a:r>
              <a:rPr lang="en-US" dirty="0" smtClean="0"/>
              <a:t>Right Atrium</a:t>
            </a:r>
          </a:p>
          <a:p>
            <a:r>
              <a:rPr lang="en-US" dirty="0" smtClean="0"/>
              <a:t>Right Ventricle</a:t>
            </a:r>
          </a:p>
          <a:p>
            <a:r>
              <a:rPr lang="en-US" dirty="0" smtClean="0"/>
              <a:t>Left Atrium</a:t>
            </a:r>
          </a:p>
          <a:p>
            <a:r>
              <a:rPr lang="en-US" dirty="0" smtClean="0"/>
              <a:t>Left Ventricle</a:t>
            </a:r>
          </a:p>
        </p:txBody>
      </p:sp>
      <p:sp>
        <p:nvSpPr>
          <p:cNvPr id="14" name="Rectangle 13"/>
          <p:cNvSpPr/>
          <p:nvPr/>
        </p:nvSpPr>
        <p:spPr>
          <a:xfrm>
            <a:off x="1676400" y="4876800"/>
            <a:ext cx="838200" cy="3048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514600" y="6477000"/>
            <a:ext cx="1066800" cy="25400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486400" y="4622800"/>
            <a:ext cx="762000" cy="25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86400" y="5067300"/>
            <a:ext cx="8382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895600" y="4466956"/>
            <a:ext cx="838200" cy="904068"/>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8339363">
            <a:off x="3627529" y="5055747"/>
            <a:ext cx="789829" cy="134404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41485" y="4114800"/>
            <a:ext cx="457200" cy="635000"/>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rot="19837665">
            <a:off x="4471621" y="4693912"/>
            <a:ext cx="568897" cy="1331173"/>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31469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4"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772" y="228600"/>
            <a:ext cx="3124200" cy="1143000"/>
          </a:xfrm>
        </p:spPr>
        <p:txBody>
          <a:bodyPr/>
          <a:lstStyle/>
          <a:p>
            <a:r>
              <a:rPr lang="en-US" dirty="0" smtClean="0"/>
              <a:t>Atria </a:t>
            </a:r>
            <a:endParaRPr lang="en-US" dirty="0"/>
          </a:p>
        </p:txBody>
      </p:sp>
      <p:sp>
        <p:nvSpPr>
          <p:cNvPr id="3" name="Content Placeholder 2"/>
          <p:cNvSpPr>
            <a:spLocks noGrp="1"/>
          </p:cNvSpPr>
          <p:nvPr>
            <p:ph sz="quarter" idx="1"/>
          </p:nvPr>
        </p:nvSpPr>
        <p:spPr>
          <a:xfrm>
            <a:off x="523460" y="1600200"/>
            <a:ext cx="3591340" cy="1866900"/>
          </a:xfrm>
        </p:spPr>
        <p:txBody>
          <a:bodyPr>
            <a:normAutofit/>
          </a:bodyPr>
          <a:lstStyle/>
          <a:p>
            <a:r>
              <a:rPr lang="en-US" dirty="0" smtClean="0"/>
              <a:t>The upper two chambers of the heart</a:t>
            </a:r>
          </a:p>
          <a:p>
            <a:r>
              <a:rPr lang="en-US" dirty="0" smtClean="0"/>
              <a:t>Receive and collect blood</a:t>
            </a:r>
          </a:p>
        </p:txBody>
      </p:sp>
      <p:sp>
        <p:nvSpPr>
          <p:cNvPr id="4" name="Title 1"/>
          <p:cNvSpPr txBox="1">
            <a:spLocks/>
          </p:cNvSpPr>
          <p:nvPr/>
        </p:nvSpPr>
        <p:spPr>
          <a:xfrm>
            <a:off x="523461" y="2895600"/>
            <a:ext cx="37338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smtClean="0"/>
              <a:t>Ventricles</a:t>
            </a:r>
            <a:endParaRPr lang="en-US" dirty="0"/>
          </a:p>
        </p:txBody>
      </p:sp>
      <p:sp>
        <p:nvSpPr>
          <p:cNvPr id="5" name="Content Placeholder 2"/>
          <p:cNvSpPr txBox="1">
            <a:spLocks/>
          </p:cNvSpPr>
          <p:nvPr/>
        </p:nvSpPr>
        <p:spPr>
          <a:xfrm>
            <a:off x="523461" y="4267200"/>
            <a:ext cx="2905539" cy="1905000"/>
          </a:xfrm>
          <a:prstGeom prst="rect">
            <a:avLst/>
          </a:prstGeom>
        </p:spPr>
        <p:txBody>
          <a:bodyPr vert="horz">
            <a:normAutofit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smtClean="0"/>
              <a:t>The lower two chambers of the heart</a:t>
            </a:r>
          </a:p>
          <a:p>
            <a:r>
              <a:rPr lang="en-US" dirty="0" smtClean="0"/>
              <a:t>Pump blood out of the heart</a:t>
            </a:r>
          </a:p>
        </p:txBody>
      </p:sp>
      <p:sp>
        <p:nvSpPr>
          <p:cNvPr id="6" name="Title 1"/>
          <p:cNvSpPr txBox="1">
            <a:spLocks/>
          </p:cNvSpPr>
          <p:nvPr/>
        </p:nvSpPr>
        <p:spPr>
          <a:xfrm>
            <a:off x="4648200" y="228600"/>
            <a:ext cx="31242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smtClean="0"/>
              <a:t>Septum</a:t>
            </a:r>
            <a:endParaRPr lang="en-US" dirty="0"/>
          </a:p>
        </p:txBody>
      </p:sp>
      <p:sp>
        <p:nvSpPr>
          <p:cNvPr id="7" name="Content Placeholder 2"/>
          <p:cNvSpPr txBox="1">
            <a:spLocks/>
          </p:cNvSpPr>
          <p:nvPr/>
        </p:nvSpPr>
        <p:spPr>
          <a:xfrm>
            <a:off x="4679196" y="1600200"/>
            <a:ext cx="3398003" cy="18669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smtClean="0"/>
              <a:t>Muscle that divides the heart into right and left halves</a:t>
            </a:r>
          </a:p>
        </p:txBody>
      </p:sp>
      <p:pic>
        <p:nvPicPr>
          <p:cNvPr id="8"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0653" y="3124200"/>
            <a:ext cx="4578884" cy="3378200"/>
          </a:xfrm>
          <a:prstGeom prst="rect">
            <a:avLst/>
          </a:prstGeom>
          <a:noFill/>
          <a:extLst>
            <a:ext uri="{909E8E84-426E-40DD-AFC4-6F175D3DCCD1}">
              <a14:hiddenFill xmlns:a14="http://schemas.microsoft.com/office/drawing/2010/main">
                <a:solidFill>
                  <a:srgbClr val="FFFFFF"/>
                </a:solidFill>
              </a14:hiddenFill>
            </a:ext>
          </a:extLst>
        </p:spPr>
      </p:pic>
      <p:sp>
        <p:nvSpPr>
          <p:cNvPr id="14" name="Oval 13"/>
          <p:cNvSpPr/>
          <p:nvPr/>
        </p:nvSpPr>
        <p:spPr>
          <a:xfrm rot="19057700">
            <a:off x="6007323" y="5176485"/>
            <a:ext cx="339977" cy="1208034"/>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6281116"/>
            <a:ext cx="609600" cy="221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4029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Valves</a:t>
            </a:r>
            <a:endParaRPr lang="en-US" dirty="0"/>
          </a:p>
        </p:txBody>
      </p:sp>
      <p:sp>
        <p:nvSpPr>
          <p:cNvPr id="3" name="Content Placeholder 2"/>
          <p:cNvSpPr>
            <a:spLocks noGrp="1"/>
          </p:cNvSpPr>
          <p:nvPr>
            <p:ph sz="quarter" idx="1"/>
          </p:nvPr>
        </p:nvSpPr>
        <p:spPr>
          <a:xfrm>
            <a:off x="152400" y="1905000"/>
            <a:ext cx="3352800" cy="4953000"/>
          </a:xfrm>
        </p:spPr>
        <p:txBody>
          <a:bodyPr numCol="1">
            <a:normAutofit/>
          </a:bodyPr>
          <a:lstStyle/>
          <a:p>
            <a:r>
              <a:rPr lang="en-US" dirty="0" smtClean="0"/>
              <a:t>4 Heart Valves</a:t>
            </a:r>
          </a:p>
          <a:p>
            <a:pPr lvl="1"/>
            <a:r>
              <a:rPr lang="en-US" dirty="0" smtClean="0"/>
              <a:t>Tricuspid Valve</a:t>
            </a:r>
          </a:p>
          <a:p>
            <a:pPr lvl="1"/>
            <a:r>
              <a:rPr lang="en-US" dirty="0" smtClean="0"/>
              <a:t>Pulmonary Semilunar Valve</a:t>
            </a:r>
          </a:p>
          <a:p>
            <a:pPr lvl="1"/>
            <a:r>
              <a:rPr lang="en-US" dirty="0" smtClean="0"/>
              <a:t>Mitral (</a:t>
            </a:r>
            <a:r>
              <a:rPr lang="en-US" dirty="0" err="1" smtClean="0"/>
              <a:t>Biscuspid</a:t>
            </a:r>
            <a:r>
              <a:rPr lang="en-US" dirty="0" smtClean="0"/>
              <a:t>) Valve</a:t>
            </a:r>
          </a:p>
          <a:p>
            <a:pPr lvl="1"/>
            <a:r>
              <a:rPr lang="en-US" dirty="0" smtClean="0"/>
              <a:t>Aortic </a:t>
            </a:r>
            <a:r>
              <a:rPr lang="en-US" dirty="0" smtClean="0"/>
              <a:t>(Semilunar) </a:t>
            </a:r>
            <a:r>
              <a:rPr lang="en-US" dirty="0" smtClean="0"/>
              <a:t>Valve</a:t>
            </a:r>
          </a:p>
          <a:p>
            <a:r>
              <a:rPr lang="en-US" dirty="0" smtClean="0"/>
              <a:t>Purpose: prevent backflow of blood, keep blood flowing in one direction </a:t>
            </a:r>
          </a:p>
        </p:txBody>
      </p:sp>
      <p:pic>
        <p:nvPicPr>
          <p:cNvPr id="4"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4902" y="1315419"/>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18848759">
            <a:off x="5013960" y="3598662"/>
            <a:ext cx="865378" cy="391967"/>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842157">
            <a:off x="5855497" y="3003736"/>
            <a:ext cx="432934" cy="351556"/>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3179090"/>
            <a:ext cx="457200" cy="402310"/>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574223" y="2977935"/>
            <a:ext cx="314419" cy="332245"/>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733800" y="2895600"/>
            <a:ext cx="838200" cy="228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315200" y="3505200"/>
            <a:ext cx="843116" cy="2482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81400" y="4038600"/>
            <a:ext cx="990600" cy="20303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19601" y="4648200"/>
            <a:ext cx="1063094"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48488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ircle(in)">
                                      <p:cBhvr>
                                        <p:cTn id="3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 </a:t>
            </a:r>
            <a:endParaRPr lang="en-US" dirty="0"/>
          </a:p>
        </p:txBody>
      </p:sp>
      <p:sp>
        <p:nvSpPr>
          <p:cNvPr id="3" name="Content Placeholder 2"/>
          <p:cNvSpPr>
            <a:spLocks noGrp="1"/>
          </p:cNvSpPr>
          <p:nvPr>
            <p:ph sz="quarter" idx="1"/>
          </p:nvPr>
        </p:nvSpPr>
        <p:spPr>
          <a:xfrm>
            <a:off x="457200" y="1600200"/>
            <a:ext cx="7467600" cy="1219200"/>
          </a:xfrm>
        </p:spPr>
        <p:txBody>
          <a:bodyPr/>
          <a:lstStyle/>
          <a:p>
            <a:r>
              <a:rPr lang="en-US" dirty="0" smtClean="0"/>
              <a:t>1. </a:t>
            </a:r>
            <a:r>
              <a:rPr lang="en-US" b="1" dirty="0" smtClean="0">
                <a:solidFill>
                  <a:srgbClr val="0070C0"/>
                </a:solidFill>
              </a:rPr>
              <a:t>Deoxygenated</a:t>
            </a:r>
            <a:r>
              <a:rPr lang="en-US" dirty="0" smtClean="0"/>
              <a:t> blood from the upper and lower body flows through the </a:t>
            </a:r>
            <a:r>
              <a:rPr lang="en-US" b="1" dirty="0" smtClean="0"/>
              <a:t>superior and inferior vena cava</a:t>
            </a:r>
            <a:r>
              <a:rPr lang="en-US" dirty="0" smtClean="0"/>
              <a:t>.</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82685"/>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295400" y="3563964"/>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95400" y="5767307"/>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2976963" y="3299201"/>
            <a:ext cx="304800" cy="1143000"/>
          </a:xfrm>
          <a:prstGeom prst="down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2895600" y="5957806"/>
            <a:ext cx="271217" cy="747793"/>
          </a:xfrm>
          <a:prstGeom prst="up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29040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anim calcmode="lin" valueType="num">
                                      <p:cBhvr>
                                        <p:cTn id="11" dur="1000" fill="hold"/>
                                        <p:tgtEl>
                                          <p:spTgt spid="9"/>
                                        </p:tgtEl>
                                        <p:attrNameLst>
                                          <p:attrName>ppt_x</p:attrName>
                                        </p:attrNameLst>
                                      </p:cBhvr>
                                      <p:tavLst>
                                        <p:tav tm="0">
                                          <p:val>
                                            <p:strVal val="#ppt_x"/>
                                          </p:val>
                                        </p:tav>
                                        <p:tav tm="100000">
                                          <p:val>
                                            <p:strVal val="#ppt_x"/>
                                          </p:val>
                                        </p:tav>
                                      </p:tavLst>
                                    </p:anim>
                                    <p:anim calcmode="lin" valueType="num">
                                      <p:cBhvr>
                                        <p:cTn id="1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Blood</a:t>
            </a:r>
            <a:endParaRPr lang="en-US" dirty="0"/>
          </a:p>
        </p:txBody>
      </p:sp>
      <p:sp>
        <p:nvSpPr>
          <p:cNvPr id="3" name="Content Placeholder 2"/>
          <p:cNvSpPr>
            <a:spLocks noGrp="1"/>
          </p:cNvSpPr>
          <p:nvPr>
            <p:ph sz="quarter" idx="1"/>
          </p:nvPr>
        </p:nvSpPr>
        <p:spPr/>
        <p:txBody>
          <a:bodyPr/>
          <a:lstStyle/>
          <a:p>
            <a:r>
              <a:rPr lang="en-US" dirty="0" smtClean="0"/>
              <a:t>2. The superior and inferior vena cava empty blood into the </a:t>
            </a:r>
            <a:r>
              <a:rPr lang="en-US" b="1" dirty="0" smtClean="0"/>
              <a:t>right atrium</a:t>
            </a:r>
            <a:r>
              <a:rPr lang="en-US" dirty="0" smtClean="0"/>
              <a:t>.</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2806485" y="4419600"/>
            <a:ext cx="851115" cy="1066800"/>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600200" y="4915546"/>
            <a:ext cx="8382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52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565</TotalTime>
  <Words>1090</Words>
  <Application>Microsoft Office PowerPoint</Application>
  <PresentationFormat>On-screen Show (4:3)</PresentationFormat>
  <Paragraphs>155</Paragraphs>
  <Slides>33</Slides>
  <Notes>13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Oriel</vt:lpstr>
      <vt:lpstr>The Heart of the Matter</vt:lpstr>
      <vt:lpstr>5 Interesting Facts about the Heart</vt:lpstr>
      <vt:lpstr>Functions of the Heart</vt:lpstr>
      <vt:lpstr>Anatomy of the Heart</vt:lpstr>
      <vt:lpstr>Four Chambers of the Heart</vt:lpstr>
      <vt:lpstr>Atria </vt:lpstr>
      <vt:lpstr>Valves</vt:lpstr>
      <vt:lpstr>Flow of Blood </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 in Action</vt:lpstr>
      <vt:lpstr>Circulation</vt:lpstr>
      <vt:lpstr>Circulation</vt:lpstr>
      <vt:lpstr>Contraction </vt:lpstr>
      <vt:lpstr>Did You Know?</vt:lpstr>
      <vt:lpstr>Electrical System</vt:lpstr>
      <vt:lpstr>Electrical System </vt:lpstr>
      <vt:lpstr>Electrical System</vt:lpstr>
      <vt:lpstr>Electrical System in Action</vt:lpstr>
      <vt:lpstr>Examples of Heart Diseases/Conditions</vt:lpstr>
      <vt:lpstr>Ways to Prevent Heart Disease</vt:lpstr>
      <vt:lpstr>References</vt:lpstr>
      <vt:lpstr>3-2-1</vt:lpstr>
    </vt:vector>
  </TitlesOfParts>
  <Company>College of Veterinary Medicine - Texas A&amp;M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 L Johnson's</dc:creator>
  <cp:lastModifiedBy>Lab, L Johnson's</cp:lastModifiedBy>
  <cp:revision>49</cp:revision>
  <dcterms:created xsi:type="dcterms:W3CDTF">2014-03-19T19:51:04Z</dcterms:created>
  <dcterms:modified xsi:type="dcterms:W3CDTF">2014-04-01T22:00:52Z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582222</vt:lpwstr>
  </property>
  <property fmtid="{D5CDD505-2E9C-101B-9397-08002B2CF9AE}" name="NXPowerLiteSettings" pid="3">
    <vt:lpwstr>F7000400038000</vt:lpwstr>
  </property>
  <property fmtid="{D5CDD505-2E9C-101B-9397-08002B2CF9AE}" name="NXPowerLiteVersion" pid="4">
    <vt:lpwstr>D6.1.2</vt:lpwstr>
  </property>
</Properties>
</file>