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8" r:id="rId60"/>
    <p:sldId id="315" r:id="rId61"/>
    <p:sldId id="316" r:id="rId62"/>
    <p:sldId id="317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-102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09E3F-212C-43A5-8F4C-346E93FCF8A2}" type="datetimeFigureOut">
              <a:rPr lang="en-US" smtClean="0"/>
              <a:t>3/4/2016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B10C57-73F3-49ED-AB1B-E2A57D537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23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FD84F2E-CAAC-4C26-99F0-007B2FEFF580}" type="slidenum">
              <a:rPr lang="en-US" altLang="en-US">
                <a:solidFill>
                  <a:prstClr val="black"/>
                </a:solidFill>
              </a:rPr>
              <a:pPr eaLnBrk="1" hangingPunct="1"/>
              <a:t>20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50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68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299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15400" y="304801"/>
            <a:ext cx="276860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1"/>
            <a:ext cx="810260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1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04800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25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04800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039258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04800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50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04800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71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11200" y="304800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29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4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0766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56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94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80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346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4698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3403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AD"/>
            </a:gs>
            <a:gs pos="100000">
              <a:srgbClr val="000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1200" y="3048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8273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Wikipedia:Citation_needed" TargetMode="External"/><Relationship Id="rId13" Type="http://schemas.openxmlformats.org/officeDocument/2006/relationships/hyperlink" Target="http://en.wikipedia.org/wiki/Lactoperoxidase" TargetMode="External"/><Relationship Id="rId18" Type="http://schemas.openxmlformats.org/officeDocument/2006/relationships/hyperlink" Target="http://en.wikipedia.org/wiki/Colostrum#cite_note-pmid11566627-9" TargetMode="External"/><Relationship Id="rId3" Type="http://schemas.openxmlformats.org/officeDocument/2006/relationships/hyperlink" Target="http://en.wikipedia.org/wiki/Colostrum#cite_note-4" TargetMode="External"/><Relationship Id="rId21" Type="http://schemas.openxmlformats.org/officeDocument/2006/relationships/hyperlink" Target="http://en.wikipedia.org/wiki/Colostrum#cite_note-pmid14581003-12" TargetMode="External"/><Relationship Id="rId7" Type="http://schemas.openxmlformats.org/officeDocument/2006/relationships/hyperlink" Target="http://en.wikipedia.org/wiki/IgM" TargetMode="External"/><Relationship Id="rId12" Type="http://schemas.openxmlformats.org/officeDocument/2006/relationships/hyperlink" Target="http://en.wikipedia.org/wiki/Colostrum#cite_note-pmid3918380-6" TargetMode="External"/><Relationship Id="rId17" Type="http://schemas.openxmlformats.org/officeDocument/2006/relationships/hyperlink" Target="http://en.wikipedia.org/wiki/Proline_rich_protein" TargetMode="External"/><Relationship Id="rId2" Type="http://schemas.openxmlformats.org/officeDocument/2006/relationships/hyperlink" Target="http://en.wikipedia.org/wiki/Lymphocytes" TargetMode="External"/><Relationship Id="rId16" Type="http://schemas.openxmlformats.org/officeDocument/2006/relationships/hyperlink" Target="http://en.wikipedia.org/wiki/Colostrum#cite_note-8" TargetMode="External"/><Relationship Id="rId20" Type="http://schemas.openxmlformats.org/officeDocument/2006/relationships/hyperlink" Target="http://en.wikipedia.org/wiki/Colostrum#cite_note-pmid1375729-1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IgG" TargetMode="External"/><Relationship Id="rId11" Type="http://schemas.openxmlformats.org/officeDocument/2006/relationships/hyperlink" Target="http://en.wikipedia.org/wiki/Lysozyme" TargetMode="External"/><Relationship Id="rId5" Type="http://schemas.openxmlformats.org/officeDocument/2006/relationships/hyperlink" Target="http://en.wikipedia.org/wiki/IgA" TargetMode="External"/><Relationship Id="rId15" Type="http://schemas.openxmlformats.org/officeDocument/2006/relationships/hyperlink" Target="http://en.wikipedia.org/wiki/Complement_system" TargetMode="External"/><Relationship Id="rId10" Type="http://schemas.openxmlformats.org/officeDocument/2006/relationships/hyperlink" Target="http://en.wikipedia.org/wiki/Colostrum#cite_note-5" TargetMode="External"/><Relationship Id="rId19" Type="http://schemas.openxmlformats.org/officeDocument/2006/relationships/hyperlink" Target="http://en.wikipedia.org/wiki/Colostrum#cite_note-Hagiwara2000-10" TargetMode="External"/><Relationship Id="rId4" Type="http://schemas.openxmlformats.org/officeDocument/2006/relationships/hyperlink" Target="http://en.wikipedia.org/wiki/Antibodies" TargetMode="External"/><Relationship Id="rId9" Type="http://schemas.openxmlformats.org/officeDocument/2006/relationships/hyperlink" Target="http://en.wikipedia.org/wiki/Lactoferrin" TargetMode="External"/><Relationship Id="rId14" Type="http://schemas.openxmlformats.org/officeDocument/2006/relationships/hyperlink" Target="http://en.wikipedia.org/wiki/Colostrum#cite_note-pmid225143-7" TargetMode="External"/><Relationship Id="rId22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3.png"/><Relationship Id="rId2" Type="http://schemas.openxmlformats.org/officeDocument/2006/relationships/hyperlink" Target="http://www.google.com/url?sa=i&amp;rct=j&amp;q=&amp;esrc=s&amp;frm=1&amp;source=images&amp;cd=&amp;cad=rja&amp;docid=kjpgG0PecWLBnM&amp;tbnid=ao18hlu_s1L_5M:&amp;ved=0CAUQjRw&amp;url=http://m.inmagine.com/image-pe0070083-Surgeons-in-scrubs-washing-hands-at-sink.html&amp;ei=ew41UdTiB8Wo2gWHroGoDQ&amp;bvm=bv.43148975,d.b2I&amp;psig=AFQjCNFHx_SuZhsoGIQWAzF2heK7JcpvqA&amp;ust=136251800215391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22.jpeg"/><Relationship Id="rId4" Type="http://schemas.openxmlformats.org/officeDocument/2006/relationships/hyperlink" Target="http://www.google.com/url?sa=i&amp;rct=j&amp;q=&amp;esrc=s&amp;frm=1&amp;source=images&amp;cd=&amp;cad=rja&amp;docid=SuomjxhtEwhmAM&amp;tbnid=DG1pl9UVOeaICM:&amp;ved=0CAUQjRw&amp;url=http://www.atlanta-injurylawyerblog.com/2012/06/new-7th-circuit-opinion-about-medicare-fraud-whistleblowers.html&amp;ei=rg41UeLhNcau2gXNuYCwDA&amp;bvm=bv.43148975,d.b2I&amp;psig=AFQjCNFHx_SuZhsoGIQWAzF2heK7JcpvqA&amp;ust=136251800215391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"/>
          <a:stretch>
            <a:fillRect/>
          </a:stretch>
        </p:blipFill>
        <p:spPr bwMode="auto">
          <a:xfrm>
            <a:off x="5395914" y="2835276"/>
            <a:ext cx="2909887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758253" y="150813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Overview of the 		Immune System</a:t>
            </a:r>
            <a:r>
              <a:rPr lang="en-US" altLang="en-US" dirty="0" smtClean="0"/>
              <a:t> </a:t>
            </a:r>
          </a:p>
        </p:txBody>
      </p:sp>
      <p:pic>
        <p:nvPicPr>
          <p:cNvPr id="2052" name="Picture 3" descr="420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5" b="-58"/>
          <a:stretch>
            <a:fillRect/>
          </a:stretch>
        </p:blipFill>
        <p:spPr bwMode="auto">
          <a:xfrm>
            <a:off x="1524001" y="4495800"/>
            <a:ext cx="19589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420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" b="-113"/>
          <a:stretch>
            <a:fillRect/>
          </a:stretch>
        </p:blipFill>
        <p:spPr bwMode="auto">
          <a:xfrm>
            <a:off x="1524000" y="2870200"/>
            <a:ext cx="23622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5" descr="420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" b="-32"/>
          <a:stretch>
            <a:fillRect/>
          </a:stretch>
        </p:blipFill>
        <p:spPr bwMode="auto">
          <a:xfrm>
            <a:off x="5105400" y="4429126"/>
            <a:ext cx="33528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6" descr="421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9" b="23"/>
          <a:stretch>
            <a:fillRect/>
          </a:stretch>
        </p:blipFill>
        <p:spPr bwMode="auto">
          <a:xfrm>
            <a:off x="3505201" y="4572000"/>
            <a:ext cx="16557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422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25" y="2819400"/>
            <a:ext cx="15636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 descr="42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" b="69"/>
          <a:stretch>
            <a:fillRect/>
          </a:stretch>
        </p:blipFill>
        <p:spPr bwMode="auto">
          <a:xfrm>
            <a:off x="8305800" y="2819400"/>
            <a:ext cx="25908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422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" b="31"/>
          <a:stretch>
            <a:fillRect/>
          </a:stretch>
        </p:blipFill>
        <p:spPr bwMode="auto">
          <a:xfrm>
            <a:off x="8458200" y="4495800"/>
            <a:ext cx="2209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306617" y="335347"/>
            <a:ext cx="3680765" cy="2058447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Undergraduate – Graduate</a:t>
            </a:r>
          </a:p>
          <a:p>
            <a:r>
              <a:rPr lang="en-US" dirty="0">
                <a:solidFill>
                  <a:srgbClr val="FFC000"/>
                </a:solidFill>
              </a:rPr>
              <a:t> Histology Lecture </a:t>
            </a:r>
            <a:r>
              <a:rPr lang="en-US" dirty="0" smtClean="0">
                <a:solidFill>
                  <a:srgbClr val="FFC000"/>
                </a:solidFill>
              </a:rPr>
              <a:t>Series</a:t>
            </a:r>
          </a:p>
          <a:p>
            <a:endParaRPr lang="en-US" dirty="0">
              <a:solidFill>
                <a:srgbClr val="FFC000"/>
              </a:solidFill>
            </a:endParaRPr>
          </a:p>
          <a:p>
            <a:r>
              <a:rPr lang="en-US" dirty="0" smtClean="0">
                <a:solidFill>
                  <a:srgbClr val="FFC000"/>
                </a:solidFill>
              </a:rPr>
              <a:t>Larry </a:t>
            </a:r>
            <a:r>
              <a:rPr lang="en-US" dirty="0">
                <a:solidFill>
                  <a:srgbClr val="FFC000"/>
                </a:solidFill>
              </a:rPr>
              <a:t>Johnson, Professor</a:t>
            </a:r>
          </a:p>
          <a:p>
            <a:r>
              <a:rPr lang="en-US" dirty="0">
                <a:solidFill>
                  <a:srgbClr val="FFC000"/>
                </a:solidFill>
              </a:rPr>
              <a:t>Veterinary Integrative Biosciences</a:t>
            </a:r>
          </a:p>
          <a:p>
            <a:r>
              <a:rPr lang="en-US" dirty="0">
                <a:solidFill>
                  <a:srgbClr val="FFC000"/>
                </a:solidFill>
              </a:rPr>
              <a:t>Texas A&amp;M University</a:t>
            </a:r>
          </a:p>
          <a:p>
            <a:r>
              <a:rPr lang="en-US" dirty="0">
                <a:solidFill>
                  <a:srgbClr val="FFC000"/>
                </a:solidFill>
              </a:rPr>
              <a:t>College Station, </a:t>
            </a:r>
            <a:r>
              <a:rPr lang="en-US" dirty="0" smtClean="0">
                <a:solidFill>
                  <a:srgbClr val="FFC000"/>
                </a:solidFill>
              </a:rPr>
              <a:t>TX 77843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47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109538" y="195262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FFFFFF"/>
                </a:solidFill>
              </a:rPr>
              <a:t>Three Key Steps of Combating Infections</a:t>
            </a:r>
          </a:p>
        </p:txBody>
      </p:sp>
      <p:pic>
        <p:nvPicPr>
          <p:cNvPr id="11267" name="Object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2066926"/>
            <a:ext cx="823912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Object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3138489"/>
            <a:ext cx="8255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Object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39" y="4211639"/>
            <a:ext cx="808037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3025776" y="2120900"/>
            <a:ext cx="5503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  <a:latin typeface="Georgia" panose="02040502050405020303" pitchFamily="18" charset="0"/>
              </a:rPr>
              <a:t>reak the cycle of transmission</a:t>
            </a:r>
            <a:endParaRPr lang="en-US" altLang="en-US" sz="180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sp>
        <p:nvSpPr>
          <p:cNvPr id="153609" name="Text Box 9"/>
          <p:cNvSpPr txBox="1">
            <a:spLocks noChangeArrowheads="1"/>
          </p:cNvSpPr>
          <p:nvPr/>
        </p:nvSpPr>
        <p:spPr bwMode="auto">
          <a:xfrm>
            <a:off x="4673601" y="3271839"/>
            <a:ext cx="4149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  <a:latin typeface="Georgia" panose="02040502050405020303" pitchFamily="18" charset="0"/>
              </a:rPr>
              <a:t>ill the infectious agent</a:t>
            </a:r>
          </a:p>
        </p:txBody>
      </p:sp>
      <p:sp>
        <p:nvSpPr>
          <p:cNvPr id="153610" name="Text Box 10"/>
          <p:cNvSpPr txBox="1">
            <a:spLocks noChangeArrowheads="1"/>
          </p:cNvSpPr>
          <p:nvPr/>
        </p:nvSpPr>
        <p:spPr bwMode="auto">
          <a:xfrm>
            <a:off x="6180138" y="4298950"/>
            <a:ext cx="4318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  <a:latin typeface="Georgia" panose="02040502050405020303" pitchFamily="18" charset="0"/>
              </a:rPr>
              <a:t>ncrease host resistance</a:t>
            </a:r>
          </a:p>
        </p:txBody>
      </p:sp>
      <p:cxnSp>
        <p:nvCxnSpPr>
          <p:cNvPr id="11273" name="AutoShape 11"/>
          <p:cNvCxnSpPr>
            <a:cxnSpLocks noChangeShapeType="1"/>
          </p:cNvCxnSpPr>
          <p:nvPr/>
        </p:nvCxnSpPr>
        <p:spPr bwMode="auto">
          <a:xfrm>
            <a:off x="2109788" y="2849563"/>
            <a:ext cx="3060700" cy="1060450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4" name="AutoShape 12"/>
          <p:cNvCxnSpPr>
            <a:cxnSpLocks noChangeShapeType="1"/>
          </p:cNvCxnSpPr>
          <p:nvPr/>
        </p:nvCxnSpPr>
        <p:spPr bwMode="auto">
          <a:xfrm rot="16200000" flipH="1">
            <a:off x="4862513" y="4178301"/>
            <a:ext cx="2138363" cy="1579562"/>
          </a:xfrm>
          <a:prstGeom prst="bentConnector3">
            <a:avLst>
              <a:gd name="adj1" fmla="val 49963"/>
            </a:avLst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1275" name="Group 13"/>
          <p:cNvGrpSpPr>
            <a:grpSpLocks/>
          </p:cNvGrpSpPr>
          <p:nvPr/>
        </p:nvGrpSpPr>
        <p:grpSpPr bwMode="auto">
          <a:xfrm rot="20602482" flipH="1">
            <a:off x="1941514" y="4827588"/>
            <a:ext cx="2478087" cy="1276350"/>
            <a:chOff x="546" y="3238"/>
            <a:chExt cx="1561" cy="804"/>
          </a:xfrm>
        </p:grpSpPr>
        <p:sp>
          <p:nvSpPr>
            <p:cNvPr id="11277" name="Freeform 14"/>
            <p:cNvSpPr>
              <a:spLocks noEditPoints="1"/>
            </p:cNvSpPr>
            <p:nvPr/>
          </p:nvSpPr>
          <p:spPr bwMode="auto">
            <a:xfrm>
              <a:off x="546" y="3353"/>
              <a:ext cx="1561" cy="689"/>
            </a:xfrm>
            <a:custGeom>
              <a:avLst/>
              <a:gdLst>
                <a:gd name="T0" fmla="*/ 1230 w 1561"/>
                <a:gd name="T1" fmla="*/ 672 h 689"/>
                <a:gd name="T2" fmla="*/ 1339 w 1561"/>
                <a:gd name="T3" fmla="*/ 605 h 689"/>
                <a:gd name="T4" fmla="*/ 1421 w 1561"/>
                <a:gd name="T5" fmla="*/ 492 h 689"/>
                <a:gd name="T6" fmla="*/ 1433 w 1561"/>
                <a:gd name="T7" fmla="*/ 463 h 689"/>
                <a:gd name="T8" fmla="*/ 1483 w 1561"/>
                <a:gd name="T9" fmla="*/ 453 h 689"/>
                <a:gd name="T10" fmla="*/ 1546 w 1561"/>
                <a:gd name="T11" fmla="*/ 419 h 689"/>
                <a:gd name="T12" fmla="*/ 1554 w 1561"/>
                <a:gd name="T13" fmla="*/ 342 h 689"/>
                <a:gd name="T14" fmla="*/ 1496 w 1561"/>
                <a:gd name="T15" fmla="*/ 278 h 689"/>
                <a:gd name="T16" fmla="*/ 1433 w 1561"/>
                <a:gd name="T17" fmla="*/ 242 h 689"/>
                <a:gd name="T18" fmla="*/ 1418 w 1561"/>
                <a:gd name="T19" fmla="*/ 194 h 689"/>
                <a:gd name="T20" fmla="*/ 1325 w 1561"/>
                <a:gd name="T21" fmla="*/ 60 h 689"/>
                <a:gd name="T22" fmla="*/ 1237 w 1561"/>
                <a:gd name="T23" fmla="*/ 8 h 689"/>
                <a:gd name="T24" fmla="*/ 1145 w 1561"/>
                <a:gd name="T25" fmla="*/ 2 h 689"/>
                <a:gd name="T26" fmla="*/ 1066 w 1561"/>
                <a:gd name="T27" fmla="*/ 14 h 689"/>
                <a:gd name="T28" fmla="*/ 995 w 1561"/>
                <a:gd name="T29" fmla="*/ 42 h 689"/>
                <a:gd name="T30" fmla="*/ 944 w 1561"/>
                <a:gd name="T31" fmla="*/ 96 h 689"/>
                <a:gd name="T32" fmla="*/ 898 w 1561"/>
                <a:gd name="T33" fmla="*/ 173 h 689"/>
                <a:gd name="T34" fmla="*/ 873 w 1561"/>
                <a:gd name="T35" fmla="*/ 206 h 689"/>
                <a:gd name="T36" fmla="*/ 846 w 1561"/>
                <a:gd name="T37" fmla="*/ 202 h 689"/>
                <a:gd name="T38" fmla="*/ 817 w 1561"/>
                <a:gd name="T39" fmla="*/ 259 h 689"/>
                <a:gd name="T40" fmla="*/ 807 w 1561"/>
                <a:gd name="T41" fmla="*/ 282 h 689"/>
                <a:gd name="T42" fmla="*/ 581 w 1561"/>
                <a:gd name="T43" fmla="*/ 263 h 689"/>
                <a:gd name="T44" fmla="*/ 201 w 1561"/>
                <a:gd name="T45" fmla="*/ 219 h 689"/>
                <a:gd name="T46" fmla="*/ 98 w 1561"/>
                <a:gd name="T47" fmla="*/ 219 h 689"/>
                <a:gd name="T48" fmla="*/ 40 w 1561"/>
                <a:gd name="T49" fmla="*/ 282 h 689"/>
                <a:gd name="T50" fmla="*/ 0 w 1561"/>
                <a:gd name="T51" fmla="*/ 359 h 689"/>
                <a:gd name="T52" fmla="*/ 40 w 1561"/>
                <a:gd name="T53" fmla="*/ 415 h 689"/>
                <a:gd name="T54" fmla="*/ 96 w 1561"/>
                <a:gd name="T55" fmla="*/ 495 h 689"/>
                <a:gd name="T56" fmla="*/ 151 w 1561"/>
                <a:gd name="T57" fmla="*/ 578 h 689"/>
                <a:gd name="T58" fmla="*/ 186 w 1561"/>
                <a:gd name="T59" fmla="*/ 534 h 689"/>
                <a:gd name="T60" fmla="*/ 195 w 1561"/>
                <a:gd name="T61" fmla="*/ 520 h 689"/>
                <a:gd name="T62" fmla="*/ 234 w 1561"/>
                <a:gd name="T63" fmla="*/ 532 h 689"/>
                <a:gd name="T64" fmla="*/ 303 w 1561"/>
                <a:gd name="T65" fmla="*/ 541 h 689"/>
                <a:gd name="T66" fmla="*/ 334 w 1561"/>
                <a:gd name="T67" fmla="*/ 509 h 689"/>
                <a:gd name="T68" fmla="*/ 374 w 1561"/>
                <a:gd name="T69" fmla="*/ 530 h 689"/>
                <a:gd name="T70" fmla="*/ 435 w 1561"/>
                <a:gd name="T71" fmla="*/ 513 h 689"/>
                <a:gd name="T72" fmla="*/ 487 w 1561"/>
                <a:gd name="T73" fmla="*/ 495 h 689"/>
                <a:gd name="T74" fmla="*/ 547 w 1561"/>
                <a:gd name="T75" fmla="*/ 511 h 689"/>
                <a:gd name="T76" fmla="*/ 583 w 1561"/>
                <a:gd name="T77" fmla="*/ 492 h 689"/>
                <a:gd name="T78" fmla="*/ 604 w 1561"/>
                <a:gd name="T79" fmla="*/ 484 h 689"/>
                <a:gd name="T80" fmla="*/ 688 w 1561"/>
                <a:gd name="T81" fmla="*/ 470 h 689"/>
                <a:gd name="T82" fmla="*/ 756 w 1561"/>
                <a:gd name="T83" fmla="*/ 470 h 689"/>
                <a:gd name="T84" fmla="*/ 804 w 1561"/>
                <a:gd name="T85" fmla="*/ 484 h 689"/>
                <a:gd name="T86" fmla="*/ 834 w 1561"/>
                <a:gd name="T87" fmla="*/ 513 h 689"/>
                <a:gd name="T88" fmla="*/ 861 w 1561"/>
                <a:gd name="T89" fmla="*/ 513 h 689"/>
                <a:gd name="T90" fmla="*/ 884 w 1561"/>
                <a:gd name="T91" fmla="*/ 522 h 689"/>
                <a:gd name="T92" fmla="*/ 957 w 1561"/>
                <a:gd name="T93" fmla="*/ 632 h 689"/>
                <a:gd name="T94" fmla="*/ 1028 w 1561"/>
                <a:gd name="T95" fmla="*/ 678 h 689"/>
                <a:gd name="T96" fmla="*/ 1471 w 1561"/>
                <a:gd name="T97" fmla="*/ 384 h 689"/>
                <a:gd name="T98" fmla="*/ 1490 w 1561"/>
                <a:gd name="T99" fmla="*/ 382 h 689"/>
                <a:gd name="T100" fmla="*/ 1498 w 1561"/>
                <a:gd name="T101" fmla="*/ 361 h 689"/>
                <a:gd name="T102" fmla="*/ 1492 w 1561"/>
                <a:gd name="T103" fmla="*/ 351 h 689"/>
                <a:gd name="T104" fmla="*/ 1479 w 1561"/>
                <a:gd name="T105" fmla="*/ 342 h 689"/>
                <a:gd name="T106" fmla="*/ 1458 w 1561"/>
                <a:gd name="T107" fmla="*/ 361 h 689"/>
                <a:gd name="T108" fmla="*/ 1456 w 1561"/>
                <a:gd name="T109" fmla="*/ 376 h 689"/>
                <a:gd name="T110" fmla="*/ 1458 w 1561"/>
                <a:gd name="T111" fmla="*/ 382 h 68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561"/>
                <a:gd name="T169" fmla="*/ 0 h 689"/>
                <a:gd name="T170" fmla="*/ 1561 w 1561"/>
                <a:gd name="T171" fmla="*/ 689 h 68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561" h="689">
                  <a:moveTo>
                    <a:pt x="1063" y="689"/>
                  </a:moveTo>
                  <a:lnTo>
                    <a:pt x="1097" y="689"/>
                  </a:lnTo>
                  <a:lnTo>
                    <a:pt x="1130" y="689"/>
                  </a:lnTo>
                  <a:lnTo>
                    <a:pt x="1164" y="685"/>
                  </a:lnTo>
                  <a:lnTo>
                    <a:pt x="1197" y="680"/>
                  </a:lnTo>
                  <a:lnTo>
                    <a:pt x="1230" y="672"/>
                  </a:lnTo>
                  <a:lnTo>
                    <a:pt x="1260" y="659"/>
                  </a:lnTo>
                  <a:lnTo>
                    <a:pt x="1276" y="651"/>
                  </a:lnTo>
                  <a:lnTo>
                    <a:pt x="1291" y="643"/>
                  </a:lnTo>
                  <a:lnTo>
                    <a:pt x="1306" y="634"/>
                  </a:lnTo>
                  <a:lnTo>
                    <a:pt x="1322" y="622"/>
                  </a:lnTo>
                  <a:lnTo>
                    <a:pt x="1339" y="605"/>
                  </a:lnTo>
                  <a:lnTo>
                    <a:pt x="1354" y="588"/>
                  </a:lnTo>
                  <a:lnTo>
                    <a:pt x="1370" y="570"/>
                  </a:lnTo>
                  <a:lnTo>
                    <a:pt x="1385" y="551"/>
                  </a:lnTo>
                  <a:lnTo>
                    <a:pt x="1396" y="532"/>
                  </a:lnTo>
                  <a:lnTo>
                    <a:pt x="1410" y="513"/>
                  </a:lnTo>
                  <a:lnTo>
                    <a:pt x="1421" y="492"/>
                  </a:lnTo>
                  <a:lnTo>
                    <a:pt x="1431" y="470"/>
                  </a:lnTo>
                  <a:lnTo>
                    <a:pt x="1433" y="469"/>
                  </a:lnTo>
                  <a:lnTo>
                    <a:pt x="1433" y="467"/>
                  </a:lnTo>
                  <a:lnTo>
                    <a:pt x="1433" y="465"/>
                  </a:lnTo>
                  <a:lnTo>
                    <a:pt x="1433" y="463"/>
                  </a:lnTo>
                  <a:lnTo>
                    <a:pt x="1433" y="461"/>
                  </a:lnTo>
                  <a:lnTo>
                    <a:pt x="1450" y="459"/>
                  </a:lnTo>
                  <a:lnTo>
                    <a:pt x="1466" y="457"/>
                  </a:lnTo>
                  <a:lnTo>
                    <a:pt x="1483" y="453"/>
                  </a:lnTo>
                  <a:lnTo>
                    <a:pt x="1498" y="451"/>
                  </a:lnTo>
                  <a:lnTo>
                    <a:pt x="1514" y="445"/>
                  </a:lnTo>
                  <a:lnTo>
                    <a:pt x="1529" y="438"/>
                  </a:lnTo>
                  <a:lnTo>
                    <a:pt x="1535" y="432"/>
                  </a:lnTo>
                  <a:lnTo>
                    <a:pt x="1540" y="426"/>
                  </a:lnTo>
                  <a:lnTo>
                    <a:pt x="1546" y="419"/>
                  </a:lnTo>
                  <a:lnTo>
                    <a:pt x="1552" y="411"/>
                  </a:lnTo>
                  <a:lnTo>
                    <a:pt x="1558" y="397"/>
                  </a:lnTo>
                  <a:lnTo>
                    <a:pt x="1561" y="382"/>
                  </a:lnTo>
                  <a:lnTo>
                    <a:pt x="1561" y="369"/>
                  </a:lnTo>
                  <a:lnTo>
                    <a:pt x="1558" y="355"/>
                  </a:lnTo>
                  <a:lnTo>
                    <a:pt x="1554" y="342"/>
                  </a:lnTo>
                  <a:lnTo>
                    <a:pt x="1548" y="328"/>
                  </a:lnTo>
                  <a:lnTo>
                    <a:pt x="1540" y="317"/>
                  </a:lnTo>
                  <a:lnTo>
                    <a:pt x="1535" y="305"/>
                  </a:lnTo>
                  <a:lnTo>
                    <a:pt x="1523" y="294"/>
                  </a:lnTo>
                  <a:lnTo>
                    <a:pt x="1512" y="286"/>
                  </a:lnTo>
                  <a:lnTo>
                    <a:pt x="1496" y="278"/>
                  </a:lnTo>
                  <a:lnTo>
                    <a:pt x="1483" y="271"/>
                  </a:lnTo>
                  <a:lnTo>
                    <a:pt x="1467" y="265"/>
                  </a:lnTo>
                  <a:lnTo>
                    <a:pt x="1454" y="261"/>
                  </a:lnTo>
                  <a:lnTo>
                    <a:pt x="1443" y="255"/>
                  </a:lnTo>
                  <a:lnTo>
                    <a:pt x="1433" y="252"/>
                  </a:lnTo>
                  <a:lnTo>
                    <a:pt x="1433" y="242"/>
                  </a:lnTo>
                  <a:lnTo>
                    <a:pt x="1431" y="234"/>
                  </a:lnTo>
                  <a:lnTo>
                    <a:pt x="1429" y="225"/>
                  </a:lnTo>
                  <a:lnTo>
                    <a:pt x="1427" y="217"/>
                  </a:lnTo>
                  <a:lnTo>
                    <a:pt x="1423" y="209"/>
                  </a:lnTo>
                  <a:lnTo>
                    <a:pt x="1421" y="202"/>
                  </a:lnTo>
                  <a:lnTo>
                    <a:pt x="1418" y="194"/>
                  </a:lnTo>
                  <a:lnTo>
                    <a:pt x="1416" y="186"/>
                  </a:lnTo>
                  <a:lnTo>
                    <a:pt x="1400" y="154"/>
                  </a:lnTo>
                  <a:lnTo>
                    <a:pt x="1383" y="123"/>
                  </a:lnTo>
                  <a:lnTo>
                    <a:pt x="1362" y="96"/>
                  </a:lnTo>
                  <a:lnTo>
                    <a:pt x="1339" y="71"/>
                  </a:lnTo>
                  <a:lnTo>
                    <a:pt x="1325" y="60"/>
                  </a:lnTo>
                  <a:lnTo>
                    <a:pt x="1314" y="48"/>
                  </a:lnTo>
                  <a:lnTo>
                    <a:pt x="1299" y="39"/>
                  </a:lnTo>
                  <a:lnTo>
                    <a:pt x="1285" y="29"/>
                  </a:lnTo>
                  <a:lnTo>
                    <a:pt x="1270" y="21"/>
                  </a:lnTo>
                  <a:lnTo>
                    <a:pt x="1254" y="14"/>
                  </a:lnTo>
                  <a:lnTo>
                    <a:pt x="1237" y="8"/>
                  </a:lnTo>
                  <a:lnTo>
                    <a:pt x="1220" y="2"/>
                  </a:lnTo>
                  <a:lnTo>
                    <a:pt x="1205" y="0"/>
                  </a:lnTo>
                  <a:lnTo>
                    <a:pt x="1189" y="0"/>
                  </a:lnTo>
                  <a:lnTo>
                    <a:pt x="1174" y="0"/>
                  </a:lnTo>
                  <a:lnTo>
                    <a:pt x="1159" y="2"/>
                  </a:lnTo>
                  <a:lnTo>
                    <a:pt x="1145" y="2"/>
                  </a:lnTo>
                  <a:lnTo>
                    <a:pt x="1130" y="4"/>
                  </a:lnTo>
                  <a:lnTo>
                    <a:pt x="1116" y="4"/>
                  </a:lnTo>
                  <a:lnTo>
                    <a:pt x="1103" y="2"/>
                  </a:lnTo>
                  <a:lnTo>
                    <a:pt x="1091" y="6"/>
                  </a:lnTo>
                  <a:lnTo>
                    <a:pt x="1080" y="10"/>
                  </a:lnTo>
                  <a:lnTo>
                    <a:pt x="1066" y="14"/>
                  </a:lnTo>
                  <a:lnTo>
                    <a:pt x="1055" y="17"/>
                  </a:lnTo>
                  <a:lnTo>
                    <a:pt x="1043" y="23"/>
                  </a:lnTo>
                  <a:lnTo>
                    <a:pt x="1032" y="29"/>
                  </a:lnTo>
                  <a:lnTo>
                    <a:pt x="1020" y="33"/>
                  </a:lnTo>
                  <a:lnTo>
                    <a:pt x="1009" y="37"/>
                  </a:lnTo>
                  <a:lnTo>
                    <a:pt x="995" y="42"/>
                  </a:lnTo>
                  <a:lnTo>
                    <a:pt x="984" y="48"/>
                  </a:lnTo>
                  <a:lnTo>
                    <a:pt x="976" y="58"/>
                  </a:lnTo>
                  <a:lnTo>
                    <a:pt x="967" y="67"/>
                  </a:lnTo>
                  <a:lnTo>
                    <a:pt x="959" y="79"/>
                  </a:lnTo>
                  <a:lnTo>
                    <a:pt x="951" y="88"/>
                  </a:lnTo>
                  <a:lnTo>
                    <a:pt x="944" y="96"/>
                  </a:lnTo>
                  <a:lnTo>
                    <a:pt x="934" y="104"/>
                  </a:lnTo>
                  <a:lnTo>
                    <a:pt x="924" y="117"/>
                  </a:lnTo>
                  <a:lnTo>
                    <a:pt x="917" y="133"/>
                  </a:lnTo>
                  <a:lnTo>
                    <a:pt x="909" y="146"/>
                  </a:lnTo>
                  <a:lnTo>
                    <a:pt x="903" y="159"/>
                  </a:lnTo>
                  <a:lnTo>
                    <a:pt x="898" y="173"/>
                  </a:lnTo>
                  <a:lnTo>
                    <a:pt x="892" y="186"/>
                  </a:lnTo>
                  <a:lnTo>
                    <a:pt x="886" y="202"/>
                  </a:lnTo>
                  <a:lnTo>
                    <a:pt x="880" y="213"/>
                  </a:lnTo>
                  <a:lnTo>
                    <a:pt x="878" y="211"/>
                  </a:lnTo>
                  <a:lnTo>
                    <a:pt x="875" y="207"/>
                  </a:lnTo>
                  <a:lnTo>
                    <a:pt x="873" y="206"/>
                  </a:lnTo>
                  <a:lnTo>
                    <a:pt x="869" y="202"/>
                  </a:lnTo>
                  <a:lnTo>
                    <a:pt x="865" y="198"/>
                  </a:lnTo>
                  <a:lnTo>
                    <a:pt x="863" y="196"/>
                  </a:lnTo>
                  <a:lnTo>
                    <a:pt x="857" y="196"/>
                  </a:lnTo>
                  <a:lnTo>
                    <a:pt x="853" y="196"/>
                  </a:lnTo>
                  <a:lnTo>
                    <a:pt x="846" y="202"/>
                  </a:lnTo>
                  <a:lnTo>
                    <a:pt x="838" y="211"/>
                  </a:lnTo>
                  <a:lnTo>
                    <a:pt x="832" y="219"/>
                  </a:lnTo>
                  <a:lnTo>
                    <a:pt x="829" y="229"/>
                  </a:lnTo>
                  <a:lnTo>
                    <a:pt x="825" y="240"/>
                  </a:lnTo>
                  <a:lnTo>
                    <a:pt x="821" y="250"/>
                  </a:lnTo>
                  <a:lnTo>
                    <a:pt x="817" y="259"/>
                  </a:lnTo>
                  <a:lnTo>
                    <a:pt x="813" y="269"/>
                  </a:lnTo>
                  <a:lnTo>
                    <a:pt x="811" y="271"/>
                  </a:lnTo>
                  <a:lnTo>
                    <a:pt x="811" y="275"/>
                  </a:lnTo>
                  <a:lnTo>
                    <a:pt x="809" y="277"/>
                  </a:lnTo>
                  <a:lnTo>
                    <a:pt x="807" y="278"/>
                  </a:lnTo>
                  <a:lnTo>
                    <a:pt x="807" y="282"/>
                  </a:lnTo>
                  <a:lnTo>
                    <a:pt x="806" y="282"/>
                  </a:lnTo>
                  <a:lnTo>
                    <a:pt x="804" y="282"/>
                  </a:lnTo>
                  <a:lnTo>
                    <a:pt x="802" y="282"/>
                  </a:lnTo>
                  <a:lnTo>
                    <a:pt x="727" y="277"/>
                  </a:lnTo>
                  <a:lnTo>
                    <a:pt x="654" y="271"/>
                  </a:lnTo>
                  <a:lnTo>
                    <a:pt x="581" y="263"/>
                  </a:lnTo>
                  <a:lnTo>
                    <a:pt x="510" y="255"/>
                  </a:lnTo>
                  <a:lnTo>
                    <a:pt x="437" y="248"/>
                  </a:lnTo>
                  <a:lnTo>
                    <a:pt x="364" y="238"/>
                  </a:lnTo>
                  <a:lnTo>
                    <a:pt x="293" y="230"/>
                  </a:lnTo>
                  <a:lnTo>
                    <a:pt x="220" y="221"/>
                  </a:lnTo>
                  <a:lnTo>
                    <a:pt x="201" y="219"/>
                  </a:lnTo>
                  <a:lnTo>
                    <a:pt x="182" y="217"/>
                  </a:lnTo>
                  <a:lnTo>
                    <a:pt x="163" y="213"/>
                  </a:lnTo>
                  <a:lnTo>
                    <a:pt x="144" y="213"/>
                  </a:lnTo>
                  <a:lnTo>
                    <a:pt x="124" y="213"/>
                  </a:lnTo>
                  <a:lnTo>
                    <a:pt x="107" y="217"/>
                  </a:lnTo>
                  <a:lnTo>
                    <a:pt x="98" y="219"/>
                  </a:lnTo>
                  <a:lnTo>
                    <a:pt x="90" y="223"/>
                  </a:lnTo>
                  <a:lnTo>
                    <a:pt x="82" y="229"/>
                  </a:lnTo>
                  <a:lnTo>
                    <a:pt x="75" y="234"/>
                  </a:lnTo>
                  <a:lnTo>
                    <a:pt x="65" y="252"/>
                  </a:lnTo>
                  <a:lnTo>
                    <a:pt x="53" y="267"/>
                  </a:lnTo>
                  <a:lnTo>
                    <a:pt x="40" y="282"/>
                  </a:lnTo>
                  <a:lnTo>
                    <a:pt x="27" y="298"/>
                  </a:lnTo>
                  <a:lnTo>
                    <a:pt x="15" y="315"/>
                  </a:lnTo>
                  <a:lnTo>
                    <a:pt x="5" y="330"/>
                  </a:lnTo>
                  <a:lnTo>
                    <a:pt x="2" y="340"/>
                  </a:lnTo>
                  <a:lnTo>
                    <a:pt x="0" y="350"/>
                  </a:lnTo>
                  <a:lnTo>
                    <a:pt x="0" y="359"/>
                  </a:lnTo>
                  <a:lnTo>
                    <a:pt x="2" y="369"/>
                  </a:lnTo>
                  <a:lnTo>
                    <a:pt x="7" y="380"/>
                  </a:lnTo>
                  <a:lnTo>
                    <a:pt x="15" y="390"/>
                  </a:lnTo>
                  <a:lnTo>
                    <a:pt x="23" y="397"/>
                  </a:lnTo>
                  <a:lnTo>
                    <a:pt x="32" y="407"/>
                  </a:lnTo>
                  <a:lnTo>
                    <a:pt x="40" y="415"/>
                  </a:lnTo>
                  <a:lnTo>
                    <a:pt x="48" y="424"/>
                  </a:lnTo>
                  <a:lnTo>
                    <a:pt x="55" y="434"/>
                  </a:lnTo>
                  <a:lnTo>
                    <a:pt x="61" y="447"/>
                  </a:lnTo>
                  <a:lnTo>
                    <a:pt x="75" y="461"/>
                  </a:lnTo>
                  <a:lnTo>
                    <a:pt x="86" y="478"/>
                  </a:lnTo>
                  <a:lnTo>
                    <a:pt x="96" y="495"/>
                  </a:lnTo>
                  <a:lnTo>
                    <a:pt x="105" y="513"/>
                  </a:lnTo>
                  <a:lnTo>
                    <a:pt x="113" y="530"/>
                  </a:lnTo>
                  <a:lnTo>
                    <a:pt x="122" y="549"/>
                  </a:lnTo>
                  <a:lnTo>
                    <a:pt x="132" y="566"/>
                  </a:lnTo>
                  <a:lnTo>
                    <a:pt x="142" y="582"/>
                  </a:lnTo>
                  <a:lnTo>
                    <a:pt x="151" y="578"/>
                  </a:lnTo>
                  <a:lnTo>
                    <a:pt x="159" y="572"/>
                  </a:lnTo>
                  <a:lnTo>
                    <a:pt x="165" y="566"/>
                  </a:lnTo>
                  <a:lnTo>
                    <a:pt x="170" y="559"/>
                  </a:lnTo>
                  <a:lnTo>
                    <a:pt x="176" y="549"/>
                  </a:lnTo>
                  <a:lnTo>
                    <a:pt x="182" y="541"/>
                  </a:lnTo>
                  <a:lnTo>
                    <a:pt x="186" y="534"/>
                  </a:lnTo>
                  <a:lnTo>
                    <a:pt x="193" y="528"/>
                  </a:lnTo>
                  <a:lnTo>
                    <a:pt x="193" y="526"/>
                  </a:lnTo>
                  <a:lnTo>
                    <a:pt x="193" y="524"/>
                  </a:lnTo>
                  <a:lnTo>
                    <a:pt x="195" y="522"/>
                  </a:lnTo>
                  <a:lnTo>
                    <a:pt x="195" y="520"/>
                  </a:lnTo>
                  <a:lnTo>
                    <a:pt x="197" y="518"/>
                  </a:lnTo>
                  <a:lnTo>
                    <a:pt x="199" y="516"/>
                  </a:lnTo>
                  <a:lnTo>
                    <a:pt x="211" y="522"/>
                  </a:lnTo>
                  <a:lnTo>
                    <a:pt x="222" y="526"/>
                  </a:lnTo>
                  <a:lnTo>
                    <a:pt x="234" y="532"/>
                  </a:lnTo>
                  <a:lnTo>
                    <a:pt x="245" y="536"/>
                  </a:lnTo>
                  <a:lnTo>
                    <a:pt x="257" y="540"/>
                  </a:lnTo>
                  <a:lnTo>
                    <a:pt x="268" y="543"/>
                  </a:lnTo>
                  <a:lnTo>
                    <a:pt x="282" y="543"/>
                  </a:lnTo>
                  <a:lnTo>
                    <a:pt x="295" y="543"/>
                  </a:lnTo>
                  <a:lnTo>
                    <a:pt x="303" y="541"/>
                  </a:lnTo>
                  <a:lnTo>
                    <a:pt x="311" y="536"/>
                  </a:lnTo>
                  <a:lnTo>
                    <a:pt x="316" y="532"/>
                  </a:lnTo>
                  <a:lnTo>
                    <a:pt x="320" y="526"/>
                  </a:lnTo>
                  <a:lnTo>
                    <a:pt x="324" y="518"/>
                  </a:lnTo>
                  <a:lnTo>
                    <a:pt x="330" y="513"/>
                  </a:lnTo>
                  <a:lnTo>
                    <a:pt x="334" y="509"/>
                  </a:lnTo>
                  <a:lnTo>
                    <a:pt x="339" y="505"/>
                  </a:lnTo>
                  <a:lnTo>
                    <a:pt x="345" y="511"/>
                  </a:lnTo>
                  <a:lnTo>
                    <a:pt x="351" y="516"/>
                  </a:lnTo>
                  <a:lnTo>
                    <a:pt x="358" y="522"/>
                  </a:lnTo>
                  <a:lnTo>
                    <a:pt x="366" y="526"/>
                  </a:lnTo>
                  <a:lnTo>
                    <a:pt x="374" y="530"/>
                  </a:lnTo>
                  <a:lnTo>
                    <a:pt x="381" y="532"/>
                  </a:lnTo>
                  <a:lnTo>
                    <a:pt x="391" y="532"/>
                  </a:lnTo>
                  <a:lnTo>
                    <a:pt x="401" y="530"/>
                  </a:lnTo>
                  <a:lnTo>
                    <a:pt x="412" y="526"/>
                  </a:lnTo>
                  <a:lnTo>
                    <a:pt x="424" y="520"/>
                  </a:lnTo>
                  <a:lnTo>
                    <a:pt x="435" y="513"/>
                  </a:lnTo>
                  <a:lnTo>
                    <a:pt x="447" y="505"/>
                  </a:lnTo>
                  <a:lnTo>
                    <a:pt x="458" y="497"/>
                  </a:lnTo>
                  <a:lnTo>
                    <a:pt x="470" y="493"/>
                  </a:lnTo>
                  <a:lnTo>
                    <a:pt x="476" y="493"/>
                  </a:lnTo>
                  <a:lnTo>
                    <a:pt x="481" y="493"/>
                  </a:lnTo>
                  <a:lnTo>
                    <a:pt x="487" y="495"/>
                  </a:lnTo>
                  <a:lnTo>
                    <a:pt x="493" y="499"/>
                  </a:lnTo>
                  <a:lnTo>
                    <a:pt x="504" y="503"/>
                  </a:lnTo>
                  <a:lnTo>
                    <a:pt x="514" y="507"/>
                  </a:lnTo>
                  <a:lnTo>
                    <a:pt x="525" y="509"/>
                  </a:lnTo>
                  <a:lnTo>
                    <a:pt x="535" y="511"/>
                  </a:lnTo>
                  <a:lnTo>
                    <a:pt x="547" y="511"/>
                  </a:lnTo>
                  <a:lnTo>
                    <a:pt x="558" y="509"/>
                  </a:lnTo>
                  <a:lnTo>
                    <a:pt x="568" y="505"/>
                  </a:lnTo>
                  <a:lnTo>
                    <a:pt x="579" y="499"/>
                  </a:lnTo>
                  <a:lnTo>
                    <a:pt x="579" y="497"/>
                  </a:lnTo>
                  <a:lnTo>
                    <a:pt x="581" y="493"/>
                  </a:lnTo>
                  <a:lnTo>
                    <a:pt x="583" y="492"/>
                  </a:lnTo>
                  <a:lnTo>
                    <a:pt x="585" y="490"/>
                  </a:lnTo>
                  <a:lnTo>
                    <a:pt x="587" y="488"/>
                  </a:lnTo>
                  <a:lnTo>
                    <a:pt x="589" y="486"/>
                  </a:lnTo>
                  <a:lnTo>
                    <a:pt x="593" y="482"/>
                  </a:lnTo>
                  <a:lnTo>
                    <a:pt x="594" y="480"/>
                  </a:lnTo>
                  <a:lnTo>
                    <a:pt x="604" y="484"/>
                  </a:lnTo>
                  <a:lnTo>
                    <a:pt x="614" y="488"/>
                  </a:lnTo>
                  <a:lnTo>
                    <a:pt x="623" y="488"/>
                  </a:lnTo>
                  <a:lnTo>
                    <a:pt x="633" y="488"/>
                  </a:lnTo>
                  <a:lnTo>
                    <a:pt x="650" y="484"/>
                  </a:lnTo>
                  <a:lnTo>
                    <a:pt x="669" y="476"/>
                  </a:lnTo>
                  <a:lnTo>
                    <a:pt x="688" y="470"/>
                  </a:lnTo>
                  <a:lnTo>
                    <a:pt x="708" y="465"/>
                  </a:lnTo>
                  <a:lnTo>
                    <a:pt x="715" y="465"/>
                  </a:lnTo>
                  <a:lnTo>
                    <a:pt x="725" y="467"/>
                  </a:lnTo>
                  <a:lnTo>
                    <a:pt x="735" y="470"/>
                  </a:lnTo>
                  <a:lnTo>
                    <a:pt x="746" y="476"/>
                  </a:lnTo>
                  <a:lnTo>
                    <a:pt x="756" y="470"/>
                  </a:lnTo>
                  <a:lnTo>
                    <a:pt x="765" y="469"/>
                  </a:lnTo>
                  <a:lnTo>
                    <a:pt x="773" y="470"/>
                  </a:lnTo>
                  <a:lnTo>
                    <a:pt x="783" y="472"/>
                  </a:lnTo>
                  <a:lnTo>
                    <a:pt x="790" y="476"/>
                  </a:lnTo>
                  <a:lnTo>
                    <a:pt x="796" y="480"/>
                  </a:lnTo>
                  <a:lnTo>
                    <a:pt x="804" y="484"/>
                  </a:lnTo>
                  <a:lnTo>
                    <a:pt x="811" y="488"/>
                  </a:lnTo>
                  <a:lnTo>
                    <a:pt x="815" y="492"/>
                  </a:lnTo>
                  <a:lnTo>
                    <a:pt x="819" y="497"/>
                  </a:lnTo>
                  <a:lnTo>
                    <a:pt x="825" y="503"/>
                  </a:lnTo>
                  <a:lnTo>
                    <a:pt x="829" y="509"/>
                  </a:lnTo>
                  <a:lnTo>
                    <a:pt x="834" y="513"/>
                  </a:lnTo>
                  <a:lnTo>
                    <a:pt x="838" y="515"/>
                  </a:lnTo>
                  <a:lnTo>
                    <a:pt x="844" y="516"/>
                  </a:lnTo>
                  <a:lnTo>
                    <a:pt x="850" y="516"/>
                  </a:lnTo>
                  <a:lnTo>
                    <a:pt x="855" y="515"/>
                  </a:lnTo>
                  <a:lnTo>
                    <a:pt x="859" y="513"/>
                  </a:lnTo>
                  <a:lnTo>
                    <a:pt x="861" y="513"/>
                  </a:lnTo>
                  <a:lnTo>
                    <a:pt x="865" y="511"/>
                  </a:lnTo>
                  <a:lnTo>
                    <a:pt x="867" y="509"/>
                  </a:lnTo>
                  <a:lnTo>
                    <a:pt x="871" y="507"/>
                  </a:lnTo>
                  <a:lnTo>
                    <a:pt x="875" y="505"/>
                  </a:lnTo>
                  <a:lnTo>
                    <a:pt x="877" y="503"/>
                  </a:lnTo>
                  <a:lnTo>
                    <a:pt x="884" y="522"/>
                  </a:lnTo>
                  <a:lnTo>
                    <a:pt x="894" y="543"/>
                  </a:lnTo>
                  <a:lnTo>
                    <a:pt x="903" y="563"/>
                  </a:lnTo>
                  <a:lnTo>
                    <a:pt x="915" y="582"/>
                  </a:lnTo>
                  <a:lnTo>
                    <a:pt x="926" y="599"/>
                  </a:lnTo>
                  <a:lnTo>
                    <a:pt x="942" y="616"/>
                  </a:lnTo>
                  <a:lnTo>
                    <a:pt x="957" y="632"/>
                  </a:lnTo>
                  <a:lnTo>
                    <a:pt x="974" y="645"/>
                  </a:lnTo>
                  <a:lnTo>
                    <a:pt x="984" y="653"/>
                  </a:lnTo>
                  <a:lnTo>
                    <a:pt x="994" y="660"/>
                  </a:lnTo>
                  <a:lnTo>
                    <a:pt x="1005" y="666"/>
                  </a:lnTo>
                  <a:lnTo>
                    <a:pt x="1017" y="672"/>
                  </a:lnTo>
                  <a:lnTo>
                    <a:pt x="1028" y="678"/>
                  </a:lnTo>
                  <a:lnTo>
                    <a:pt x="1040" y="682"/>
                  </a:lnTo>
                  <a:lnTo>
                    <a:pt x="1051" y="685"/>
                  </a:lnTo>
                  <a:lnTo>
                    <a:pt x="1063" y="689"/>
                  </a:lnTo>
                  <a:close/>
                  <a:moveTo>
                    <a:pt x="1464" y="384"/>
                  </a:moveTo>
                  <a:lnTo>
                    <a:pt x="1467" y="384"/>
                  </a:lnTo>
                  <a:lnTo>
                    <a:pt x="1471" y="384"/>
                  </a:lnTo>
                  <a:lnTo>
                    <a:pt x="1473" y="384"/>
                  </a:lnTo>
                  <a:lnTo>
                    <a:pt x="1477" y="384"/>
                  </a:lnTo>
                  <a:lnTo>
                    <a:pt x="1481" y="384"/>
                  </a:lnTo>
                  <a:lnTo>
                    <a:pt x="1485" y="382"/>
                  </a:lnTo>
                  <a:lnTo>
                    <a:pt x="1489" y="382"/>
                  </a:lnTo>
                  <a:lnTo>
                    <a:pt x="1490" y="382"/>
                  </a:lnTo>
                  <a:lnTo>
                    <a:pt x="1492" y="378"/>
                  </a:lnTo>
                  <a:lnTo>
                    <a:pt x="1494" y="374"/>
                  </a:lnTo>
                  <a:lnTo>
                    <a:pt x="1494" y="373"/>
                  </a:lnTo>
                  <a:lnTo>
                    <a:pt x="1496" y="369"/>
                  </a:lnTo>
                  <a:lnTo>
                    <a:pt x="1498" y="365"/>
                  </a:lnTo>
                  <a:lnTo>
                    <a:pt x="1498" y="361"/>
                  </a:lnTo>
                  <a:lnTo>
                    <a:pt x="1500" y="357"/>
                  </a:lnTo>
                  <a:lnTo>
                    <a:pt x="1500" y="351"/>
                  </a:lnTo>
                  <a:lnTo>
                    <a:pt x="1498" y="353"/>
                  </a:lnTo>
                  <a:lnTo>
                    <a:pt x="1496" y="353"/>
                  </a:lnTo>
                  <a:lnTo>
                    <a:pt x="1494" y="351"/>
                  </a:lnTo>
                  <a:lnTo>
                    <a:pt x="1492" y="351"/>
                  </a:lnTo>
                  <a:lnTo>
                    <a:pt x="1490" y="350"/>
                  </a:lnTo>
                  <a:lnTo>
                    <a:pt x="1489" y="348"/>
                  </a:lnTo>
                  <a:lnTo>
                    <a:pt x="1487" y="346"/>
                  </a:lnTo>
                  <a:lnTo>
                    <a:pt x="1487" y="344"/>
                  </a:lnTo>
                  <a:lnTo>
                    <a:pt x="1483" y="342"/>
                  </a:lnTo>
                  <a:lnTo>
                    <a:pt x="1479" y="342"/>
                  </a:lnTo>
                  <a:lnTo>
                    <a:pt x="1475" y="344"/>
                  </a:lnTo>
                  <a:lnTo>
                    <a:pt x="1471" y="346"/>
                  </a:lnTo>
                  <a:lnTo>
                    <a:pt x="1467" y="348"/>
                  </a:lnTo>
                  <a:lnTo>
                    <a:pt x="1464" y="351"/>
                  </a:lnTo>
                  <a:lnTo>
                    <a:pt x="1462" y="357"/>
                  </a:lnTo>
                  <a:lnTo>
                    <a:pt x="1458" y="361"/>
                  </a:lnTo>
                  <a:lnTo>
                    <a:pt x="1458" y="365"/>
                  </a:lnTo>
                  <a:lnTo>
                    <a:pt x="1456" y="367"/>
                  </a:lnTo>
                  <a:lnTo>
                    <a:pt x="1456" y="369"/>
                  </a:lnTo>
                  <a:lnTo>
                    <a:pt x="1456" y="373"/>
                  </a:lnTo>
                  <a:lnTo>
                    <a:pt x="1456" y="374"/>
                  </a:lnTo>
                  <a:lnTo>
                    <a:pt x="1456" y="376"/>
                  </a:lnTo>
                  <a:lnTo>
                    <a:pt x="1456" y="378"/>
                  </a:lnTo>
                  <a:lnTo>
                    <a:pt x="1454" y="380"/>
                  </a:lnTo>
                  <a:lnTo>
                    <a:pt x="1456" y="382"/>
                  </a:lnTo>
                  <a:lnTo>
                    <a:pt x="1458" y="382"/>
                  </a:lnTo>
                  <a:lnTo>
                    <a:pt x="1460" y="382"/>
                  </a:lnTo>
                  <a:lnTo>
                    <a:pt x="1462" y="382"/>
                  </a:lnTo>
                  <a:lnTo>
                    <a:pt x="1464" y="3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78" name="Freeform 15"/>
            <p:cNvSpPr>
              <a:spLocks/>
            </p:cNvSpPr>
            <p:nvPr/>
          </p:nvSpPr>
          <p:spPr bwMode="auto">
            <a:xfrm>
              <a:off x="561" y="3370"/>
              <a:ext cx="1531" cy="655"/>
            </a:xfrm>
            <a:custGeom>
              <a:avLst/>
              <a:gdLst>
                <a:gd name="T0" fmla="*/ 1159 w 1531"/>
                <a:gd name="T1" fmla="*/ 649 h 655"/>
                <a:gd name="T2" fmla="*/ 1263 w 1531"/>
                <a:gd name="T3" fmla="*/ 615 h 655"/>
                <a:gd name="T4" fmla="*/ 1362 w 1531"/>
                <a:gd name="T5" fmla="*/ 517 h 655"/>
                <a:gd name="T6" fmla="*/ 1468 w 1531"/>
                <a:gd name="T7" fmla="*/ 417 h 655"/>
                <a:gd name="T8" fmla="*/ 1529 w 1531"/>
                <a:gd name="T9" fmla="*/ 375 h 655"/>
                <a:gd name="T10" fmla="*/ 1512 w 1531"/>
                <a:gd name="T11" fmla="*/ 308 h 655"/>
                <a:gd name="T12" fmla="*/ 1443 w 1531"/>
                <a:gd name="T13" fmla="*/ 263 h 655"/>
                <a:gd name="T14" fmla="*/ 1403 w 1531"/>
                <a:gd name="T15" fmla="*/ 233 h 655"/>
                <a:gd name="T16" fmla="*/ 1383 w 1531"/>
                <a:gd name="T17" fmla="*/ 167 h 655"/>
                <a:gd name="T18" fmla="*/ 1314 w 1531"/>
                <a:gd name="T19" fmla="*/ 68 h 655"/>
                <a:gd name="T20" fmla="*/ 1230 w 1531"/>
                <a:gd name="T21" fmla="*/ 12 h 655"/>
                <a:gd name="T22" fmla="*/ 1159 w 1531"/>
                <a:gd name="T23" fmla="*/ 0 h 655"/>
                <a:gd name="T24" fmla="*/ 1142 w 1531"/>
                <a:gd name="T25" fmla="*/ 73 h 655"/>
                <a:gd name="T26" fmla="*/ 1128 w 1531"/>
                <a:gd name="T27" fmla="*/ 187 h 655"/>
                <a:gd name="T28" fmla="*/ 1092 w 1531"/>
                <a:gd name="T29" fmla="*/ 229 h 655"/>
                <a:gd name="T30" fmla="*/ 1048 w 1531"/>
                <a:gd name="T31" fmla="*/ 223 h 655"/>
                <a:gd name="T32" fmla="*/ 1023 w 1531"/>
                <a:gd name="T33" fmla="*/ 196 h 655"/>
                <a:gd name="T34" fmla="*/ 988 w 1531"/>
                <a:gd name="T35" fmla="*/ 223 h 655"/>
                <a:gd name="T36" fmla="*/ 952 w 1531"/>
                <a:gd name="T37" fmla="*/ 200 h 655"/>
                <a:gd name="T38" fmla="*/ 942 w 1531"/>
                <a:gd name="T39" fmla="*/ 144 h 655"/>
                <a:gd name="T40" fmla="*/ 929 w 1531"/>
                <a:gd name="T41" fmla="*/ 104 h 655"/>
                <a:gd name="T42" fmla="*/ 877 w 1531"/>
                <a:gd name="T43" fmla="*/ 212 h 655"/>
                <a:gd name="T44" fmla="*/ 852 w 1531"/>
                <a:gd name="T45" fmla="*/ 208 h 655"/>
                <a:gd name="T46" fmla="*/ 737 w 1531"/>
                <a:gd name="T47" fmla="*/ 283 h 655"/>
                <a:gd name="T48" fmla="*/ 539 w 1531"/>
                <a:gd name="T49" fmla="*/ 261 h 655"/>
                <a:gd name="T50" fmla="*/ 292 w 1531"/>
                <a:gd name="T51" fmla="*/ 229 h 655"/>
                <a:gd name="T52" fmla="*/ 113 w 1531"/>
                <a:gd name="T53" fmla="*/ 227 h 655"/>
                <a:gd name="T54" fmla="*/ 23 w 1531"/>
                <a:gd name="T55" fmla="*/ 294 h 655"/>
                <a:gd name="T56" fmla="*/ 0 w 1531"/>
                <a:gd name="T57" fmla="*/ 346 h 655"/>
                <a:gd name="T58" fmla="*/ 56 w 1531"/>
                <a:gd name="T59" fmla="*/ 407 h 655"/>
                <a:gd name="T60" fmla="*/ 100 w 1531"/>
                <a:gd name="T61" fmla="*/ 486 h 655"/>
                <a:gd name="T62" fmla="*/ 144 w 1531"/>
                <a:gd name="T63" fmla="*/ 530 h 655"/>
                <a:gd name="T64" fmla="*/ 182 w 1531"/>
                <a:gd name="T65" fmla="*/ 480 h 655"/>
                <a:gd name="T66" fmla="*/ 259 w 1531"/>
                <a:gd name="T67" fmla="*/ 507 h 655"/>
                <a:gd name="T68" fmla="*/ 303 w 1531"/>
                <a:gd name="T69" fmla="*/ 478 h 655"/>
                <a:gd name="T70" fmla="*/ 340 w 1531"/>
                <a:gd name="T71" fmla="*/ 482 h 655"/>
                <a:gd name="T72" fmla="*/ 388 w 1531"/>
                <a:gd name="T73" fmla="*/ 494 h 655"/>
                <a:gd name="T74" fmla="*/ 401 w 1531"/>
                <a:gd name="T75" fmla="*/ 488 h 655"/>
                <a:gd name="T76" fmla="*/ 437 w 1531"/>
                <a:gd name="T77" fmla="*/ 465 h 655"/>
                <a:gd name="T78" fmla="*/ 489 w 1531"/>
                <a:gd name="T79" fmla="*/ 469 h 655"/>
                <a:gd name="T80" fmla="*/ 549 w 1531"/>
                <a:gd name="T81" fmla="*/ 471 h 655"/>
                <a:gd name="T82" fmla="*/ 570 w 1531"/>
                <a:gd name="T83" fmla="*/ 446 h 655"/>
                <a:gd name="T84" fmla="*/ 616 w 1531"/>
                <a:gd name="T85" fmla="*/ 453 h 655"/>
                <a:gd name="T86" fmla="*/ 706 w 1531"/>
                <a:gd name="T87" fmla="*/ 430 h 655"/>
                <a:gd name="T88" fmla="*/ 750 w 1531"/>
                <a:gd name="T89" fmla="*/ 432 h 655"/>
                <a:gd name="T90" fmla="*/ 777 w 1531"/>
                <a:gd name="T91" fmla="*/ 440 h 655"/>
                <a:gd name="T92" fmla="*/ 787 w 1531"/>
                <a:gd name="T93" fmla="*/ 450 h 655"/>
                <a:gd name="T94" fmla="*/ 791 w 1531"/>
                <a:gd name="T95" fmla="*/ 444 h 655"/>
                <a:gd name="T96" fmla="*/ 812 w 1531"/>
                <a:gd name="T97" fmla="*/ 459 h 655"/>
                <a:gd name="T98" fmla="*/ 837 w 1531"/>
                <a:gd name="T99" fmla="*/ 478 h 655"/>
                <a:gd name="T100" fmla="*/ 852 w 1531"/>
                <a:gd name="T101" fmla="*/ 459 h 655"/>
                <a:gd name="T102" fmla="*/ 858 w 1531"/>
                <a:gd name="T103" fmla="*/ 457 h 655"/>
                <a:gd name="T104" fmla="*/ 925 w 1531"/>
                <a:gd name="T105" fmla="*/ 567 h 655"/>
                <a:gd name="T106" fmla="*/ 994 w 1531"/>
                <a:gd name="T107" fmla="*/ 634 h 655"/>
                <a:gd name="T108" fmla="*/ 1055 w 1531"/>
                <a:gd name="T109" fmla="*/ 651 h 65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31"/>
                <a:gd name="T166" fmla="*/ 0 h 655"/>
                <a:gd name="T167" fmla="*/ 1531 w 1531"/>
                <a:gd name="T168" fmla="*/ 655 h 65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31" h="655">
                  <a:moveTo>
                    <a:pt x="1088" y="655"/>
                  </a:moveTo>
                  <a:lnTo>
                    <a:pt x="1101" y="653"/>
                  </a:lnTo>
                  <a:lnTo>
                    <a:pt x="1115" y="653"/>
                  </a:lnTo>
                  <a:lnTo>
                    <a:pt x="1130" y="653"/>
                  </a:lnTo>
                  <a:lnTo>
                    <a:pt x="1144" y="651"/>
                  </a:lnTo>
                  <a:lnTo>
                    <a:pt x="1159" y="649"/>
                  </a:lnTo>
                  <a:lnTo>
                    <a:pt x="1172" y="647"/>
                  </a:lnTo>
                  <a:lnTo>
                    <a:pt x="1188" y="645"/>
                  </a:lnTo>
                  <a:lnTo>
                    <a:pt x="1203" y="640"/>
                  </a:lnTo>
                  <a:lnTo>
                    <a:pt x="1224" y="634"/>
                  </a:lnTo>
                  <a:lnTo>
                    <a:pt x="1243" y="624"/>
                  </a:lnTo>
                  <a:lnTo>
                    <a:pt x="1263" y="615"/>
                  </a:lnTo>
                  <a:lnTo>
                    <a:pt x="1280" y="603"/>
                  </a:lnTo>
                  <a:lnTo>
                    <a:pt x="1295" y="592"/>
                  </a:lnTo>
                  <a:lnTo>
                    <a:pt x="1310" y="578"/>
                  </a:lnTo>
                  <a:lnTo>
                    <a:pt x="1324" y="563"/>
                  </a:lnTo>
                  <a:lnTo>
                    <a:pt x="1337" y="547"/>
                  </a:lnTo>
                  <a:lnTo>
                    <a:pt x="1362" y="517"/>
                  </a:lnTo>
                  <a:lnTo>
                    <a:pt x="1383" y="484"/>
                  </a:lnTo>
                  <a:lnTo>
                    <a:pt x="1406" y="452"/>
                  </a:lnTo>
                  <a:lnTo>
                    <a:pt x="1428" y="421"/>
                  </a:lnTo>
                  <a:lnTo>
                    <a:pt x="1441" y="421"/>
                  </a:lnTo>
                  <a:lnTo>
                    <a:pt x="1454" y="419"/>
                  </a:lnTo>
                  <a:lnTo>
                    <a:pt x="1468" y="417"/>
                  </a:lnTo>
                  <a:lnTo>
                    <a:pt x="1481" y="415"/>
                  </a:lnTo>
                  <a:lnTo>
                    <a:pt x="1493" y="411"/>
                  </a:lnTo>
                  <a:lnTo>
                    <a:pt x="1504" y="405"/>
                  </a:lnTo>
                  <a:lnTo>
                    <a:pt x="1514" y="398"/>
                  </a:lnTo>
                  <a:lnTo>
                    <a:pt x="1523" y="386"/>
                  </a:lnTo>
                  <a:lnTo>
                    <a:pt x="1529" y="375"/>
                  </a:lnTo>
                  <a:lnTo>
                    <a:pt x="1531" y="361"/>
                  </a:lnTo>
                  <a:lnTo>
                    <a:pt x="1531" y="350"/>
                  </a:lnTo>
                  <a:lnTo>
                    <a:pt x="1529" y="338"/>
                  </a:lnTo>
                  <a:lnTo>
                    <a:pt x="1525" y="329"/>
                  </a:lnTo>
                  <a:lnTo>
                    <a:pt x="1520" y="317"/>
                  </a:lnTo>
                  <a:lnTo>
                    <a:pt x="1512" y="308"/>
                  </a:lnTo>
                  <a:lnTo>
                    <a:pt x="1504" y="298"/>
                  </a:lnTo>
                  <a:lnTo>
                    <a:pt x="1493" y="288"/>
                  </a:lnTo>
                  <a:lnTo>
                    <a:pt x="1481" y="281"/>
                  </a:lnTo>
                  <a:lnTo>
                    <a:pt x="1468" y="275"/>
                  </a:lnTo>
                  <a:lnTo>
                    <a:pt x="1454" y="269"/>
                  </a:lnTo>
                  <a:lnTo>
                    <a:pt x="1443" y="263"/>
                  </a:lnTo>
                  <a:lnTo>
                    <a:pt x="1429" y="260"/>
                  </a:lnTo>
                  <a:lnTo>
                    <a:pt x="1418" y="256"/>
                  </a:lnTo>
                  <a:lnTo>
                    <a:pt x="1406" y="254"/>
                  </a:lnTo>
                  <a:lnTo>
                    <a:pt x="1406" y="246"/>
                  </a:lnTo>
                  <a:lnTo>
                    <a:pt x="1405" y="238"/>
                  </a:lnTo>
                  <a:lnTo>
                    <a:pt x="1403" y="233"/>
                  </a:lnTo>
                  <a:lnTo>
                    <a:pt x="1403" y="227"/>
                  </a:lnTo>
                  <a:lnTo>
                    <a:pt x="1401" y="219"/>
                  </a:lnTo>
                  <a:lnTo>
                    <a:pt x="1399" y="213"/>
                  </a:lnTo>
                  <a:lnTo>
                    <a:pt x="1397" y="208"/>
                  </a:lnTo>
                  <a:lnTo>
                    <a:pt x="1395" y="202"/>
                  </a:lnTo>
                  <a:lnTo>
                    <a:pt x="1383" y="167"/>
                  </a:lnTo>
                  <a:lnTo>
                    <a:pt x="1366" y="135"/>
                  </a:lnTo>
                  <a:lnTo>
                    <a:pt x="1358" y="121"/>
                  </a:lnTo>
                  <a:lnTo>
                    <a:pt x="1349" y="106"/>
                  </a:lnTo>
                  <a:lnTo>
                    <a:pt x="1337" y="93"/>
                  </a:lnTo>
                  <a:lnTo>
                    <a:pt x="1328" y="79"/>
                  </a:lnTo>
                  <a:lnTo>
                    <a:pt x="1314" y="68"/>
                  </a:lnTo>
                  <a:lnTo>
                    <a:pt x="1303" y="56"/>
                  </a:lnTo>
                  <a:lnTo>
                    <a:pt x="1289" y="47"/>
                  </a:lnTo>
                  <a:lnTo>
                    <a:pt x="1276" y="37"/>
                  </a:lnTo>
                  <a:lnTo>
                    <a:pt x="1261" y="27"/>
                  </a:lnTo>
                  <a:lnTo>
                    <a:pt x="1245" y="20"/>
                  </a:lnTo>
                  <a:lnTo>
                    <a:pt x="1230" y="12"/>
                  </a:lnTo>
                  <a:lnTo>
                    <a:pt x="1213" y="6"/>
                  </a:lnTo>
                  <a:lnTo>
                    <a:pt x="1201" y="4"/>
                  </a:lnTo>
                  <a:lnTo>
                    <a:pt x="1190" y="2"/>
                  </a:lnTo>
                  <a:lnTo>
                    <a:pt x="1180" y="2"/>
                  </a:lnTo>
                  <a:lnTo>
                    <a:pt x="1170" y="0"/>
                  </a:lnTo>
                  <a:lnTo>
                    <a:pt x="1159" y="0"/>
                  </a:lnTo>
                  <a:lnTo>
                    <a:pt x="1149" y="2"/>
                  </a:lnTo>
                  <a:lnTo>
                    <a:pt x="1140" y="2"/>
                  </a:lnTo>
                  <a:lnTo>
                    <a:pt x="1130" y="2"/>
                  </a:lnTo>
                  <a:lnTo>
                    <a:pt x="1134" y="25"/>
                  </a:lnTo>
                  <a:lnTo>
                    <a:pt x="1138" y="50"/>
                  </a:lnTo>
                  <a:lnTo>
                    <a:pt x="1142" y="73"/>
                  </a:lnTo>
                  <a:lnTo>
                    <a:pt x="1145" y="98"/>
                  </a:lnTo>
                  <a:lnTo>
                    <a:pt x="1144" y="123"/>
                  </a:lnTo>
                  <a:lnTo>
                    <a:pt x="1142" y="148"/>
                  </a:lnTo>
                  <a:lnTo>
                    <a:pt x="1138" y="162"/>
                  </a:lnTo>
                  <a:lnTo>
                    <a:pt x="1134" y="173"/>
                  </a:lnTo>
                  <a:lnTo>
                    <a:pt x="1128" y="187"/>
                  </a:lnTo>
                  <a:lnTo>
                    <a:pt x="1121" y="198"/>
                  </a:lnTo>
                  <a:lnTo>
                    <a:pt x="1117" y="206"/>
                  </a:lnTo>
                  <a:lnTo>
                    <a:pt x="1111" y="213"/>
                  </a:lnTo>
                  <a:lnTo>
                    <a:pt x="1105" y="219"/>
                  </a:lnTo>
                  <a:lnTo>
                    <a:pt x="1099" y="225"/>
                  </a:lnTo>
                  <a:lnTo>
                    <a:pt x="1092" y="229"/>
                  </a:lnTo>
                  <a:lnTo>
                    <a:pt x="1084" y="233"/>
                  </a:lnTo>
                  <a:lnTo>
                    <a:pt x="1076" y="235"/>
                  </a:lnTo>
                  <a:lnTo>
                    <a:pt x="1069" y="235"/>
                  </a:lnTo>
                  <a:lnTo>
                    <a:pt x="1061" y="231"/>
                  </a:lnTo>
                  <a:lnTo>
                    <a:pt x="1053" y="227"/>
                  </a:lnTo>
                  <a:lnTo>
                    <a:pt x="1048" y="223"/>
                  </a:lnTo>
                  <a:lnTo>
                    <a:pt x="1044" y="217"/>
                  </a:lnTo>
                  <a:lnTo>
                    <a:pt x="1040" y="212"/>
                  </a:lnTo>
                  <a:lnTo>
                    <a:pt x="1036" y="206"/>
                  </a:lnTo>
                  <a:lnTo>
                    <a:pt x="1032" y="200"/>
                  </a:lnTo>
                  <a:lnTo>
                    <a:pt x="1030" y="192"/>
                  </a:lnTo>
                  <a:lnTo>
                    <a:pt x="1023" y="196"/>
                  </a:lnTo>
                  <a:lnTo>
                    <a:pt x="1019" y="202"/>
                  </a:lnTo>
                  <a:lnTo>
                    <a:pt x="1013" y="208"/>
                  </a:lnTo>
                  <a:lnTo>
                    <a:pt x="1007" y="213"/>
                  </a:lnTo>
                  <a:lnTo>
                    <a:pt x="1002" y="219"/>
                  </a:lnTo>
                  <a:lnTo>
                    <a:pt x="996" y="221"/>
                  </a:lnTo>
                  <a:lnTo>
                    <a:pt x="988" y="223"/>
                  </a:lnTo>
                  <a:lnTo>
                    <a:pt x="979" y="221"/>
                  </a:lnTo>
                  <a:lnTo>
                    <a:pt x="971" y="219"/>
                  </a:lnTo>
                  <a:lnTo>
                    <a:pt x="965" y="215"/>
                  </a:lnTo>
                  <a:lnTo>
                    <a:pt x="959" y="210"/>
                  </a:lnTo>
                  <a:lnTo>
                    <a:pt x="956" y="204"/>
                  </a:lnTo>
                  <a:lnTo>
                    <a:pt x="952" y="200"/>
                  </a:lnTo>
                  <a:lnTo>
                    <a:pt x="950" y="192"/>
                  </a:lnTo>
                  <a:lnTo>
                    <a:pt x="946" y="187"/>
                  </a:lnTo>
                  <a:lnTo>
                    <a:pt x="942" y="181"/>
                  </a:lnTo>
                  <a:lnTo>
                    <a:pt x="942" y="169"/>
                  </a:lnTo>
                  <a:lnTo>
                    <a:pt x="942" y="158"/>
                  </a:lnTo>
                  <a:lnTo>
                    <a:pt x="942" y="144"/>
                  </a:lnTo>
                  <a:lnTo>
                    <a:pt x="942" y="133"/>
                  </a:lnTo>
                  <a:lnTo>
                    <a:pt x="942" y="121"/>
                  </a:lnTo>
                  <a:lnTo>
                    <a:pt x="942" y="110"/>
                  </a:lnTo>
                  <a:lnTo>
                    <a:pt x="942" y="100"/>
                  </a:lnTo>
                  <a:lnTo>
                    <a:pt x="942" y="89"/>
                  </a:lnTo>
                  <a:lnTo>
                    <a:pt x="929" y="104"/>
                  </a:lnTo>
                  <a:lnTo>
                    <a:pt x="919" y="119"/>
                  </a:lnTo>
                  <a:lnTo>
                    <a:pt x="909" y="137"/>
                  </a:lnTo>
                  <a:lnTo>
                    <a:pt x="900" y="156"/>
                  </a:lnTo>
                  <a:lnTo>
                    <a:pt x="892" y="175"/>
                  </a:lnTo>
                  <a:lnTo>
                    <a:pt x="885" y="194"/>
                  </a:lnTo>
                  <a:lnTo>
                    <a:pt x="877" y="212"/>
                  </a:lnTo>
                  <a:lnTo>
                    <a:pt x="867" y="231"/>
                  </a:lnTo>
                  <a:lnTo>
                    <a:pt x="862" y="229"/>
                  </a:lnTo>
                  <a:lnTo>
                    <a:pt x="858" y="225"/>
                  </a:lnTo>
                  <a:lnTo>
                    <a:pt x="854" y="221"/>
                  </a:lnTo>
                  <a:lnTo>
                    <a:pt x="852" y="215"/>
                  </a:lnTo>
                  <a:lnTo>
                    <a:pt x="852" y="208"/>
                  </a:lnTo>
                  <a:lnTo>
                    <a:pt x="850" y="202"/>
                  </a:lnTo>
                  <a:lnTo>
                    <a:pt x="846" y="196"/>
                  </a:lnTo>
                  <a:lnTo>
                    <a:pt x="840" y="192"/>
                  </a:lnTo>
                  <a:lnTo>
                    <a:pt x="798" y="285"/>
                  </a:lnTo>
                  <a:lnTo>
                    <a:pt x="768" y="285"/>
                  </a:lnTo>
                  <a:lnTo>
                    <a:pt x="737" y="283"/>
                  </a:lnTo>
                  <a:lnTo>
                    <a:pt x="704" y="281"/>
                  </a:lnTo>
                  <a:lnTo>
                    <a:pt x="672" y="279"/>
                  </a:lnTo>
                  <a:lnTo>
                    <a:pt x="639" y="275"/>
                  </a:lnTo>
                  <a:lnTo>
                    <a:pt x="606" y="271"/>
                  </a:lnTo>
                  <a:lnTo>
                    <a:pt x="572" y="267"/>
                  </a:lnTo>
                  <a:lnTo>
                    <a:pt x="539" y="261"/>
                  </a:lnTo>
                  <a:lnTo>
                    <a:pt x="510" y="261"/>
                  </a:lnTo>
                  <a:lnTo>
                    <a:pt x="480" y="260"/>
                  </a:lnTo>
                  <a:lnTo>
                    <a:pt x="449" y="256"/>
                  </a:lnTo>
                  <a:lnTo>
                    <a:pt x="416" y="252"/>
                  </a:lnTo>
                  <a:lnTo>
                    <a:pt x="355" y="240"/>
                  </a:lnTo>
                  <a:lnTo>
                    <a:pt x="292" y="229"/>
                  </a:lnTo>
                  <a:lnTo>
                    <a:pt x="261" y="225"/>
                  </a:lnTo>
                  <a:lnTo>
                    <a:pt x="232" y="221"/>
                  </a:lnTo>
                  <a:lnTo>
                    <a:pt x="201" y="219"/>
                  </a:lnTo>
                  <a:lnTo>
                    <a:pt x="171" y="219"/>
                  </a:lnTo>
                  <a:lnTo>
                    <a:pt x="142" y="221"/>
                  </a:lnTo>
                  <a:lnTo>
                    <a:pt x="113" y="227"/>
                  </a:lnTo>
                  <a:lnTo>
                    <a:pt x="86" y="235"/>
                  </a:lnTo>
                  <a:lnTo>
                    <a:pt x="60" y="244"/>
                  </a:lnTo>
                  <a:lnTo>
                    <a:pt x="52" y="258"/>
                  </a:lnTo>
                  <a:lnTo>
                    <a:pt x="42" y="271"/>
                  </a:lnTo>
                  <a:lnTo>
                    <a:pt x="33" y="283"/>
                  </a:lnTo>
                  <a:lnTo>
                    <a:pt x="23" y="294"/>
                  </a:lnTo>
                  <a:lnTo>
                    <a:pt x="13" y="306"/>
                  </a:lnTo>
                  <a:lnTo>
                    <a:pt x="6" y="317"/>
                  </a:lnTo>
                  <a:lnTo>
                    <a:pt x="2" y="325"/>
                  </a:lnTo>
                  <a:lnTo>
                    <a:pt x="0" y="331"/>
                  </a:lnTo>
                  <a:lnTo>
                    <a:pt x="0" y="338"/>
                  </a:lnTo>
                  <a:lnTo>
                    <a:pt x="0" y="346"/>
                  </a:lnTo>
                  <a:lnTo>
                    <a:pt x="10" y="356"/>
                  </a:lnTo>
                  <a:lnTo>
                    <a:pt x="19" y="365"/>
                  </a:lnTo>
                  <a:lnTo>
                    <a:pt x="29" y="375"/>
                  </a:lnTo>
                  <a:lnTo>
                    <a:pt x="38" y="386"/>
                  </a:lnTo>
                  <a:lnTo>
                    <a:pt x="46" y="396"/>
                  </a:lnTo>
                  <a:lnTo>
                    <a:pt x="56" y="407"/>
                  </a:lnTo>
                  <a:lnTo>
                    <a:pt x="61" y="419"/>
                  </a:lnTo>
                  <a:lnTo>
                    <a:pt x="69" y="430"/>
                  </a:lnTo>
                  <a:lnTo>
                    <a:pt x="79" y="442"/>
                  </a:lnTo>
                  <a:lnTo>
                    <a:pt x="86" y="455"/>
                  </a:lnTo>
                  <a:lnTo>
                    <a:pt x="94" y="471"/>
                  </a:lnTo>
                  <a:lnTo>
                    <a:pt x="100" y="486"/>
                  </a:lnTo>
                  <a:lnTo>
                    <a:pt x="107" y="501"/>
                  </a:lnTo>
                  <a:lnTo>
                    <a:pt x="113" y="517"/>
                  </a:lnTo>
                  <a:lnTo>
                    <a:pt x="123" y="532"/>
                  </a:lnTo>
                  <a:lnTo>
                    <a:pt x="130" y="547"/>
                  </a:lnTo>
                  <a:lnTo>
                    <a:pt x="138" y="538"/>
                  </a:lnTo>
                  <a:lnTo>
                    <a:pt x="144" y="530"/>
                  </a:lnTo>
                  <a:lnTo>
                    <a:pt x="150" y="521"/>
                  </a:lnTo>
                  <a:lnTo>
                    <a:pt x="155" y="511"/>
                  </a:lnTo>
                  <a:lnTo>
                    <a:pt x="161" y="503"/>
                  </a:lnTo>
                  <a:lnTo>
                    <a:pt x="167" y="494"/>
                  </a:lnTo>
                  <a:lnTo>
                    <a:pt x="175" y="486"/>
                  </a:lnTo>
                  <a:lnTo>
                    <a:pt x="182" y="480"/>
                  </a:lnTo>
                  <a:lnTo>
                    <a:pt x="194" y="486"/>
                  </a:lnTo>
                  <a:lnTo>
                    <a:pt x="207" y="494"/>
                  </a:lnTo>
                  <a:lnTo>
                    <a:pt x="221" y="499"/>
                  </a:lnTo>
                  <a:lnTo>
                    <a:pt x="234" y="503"/>
                  </a:lnTo>
                  <a:lnTo>
                    <a:pt x="246" y="507"/>
                  </a:lnTo>
                  <a:lnTo>
                    <a:pt x="259" y="507"/>
                  </a:lnTo>
                  <a:lnTo>
                    <a:pt x="272" y="505"/>
                  </a:lnTo>
                  <a:lnTo>
                    <a:pt x="286" y="501"/>
                  </a:lnTo>
                  <a:lnTo>
                    <a:pt x="292" y="496"/>
                  </a:lnTo>
                  <a:lnTo>
                    <a:pt x="296" y="490"/>
                  </a:lnTo>
                  <a:lnTo>
                    <a:pt x="299" y="484"/>
                  </a:lnTo>
                  <a:lnTo>
                    <a:pt x="303" y="478"/>
                  </a:lnTo>
                  <a:lnTo>
                    <a:pt x="309" y="475"/>
                  </a:lnTo>
                  <a:lnTo>
                    <a:pt x="313" y="471"/>
                  </a:lnTo>
                  <a:lnTo>
                    <a:pt x="319" y="469"/>
                  </a:lnTo>
                  <a:lnTo>
                    <a:pt x="326" y="471"/>
                  </a:lnTo>
                  <a:lnTo>
                    <a:pt x="332" y="476"/>
                  </a:lnTo>
                  <a:lnTo>
                    <a:pt x="340" y="482"/>
                  </a:lnTo>
                  <a:lnTo>
                    <a:pt x="347" y="486"/>
                  </a:lnTo>
                  <a:lnTo>
                    <a:pt x="355" y="492"/>
                  </a:lnTo>
                  <a:lnTo>
                    <a:pt x="363" y="494"/>
                  </a:lnTo>
                  <a:lnTo>
                    <a:pt x="370" y="496"/>
                  </a:lnTo>
                  <a:lnTo>
                    <a:pt x="378" y="496"/>
                  </a:lnTo>
                  <a:lnTo>
                    <a:pt x="388" y="494"/>
                  </a:lnTo>
                  <a:lnTo>
                    <a:pt x="390" y="490"/>
                  </a:lnTo>
                  <a:lnTo>
                    <a:pt x="391" y="488"/>
                  </a:lnTo>
                  <a:lnTo>
                    <a:pt x="393" y="488"/>
                  </a:lnTo>
                  <a:lnTo>
                    <a:pt x="395" y="488"/>
                  </a:lnTo>
                  <a:lnTo>
                    <a:pt x="399" y="488"/>
                  </a:lnTo>
                  <a:lnTo>
                    <a:pt x="401" y="488"/>
                  </a:lnTo>
                  <a:lnTo>
                    <a:pt x="405" y="486"/>
                  </a:lnTo>
                  <a:lnTo>
                    <a:pt x="409" y="486"/>
                  </a:lnTo>
                  <a:lnTo>
                    <a:pt x="414" y="480"/>
                  </a:lnTo>
                  <a:lnTo>
                    <a:pt x="422" y="475"/>
                  </a:lnTo>
                  <a:lnTo>
                    <a:pt x="430" y="471"/>
                  </a:lnTo>
                  <a:lnTo>
                    <a:pt x="437" y="465"/>
                  </a:lnTo>
                  <a:lnTo>
                    <a:pt x="445" y="461"/>
                  </a:lnTo>
                  <a:lnTo>
                    <a:pt x="453" y="457"/>
                  </a:lnTo>
                  <a:lnTo>
                    <a:pt x="462" y="457"/>
                  </a:lnTo>
                  <a:lnTo>
                    <a:pt x="470" y="457"/>
                  </a:lnTo>
                  <a:lnTo>
                    <a:pt x="480" y="463"/>
                  </a:lnTo>
                  <a:lnTo>
                    <a:pt x="489" y="469"/>
                  </a:lnTo>
                  <a:lnTo>
                    <a:pt x="499" y="471"/>
                  </a:lnTo>
                  <a:lnTo>
                    <a:pt x="508" y="473"/>
                  </a:lnTo>
                  <a:lnTo>
                    <a:pt x="518" y="473"/>
                  </a:lnTo>
                  <a:lnTo>
                    <a:pt x="530" y="473"/>
                  </a:lnTo>
                  <a:lnTo>
                    <a:pt x="539" y="471"/>
                  </a:lnTo>
                  <a:lnTo>
                    <a:pt x="549" y="471"/>
                  </a:lnTo>
                  <a:lnTo>
                    <a:pt x="555" y="467"/>
                  </a:lnTo>
                  <a:lnTo>
                    <a:pt x="558" y="463"/>
                  </a:lnTo>
                  <a:lnTo>
                    <a:pt x="560" y="457"/>
                  </a:lnTo>
                  <a:lnTo>
                    <a:pt x="564" y="453"/>
                  </a:lnTo>
                  <a:lnTo>
                    <a:pt x="566" y="448"/>
                  </a:lnTo>
                  <a:lnTo>
                    <a:pt x="570" y="446"/>
                  </a:lnTo>
                  <a:lnTo>
                    <a:pt x="574" y="444"/>
                  </a:lnTo>
                  <a:lnTo>
                    <a:pt x="579" y="444"/>
                  </a:lnTo>
                  <a:lnTo>
                    <a:pt x="587" y="450"/>
                  </a:lnTo>
                  <a:lnTo>
                    <a:pt x="597" y="453"/>
                  </a:lnTo>
                  <a:lnTo>
                    <a:pt x="606" y="453"/>
                  </a:lnTo>
                  <a:lnTo>
                    <a:pt x="616" y="453"/>
                  </a:lnTo>
                  <a:lnTo>
                    <a:pt x="633" y="450"/>
                  </a:lnTo>
                  <a:lnTo>
                    <a:pt x="652" y="442"/>
                  </a:lnTo>
                  <a:lnTo>
                    <a:pt x="672" y="434"/>
                  </a:lnTo>
                  <a:lnTo>
                    <a:pt x="689" y="430"/>
                  </a:lnTo>
                  <a:lnTo>
                    <a:pt x="698" y="428"/>
                  </a:lnTo>
                  <a:lnTo>
                    <a:pt x="706" y="430"/>
                  </a:lnTo>
                  <a:lnTo>
                    <a:pt x="716" y="434"/>
                  </a:lnTo>
                  <a:lnTo>
                    <a:pt x="723" y="440"/>
                  </a:lnTo>
                  <a:lnTo>
                    <a:pt x="731" y="438"/>
                  </a:lnTo>
                  <a:lnTo>
                    <a:pt x="739" y="438"/>
                  </a:lnTo>
                  <a:lnTo>
                    <a:pt x="744" y="434"/>
                  </a:lnTo>
                  <a:lnTo>
                    <a:pt x="750" y="432"/>
                  </a:lnTo>
                  <a:lnTo>
                    <a:pt x="756" y="430"/>
                  </a:lnTo>
                  <a:lnTo>
                    <a:pt x="762" y="430"/>
                  </a:lnTo>
                  <a:lnTo>
                    <a:pt x="768" y="432"/>
                  </a:lnTo>
                  <a:lnTo>
                    <a:pt x="773" y="436"/>
                  </a:lnTo>
                  <a:lnTo>
                    <a:pt x="775" y="438"/>
                  </a:lnTo>
                  <a:lnTo>
                    <a:pt x="777" y="440"/>
                  </a:lnTo>
                  <a:lnTo>
                    <a:pt x="779" y="442"/>
                  </a:lnTo>
                  <a:lnTo>
                    <a:pt x="781" y="442"/>
                  </a:lnTo>
                  <a:lnTo>
                    <a:pt x="783" y="444"/>
                  </a:lnTo>
                  <a:lnTo>
                    <a:pt x="785" y="444"/>
                  </a:lnTo>
                  <a:lnTo>
                    <a:pt x="785" y="446"/>
                  </a:lnTo>
                  <a:lnTo>
                    <a:pt x="787" y="450"/>
                  </a:lnTo>
                  <a:lnTo>
                    <a:pt x="787" y="448"/>
                  </a:lnTo>
                  <a:lnTo>
                    <a:pt x="789" y="448"/>
                  </a:lnTo>
                  <a:lnTo>
                    <a:pt x="789" y="446"/>
                  </a:lnTo>
                  <a:lnTo>
                    <a:pt x="791" y="444"/>
                  </a:lnTo>
                  <a:lnTo>
                    <a:pt x="791" y="442"/>
                  </a:lnTo>
                  <a:lnTo>
                    <a:pt x="792" y="440"/>
                  </a:lnTo>
                  <a:lnTo>
                    <a:pt x="798" y="442"/>
                  </a:lnTo>
                  <a:lnTo>
                    <a:pt x="804" y="446"/>
                  </a:lnTo>
                  <a:lnTo>
                    <a:pt x="808" y="452"/>
                  </a:lnTo>
                  <a:lnTo>
                    <a:pt x="812" y="459"/>
                  </a:lnTo>
                  <a:lnTo>
                    <a:pt x="815" y="467"/>
                  </a:lnTo>
                  <a:lnTo>
                    <a:pt x="819" y="473"/>
                  </a:lnTo>
                  <a:lnTo>
                    <a:pt x="823" y="478"/>
                  </a:lnTo>
                  <a:lnTo>
                    <a:pt x="829" y="482"/>
                  </a:lnTo>
                  <a:lnTo>
                    <a:pt x="833" y="480"/>
                  </a:lnTo>
                  <a:lnTo>
                    <a:pt x="837" y="478"/>
                  </a:lnTo>
                  <a:lnTo>
                    <a:pt x="840" y="475"/>
                  </a:lnTo>
                  <a:lnTo>
                    <a:pt x="844" y="473"/>
                  </a:lnTo>
                  <a:lnTo>
                    <a:pt x="848" y="471"/>
                  </a:lnTo>
                  <a:lnTo>
                    <a:pt x="850" y="467"/>
                  </a:lnTo>
                  <a:lnTo>
                    <a:pt x="852" y="465"/>
                  </a:lnTo>
                  <a:lnTo>
                    <a:pt x="852" y="459"/>
                  </a:lnTo>
                  <a:lnTo>
                    <a:pt x="854" y="459"/>
                  </a:lnTo>
                  <a:lnTo>
                    <a:pt x="856" y="459"/>
                  </a:lnTo>
                  <a:lnTo>
                    <a:pt x="858" y="457"/>
                  </a:lnTo>
                  <a:lnTo>
                    <a:pt x="860" y="457"/>
                  </a:lnTo>
                  <a:lnTo>
                    <a:pt x="875" y="484"/>
                  </a:lnTo>
                  <a:lnTo>
                    <a:pt x="890" y="511"/>
                  </a:lnTo>
                  <a:lnTo>
                    <a:pt x="908" y="540"/>
                  </a:lnTo>
                  <a:lnTo>
                    <a:pt x="925" y="567"/>
                  </a:lnTo>
                  <a:lnTo>
                    <a:pt x="934" y="580"/>
                  </a:lnTo>
                  <a:lnTo>
                    <a:pt x="946" y="592"/>
                  </a:lnTo>
                  <a:lnTo>
                    <a:pt x="957" y="605"/>
                  </a:lnTo>
                  <a:lnTo>
                    <a:pt x="969" y="615"/>
                  </a:lnTo>
                  <a:lnTo>
                    <a:pt x="980" y="624"/>
                  </a:lnTo>
                  <a:lnTo>
                    <a:pt x="994" y="634"/>
                  </a:lnTo>
                  <a:lnTo>
                    <a:pt x="1009" y="640"/>
                  </a:lnTo>
                  <a:lnTo>
                    <a:pt x="1025" y="645"/>
                  </a:lnTo>
                  <a:lnTo>
                    <a:pt x="1032" y="649"/>
                  </a:lnTo>
                  <a:lnTo>
                    <a:pt x="1040" y="649"/>
                  </a:lnTo>
                  <a:lnTo>
                    <a:pt x="1048" y="651"/>
                  </a:lnTo>
                  <a:lnTo>
                    <a:pt x="1055" y="651"/>
                  </a:lnTo>
                  <a:lnTo>
                    <a:pt x="1063" y="651"/>
                  </a:lnTo>
                  <a:lnTo>
                    <a:pt x="1071" y="653"/>
                  </a:lnTo>
                  <a:lnTo>
                    <a:pt x="1078" y="653"/>
                  </a:lnTo>
                  <a:lnTo>
                    <a:pt x="1088" y="655"/>
                  </a:lnTo>
                  <a:close/>
                </a:path>
              </a:pathLst>
            </a:custGeom>
            <a:solidFill>
              <a:srgbClr val="E0E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79" name="Freeform 16"/>
            <p:cNvSpPr>
              <a:spLocks/>
            </p:cNvSpPr>
            <p:nvPr/>
          </p:nvSpPr>
          <p:spPr bwMode="auto">
            <a:xfrm>
              <a:off x="1492" y="3664"/>
              <a:ext cx="247" cy="273"/>
            </a:xfrm>
            <a:custGeom>
              <a:avLst/>
              <a:gdLst>
                <a:gd name="T0" fmla="*/ 57 w 247"/>
                <a:gd name="T1" fmla="*/ 271 h 273"/>
                <a:gd name="T2" fmla="*/ 74 w 247"/>
                <a:gd name="T3" fmla="*/ 271 h 273"/>
                <a:gd name="T4" fmla="*/ 90 w 247"/>
                <a:gd name="T5" fmla="*/ 265 h 273"/>
                <a:gd name="T6" fmla="*/ 90 w 247"/>
                <a:gd name="T7" fmla="*/ 261 h 273"/>
                <a:gd name="T8" fmla="*/ 92 w 247"/>
                <a:gd name="T9" fmla="*/ 257 h 273"/>
                <a:gd name="T10" fmla="*/ 84 w 247"/>
                <a:gd name="T11" fmla="*/ 255 h 273"/>
                <a:gd name="T12" fmla="*/ 53 w 247"/>
                <a:gd name="T13" fmla="*/ 255 h 273"/>
                <a:gd name="T14" fmla="*/ 21 w 247"/>
                <a:gd name="T15" fmla="*/ 250 h 273"/>
                <a:gd name="T16" fmla="*/ 28 w 247"/>
                <a:gd name="T17" fmla="*/ 225 h 273"/>
                <a:gd name="T18" fmla="*/ 61 w 247"/>
                <a:gd name="T19" fmla="*/ 209 h 273"/>
                <a:gd name="T20" fmla="*/ 99 w 247"/>
                <a:gd name="T21" fmla="*/ 205 h 273"/>
                <a:gd name="T22" fmla="*/ 140 w 247"/>
                <a:gd name="T23" fmla="*/ 213 h 273"/>
                <a:gd name="T24" fmla="*/ 178 w 247"/>
                <a:gd name="T25" fmla="*/ 230 h 273"/>
                <a:gd name="T26" fmla="*/ 216 w 247"/>
                <a:gd name="T27" fmla="*/ 52 h 273"/>
                <a:gd name="T28" fmla="*/ 230 w 247"/>
                <a:gd name="T29" fmla="*/ 65 h 273"/>
                <a:gd name="T30" fmla="*/ 234 w 247"/>
                <a:gd name="T31" fmla="*/ 88 h 273"/>
                <a:gd name="T32" fmla="*/ 245 w 247"/>
                <a:gd name="T33" fmla="*/ 94 h 273"/>
                <a:gd name="T34" fmla="*/ 245 w 247"/>
                <a:gd name="T35" fmla="*/ 73 h 273"/>
                <a:gd name="T36" fmla="*/ 238 w 247"/>
                <a:gd name="T37" fmla="*/ 52 h 273"/>
                <a:gd name="T38" fmla="*/ 218 w 247"/>
                <a:gd name="T39" fmla="*/ 33 h 273"/>
                <a:gd name="T40" fmla="*/ 191 w 247"/>
                <a:gd name="T41" fmla="*/ 17 h 273"/>
                <a:gd name="T42" fmla="*/ 170 w 247"/>
                <a:gd name="T43" fmla="*/ 2 h 273"/>
                <a:gd name="T44" fmla="*/ 165 w 247"/>
                <a:gd name="T45" fmla="*/ 0 h 273"/>
                <a:gd name="T46" fmla="*/ 163 w 247"/>
                <a:gd name="T47" fmla="*/ 0 h 273"/>
                <a:gd name="T48" fmla="*/ 163 w 247"/>
                <a:gd name="T49" fmla="*/ 8 h 273"/>
                <a:gd name="T50" fmla="*/ 176 w 247"/>
                <a:gd name="T51" fmla="*/ 21 h 273"/>
                <a:gd name="T52" fmla="*/ 195 w 247"/>
                <a:gd name="T53" fmla="*/ 33 h 273"/>
                <a:gd name="T54" fmla="*/ 190 w 247"/>
                <a:gd name="T55" fmla="*/ 69 h 273"/>
                <a:gd name="T56" fmla="*/ 159 w 247"/>
                <a:gd name="T57" fmla="*/ 113 h 273"/>
                <a:gd name="T58" fmla="*/ 115 w 247"/>
                <a:gd name="T59" fmla="*/ 146 h 273"/>
                <a:gd name="T60" fmla="*/ 90 w 247"/>
                <a:gd name="T61" fmla="*/ 148 h 273"/>
                <a:gd name="T62" fmla="*/ 69 w 247"/>
                <a:gd name="T63" fmla="*/ 140 h 273"/>
                <a:gd name="T64" fmla="*/ 55 w 247"/>
                <a:gd name="T65" fmla="*/ 125 h 273"/>
                <a:gd name="T66" fmla="*/ 46 w 247"/>
                <a:gd name="T67" fmla="*/ 111 h 273"/>
                <a:gd name="T68" fmla="*/ 34 w 247"/>
                <a:gd name="T69" fmla="*/ 100 h 273"/>
                <a:gd name="T70" fmla="*/ 30 w 247"/>
                <a:gd name="T71" fmla="*/ 111 h 273"/>
                <a:gd name="T72" fmla="*/ 46 w 247"/>
                <a:gd name="T73" fmla="*/ 134 h 273"/>
                <a:gd name="T74" fmla="*/ 76 w 247"/>
                <a:gd name="T75" fmla="*/ 163 h 273"/>
                <a:gd name="T76" fmla="*/ 88 w 247"/>
                <a:gd name="T77" fmla="*/ 181 h 273"/>
                <a:gd name="T78" fmla="*/ 65 w 247"/>
                <a:gd name="T79" fmla="*/ 190 h 273"/>
                <a:gd name="T80" fmla="*/ 28 w 247"/>
                <a:gd name="T81" fmla="*/ 204 h 273"/>
                <a:gd name="T82" fmla="*/ 2 w 247"/>
                <a:gd name="T83" fmla="*/ 232 h 273"/>
                <a:gd name="T84" fmla="*/ 0 w 247"/>
                <a:gd name="T85" fmla="*/ 252 h 273"/>
                <a:gd name="T86" fmla="*/ 9 w 247"/>
                <a:gd name="T87" fmla="*/ 263 h 273"/>
                <a:gd name="T88" fmla="*/ 23 w 247"/>
                <a:gd name="T89" fmla="*/ 267 h 273"/>
                <a:gd name="T90" fmla="*/ 34 w 247"/>
                <a:gd name="T91" fmla="*/ 269 h 273"/>
                <a:gd name="T92" fmla="*/ 44 w 247"/>
                <a:gd name="T93" fmla="*/ 271 h 27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47"/>
                <a:gd name="T142" fmla="*/ 0 h 273"/>
                <a:gd name="T143" fmla="*/ 247 w 247"/>
                <a:gd name="T144" fmla="*/ 273 h 27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47" h="273">
                  <a:moveTo>
                    <a:pt x="48" y="273"/>
                  </a:moveTo>
                  <a:lnTo>
                    <a:pt x="51" y="271"/>
                  </a:lnTo>
                  <a:lnTo>
                    <a:pt x="57" y="271"/>
                  </a:lnTo>
                  <a:lnTo>
                    <a:pt x="63" y="271"/>
                  </a:lnTo>
                  <a:lnTo>
                    <a:pt x="69" y="271"/>
                  </a:lnTo>
                  <a:lnTo>
                    <a:pt x="74" y="271"/>
                  </a:lnTo>
                  <a:lnTo>
                    <a:pt x="80" y="271"/>
                  </a:lnTo>
                  <a:lnTo>
                    <a:pt x="86" y="269"/>
                  </a:lnTo>
                  <a:lnTo>
                    <a:pt x="90" y="265"/>
                  </a:lnTo>
                  <a:lnTo>
                    <a:pt x="90" y="263"/>
                  </a:lnTo>
                  <a:lnTo>
                    <a:pt x="90" y="261"/>
                  </a:lnTo>
                  <a:lnTo>
                    <a:pt x="92" y="259"/>
                  </a:lnTo>
                  <a:lnTo>
                    <a:pt x="92" y="257"/>
                  </a:lnTo>
                  <a:lnTo>
                    <a:pt x="84" y="255"/>
                  </a:lnTo>
                  <a:lnTo>
                    <a:pt x="74" y="255"/>
                  </a:lnTo>
                  <a:lnTo>
                    <a:pt x="63" y="255"/>
                  </a:lnTo>
                  <a:lnTo>
                    <a:pt x="53" y="255"/>
                  </a:lnTo>
                  <a:lnTo>
                    <a:pt x="42" y="255"/>
                  </a:lnTo>
                  <a:lnTo>
                    <a:pt x="32" y="253"/>
                  </a:lnTo>
                  <a:lnTo>
                    <a:pt x="21" y="250"/>
                  </a:lnTo>
                  <a:lnTo>
                    <a:pt x="11" y="244"/>
                  </a:lnTo>
                  <a:lnTo>
                    <a:pt x="19" y="232"/>
                  </a:lnTo>
                  <a:lnTo>
                    <a:pt x="28" y="225"/>
                  </a:lnTo>
                  <a:lnTo>
                    <a:pt x="38" y="217"/>
                  </a:lnTo>
                  <a:lnTo>
                    <a:pt x="49" y="213"/>
                  </a:lnTo>
                  <a:lnTo>
                    <a:pt x="61" y="209"/>
                  </a:lnTo>
                  <a:lnTo>
                    <a:pt x="74" y="207"/>
                  </a:lnTo>
                  <a:lnTo>
                    <a:pt x="86" y="205"/>
                  </a:lnTo>
                  <a:lnTo>
                    <a:pt x="99" y="205"/>
                  </a:lnTo>
                  <a:lnTo>
                    <a:pt x="113" y="205"/>
                  </a:lnTo>
                  <a:lnTo>
                    <a:pt x="126" y="209"/>
                  </a:lnTo>
                  <a:lnTo>
                    <a:pt x="140" y="213"/>
                  </a:lnTo>
                  <a:lnTo>
                    <a:pt x="153" y="219"/>
                  </a:lnTo>
                  <a:lnTo>
                    <a:pt x="165" y="225"/>
                  </a:lnTo>
                  <a:lnTo>
                    <a:pt x="178" y="230"/>
                  </a:lnTo>
                  <a:lnTo>
                    <a:pt x="190" y="236"/>
                  </a:lnTo>
                  <a:lnTo>
                    <a:pt x="201" y="242"/>
                  </a:lnTo>
                  <a:lnTo>
                    <a:pt x="216" y="52"/>
                  </a:lnTo>
                  <a:lnTo>
                    <a:pt x="222" y="54"/>
                  </a:lnTo>
                  <a:lnTo>
                    <a:pt x="226" y="60"/>
                  </a:lnTo>
                  <a:lnTo>
                    <a:pt x="230" y="65"/>
                  </a:lnTo>
                  <a:lnTo>
                    <a:pt x="232" y="73"/>
                  </a:lnTo>
                  <a:lnTo>
                    <a:pt x="232" y="81"/>
                  </a:lnTo>
                  <a:lnTo>
                    <a:pt x="234" y="88"/>
                  </a:lnTo>
                  <a:lnTo>
                    <a:pt x="238" y="94"/>
                  </a:lnTo>
                  <a:lnTo>
                    <a:pt x="243" y="100"/>
                  </a:lnTo>
                  <a:lnTo>
                    <a:pt x="245" y="94"/>
                  </a:lnTo>
                  <a:lnTo>
                    <a:pt x="247" y="88"/>
                  </a:lnTo>
                  <a:lnTo>
                    <a:pt x="247" y="81"/>
                  </a:lnTo>
                  <a:lnTo>
                    <a:pt x="245" y="73"/>
                  </a:lnTo>
                  <a:lnTo>
                    <a:pt x="243" y="67"/>
                  </a:lnTo>
                  <a:lnTo>
                    <a:pt x="241" y="60"/>
                  </a:lnTo>
                  <a:lnTo>
                    <a:pt x="238" y="52"/>
                  </a:lnTo>
                  <a:lnTo>
                    <a:pt x="236" y="46"/>
                  </a:lnTo>
                  <a:lnTo>
                    <a:pt x="228" y="39"/>
                  </a:lnTo>
                  <a:lnTo>
                    <a:pt x="218" y="33"/>
                  </a:lnTo>
                  <a:lnTo>
                    <a:pt x="209" y="29"/>
                  </a:lnTo>
                  <a:lnTo>
                    <a:pt x="201" y="23"/>
                  </a:lnTo>
                  <a:lnTo>
                    <a:pt x="191" y="17"/>
                  </a:lnTo>
                  <a:lnTo>
                    <a:pt x="184" y="14"/>
                  </a:lnTo>
                  <a:lnTo>
                    <a:pt x="176" y="8"/>
                  </a:lnTo>
                  <a:lnTo>
                    <a:pt x="170" y="2"/>
                  </a:lnTo>
                  <a:lnTo>
                    <a:pt x="168" y="0"/>
                  </a:lnTo>
                  <a:lnTo>
                    <a:pt x="167" y="0"/>
                  </a:lnTo>
                  <a:lnTo>
                    <a:pt x="165" y="0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63" y="8"/>
                  </a:lnTo>
                  <a:lnTo>
                    <a:pt x="165" y="14"/>
                  </a:lnTo>
                  <a:lnTo>
                    <a:pt x="170" y="17"/>
                  </a:lnTo>
                  <a:lnTo>
                    <a:pt x="176" y="21"/>
                  </a:lnTo>
                  <a:lnTo>
                    <a:pt x="182" y="25"/>
                  </a:lnTo>
                  <a:lnTo>
                    <a:pt x="190" y="29"/>
                  </a:lnTo>
                  <a:lnTo>
                    <a:pt x="195" y="33"/>
                  </a:lnTo>
                  <a:lnTo>
                    <a:pt x="201" y="39"/>
                  </a:lnTo>
                  <a:lnTo>
                    <a:pt x="195" y="54"/>
                  </a:lnTo>
                  <a:lnTo>
                    <a:pt x="190" y="69"/>
                  </a:lnTo>
                  <a:lnTo>
                    <a:pt x="180" y="85"/>
                  </a:lnTo>
                  <a:lnTo>
                    <a:pt x="170" y="100"/>
                  </a:lnTo>
                  <a:lnTo>
                    <a:pt x="159" y="113"/>
                  </a:lnTo>
                  <a:lnTo>
                    <a:pt x="145" y="125"/>
                  </a:lnTo>
                  <a:lnTo>
                    <a:pt x="132" y="136"/>
                  </a:lnTo>
                  <a:lnTo>
                    <a:pt x="115" y="146"/>
                  </a:lnTo>
                  <a:lnTo>
                    <a:pt x="107" y="148"/>
                  </a:lnTo>
                  <a:lnTo>
                    <a:pt x="97" y="148"/>
                  </a:lnTo>
                  <a:lnTo>
                    <a:pt x="90" y="148"/>
                  </a:lnTo>
                  <a:lnTo>
                    <a:pt x="82" y="146"/>
                  </a:lnTo>
                  <a:lnTo>
                    <a:pt x="74" y="144"/>
                  </a:lnTo>
                  <a:lnTo>
                    <a:pt x="69" y="140"/>
                  </a:lnTo>
                  <a:lnTo>
                    <a:pt x="63" y="134"/>
                  </a:lnTo>
                  <a:lnTo>
                    <a:pt x="59" y="129"/>
                  </a:lnTo>
                  <a:lnTo>
                    <a:pt x="55" y="125"/>
                  </a:lnTo>
                  <a:lnTo>
                    <a:pt x="51" y="119"/>
                  </a:lnTo>
                  <a:lnTo>
                    <a:pt x="49" y="115"/>
                  </a:lnTo>
                  <a:lnTo>
                    <a:pt x="46" y="111"/>
                  </a:lnTo>
                  <a:lnTo>
                    <a:pt x="42" y="108"/>
                  </a:lnTo>
                  <a:lnTo>
                    <a:pt x="38" y="104"/>
                  </a:lnTo>
                  <a:lnTo>
                    <a:pt x="34" y="100"/>
                  </a:lnTo>
                  <a:lnTo>
                    <a:pt x="30" y="96"/>
                  </a:lnTo>
                  <a:lnTo>
                    <a:pt x="30" y="104"/>
                  </a:lnTo>
                  <a:lnTo>
                    <a:pt x="30" y="111"/>
                  </a:lnTo>
                  <a:lnTo>
                    <a:pt x="32" y="117"/>
                  </a:lnTo>
                  <a:lnTo>
                    <a:pt x="36" y="123"/>
                  </a:lnTo>
                  <a:lnTo>
                    <a:pt x="46" y="134"/>
                  </a:lnTo>
                  <a:lnTo>
                    <a:pt x="55" y="144"/>
                  </a:lnTo>
                  <a:lnTo>
                    <a:pt x="67" y="154"/>
                  </a:lnTo>
                  <a:lnTo>
                    <a:pt x="76" y="163"/>
                  </a:lnTo>
                  <a:lnTo>
                    <a:pt x="80" y="169"/>
                  </a:lnTo>
                  <a:lnTo>
                    <a:pt x="84" y="175"/>
                  </a:lnTo>
                  <a:lnTo>
                    <a:pt x="88" y="181"/>
                  </a:lnTo>
                  <a:lnTo>
                    <a:pt x="90" y="188"/>
                  </a:lnTo>
                  <a:lnTo>
                    <a:pt x="76" y="188"/>
                  </a:lnTo>
                  <a:lnTo>
                    <a:pt x="65" y="190"/>
                  </a:lnTo>
                  <a:lnTo>
                    <a:pt x="51" y="194"/>
                  </a:lnTo>
                  <a:lnTo>
                    <a:pt x="40" y="198"/>
                  </a:lnTo>
                  <a:lnTo>
                    <a:pt x="28" y="204"/>
                  </a:lnTo>
                  <a:lnTo>
                    <a:pt x="17" y="211"/>
                  </a:lnTo>
                  <a:lnTo>
                    <a:pt x="9" y="221"/>
                  </a:lnTo>
                  <a:lnTo>
                    <a:pt x="2" y="232"/>
                  </a:lnTo>
                  <a:lnTo>
                    <a:pt x="0" y="238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2" y="255"/>
                  </a:lnTo>
                  <a:lnTo>
                    <a:pt x="5" y="259"/>
                  </a:lnTo>
                  <a:lnTo>
                    <a:pt x="9" y="263"/>
                  </a:lnTo>
                  <a:lnTo>
                    <a:pt x="13" y="265"/>
                  </a:lnTo>
                  <a:lnTo>
                    <a:pt x="19" y="267"/>
                  </a:lnTo>
                  <a:lnTo>
                    <a:pt x="23" y="267"/>
                  </a:lnTo>
                  <a:lnTo>
                    <a:pt x="26" y="269"/>
                  </a:lnTo>
                  <a:lnTo>
                    <a:pt x="30" y="269"/>
                  </a:lnTo>
                  <a:lnTo>
                    <a:pt x="34" y="269"/>
                  </a:lnTo>
                  <a:lnTo>
                    <a:pt x="38" y="271"/>
                  </a:lnTo>
                  <a:lnTo>
                    <a:pt x="40" y="271"/>
                  </a:lnTo>
                  <a:lnTo>
                    <a:pt x="44" y="271"/>
                  </a:lnTo>
                  <a:lnTo>
                    <a:pt x="48" y="2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80" name="Freeform 17"/>
            <p:cNvSpPr>
              <a:spLocks/>
            </p:cNvSpPr>
            <p:nvPr/>
          </p:nvSpPr>
          <p:spPr bwMode="auto">
            <a:xfrm>
              <a:off x="1987" y="3668"/>
              <a:ext cx="71" cy="88"/>
            </a:xfrm>
            <a:custGeom>
              <a:avLst/>
              <a:gdLst>
                <a:gd name="T0" fmla="*/ 26 w 71"/>
                <a:gd name="T1" fmla="*/ 88 h 88"/>
                <a:gd name="T2" fmla="*/ 32 w 71"/>
                <a:gd name="T3" fmla="*/ 88 h 88"/>
                <a:gd name="T4" fmla="*/ 38 w 71"/>
                <a:gd name="T5" fmla="*/ 88 h 88"/>
                <a:gd name="T6" fmla="*/ 46 w 71"/>
                <a:gd name="T7" fmla="*/ 86 h 88"/>
                <a:gd name="T8" fmla="*/ 49 w 71"/>
                <a:gd name="T9" fmla="*/ 84 h 88"/>
                <a:gd name="T10" fmla="*/ 55 w 71"/>
                <a:gd name="T11" fmla="*/ 82 h 88"/>
                <a:gd name="T12" fmla="*/ 61 w 71"/>
                <a:gd name="T13" fmla="*/ 79 h 88"/>
                <a:gd name="T14" fmla="*/ 65 w 71"/>
                <a:gd name="T15" fmla="*/ 73 h 88"/>
                <a:gd name="T16" fmla="*/ 69 w 71"/>
                <a:gd name="T17" fmla="*/ 67 h 88"/>
                <a:gd name="T18" fmla="*/ 71 w 71"/>
                <a:gd name="T19" fmla="*/ 58 h 88"/>
                <a:gd name="T20" fmla="*/ 71 w 71"/>
                <a:gd name="T21" fmla="*/ 48 h 88"/>
                <a:gd name="T22" fmla="*/ 71 w 71"/>
                <a:gd name="T23" fmla="*/ 40 h 88"/>
                <a:gd name="T24" fmla="*/ 71 w 71"/>
                <a:gd name="T25" fmla="*/ 31 h 88"/>
                <a:gd name="T26" fmla="*/ 69 w 71"/>
                <a:gd name="T27" fmla="*/ 23 h 88"/>
                <a:gd name="T28" fmla="*/ 65 w 71"/>
                <a:gd name="T29" fmla="*/ 13 h 88"/>
                <a:gd name="T30" fmla="*/ 63 w 71"/>
                <a:gd name="T31" fmla="*/ 8 h 88"/>
                <a:gd name="T32" fmla="*/ 59 w 71"/>
                <a:gd name="T33" fmla="*/ 0 h 88"/>
                <a:gd name="T34" fmla="*/ 53 w 71"/>
                <a:gd name="T35" fmla="*/ 2 h 88"/>
                <a:gd name="T36" fmla="*/ 49 w 71"/>
                <a:gd name="T37" fmla="*/ 4 h 88"/>
                <a:gd name="T38" fmla="*/ 46 w 71"/>
                <a:gd name="T39" fmla="*/ 6 h 88"/>
                <a:gd name="T40" fmla="*/ 42 w 71"/>
                <a:gd name="T41" fmla="*/ 8 h 88"/>
                <a:gd name="T42" fmla="*/ 38 w 71"/>
                <a:gd name="T43" fmla="*/ 8 h 88"/>
                <a:gd name="T44" fmla="*/ 34 w 71"/>
                <a:gd name="T45" fmla="*/ 10 h 88"/>
                <a:gd name="T46" fmla="*/ 28 w 71"/>
                <a:gd name="T47" fmla="*/ 10 h 88"/>
                <a:gd name="T48" fmla="*/ 23 w 71"/>
                <a:gd name="T49" fmla="*/ 11 h 88"/>
                <a:gd name="T50" fmla="*/ 17 w 71"/>
                <a:gd name="T51" fmla="*/ 17 h 88"/>
                <a:gd name="T52" fmla="*/ 13 w 71"/>
                <a:gd name="T53" fmla="*/ 23 h 88"/>
                <a:gd name="T54" fmla="*/ 7 w 71"/>
                <a:gd name="T55" fmla="*/ 31 h 88"/>
                <a:gd name="T56" fmla="*/ 3 w 71"/>
                <a:gd name="T57" fmla="*/ 40 h 88"/>
                <a:gd name="T58" fmla="*/ 0 w 71"/>
                <a:gd name="T59" fmla="*/ 48 h 88"/>
                <a:gd name="T60" fmla="*/ 0 w 71"/>
                <a:gd name="T61" fmla="*/ 58 h 88"/>
                <a:gd name="T62" fmla="*/ 0 w 71"/>
                <a:gd name="T63" fmla="*/ 67 h 88"/>
                <a:gd name="T64" fmla="*/ 2 w 71"/>
                <a:gd name="T65" fmla="*/ 77 h 88"/>
                <a:gd name="T66" fmla="*/ 5 w 71"/>
                <a:gd name="T67" fmla="*/ 81 h 88"/>
                <a:gd name="T68" fmla="*/ 7 w 71"/>
                <a:gd name="T69" fmla="*/ 82 h 88"/>
                <a:gd name="T70" fmla="*/ 11 w 71"/>
                <a:gd name="T71" fmla="*/ 84 h 88"/>
                <a:gd name="T72" fmla="*/ 15 w 71"/>
                <a:gd name="T73" fmla="*/ 84 h 88"/>
                <a:gd name="T74" fmla="*/ 17 w 71"/>
                <a:gd name="T75" fmla="*/ 84 h 88"/>
                <a:gd name="T76" fmla="*/ 21 w 71"/>
                <a:gd name="T77" fmla="*/ 86 h 88"/>
                <a:gd name="T78" fmla="*/ 25 w 71"/>
                <a:gd name="T79" fmla="*/ 86 h 88"/>
                <a:gd name="T80" fmla="*/ 26 w 71"/>
                <a:gd name="T81" fmla="*/ 88 h 8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1"/>
                <a:gd name="T124" fmla="*/ 0 h 88"/>
                <a:gd name="T125" fmla="*/ 71 w 71"/>
                <a:gd name="T126" fmla="*/ 88 h 8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1" h="88">
                  <a:moveTo>
                    <a:pt x="26" y="88"/>
                  </a:moveTo>
                  <a:lnTo>
                    <a:pt x="32" y="88"/>
                  </a:lnTo>
                  <a:lnTo>
                    <a:pt x="38" y="88"/>
                  </a:lnTo>
                  <a:lnTo>
                    <a:pt x="46" y="86"/>
                  </a:lnTo>
                  <a:lnTo>
                    <a:pt x="49" y="84"/>
                  </a:lnTo>
                  <a:lnTo>
                    <a:pt x="55" y="82"/>
                  </a:lnTo>
                  <a:lnTo>
                    <a:pt x="61" y="79"/>
                  </a:lnTo>
                  <a:lnTo>
                    <a:pt x="65" y="73"/>
                  </a:lnTo>
                  <a:lnTo>
                    <a:pt x="69" y="67"/>
                  </a:lnTo>
                  <a:lnTo>
                    <a:pt x="71" y="58"/>
                  </a:lnTo>
                  <a:lnTo>
                    <a:pt x="71" y="48"/>
                  </a:lnTo>
                  <a:lnTo>
                    <a:pt x="71" y="40"/>
                  </a:lnTo>
                  <a:lnTo>
                    <a:pt x="71" y="31"/>
                  </a:lnTo>
                  <a:lnTo>
                    <a:pt x="69" y="23"/>
                  </a:lnTo>
                  <a:lnTo>
                    <a:pt x="65" y="13"/>
                  </a:lnTo>
                  <a:lnTo>
                    <a:pt x="63" y="8"/>
                  </a:lnTo>
                  <a:lnTo>
                    <a:pt x="59" y="0"/>
                  </a:lnTo>
                  <a:lnTo>
                    <a:pt x="53" y="2"/>
                  </a:lnTo>
                  <a:lnTo>
                    <a:pt x="49" y="4"/>
                  </a:lnTo>
                  <a:lnTo>
                    <a:pt x="46" y="6"/>
                  </a:lnTo>
                  <a:lnTo>
                    <a:pt x="42" y="8"/>
                  </a:lnTo>
                  <a:lnTo>
                    <a:pt x="38" y="8"/>
                  </a:lnTo>
                  <a:lnTo>
                    <a:pt x="34" y="10"/>
                  </a:lnTo>
                  <a:lnTo>
                    <a:pt x="28" y="10"/>
                  </a:lnTo>
                  <a:lnTo>
                    <a:pt x="23" y="11"/>
                  </a:lnTo>
                  <a:lnTo>
                    <a:pt x="17" y="17"/>
                  </a:lnTo>
                  <a:lnTo>
                    <a:pt x="13" y="23"/>
                  </a:lnTo>
                  <a:lnTo>
                    <a:pt x="7" y="31"/>
                  </a:lnTo>
                  <a:lnTo>
                    <a:pt x="3" y="40"/>
                  </a:lnTo>
                  <a:lnTo>
                    <a:pt x="0" y="48"/>
                  </a:lnTo>
                  <a:lnTo>
                    <a:pt x="0" y="58"/>
                  </a:lnTo>
                  <a:lnTo>
                    <a:pt x="0" y="67"/>
                  </a:lnTo>
                  <a:lnTo>
                    <a:pt x="2" y="77"/>
                  </a:lnTo>
                  <a:lnTo>
                    <a:pt x="5" y="81"/>
                  </a:lnTo>
                  <a:lnTo>
                    <a:pt x="7" y="82"/>
                  </a:lnTo>
                  <a:lnTo>
                    <a:pt x="11" y="84"/>
                  </a:lnTo>
                  <a:lnTo>
                    <a:pt x="15" y="84"/>
                  </a:lnTo>
                  <a:lnTo>
                    <a:pt x="17" y="84"/>
                  </a:lnTo>
                  <a:lnTo>
                    <a:pt x="21" y="86"/>
                  </a:lnTo>
                  <a:lnTo>
                    <a:pt x="25" y="86"/>
                  </a:lnTo>
                  <a:lnTo>
                    <a:pt x="26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81" name="Freeform 18"/>
            <p:cNvSpPr>
              <a:spLocks/>
            </p:cNvSpPr>
            <p:nvPr/>
          </p:nvSpPr>
          <p:spPr bwMode="auto">
            <a:xfrm>
              <a:off x="707" y="3647"/>
              <a:ext cx="597" cy="100"/>
            </a:xfrm>
            <a:custGeom>
              <a:avLst/>
              <a:gdLst>
                <a:gd name="T0" fmla="*/ 577 w 597"/>
                <a:gd name="T1" fmla="*/ 100 h 100"/>
                <a:gd name="T2" fmla="*/ 579 w 597"/>
                <a:gd name="T3" fmla="*/ 100 h 100"/>
                <a:gd name="T4" fmla="*/ 581 w 597"/>
                <a:gd name="T5" fmla="*/ 100 h 100"/>
                <a:gd name="T6" fmla="*/ 583 w 597"/>
                <a:gd name="T7" fmla="*/ 100 h 100"/>
                <a:gd name="T8" fmla="*/ 585 w 597"/>
                <a:gd name="T9" fmla="*/ 100 h 100"/>
                <a:gd name="T10" fmla="*/ 585 w 597"/>
                <a:gd name="T11" fmla="*/ 100 h 100"/>
                <a:gd name="T12" fmla="*/ 587 w 597"/>
                <a:gd name="T13" fmla="*/ 100 h 100"/>
                <a:gd name="T14" fmla="*/ 589 w 597"/>
                <a:gd name="T15" fmla="*/ 100 h 100"/>
                <a:gd name="T16" fmla="*/ 591 w 597"/>
                <a:gd name="T17" fmla="*/ 98 h 100"/>
                <a:gd name="T18" fmla="*/ 595 w 597"/>
                <a:gd name="T19" fmla="*/ 94 h 100"/>
                <a:gd name="T20" fmla="*/ 597 w 597"/>
                <a:gd name="T21" fmla="*/ 90 h 100"/>
                <a:gd name="T22" fmla="*/ 597 w 597"/>
                <a:gd name="T23" fmla="*/ 84 h 100"/>
                <a:gd name="T24" fmla="*/ 597 w 597"/>
                <a:gd name="T25" fmla="*/ 79 h 100"/>
                <a:gd name="T26" fmla="*/ 595 w 597"/>
                <a:gd name="T27" fmla="*/ 73 h 100"/>
                <a:gd name="T28" fmla="*/ 593 w 597"/>
                <a:gd name="T29" fmla="*/ 67 h 100"/>
                <a:gd name="T30" fmla="*/ 591 w 597"/>
                <a:gd name="T31" fmla="*/ 61 h 100"/>
                <a:gd name="T32" fmla="*/ 591 w 597"/>
                <a:gd name="T33" fmla="*/ 57 h 100"/>
                <a:gd name="T34" fmla="*/ 554 w 597"/>
                <a:gd name="T35" fmla="*/ 54 h 100"/>
                <a:gd name="T36" fmla="*/ 518 w 597"/>
                <a:gd name="T37" fmla="*/ 50 h 100"/>
                <a:gd name="T38" fmla="*/ 481 w 597"/>
                <a:gd name="T39" fmla="*/ 46 h 100"/>
                <a:gd name="T40" fmla="*/ 447 w 597"/>
                <a:gd name="T41" fmla="*/ 42 h 100"/>
                <a:gd name="T42" fmla="*/ 410 w 597"/>
                <a:gd name="T43" fmla="*/ 38 h 100"/>
                <a:gd name="T44" fmla="*/ 374 w 597"/>
                <a:gd name="T45" fmla="*/ 34 h 100"/>
                <a:gd name="T46" fmla="*/ 339 w 597"/>
                <a:gd name="T47" fmla="*/ 29 h 100"/>
                <a:gd name="T48" fmla="*/ 305 w 597"/>
                <a:gd name="T49" fmla="*/ 23 h 100"/>
                <a:gd name="T50" fmla="*/ 267 w 597"/>
                <a:gd name="T51" fmla="*/ 19 h 100"/>
                <a:gd name="T52" fmla="*/ 228 w 597"/>
                <a:gd name="T53" fmla="*/ 15 h 100"/>
                <a:gd name="T54" fmla="*/ 190 w 597"/>
                <a:gd name="T55" fmla="*/ 11 h 100"/>
                <a:gd name="T56" fmla="*/ 151 w 597"/>
                <a:gd name="T57" fmla="*/ 8 h 100"/>
                <a:gd name="T58" fmla="*/ 115 w 597"/>
                <a:gd name="T59" fmla="*/ 4 h 100"/>
                <a:gd name="T60" fmla="*/ 79 w 597"/>
                <a:gd name="T61" fmla="*/ 0 h 100"/>
                <a:gd name="T62" fmla="*/ 40 w 597"/>
                <a:gd name="T63" fmla="*/ 0 h 100"/>
                <a:gd name="T64" fmla="*/ 4 w 597"/>
                <a:gd name="T65" fmla="*/ 4 h 100"/>
                <a:gd name="T66" fmla="*/ 4 w 597"/>
                <a:gd name="T67" fmla="*/ 8 h 100"/>
                <a:gd name="T68" fmla="*/ 2 w 597"/>
                <a:gd name="T69" fmla="*/ 11 h 100"/>
                <a:gd name="T70" fmla="*/ 0 w 597"/>
                <a:gd name="T71" fmla="*/ 15 h 100"/>
                <a:gd name="T72" fmla="*/ 0 w 597"/>
                <a:gd name="T73" fmla="*/ 19 h 100"/>
                <a:gd name="T74" fmla="*/ 0 w 597"/>
                <a:gd name="T75" fmla="*/ 21 h 100"/>
                <a:gd name="T76" fmla="*/ 0 w 597"/>
                <a:gd name="T77" fmla="*/ 25 h 100"/>
                <a:gd name="T78" fmla="*/ 0 w 597"/>
                <a:gd name="T79" fmla="*/ 27 h 100"/>
                <a:gd name="T80" fmla="*/ 2 w 597"/>
                <a:gd name="T81" fmla="*/ 29 h 100"/>
                <a:gd name="T82" fmla="*/ 577 w 597"/>
                <a:gd name="T83" fmla="*/ 100 h 10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97"/>
                <a:gd name="T127" fmla="*/ 0 h 100"/>
                <a:gd name="T128" fmla="*/ 597 w 597"/>
                <a:gd name="T129" fmla="*/ 100 h 10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97" h="100">
                  <a:moveTo>
                    <a:pt x="577" y="100"/>
                  </a:moveTo>
                  <a:lnTo>
                    <a:pt x="579" y="100"/>
                  </a:lnTo>
                  <a:lnTo>
                    <a:pt x="581" y="100"/>
                  </a:lnTo>
                  <a:lnTo>
                    <a:pt x="583" y="100"/>
                  </a:lnTo>
                  <a:lnTo>
                    <a:pt x="585" y="100"/>
                  </a:lnTo>
                  <a:lnTo>
                    <a:pt x="587" y="100"/>
                  </a:lnTo>
                  <a:lnTo>
                    <a:pt x="589" y="100"/>
                  </a:lnTo>
                  <a:lnTo>
                    <a:pt x="591" y="98"/>
                  </a:lnTo>
                  <a:lnTo>
                    <a:pt x="595" y="94"/>
                  </a:lnTo>
                  <a:lnTo>
                    <a:pt x="597" y="90"/>
                  </a:lnTo>
                  <a:lnTo>
                    <a:pt x="597" y="84"/>
                  </a:lnTo>
                  <a:lnTo>
                    <a:pt x="597" y="79"/>
                  </a:lnTo>
                  <a:lnTo>
                    <a:pt x="595" y="73"/>
                  </a:lnTo>
                  <a:lnTo>
                    <a:pt x="593" y="67"/>
                  </a:lnTo>
                  <a:lnTo>
                    <a:pt x="591" y="61"/>
                  </a:lnTo>
                  <a:lnTo>
                    <a:pt x="591" y="57"/>
                  </a:lnTo>
                  <a:lnTo>
                    <a:pt x="554" y="54"/>
                  </a:lnTo>
                  <a:lnTo>
                    <a:pt x="518" y="50"/>
                  </a:lnTo>
                  <a:lnTo>
                    <a:pt x="481" y="46"/>
                  </a:lnTo>
                  <a:lnTo>
                    <a:pt x="447" y="42"/>
                  </a:lnTo>
                  <a:lnTo>
                    <a:pt x="410" y="38"/>
                  </a:lnTo>
                  <a:lnTo>
                    <a:pt x="374" y="34"/>
                  </a:lnTo>
                  <a:lnTo>
                    <a:pt x="339" y="29"/>
                  </a:lnTo>
                  <a:lnTo>
                    <a:pt x="305" y="23"/>
                  </a:lnTo>
                  <a:lnTo>
                    <a:pt x="267" y="19"/>
                  </a:lnTo>
                  <a:lnTo>
                    <a:pt x="228" y="15"/>
                  </a:lnTo>
                  <a:lnTo>
                    <a:pt x="190" y="11"/>
                  </a:lnTo>
                  <a:lnTo>
                    <a:pt x="151" y="8"/>
                  </a:lnTo>
                  <a:lnTo>
                    <a:pt x="115" y="4"/>
                  </a:lnTo>
                  <a:lnTo>
                    <a:pt x="79" y="0"/>
                  </a:lnTo>
                  <a:lnTo>
                    <a:pt x="40" y="0"/>
                  </a:lnTo>
                  <a:lnTo>
                    <a:pt x="4" y="4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2" y="29"/>
                  </a:lnTo>
                  <a:lnTo>
                    <a:pt x="577" y="1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82" name="Freeform 19"/>
            <p:cNvSpPr>
              <a:spLocks/>
            </p:cNvSpPr>
            <p:nvPr/>
          </p:nvSpPr>
          <p:spPr bwMode="auto">
            <a:xfrm>
              <a:off x="941" y="3681"/>
              <a:ext cx="347" cy="46"/>
            </a:xfrm>
            <a:custGeom>
              <a:avLst/>
              <a:gdLst>
                <a:gd name="T0" fmla="*/ 332 w 347"/>
                <a:gd name="T1" fmla="*/ 45 h 46"/>
                <a:gd name="T2" fmla="*/ 334 w 347"/>
                <a:gd name="T3" fmla="*/ 43 h 46"/>
                <a:gd name="T4" fmla="*/ 336 w 347"/>
                <a:gd name="T5" fmla="*/ 43 h 46"/>
                <a:gd name="T6" fmla="*/ 338 w 347"/>
                <a:gd name="T7" fmla="*/ 43 h 46"/>
                <a:gd name="T8" fmla="*/ 340 w 347"/>
                <a:gd name="T9" fmla="*/ 45 h 46"/>
                <a:gd name="T10" fmla="*/ 341 w 347"/>
                <a:gd name="T11" fmla="*/ 45 h 46"/>
                <a:gd name="T12" fmla="*/ 341 w 347"/>
                <a:gd name="T13" fmla="*/ 46 h 46"/>
                <a:gd name="T14" fmla="*/ 343 w 347"/>
                <a:gd name="T15" fmla="*/ 45 h 46"/>
                <a:gd name="T16" fmla="*/ 347 w 347"/>
                <a:gd name="T17" fmla="*/ 43 h 46"/>
                <a:gd name="T18" fmla="*/ 0 w 347"/>
                <a:gd name="T19" fmla="*/ 0 h 46"/>
                <a:gd name="T20" fmla="*/ 40 w 347"/>
                <a:gd name="T21" fmla="*/ 8 h 46"/>
                <a:gd name="T22" fmla="*/ 82 w 347"/>
                <a:gd name="T23" fmla="*/ 14 h 46"/>
                <a:gd name="T24" fmla="*/ 123 w 347"/>
                <a:gd name="T25" fmla="*/ 20 h 46"/>
                <a:gd name="T26" fmla="*/ 165 w 347"/>
                <a:gd name="T27" fmla="*/ 25 h 46"/>
                <a:gd name="T28" fmla="*/ 207 w 347"/>
                <a:gd name="T29" fmla="*/ 31 h 46"/>
                <a:gd name="T30" fmla="*/ 249 w 347"/>
                <a:gd name="T31" fmla="*/ 35 h 46"/>
                <a:gd name="T32" fmla="*/ 290 w 347"/>
                <a:gd name="T33" fmla="*/ 39 h 46"/>
                <a:gd name="T34" fmla="*/ 332 w 347"/>
                <a:gd name="T35" fmla="*/ 45 h 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47"/>
                <a:gd name="T55" fmla="*/ 0 h 46"/>
                <a:gd name="T56" fmla="*/ 347 w 347"/>
                <a:gd name="T57" fmla="*/ 46 h 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47" h="46">
                  <a:moveTo>
                    <a:pt x="332" y="45"/>
                  </a:moveTo>
                  <a:lnTo>
                    <a:pt x="334" y="43"/>
                  </a:lnTo>
                  <a:lnTo>
                    <a:pt x="336" y="43"/>
                  </a:lnTo>
                  <a:lnTo>
                    <a:pt x="338" y="43"/>
                  </a:lnTo>
                  <a:lnTo>
                    <a:pt x="340" y="45"/>
                  </a:lnTo>
                  <a:lnTo>
                    <a:pt x="341" y="45"/>
                  </a:lnTo>
                  <a:lnTo>
                    <a:pt x="341" y="46"/>
                  </a:lnTo>
                  <a:lnTo>
                    <a:pt x="343" y="45"/>
                  </a:lnTo>
                  <a:lnTo>
                    <a:pt x="347" y="43"/>
                  </a:lnTo>
                  <a:lnTo>
                    <a:pt x="0" y="0"/>
                  </a:lnTo>
                  <a:lnTo>
                    <a:pt x="40" y="8"/>
                  </a:lnTo>
                  <a:lnTo>
                    <a:pt x="82" y="14"/>
                  </a:lnTo>
                  <a:lnTo>
                    <a:pt x="123" y="20"/>
                  </a:lnTo>
                  <a:lnTo>
                    <a:pt x="165" y="25"/>
                  </a:lnTo>
                  <a:lnTo>
                    <a:pt x="207" y="31"/>
                  </a:lnTo>
                  <a:lnTo>
                    <a:pt x="249" y="35"/>
                  </a:lnTo>
                  <a:lnTo>
                    <a:pt x="290" y="39"/>
                  </a:lnTo>
                  <a:lnTo>
                    <a:pt x="332" y="45"/>
                  </a:lnTo>
                  <a:close/>
                </a:path>
              </a:pathLst>
            </a:custGeom>
            <a:solidFill>
              <a:srgbClr val="F0F0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83" name="Freeform 20"/>
            <p:cNvSpPr>
              <a:spLocks/>
            </p:cNvSpPr>
            <p:nvPr/>
          </p:nvSpPr>
          <p:spPr bwMode="auto">
            <a:xfrm>
              <a:off x="1607" y="3370"/>
              <a:ext cx="80" cy="212"/>
            </a:xfrm>
            <a:custGeom>
              <a:avLst/>
              <a:gdLst>
                <a:gd name="T0" fmla="*/ 36 w 80"/>
                <a:gd name="T1" fmla="*/ 212 h 212"/>
                <a:gd name="T2" fmla="*/ 44 w 80"/>
                <a:gd name="T3" fmla="*/ 204 h 212"/>
                <a:gd name="T4" fmla="*/ 52 w 80"/>
                <a:gd name="T5" fmla="*/ 196 h 212"/>
                <a:gd name="T6" fmla="*/ 57 w 80"/>
                <a:gd name="T7" fmla="*/ 189 h 212"/>
                <a:gd name="T8" fmla="*/ 63 w 80"/>
                <a:gd name="T9" fmla="*/ 179 h 212"/>
                <a:gd name="T10" fmla="*/ 71 w 80"/>
                <a:gd name="T11" fmla="*/ 160 h 212"/>
                <a:gd name="T12" fmla="*/ 76 w 80"/>
                <a:gd name="T13" fmla="*/ 139 h 212"/>
                <a:gd name="T14" fmla="*/ 80 w 80"/>
                <a:gd name="T15" fmla="*/ 118 h 212"/>
                <a:gd name="T16" fmla="*/ 80 w 80"/>
                <a:gd name="T17" fmla="*/ 94 h 212"/>
                <a:gd name="T18" fmla="*/ 78 w 80"/>
                <a:gd name="T19" fmla="*/ 73 h 212"/>
                <a:gd name="T20" fmla="*/ 75 w 80"/>
                <a:gd name="T21" fmla="*/ 52 h 212"/>
                <a:gd name="T22" fmla="*/ 71 w 80"/>
                <a:gd name="T23" fmla="*/ 47 h 212"/>
                <a:gd name="T24" fmla="*/ 67 w 80"/>
                <a:gd name="T25" fmla="*/ 39 h 212"/>
                <a:gd name="T26" fmla="*/ 65 w 80"/>
                <a:gd name="T27" fmla="*/ 33 h 212"/>
                <a:gd name="T28" fmla="*/ 63 w 80"/>
                <a:gd name="T29" fmla="*/ 25 h 212"/>
                <a:gd name="T30" fmla="*/ 61 w 80"/>
                <a:gd name="T31" fmla="*/ 20 h 212"/>
                <a:gd name="T32" fmla="*/ 59 w 80"/>
                <a:gd name="T33" fmla="*/ 14 h 212"/>
                <a:gd name="T34" fmla="*/ 57 w 80"/>
                <a:gd name="T35" fmla="*/ 8 h 212"/>
                <a:gd name="T36" fmla="*/ 59 w 80"/>
                <a:gd name="T37" fmla="*/ 2 h 212"/>
                <a:gd name="T38" fmla="*/ 53 w 80"/>
                <a:gd name="T39" fmla="*/ 0 h 212"/>
                <a:gd name="T40" fmla="*/ 48 w 80"/>
                <a:gd name="T41" fmla="*/ 2 h 212"/>
                <a:gd name="T42" fmla="*/ 44 w 80"/>
                <a:gd name="T43" fmla="*/ 6 h 212"/>
                <a:gd name="T44" fmla="*/ 40 w 80"/>
                <a:gd name="T45" fmla="*/ 10 h 212"/>
                <a:gd name="T46" fmla="*/ 36 w 80"/>
                <a:gd name="T47" fmla="*/ 16 h 212"/>
                <a:gd name="T48" fmla="*/ 32 w 80"/>
                <a:gd name="T49" fmla="*/ 20 h 212"/>
                <a:gd name="T50" fmla="*/ 28 w 80"/>
                <a:gd name="T51" fmla="*/ 25 h 212"/>
                <a:gd name="T52" fmla="*/ 25 w 80"/>
                <a:gd name="T53" fmla="*/ 29 h 212"/>
                <a:gd name="T54" fmla="*/ 23 w 80"/>
                <a:gd name="T55" fmla="*/ 37 h 212"/>
                <a:gd name="T56" fmla="*/ 21 w 80"/>
                <a:gd name="T57" fmla="*/ 43 h 212"/>
                <a:gd name="T58" fmla="*/ 19 w 80"/>
                <a:gd name="T59" fmla="*/ 48 h 212"/>
                <a:gd name="T60" fmla="*/ 17 w 80"/>
                <a:gd name="T61" fmla="*/ 54 h 212"/>
                <a:gd name="T62" fmla="*/ 15 w 80"/>
                <a:gd name="T63" fmla="*/ 60 h 212"/>
                <a:gd name="T64" fmla="*/ 13 w 80"/>
                <a:gd name="T65" fmla="*/ 66 h 212"/>
                <a:gd name="T66" fmla="*/ 11 w 80"/>
                <a:gd name="T67" fmla="*/ 73 h 212"/>
                <a:gd name="T68" fmla="*/ 9 w 80"/>
                <a:gd name="T69" fmla="*/ 79 h 212"/>
                <a:gd name="T70" fmla="*/ 7 w 80"/>
                <a:gd name="T71" fmla="*/ 87 h 212"/>
                <a:gd name="T72" fmla="*/ 7 w 80"/>
                <a:gd name="T73" fmla="*/ 94 h 212"/>
                <a:gd name="T74" fmla="*/ 5 w 80"/>
                <a:gd name="T75" fmla="*/ 102 h 212"/>
                <a:gd name="T76" fmla="*/ 5 w 80"/>
                <a:gd name="T77" fmla="*/ 110 h 212"/>
                <a:gd name="T78" fmla="*/ 4 w 80"/>
                <a:gd name="T79" fmla="*/ 118 h 212"/>
                <a:gd name="T80" fmla="*/ 4 w 80"/>
                <a:gd name="T81" fmla="*/ 125 h 212"/>
                <a:gd name="T82" fmla="*/ 2 w 80"/>
                <a:gd name="T83" fmla="*/ 131 h 212"/>
                <a:gd name="T84" fmla="*/ 0 w 80"/>
                <a:gd name="T85" fmla="*/ 137 h 212"/>
                <a:gd name="T86" fmla="*/ 4 w 80"/>
                <a:gd name="T87" fmla="*/ 137 h 212"/>
                <a:gd name="T88" fmla="*/ 7 w 80"/>
                <a:gd name="T89" fmla="*/ 133 h 212"/>
                <a:gd name="T90" fmla="*/ 11 w 80"/>
                <a:gd name="T91" fmla="*/ 131 h 212"/>
                <a:gd name="T92" fmla="*/ 15 w 80"/>
                <a:gd name="T93" fmla="*/ 129 h 212"/>
                <a:gd name="T94" fmla="*/ 19 w 80"/>
                <a:gd name="T95" fmla="*/ 127 h 212"/>
                <a:gd name="T96" fmla="*/ 23 w 80"/>
                <a:gd name="T97" fmla="*/ 127 h 212"/>
                <a:gd name="T98" fmla="*/ 27 w 80"/>
                <a:gd name="T99" fmla="*/ 129 h 212"/>
                <a:gd name="T100" fmla="*/ 32 w 80"/>
                <a:gd name="T101" fmla="*/ 133 h 212"/>
                <a:gd name="T102" fmla="*/ 36 w 80"/>
                <a:gd name="T103" fmla="*/ 142 h 212"/>
                <a:gd name="T104" fmla="*/ 40 w 80"/>
                <a:gd name="T105" fmla="*/ 154 h 212"/>
                <a:gd name="T106" fmla="*/ 42 w 80"/>
                <a:gd name="T107" fmla="*/ 164 h 212"/>
                <a:gd name="T108" fmla="*/ 42 w 80"/>
                <a:gd name="T109" fmla="*/ 173 h 212"/>
                <a:gd name="T110" fmla="*/ 42 w 80"/>
                <a:gd name="T111" fmla="*/ 183 h 212"/>
                <a:gd name="T112" fmla="*/ 42 w 80"/>
                <a:gd name="T113" fmla="*/ 192 h 212"/>
                <a:gd name="T114" fmla="*/ 40 w 80"/>
                <a:gd name="T115" fmla="*/ 202 h 212"/>
                <a:gd name="T116" fmla="*/ 36 w 80"/>
                <a:gd name="T117" fmla="*/ 212 h 21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0"/>
                <a:gd name="T178" fmla="*/ 0 h 212"/>
                <a:gd name="T179" fmla="*/ 80 w 80"/>
                <a:gd name="T180" fmla="*/ 212 h 21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0" h="212">
                  <a:moveTo>
                    <a:pt x="36" y="212"/>
                  </a:moveTo>
                  <a:lnTo>
                    <a:pt x="44" y="204"/>
                  </a:lnTo>
                  <a:lnTo>
                    <a:pt x="52" y="196"/>
                  </a:lnTo>
                  <a:lnTo>
                    <a:pt x="57" y="189"/>
                  </a:lnTo>
                  <a:lnTo>
                    <a:pt x="63" y="179"/>
                  </a:lnTo>
                  <a:lnTo>
                    <a:pt x="71" y="160"/>
                  </a:lnTo>
                  <a:lnTo>
                    <a:pt x="76" y="139"/>
                  </a:lnTo>
                  <a:lnTo>
                    <a:pt x="80" y="118"/>
                  </a:lnTo>
                  <a:lnTo>
                    <a:pt x="80" y="94"/>
                  </a:lnTo>
                  <a:lnTo>
                    <a:pt x="78" y="73"/>
                  </a:lnTo>
                  <a:lnTo>
                    <a:pt x="75" y="52"/>
                  </a:lnTo>
                  <a:lnTo>
                    <a:pt x="71" y="47"/>
                  </a:lnTo>
                  <a:lnTo>
                    <a:pt x="67" y="39"/>
                  </a:lnTo>
                  <a:lnTo>
                    <a:pt x="65" y="33"/>
                  </a:lnTo>
                  <a:lnTo>
                    <a:pt x="63" y="25"/>
                  </a:lnTo>
                  <a:lnTo>
                    <a:pt x="61" y="20"/>
                  </a:lnTo>
                  <a:lnTo>
                    <a:pt x="59" y="14"/>
                  </a:lnTo>
                  <a:lnTo>
                    <a:pt x="57" y="8"/>
                  </a:lnTo>
                  <a:lnTo>
                    <a:pt x="59" y="2"/>
                  </a:lnTo>
                  <a:lnTo>
                    <a:pt x="53" y="0"/>
                  </a:lnTo>
                  <a:lnTo>
                    <a:pt x="48" y="2"/>
                  </a:lnTo>
                  <a:lnTo>
                    <a:pt x="44" y="6"/>
                  </a:lnTo>
                  <a:lnTo>
                    <a:pt x="40" y="10"/>
                  </a:lnTo>
                  <a:lnTo>
                    <a:pt x="36" y="16"/>
                  </a:lnTo>
                  <a:lnTo>
                    <a:pt x="32" y="20"/>
                  </a:lnTo>
                  <a:lnTo>
                    <a:pt x="28" y="25"/>
                  </a:lnTo>
                  <a:lnTo>
                    <a:pt x="25" y="29"/>
                  </a:lnTo>
                  <a:lnTo>
                    <a:pt x="23" y="37"/>
                  </a:lnTo>
                  <a:lnTo>
                    <a:pt x="21" y="43"/>
                  </a:lnTo>
                  <a:lnTo>
                    <a:pt x="19" y="48"/>
                  </a:lnTo>
                  <a:lnTo>
                    <a:pt x="17" y="54"/>
                  </a:lnTo>
                  <a:lnTo>
                    <a:pt x="15" y="60"/>
                  </a:lnTo>
                  <a:lnTo>
                    <a:pt x="13" y="66"/>
                  </a:lnTo>
                  <a:lnTo>
                    <a:pt x="11" y="73"/>
                  </a:lnTo>
                  <a:lnTo>
                    <a:pt x="9" y="79"/>
                  </a:lnTo>
                  <a:lnTo>
                    <a:pt x="7" y="87"/>
                  </a:lnTo>
                  <a:lnTo>
                    <a:pt x="7" y="94"/>
                  </a:lnTo>
                  <a:lnTo>
                    <a:pt x="5" y="102"/>
                  </a:lnTo>
                  <a:lnTo>
                    <a:pt x="5" y="110"/>
                  </a:lnTo>
                  <a:lnTo>
                    <a:pt x="4" y="118"/>
                  </a:lnTo>
                  <a:lnTo>
                    <a:pt x="4" y="125"/>
                  </a:lnTo>
                  <a:lnTo>
                    <a:pt x="2" y="131"/>
                  </a:lnTo>
                  <a:lnTo>
                    <a:pt x="0" y="137"/>
                  </a:lnTo>
                  <a:lnTo>
                    <a:pt x="4" y="137"/>
                  </a:lnTo>
                  <a:lnTo>
                    <a:pt x="7" y="133"/>
                  </a:lnTo>
                  <a:lnTo>
                    <a:pt x="11" y="131"/>
                  </a:lnTo>
                  <a:lnTo>
                    <a:pt x="15" y="129"/>
                  </a:lnTo>
                  <a:lnTo>
                    <a:pt x="19" y="127"/>
                  </a:lnTo>
                  <a:lnTo>
                    <a:pt x="23" y="127"/>
                  </a:lnTo>
                  <a:lnTo>
                    <a:pt x="27" y="129"/>
                  </a:lnTo>
                  <a:lnTo>
                    <a:pt x="32" y="133"/>
                  </a:lnTo>
                  <a:lnTo>
                    <a:pt x="36" y="142"/>
                  </a:lnTo>
                  <a:lnTo>
                    <a:pt x="40" y="154"/>
                  </a:lnTo>
                  <a:lnTo>
                    <a:pt x="42" y="164"/>
                  </a:lnTo>
                  <a:lnTo>
                    <a:pt x="42" y="173"/>
                  </a:lnTo>
                  <a:lnTo>
                    <a:pt x="42" y="183"/>
                  </a:lnTo>
                  <a:lnTo>
                    <a:pt x="42" y="192"/>
                  </a:lnTo>
                  <a:lnTo>
                    <a:pt x="40" y="202"/>
                  </a:lnTo>
                  <a:lnTo>
                    <a:pt x="36" y="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84" name="Freeform 21"/>
            <p:cNvSpPr>
              <a:spLocks/>
            </p:cNvSpPr>
            <p:nvPr/>
          </p:nvSpPr>
          <p:spPr bwMode="auto">
            <a:xfrm>
              <a:off x="1520" y="3409"/>
              <a:ext cx="66" cy="151"/>
            </a:xfrm>
            <a:custGeom>
              <a:avLst/>
              <a:gdLst>
                <a:gd name="T0" fmla="*/ 44 w 66"/>
                <a:gd name="T1" fmla="*/ 151 h 151"/>
                <a:gd name="T2" fmla="*/ 52 w 66"/>
                <a:gd name="T3" fmla="*/ 138 h 151"/>
                <a:gd name="T4" fmla="*/ 58 w 66"/>
                <a:gd name="T5" fmla="*/ 121 h 151"/>
                <a:gd name="T6" fmla="*/ 62 w 66"/>
                <a:gd name="T7" fmla="*/ 105 h 151"/>
                <a:gd name="T8" fmla="*/ 64 w 66"/>
                <a:gd name="T9" fmla="*/ 88 h 151"/>
                <a:gd name="T10" fmla="*/ 66 w 66"/>
                <a:gd name="T11" fmla="*/ 71 h 151"/>
                <a:gd name="T12" fmla="*/ 64 w 66"/>
                <a:gd name="T13" fmla="*/ 54 h 151"/>
                <a:gd name="T14" fmla="*/ 62 w 66"/>
                <a:gd name="T15" fmla="*/ 36 h 151"/>
                <a:gd name="T16" fmla="*/ 56 w 66"/>
                <a:gd name="T17" fmla="*/ 21 h 151"/>
                <a:gd name="T18" fmla="*/ 52 w 66"/>
                <a:gd name="T19" fmla="*/ 17 h 151"/>
                <a:gd name="T20" fmla="*/ 50 w 66"/>
                <a:gd name="T21" fmla="*/ 13 h 151"/>
                <a:gd name="T22" fmla="*/ 46 w 66"/>
                <a:gd name="T23" fmla="*/ 9 h 151"/>
                <a:gd name="T24" fmla="*/ 43 w 66"/>
                <a:gd name="T25" fmla="*/ 8 h 151"/>
                <a:gd name="T26" fmla="*/ 39 w 66"/>
                <a:gd name="T27" fmla="*/ 6 h 151"/>
                <a:gd name="T28" fmla="*/ 37 w 66"/>
                <a:gd name="T29" fmla="*/ 4 h 151"/>
                <a:gd name="T30" fmla="*/ 33 w 66"/>
                <a:gd name="T31" fmla="*/ 2 h 151"/>
                <a:gd name="T32" fmla="*/ 31 w 66"/>
                <a:gd name="T33" fmla="*/ 0 h 151"/>
                <a:gd name="T34" fmla="*/ 25 w 66"/>
                <a:gd name="T35" fmla="*/ 2 h 151"/>
                <a:gd name="T36" fmla="*/ 20 w 66"/>
                <a:gd name="T37" fmla="*/ 6 h 151"/>
                <a:gd name="T38" fmla="*/ 16 w 66"/>
                <a:gd name="T39" fmla="*/ 11 h 151"/>
                <a:gd name="T40" fmla="*/ 12 w 66"/>
                <a:gd name="T41" fmla="*/ 15 h 151"/>
                <a:gd name="T42" fmla="*/ 6 w 66"/>
                <a:gd name="T43" fmla="*/ 29 h 151"/>
                <a:gd name="T44" fmla="*/ 4 w 66"/>
                <a:gd name="T45" fmla="*/ 40 h 151"/>
                <a:gd name="T46" fmla="*/ 2 w 66"/>
                <a:gd name="T47" fmla="*/ 55 h 151"/>
                <a:gd name="T48" fmla="*/ 2 w 66"/>
                <a:gd name="T49" fmla="*/ 69 h 151"/>
                <a:gd name="T50" fmla="*/ 0 w 66"/>
                <a:gd name="T51" fmla="*/ 82 h 151"/>
                <a:gd name="T52" fmla="*/ 0 w 66"/>
                <a:gd name="T53" fmla="*/ 96 h 151"/>
                <a:gd name="T54" fmla="*/ 2 w 66"/>
                <a:gd name="T55" fmla="*/ 96 h 151"/>
                <a:gd name="T56" fmla="*/ 6 w 66"/>
                <a:gd name="T57" fmla="*/ 94 h 151"/>
                <a:gd name="T58" fmla="*/ 10 w 66"/>
                <a:gd name="T59" fmla="*/ 92 h 151"/>
                <a:gd name="T60" fmla="*/ 12 w 66"/>
                <a:gd name="T61" fmla="*/ 90 h 151"/>
                <a:gd name="T62" fmla="*/ 16 w 66"/>
                <a:gd name="T63" fmla="*/ 88 h 151"/>
                <a:gd name="T64" fmla="*/ 20 w 66"/>
                <a:gd name="T65" fmla="*/ 88 h 151"/>
                <a:gd name="T66" fmla="*/ 23 w 66"/>
                <a:gd name="T67" fmla="*/ 90 h 151"/>
                <a:gd name="T68" fmla="*/ 27 w 66"/>
                <a:gd name="T69" fmla="*/ 92 h 151"/>
                <a:gd name="T70" fmla="*/ 33 w 66"/>
                <a:gd name="T71" fmla="*/ 98 h 151"/>
                <a:gd name="T72" fmla="*/ 37 w 66"/>
                <a:gd name="T73" fmla="*/ 105 h 151"/>
                <a:gd name="T74" fmla="*/ 39 w 66"/>
                <a:gd name="T75" fmla="*/ 113 h 151"/>
                <a:gd name="T76" fmla="*/ 43 w 66"/>
                <a:gd name="T77" fmla="*/ 121 h 151"/>
                <a:gd name="T78" fmla="*/ 43 w 66"/>
                <a:gd name="T79" fmla="*/ 128 h 151"/>
                <a:gd name="T80" fmla="*/ 44 w 66"/>
                <a:gd name="T81" fmla="*/ 136 h 151"/>
                <a:gd name="T82" fmla="*/ 44 w 66"/>
                <a:gd name="T83" fmla="*/ 144 h 151"/>
                <a:gd name="T84" fmla="*/ 44 w 66"/>
                <a:gd name="T85" fmla="*/ 151 h 15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6"/>
                <a:gd name="T130" fmla="*/ 0 h 151"/>
                <a:gd name="T131" fmla="*/ 66 w 66"/>
                <a:gd name="T132" fmla="*/ 151 h 15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6" h="151">
                  <a:moveTo>
                    <a:pt x="44" y="151"/>
                  </a:moveTo>
                  <a:lnTo>
                    <a:pt x="52" y="138"/>
                  </a:lnTo>
                  <a:lnTo>
                    <a:pt x="58" y="121"/>
                  </a:lnTo>
                  <a:lnTo>
                    <a:pt x="62" y="105"/>
                  </a:lnTo>
                  <a:lnTo>
                    <a:pt x="64" y="88"/>
                  </a:lnTo>
                  <a:lnTo>
                    <a:pt x="66" y="71"/>
                  </a:lnTo>
                  <a:lnTo>
                    <a:pt x="64" y="54"/>
                  </a:lnTo>
                  <a:lnTo>
                    <a:pt x="62" y="36"/>
                  </a:lnTo>
                  <a:lnTo>
                    <a:pt x="56" y="21"/>
                  </a:lnTo>
                  <a:lnTo>
                    <a:pt x="52" y="17"/>
                  </a:lnTo>
                  <a:lnTo>
                    <a:pt x="50" y="13"/>
                  </a:lnTo>
                  <a:lnTo>
                    <a:pt x="46" y="9"/>
                  </a:lnTo>
                  <a:lnTo>
                    <a:pt x="43" y="8"/>
                  </a:lnTo>
                  <a:lnTo>
                    <a:pt x="39" y="6"/>
                  </a:lnTo>
                  <a:lnTo>
                    <a:pt x="37" y="4"/>
                  </a:lnTo>
                  <a:lnTo>
                    <a:pt x="33" y="2"/>
                  </a:lnTo>
                  <a:lnTo>
                    <a:pt x="31" y="0"/>
                  </a:lnTo>
                  <a:lnTo>
                    <a:pt x="25" y="2"/>
                  </a:lnTo>
                  <a:lnTo>
                    <a:pt x="20" y="6"/>
                  </a:lnTo>
                  <a:lnTo>
                    <a:pt x="16" y="11"/>
                  </a:lnTo>
                  <a:lnTo>
                    <a:pt x="12" y="15"/>
                  </a:lnTo>
                  <a:lnTo>
                    <a:pt x="6" y="29"/>
                  </a:lnTo>
                  <a:lnTo>
                    <a:pt x="4" y="40"/>
                  </a:lnTo>
                  <a:lnTo>
                    <a:pt x="2" y="55"/>
                  </a:lnTo>
                  <a:lnTo>
                    <a:pt x="2" y="69"/>
                  </a:lnTo>
                  <a:lnTo>
                    <a:pt x="0" y="82"/>
                  </a:lnTo>
                  <a:lnTo>
                    <a:pt x="0" y="96"/>
                  </a:lnTo>
                  <a:lnTo>
                    <a:pt x="2" y="96"/>
                  </a:lnTo>
                  <a:lnTo>
                    <a:pt x="6" y="94"/>
                  </a:lnTo>
                  <a:lnTo>
                    <a:pt x="10" y="92"/>
                  </a:lnTo>
                  <a:lnTo>
                    <a:pt x="12" y="90"/>
                  </a:lnTo>
                  <a:lnTo>
                    <a:pt x="16" y="88"/>
                  </a:lnTo>
                  <a:lnTo>
                    <a:pt x="20" y="88"/>
                  </a:lnTo>
                  <a:lnTo>
                    <a:pt x="23" y="90"/>
                  </a:lnTo>
                  <a:lnTo>
                    <a:pt x="27" y="92"/>
                  </a:lnTo>
                  <a:lnTo>
                    <a:pt x="33" y="98"/>
                  </a:lnTo>
                  <a:lnTo>
                    <a:pt x="37" y="105"/>
                  </a:lnTo>
                  <a:lnTo>
                    <a:pt x="39" y="113"/>
                  </a:lnTo>
                  <a:lnTo>
                    <a:pt x="43" y="121"/>
                  </a:lnTo>
                  <a:lnTo>
                    <a:pt x="43" y="128"/>
                  </a:lnTo>
                  <a:lnTo>
                    <a:pt x="44" y="136"/>
                  </a:lnTo>
                  <a:lnTo>
                    <a:pt x="44" y="144"/>
                  </a:lnTo>
                  <a:lnTo>
                    <a:pt x="44" y="1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85" name="Freeform 22"/>
            <p:cNvSpPr>
              <a:spLocks/>
            </p:cNvSpPr>
            <p:nvPr/>
          </p:nvSpPr>
          <p:spPr bwMode="auto">
            <a:xfrm>
              <a:off x="1574" y="3380"/>
              <a:ext cx="50" cy="61"/>
            </a:xfrm>
            <a:custGeom>
              <a:avLst/>
              <a:gdLst>
                <a:gd name="T0" fmla="*/ 23 w 50"/>
                <a:gd name="T1" fmla="*/ 61 h 61"/>
                <a:gd name="T2" fmla="*/ 50 w 50"/>
                <a:gd name="T3" fmla="*/ 0 h 61"/>
                <a:gd name="T4" fmla="*/ 0 w 50"/>
                <a:gd name="T5" fmla="*/ 23 h 61"/>
                <a:gd name="T6" fmla="*/ 4 w 50"/>
                <a:gd name="T7" fmla="*/ 27 h 61"/>
                <a:gd name="T8" fmla="*/ 6 w 50"/>
                <a:gd name="T9" fmla="*/ 31 h 61"/>
                <a:gd name="T10" fmla="*/ 10 w 50"/>
                <a:gd name="T11" fmla="*/ 35 h 61"/>
                <a:gd name="T12" fmla="*/ 14 w 50"/>
                <a:gd name="T13" fmla="*/ 40 h 61"/>
                <a:gd name="T14" fmla="*/ 17 w 50"/>
                <a:gd name="T15" fmla="*/ 44 h 61"/>
                <a:gd name="T16" fmla="*/ 19 w 50"/>
                <a:gd name="T17" fmla="*/ 50 h 61"/>
                <a:gd name="T18" fmla="*/ 23 w 50"/>
                <a:gd name="T19" fmla="*/ 56 h 61"/>
                <a:gd name="T20" fmla="*/ 23 w 50"/>
                <a:gd name="T21" fmla="*/ 61 h 6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0"/>
                <a:gd name="T34" fmla="*/ 0 h 61"/>
                <a:gd name="T35" fmla="*/ 50 w 50"/>
                <a:gd name="T36" fmla="*/ 61 h 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0" h="61">
                  <a:moveTo>
                    <a:pt x="23" y="61"/>
                  </a:moveTo>
                  <a:lnTo>
                    <a:pt x="50" y="0"/>
                  </a:lnTo>
                  <a:lnTo>
                    <a:pt x="0" y="23"/>
                  </a:lnTo>
                  <a:lnTo>
                    <a:pt x="4" y="27"/>
                  </a:lnTo>
                  <a:lnTo>
                    <a:pt x="6" y="31"/>
                  </a:lnTo>
                  <a:lnTo>
                    <a:pt x="10" y="35"/>
                  </a:lnTo>
                  <a:lnTo>
                    <a:pt x="14" y="40"/>
                  </a:lnTo>
                  <a:lnTo>
                    <a:pt x="17" y="44"/>
                  </a:lnTo>
                  <a:lnTo>
                    <a:pt x="19" y="50"/>
                  </a:lnTo>
                  <a:lnTo>
                    <a:pt x="23" y="56"/>
                  </a:lnTo>
                  <a:lnTo>
                    <a:pt x="23" y="61"/>
                  </a:lnTo>
                  <a:close/>
                </a:path>
              </a:pathLst>
            </a:custGeom>
            <a:solidFill>
              <a:srgbClr val="E0E0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86" name="Freeform 23"/>
            <p:cNvSpPr>
              <a:spLocks/>
            </p:cNvSpPr>
            <p:nvPr/>
          </p:nvSpPr>
          <p:spPr bwMode="auto">
            <a:xfrm>
              <a:off x="1511" y="3273"/>
              <a:ext cx="61" cy="69"/>
            </a:xfrm>
            <a:custGeom>
              <a:avLst/>
              <a:gdLst>
                <a:gd name="T0" fmla="*/ 2 w 61"/>
                <a:gd name="T1" fmla="*/ 69 h 69"/>
                <a:gd name="T2" fmla="*/ 7 w 61"/>
                <a:gd name="T3" fmla="*/ 67 h 69"/>
                <a:gd name="T4" fmla="*/ 11 w 61"/>
                <a:gd name="T5" fmla="*/ 65 h 69"/>
                <a:gd name="T6" fmla="*/ 15 w 61"/>
                <a:gd name="T7" fmla="*/ 61 h 69"/>
                <a:gd name="T8" fmla="*/ 19 w 61"/>
                <a:gd name="T9" fmla="*/ 57 h 69"/>
                <a:gd name="T10" fmla="*/ 23 w 61"/>
                <a:gd name="T11" fmla="*/ 55 h 69"/>
                <a:gd name="T12" fmla="*/ 27 w 61"/>
                <a:gd name="T13" fmla="*/ 51 h 69"/>
                <a:gd name="T14" fmla="*/ 30 w 61"/>
                <a:gd name="T15" fmla="*/ 48 h 69"/>
                <a:gd name="T16" fmla="*/ 34 w 61"/>
                <a:gd name="T17" fmla="*/ 42 h 69"/>
                <a:gd name="T18" fmla="*/ 38 w 61"/>
                <a:gd name="T19" fmla="*/ 44 h 69"/>
                <a:gd name="T20" fmla="*/ 40 w 61"/>
                <a:gd name="T21" fmla="*/ 46 h 69"/>
                <a:gd name="T22" fmla="*/ 42 w 61"/>
                <a:gd name="T23" fmla="*/ 49 h 69"/>
                <a:gd name="T24" fmla="*/ 42 w 61"/>
                <a:gd name="T25" fmla="*/ 53 h 69"/>
                <a:gd name="T26" fmla="*/ 44 w 61"/>
                <a:gd name="T27" fmla="*/ 57 h 69"/>
                <a:gd name="T28" fmla="*/ 44 w 61"/>
                <a:gd name="T29" fmla="*/ 61 h 69"/>
                <a:gd name="T30" fmla="*/ 48 w 61"/>
                <a:gd name="T31" fmla="*/ 65 h 69"/>
                <a:gd name="T32" fmla="*/ 52 w 61"/>
                <a:gd name="T33" fmla="*/ 65 h 69"/>
                <a:gd name="T34" fmla="*/ 53 w 61"/>
                <a:gd name="T35" fmla="*/ 65 h 69"/>
                <a:gd name="T36" fmla="*/ 55 w 61"/>
                <a:gd name="T37" fmla="*/ 65 h 69"/>
                <a:gd name="T38" fmla="*/ 55 w 61"/>
                <a:gd name="T39" fmla="*/ 65 h 69"/>
                <a:gd name="T40" fmla="*/ 57 w 61"/>
                <a:gd name="T41" fmla="*/ 65 h 69"/>
                <a:gd name="T42" fmla="*/ 59 w 61"/>
                <a:gd name="T43" fmla="*/ 65 h 69"/>
                <a:gd name="T44" fmla="*/ 59 w 61"/>
                <a:gd name="T45" fmla="*/ 63 h 69"/>
                <a:gd name="T46" fmla="*/ 61 w 61"/>
                <a:gd name="T47" fmla="*/ 63 h 69"/>
                <a:gd name="T48" fmla="*/ 61 w 61"/>
                <a:gd name="T49" fmla="*/ 63 h 69"/>
                <a:gd name="T50" fmla="*/ 57 w 61"/>
                <a:gd name="T51" fmla="*/ 55 h 69"/>
                <a:gd name="T52" fmla="*/ 55 w 61"/>
                <a:gd name="T53" fmla="*/ 46 h 69"/>
                <a:gd name="T54" fmla="*/ 55 w 61"/>
                <a:gd name="T55" fmla="*/ 38 h 69"/>
                <a:gd name="T56" fmla="*/ 53 w 61"/>
                <a:gd name="T57" fmla="*/ 28 h 69"/>
                <a:gd name="T58" fmla="*/ 52 w 61"/>
                <a:gd name="T59" fmla="*/ 19 h 69"/>
                <a:gd name="T60" fmla="*/ 48 w 61"/>
                <a:gd name="T61" fmla="*/ 11 h 69"/>
                <a:gd name="T62" fmla="*/ 42 w 61"/>
                <a:gd name="T63" fmla="*/ 3 h 69"/>
                <a:gd name="T64" fmla="*/ 32 w 61"/>
                <a:gd name="T65" fmla="*/ 0 h 69"/>
                <a:gd name="T66" fmla="*/ 25 w 61"/>
                <a:gd name="T67" fmla="*/ 3 h 69"/>
                <a:gd name="T68" fmla="*/ 19 w 61"/>
                <a:gd name="T69" fmla="*/ 11 h 69"/>
                <a:gd name="T70" fmla="*/ 15 w 61"/>
                <a:gd name="T71" fmla="*/ 19 h 69"/>
                <a:gd name="T72" fmla="*/ 13 w 61"/>
                <a:gd name="T73" fmla="*/ 28 h 69"/>
                <a:gd name="T74" fmla="*/ 11 w 61"/>
                <a:gd name="T75" fmla="*/ 36 h 69"/>
                <a:gd name="T76" fmla="*/ 7 w 61"/>
                <a:gd name="T77" fmla="*/ 46 h 69"/>
                <a:gd name="T78" fmla="*/ 4 w 61"/>
                <a:gd name="T79" fmla="*/ 55 h 69"/>
                <a:gd name="T80" fmla="*/ 0 w 61"/>
                <a:gd name="T81" fmla="*/ 61 h 69"/>
                <a:gd name="T82" fmla="*/ 0 w 61"/>
                <a:gd name="T83" fmla="*/ 63 h 69"/>
                <a:gd name="T84" fmla="*/ 0 w 61"/>
                <a:gd name="T85" fmla="*/ 65 h 69"/>
                <a:gd name="T86" fmla="*/ 0 w 61"/>
                <a:gd name="T87" fmla="*/ 65 h 69"/>
                <a:gd name="T88" fmla="*/ 2 w 61"/>
                <a:gd name="T89" fmla="*/ 67 h 69"/>
                <a:gd name="T90" fmla="*/ 2 w 61"/>
                <a:gd name="T91" fmla="*/ 67 h 69"/>
                <a:gd name="T92" fmla="*/ 2 w 61"/>
                <a:gd name="T93" fmla="*/ 69 h 69"/>
                <a:gd name="T94" fmla="*/ 2 w 61"/>
                <a:gd name="T95" fmla="*/ 69 h 69"/>
                <a:gd name="T96" fmla="*/ 2 w 61"/>
                <a:gd name="T97" fmla="*/ 69 h 6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"/>
                <a:gd name="T148" fmla="*/ 0 h 69"/>
                <a:gd name="T149" fmla="*/ 61 w 61"/>
                <a:gd name="T150" fmla="*/ 69 h 6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" h="69">
                  <a:moveTo>
                    <a:pt x="2" y="69"/>
                  </a:moveTo>
                  <a:lnTo>
                    <a:pt x="7" y="67"/>
                  </a:lnTo>
                  <a:lnTo>
                    <a:pt x="11" y="65"/>
                  </a:lnTo>
                  <a:lnTo>
                    <a:pt x="15" y="61"/>
                  </a:lnTo>
                  <a:lnTo>
                    <a:pt x="19" y="57"/>
                  </a:lnTo>
                  <a:lnTo>
                    <a:pt x="23" y="55"/>
                  </a:lnTo>
                  <a:lnTo>
                    <a:pt x="27" y="51"/>
                  </a:lnTo>
                  <a:lnTo>
                    <a:pt x="30" y="48"/>
                  </a:lnTo>
                  <a:lnTo>
                    <a:pt x="34" y="42"/>
                  </a:lnTo>
                  <a:lnTo>
                    <a:pt x="38" y="44"/>
                  </a:lnTo>
                  <a:lnTo>
                    <a:pt x="40" y="46"/>
                  </a:lnTo>
                  <a:lnTo>
                    <a:pt x="42" y="49"/>
                  </a:lnTo>
                  <a:lnTo>
                    <a:pt x="42" y="53"/>
                  </a:lnTo>
                  <a:lnTo>
                    <a:pt x="44" y="57"/>
                  </a:lnTo>
                  <a:lnTo>
                    <a:pt x="44" y="61"/>
                  </a:lnTo>
                  <a:lnTo>
                    <a:pt x="48" y="65"/>
                  </a:lnTo>
                  <a:lnTo>
                    <a:pt x="52" y="65"/>
                  </a:lnTo>
                  <a:lnTo>
                    <a:pt x="53" y="65"/>
                  </a:lnTo>
                  <a:lnTo>
                    <a:pt x="55" y="65"/>
                  </a:lnTo>
                  <a:lnTo>
                    <a:pt x="57" y="65"/>
                  </a:lnTo>
                  <a:lnTo>
                    <a:pt x="59" y="65"/>
                  </a:lnTo>
                  <a:lnTo>
                    <a:pt x="59" y="63"/>
                  </a:lnTo>
                  <a:lnTo>
                    <a:pt x="61" y="63"/>
                  </a:lnTo>
                  <a:lnTo>
                    <a:pt x="57" y="55"/>
                  </a:lnTo>
                  <a:lnTo>
                    <a:pt x="55" y="46"/>
                  </a:lnTo>
                  <a:lnTo>
                    <a:pt x="55" y="38"/>
                  </a:lnTo>
                  <a:lnTo>
                    <a:pt x="53" y="28"/>
                  </a:lnTo>
                  <a:lnTo>
                    <a:pt x="52" y="19"/>
                  </a:lnTo>
                  <a:lnTo>
                    <a:pt x="48" y="11"/>
                  </a:lnTo>
                  <a:lnTo>
                    <a:pt x="42" y="3"/>
                  </a:lnTo>
                  <a:lnTo>
                    <a:pt x="32" y="0"/>
                  </a:lnTo>
                  <a:lnTo>
                    <a:pt x="25" y="3"/>
                  </a:lnTo>
                  <a:lnTo>
                    <a:pt x="19" y="11"/>
                  </a:lnTo>
                  <a:lnTo>
                    <a:pt x="15" y="19"/>
                  </a:lnTo>
                  <a:lnTo>
                    <a:pt x="13" y="28"/>
                  </a:lnTo>
                  <a:lnTo>
                    <a:pt x="11" y="36"/>
                  </a:lnTo>
                  <a:lnTo>
                    <a:pt x="7" y="46"/>
                  </a:lnTo>
                  <a:lnTo>
                    <a:pt x="4" y="55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0" y="65"/>
                  </a:lnTo>
                  <a:lnTo>
                    <a:pt x="2" y="67"/>
                  </a:lnTo>
                  <a:lnTo>
                    <a:pt x="2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87" name="Freeform 24"/>
            <p:cNvSpPr>
              <a:spLocks/>
            </p:cNvSpPr>
            <p:nvPr/>
          </p:nvSpPr>
          <p:spPr bwMode="auto">
            <a:xfrm>
              <a:off x="1643" y="3238"/>
              <a:ext cx="67" cy="69"/>
            </a:xfrm>
            <a:custGeom>
              <a:avLst/>
              <a:gdLst>
                <a:gd name="T0" fmla="*/ 56 w 67"/>
                <a:gd name="T1" fmla="*/ 69 h 69"/>
                <a:gd name="T2" fmla="*/ 58 w 67"/>
                <a:gd name="T3" fmla="*/ 69 h 69"/>
                <a:gd name="T4" fmla="*/ 60 w 67"/>
                <a:gd name="T5" fmla="*/ 69 h 69"/>
                <a:gd name="T6" fmla="*/ 62 w 67"/>
                <a:gd name="T7" fmla="*/ 69 h 69"/>
                <a:gd name="T8" fmla="*/ 63 w 67"/>
                <a:gd name="T9" fmla="*/ 69 h 69"/>
                <a:gd name="T10" fmla="*/ 65 w 67"/>
                <a:gd name="T11" fmla="*/ 67 h 69"/>
                <a:gd name="T12" fmla="*/ 67 w 67"/>
                <a:gd name="T13" fmla="*/ 65 h 69"/>
                <a:gd name="T14" fmla="*/ 67 w 67"/>
                <a:gd name="T15" fmla="*/ 63 h 69"/>
                <a:gd name="T16" fmla="*/ 67 w 67"/>
                <a:gd name="T17" fmla="*/ 61 h 69"/>
                <a:gd name="T18" fmla="*/ 65 w 67"/>
                <a:gd name="T19" fmla="*/ 52 h 69"/>
                <a:gd name="T20" fmla="*/ 65 w 67"/>
                <a:gd name="T21" fmla="*/ 44 h 69"/>
                <a:gd name="T22" fmla="*/ 65 w 67"/>
                <a:gd name="T23" fmla="*/ 35 h 69"/>
                <a:gd name="T24" fmla="*/ 63 w 67"/>
                <a:gd name="T25" fmla="*/ 27 h 69"/>
                <a:gd name="T26" fmla="*/ 62 w 67"/>
                <a:gd name="T27" fmla="*/ 19 h 69"/>
                <a:gd name="T28" fmla="*/ 58 w 67"/>
                <a:gd name="T29" fmla="*/ 12 h 69"/>
                <a:gd name="T30" fmla="*/ 52 w 67"/>
                <a:gd name="T31" fmla="*/ 6 h 69"/>
                <a:gd name="T32" fmla="*/ 46 w 67"/>
                <a:gd name="T33" fmla="*/ 0 h 69"/>
                <a:gd name="T34" fmla="*/ 39 w 67"/>
                <a:gd name="T35" fmla="*/ 2 h 69"/>
                <a:gd name="T36" fmla="*/ 33 w 67"/>
                <a:gd name="T37" fmla="*/ 6 h 69"/>
                <a:gd name="T38" fmla="*/ 27 w 67"/>
                <a:gd name="T39" fmla="*/ 12 h 69"/>
                <a:gd name="T40" fmla="*/ 23 w 67"/>
                <a:gd name="T41" fmla="*/ 17 h 69"/>
                <a:gd name="T42" fmla="*/ 17 w 67"/>
                <a:gd name="T43" fmla="*/ 25 h 69"/>
                <a:gd name="T44" fmla="*/ 12 w 67"/>
                <a:gd name="T45" fmla="*/ 33 h 69"/>
                <a:gd name="T46" fmla="*/ 8 w 67"/>
                <a:gd name="T47" fmla="*/ 40 h 69"/>
                <a:gd name="T48" fmla="*/ 0 w 67"/>
                <a:gd name="T49" fmla="*/ 46 h 69"/>
                <a:gd name="T50" fmla="*/ 0 w 67"/>
                <a:gd name="T51" fmla="*/ 50 h 69"/>
                <a:gd name="T52" fmla="*/ 0 w 67"/>
                <a:gd name="T53" fmla="*/ 52 h 69"/>
                <a:gd name="T54" fmla="*/ 0 w 67"/>
                <a:gd name="T55" fmla="*/ 56 h 69"/>
                <a:gd name="T56" fmla="*/ 0 w 67"/>
                <a:gd name="T57" fmla="*/ 58 h 69"/>
                <a:gd name="T58" fmla="*/ 0 w 67"/>
                <a:gd name="T59" fmla="*/ 58 h 69"/>
                <a:gd name="T60" fmla="*/ 0 w 67"/>
                <a:gd name="T61" fmla="*/ 60 h 69"/>
                <a:gd name="T62" fmla="*/ 0 w 67"/>
                <a:gd name="T63" fmla="*/ 61 h 69"/>
                <a:gd name="T64" fmla="*/ 0 w 67"/>
                <a:gd name="T65" fmla="*/ 61 h 69"/>
                <a:gd name="T66" fmla="*/ 6 w 67"/>
                <a:gd name="T67" fmla="*/ 61 h 69"/>
                <a:gd name="T68" fmla="*/ 12 w 67"/>
                <a:gd name="T69" fmla="*/ 61 h 69"/>
                <a:gd name="T70" fmla="*/ 16 w 67"/>
                <a:gd name="T71" fmla="*/ 60 h 69"/>
                <a:gd name="T72" fmla="*/ 19 w 67"/>
                <a:gd name="T73" fmla="*/ 58 h 69"/>
                <a:gd name="T74" fmla="*/ 25 w 67"/>
                <a:gd name="T75" fmla="*/ 56 h 69"/>
                <a:gd name="T76" fmla="*/ 29 w 67"/>
                <a:gd name="T77" fmla="*/ 54 h 69"/>
                <a:gd name="T78" fmla="*/ 33 w 67"/>
                <a:gd name="T79" fmla="*/ 54 h 69"/>
                <a:gd name="T80" fmla="*/ 39 w 67"/>
                <a:gd name="T81" fmla="*/ 54 h 69"/>
                <a:gd name="T82" fmla="*/ 39 w 67"/>
                <a:gd name="T83" fmla="*/ 52 h 69"/>
                <a:gd name="T84" fmla="*/ 40 w 67"/>
                <a:gd name="T85" fmla="*/ 52 h 69"/>
                <a:gd name="T86" fmla="*/ 42 w 67"/>
                <a:gd name="T87" fmla="*/ 50 h 69"/>
                <a:gd name="T88" fmla="*/ 42 w 67"/>
                <a:gd name="T89" fmla="*/ 48 h 69"/>
                <a:gd name="T90" fmla="*/ 44 w 67"/>
                <a:gd name="T91" fmla="*/ 48 h 69"/>
                <a:gd name="T92" fmla="*/ 44 w 67"/>
                <a:gd name="T93" fmla="*/ 46 h 69"/>
                <a:gd name="T94" fmla="*/ 46 w 67"/>
                <a:gd name="T95" fmla="*/ 46 h 69"/>
                <a:gd name="T96" fmla="*/ 46 w 67"/>
                <a:gd name="T97" fmla="*/ 46 h 69"/>
                <a:gd name="T98" fmla="*/ 48 w 67"/>
                <a:gd name="T99" fmla="*/ 48 h 69"/>
                <a:gd name="T100" fmla="*/ 50 w 67"/>
                <a:gd name="T101" fmla="*/ 50 h 69"/>
                <a:gd name="T102" fmla="*/ 50 w 67"/>
                <a:gd name="T103" fmla="*/ 54 h 69"/>
                <a:gd name="T104" fmla="*/ 52 w 67"/>
                <a:gd name="T105" fmla="*/ 56 h 69"/>
                <a:gd name="T106" fmla="*/ 52 w 67"/>
                <a:gd name="T107" fmla="*/ 60 h 69"/>
                <a:gd name="T108" fmla="*/ 54 w 67"/>
                <a:gd name="T109" fmla="*/ 63 h 69"/>
                <a:gd name="T110" fmla="*/ 54 w 67"/>
                <a:gd name="T111" fmla="*/ 67 h 69"/>
                <a:gd name="T112" fmla="*/ 56 w 67"/>
                <a:gd name="T113" fmla="*/ 69 h 6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7"/>
                <a:gd name="T172" fmla="*/ 0 h 69"/>
                <a:gd name="T173" fmla="*/ 67 w 67"/>
                <a:gd name="T174" fmla="*/ 69 h 6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7" h="69">
                  <a:moveTo>
                    <a:pt x="56" y="69"/>
                  </a:moveTo>
                  <a:lnTo>
                    <a:pt x="58" y="69"/>
                  </a:lnTo>
                  <a:lnTo>
                    <a:pt x="60" y="69"/>
                  </a:lnTo>
                  <a:lnTo>
                    <a:pt x="62" y="69"/>
                  </a:lnTo>
                  <a:lnTo>
                    <a:pt x="63" y="69"/>
                  </a:lnTo>
                  <a:lnTo>
                    <a:pt x="65" y="67"/>
                  </a:lnTo>
                  <a:lnTo>
                    <a:pt x="67" y="65"/>
                  </a:lnTo>
                  <a:lnTo>
                    <a:pt x="67" y="63"/>
                  </a:lnTo>
                  <a:lnTo>
                    <a:pt x="67" y="61"/>
                  </a:lnTo>
                  <a:lnTo>
                    <a:pt x="65" y="52"/>
                  </a:lnTo>
                  <a:lnTo>
                    <a:pt x="65" y="44"/>
                  </a:lnTo>
                  <a:lnTo>
                    <a:pt x="65" y="35"/>
                  </a:lnTo>
                  <a:lnTo>
                    <a:pt x="63" y="27"/>
                  </a:lnTo>
                  <a:lnTo>
                    <a:pt x="62" y="19"/>
                  </a:lnTo>
                  <a:lnTo>
                    <a:pt x="58" y="12"/>
                  </a:lnTo>
                  <a:lnTo>
                    <a:pt x="52" y="6"/>
                  </a:lnTo>
                  <a:lnTo>
                    <a:pt x="46" y="0"/>
                  </a:lnTo>
                  <a:lnTo>
                    <a:pt x="39" y="2"/>
                  </a:lnTo>
                  <a:lnTo>
                    <a:pt x="33" y="6"/>
                  </a:lnTo>
                  <a:lnTo>
                    <a:pt x="27" y="12"/>
                  </a:lnTo>
                  <a:lnTo>
                    <a:pt x="23" y="17"/>
                  </a:lnTo>
                  <a:lnTo>
                    <a:pt x="17" y="25"/>
                  </a:lnTo>
                  <a:lnTo>
                    <a:pt x="12" y="33"/>
                  </a:lnTo>
                  <a:lnTo>
                    <a:pt x="8" y="40"/>
                  </a:lnTo>
                  <a:lnTo>
                    <a:pt x="0" y="46"/>
                  </a:lnTo>
                  <a:lnTo>
                    <a:pt x="0" y="50"/>
                  </a:lnTo>
                  <a:lnTo>
                    <a:pt x="0" y="52"/>
                  </a:lnTo>
                  <a:lnTo>
                    <a:pt x="0" y="56"/>
                  </a:lnTo>
                  <a:lnTo>
                    <a:pt x="0" y="58"/>
                  </a:lnTo>
                  <a:lnTo>
                    <a:pt x="0" y="60"/>
                  </a:lnTo>
                  <a:lnTo>
                    <a:pt x="0" y="61"/>
                  </a:lnTo>
                  <a:lnTo>
                    <a:pt x="6" y="61"/>
                  </a:lnTo>
                  <a:lnTo>
                    <a:pt x="12" y="61"/>
                  </a:lnTo>
                  <a:lnTo>
                    <a:pt x="16" y="60"/>
                  </a:lnTo>
                  <a:lnTo>
                    <a:pt x="19" y="58"/>
                  </a:lnTo>
                  <a:lnTo>
                    <a:pt x="25" y="56"/>
                  </a:lnTo>
                  <a:lnTo>
                    <a:pt x="29" y="54"/>
                  </a:lnTo>
                  <a:lnTo>
                    <a:pt x="33" y="54"/>
                  </a:lnTo>
                  <a:lnTo>
                    <a:pt x="39" y="54"/>
                  </a:lnTo>
                  <a:lnTo>
                    <a:pt x="39" y="52"/>
                  </a:lnTo>
                  <a:lnTo>
                    <a:pt x="40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4" y="48"/>
                  </a:lnTo>
                  <a:lnTo>
                    <a:pt x="44" y="46"/>
                  </a:lnTo>
                  <a:lnTo>
                    <a:pt x="46" y="46"/>
                  </a:lnTo>
                  <a:lnTo>
                    <a:pt x="48" y="48"/>
                  </a:lnTo>
                  <a:lnTo>
                    <a:pt x="50" y="50"/>
                  </a:lnTo>
                  <a:lnTo>
                    <a:pt x="50" y="54"/>
                  </a:lnTo>
                  <a:lnTo>
                    <a:pt x="52" y="56"/>
                  </a:lnTo>
                  <a:lnTo>
                    <a:pt x="52" y="60"/>
                  </a:lnTo>
                  <a:lnTo>
                    <a:pt x="54" y="63"/>
                  </a:lnTo>
                  <a:lnTo>
                    <a:pt x="54" y="67"/>
                  </a:lnTo>
                  <a:lnTo>
                    <a:pt x="56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53625" name="Text Box 25"/>
          <p:cNvSpPr txBox="1">
            <a:spLocks noChangeArrowheads="1"/>
          </p:cNvSpPr>
          <p:nvPr/>
        </p:nvSpPr>
        <p:spPr bwMode="auto">
          <a:xfrm>
            <a:off x="7010400" y="5105401"/>
            <a:ext cx="34353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</a:rPr>
              <a:t>e.g., increase immunity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</a:rPr>
              <a:t>	of host</a:t>
            </a:r>
          </a:p>
        </p:txBody>
      </p:sp>
    </p:spTree>
    <p:extLst>
      <p:ext uri="{BB962C8B-B14F-4D97-AF65-F5344CB8AC3E}">
        <p14:creationId xmlns:p14="http://schemas.microsoft.com/office/powerpoint/2010/main" val="333496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6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6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-1186721" y="-46036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Lines of Defense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41685" y="1467605"/>
            <a:ext cx="4038600" cy="4525962"/>
          </a:xfrm>
        </p:spPr>
        <p:txBody>
          <a:bodyPr/>
          <a:lstStyle/>
          <a:p>
            <a:pPr marL="0" indent="0" eaLnBrk="1" hangingPunct="1"/>
            <a:r>
              <a:rPr lang="en-US" altLang="en-US" sz="2800" b="1"/>
              <a:t>First Line: Physical Barrier</a:t>
            </a:r>
          </a:p>
          <a:p>
            <a:pPr lvl="1" eaLnBrk="1" hangingPunct="1"/>
            <a:r>
              <a:rPr lang="en-US" altLang="en-US" sz="2400" b="1"/>
              <a:t>Skin: Stratum Cornium</a:t>
            </a:r>
          </a:p>
          <a:p>
            <a:pPr lvl="1" eaLnBrk="1" hangingPunct="1"/>
            <a:r>
              <a:rPr lang="en-US" altLang="en-US" sz="2400" b="1"/>
              <a:t>HCl In Stomach</a:t>
            </a:r>
          </a:p>
          <a:p>
            <a:pPr lvl="1" eaLnBrk="1" hangingPunct="1"/>
            <a:r>
              <a:rPr lang="en-US" altLang="en-US" sz="2400" b="1"/>
              <a:t>Mucus In Intestines</a:t>
            </a:r>
          </a:p>
        </p:txBody>
      </p:sp>
      <p:pic>
        <p:nvPicPr>
          <p:cNvPr id="12292" name="Picture 4" descr="420j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-17"/>
          <a:stretch>
            <a:fillRect/>
          </a:stretch>
        </p:blipFill>
        <p:spPr>
          <a:xfrm>
            <a:off x="6141600" y="3176"/>
            <a:ext cx="6006679" cy="3309650"/>
          </a:xfrm>
          <a:noFill/>
        </p:spPr>
      </p:pic>
      <p:pic>
        <p:nvPicPr>
          <p:cNvPr id="12293" name="Picture 6" descr="362o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9" b="-73"/>
          <a:stretch>
            <a:fillRect/>
          </a:stretch>
        </p:blipFill>
        <p:spPr>
          <a:xfrm>
            <a:off x="6188876" y="3507698"/>
            <a:ext cx="5959404" cy="3333633"/>
          </a:xfrm>
          <a:noFill/>
        </p:spPr>
      </p:pic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2286000" y="5105401"/>
            <a:ext cx="260985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</a:rPr>
              <a:t>reak</a:t>
            </a:r>
            <a:r>
              <a:rPr lang="en-US" sz="2800" dirty="0">
                <a:solidFill>
                  <a:srgbClr val="FFFFFF"/>
                </a:solidFill>
                <a:latin typeface="Arial"/>
              </a:rPr>
              <a:t> the cycle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FFFFFF"/>
                </a:solidFill>
                <a:latin typeface="Arial"/>
              </a:rPr>
              <a:t>of transmission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295" name="Object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4953001"/>
            <a:ext cx="823912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41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420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" b="-38"/>
          <a:stretch>
            <a:fillRect/>
          </a:stretch>
        </p:blipFill>
        <p:spPr>
          <a:xfrm>
            <a:off x="1524000" y="2819400"/>
            <a:ext cx="3810000" cy="4038600"/>
          </a:xfrm>
          <a:noFill/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Lines of Defense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914401"/>
            <a:ext cx="8686800" cy="4678363"/>
          </a:xfrm>
        </p:spPr>
        <p:txBody>
          <a:bodyPr/>
          <a:lstStyle/>
          <a:p>
            <a:pPr marL="0" indent="0" eaLnBrk="1" hangingPunct="1">
              <a:spcAft>
                <a:spcPts val="600"/>
              </a:spcAft>
            </a:pPr>
            <a:r>
              <a:rPr lang="en-US" altLang="en-US" sz="2800" b="1"/>
              <a:t>Second line: Phagocytes </a:t>
            </a:r>
            <a:r>
              <a:rPr lang="en-US" altLang="en-US" sz="2800"/>
              <a:t>at work </a:t>
            </a:r>
          </a:p>
          <a:p>
            <a:pPr marL="0" indent="0" eaLnBrk="1" hangingPunct="1"/>
            <a:r>
              <a:rPr lang="en-US" altLang="en-US" sz="2800"/>
              <a:t>	</a:t>
            </a:r>
            <a:r>
              <a:rPr lang="en-US" altLang="en-US" sz="2400" b="1"/>
              <a:t>Neutrophils to          </a:t>
            </a:r>
            <a:r>
              <a:rPr lang="en-US" altLang="en-US" sz="2800"/>
              <a:t>ill the infectious agent </a:t>
            </a:r>
            <a:endParaRPr lang="en-US" altLang="en-US" sz="2400" b="1"/>
          </a:p>
          <a:p>
            <a:pPr lvl="1" eaLnBrk="1" hangingPunct="1">
              <a:buFontTx/>
              <a:buNone/>
            </a:pPr>
            <a:r>
              <a:rPr lang="en-US" altLang="en-US" sz="2400" b="1"/>
              <a:t>     Monocytes - macrophage</a:t>
            </a:r>
          </a:p>
        </p:txBody>
      </p:sp>
      <p:pic>
        <p:nvPicPr>
          <p:cNvPr id="13317" name="Picture 4" descr="420k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" b="-67"/>
          <a:stretch>
            <a:fillRect/>
          </a:stretch>
        </p:blipFill>
        <p:spPr>
          <a:xfrm>
            <a:off x="5334000" y="2819400"/>
            <a:ext cx="5334000" cy="4021138"/>
          </a:xfrm>
          <a:noFill/>
        </p:spPr>
      </p:pic>
      <p:pic>
        <p:nvPicPr>
          <p:cNvPr id="13318" name="Object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71601"/>
            <a:ext cx="8255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898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title"/>
          </p:nvPr>
        </p:nvSpPr>
        <p:spPr>
          <a:xfrm>
            <a:off x="-1015584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Lines of Defense</a:t>
            </a:r>
          </a:p>
        </p:txBody>
      </p:sp>
      <p:sp>
        <p:nvSpPr>
          <p:cNvPr id="1433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600200" y="1295401"/>
            <a:ext cx="7620000" cy="4678363"/>
          </a:xfrm>
        </p:spPr>
        <p:txBody>
          <a:bodyPr/>
          <a:lstStyle/>
          <a:p>
            <a:pPr marL="0" indent="0" eaLnBrk="1" hangingPunct="1"/>
            <a:r>
              <a:rPr lang="en-US" altLang="en-US" sz="2800" b="1"/>
              <a:t>Phagocytes at work</a:t>
            </a:r>
          </a:p>
          <a:p>
            <a:pPr lvl="1" eaLnBrk="1" hangingPunct="1"/>
            <a:r>
              <a:rPr lang="en-US" altLang="en-US" sz="2400" b="1"/>
              <a:t>Neutrophils</a:t>
            </a:r>
          </a:p>
          <a:p>
            <a:pPr lvl="1" eaLnBrk="1" hangingPunct="1"/>
            <a:r>
              <a:rPr lang="en-US" altLang="en-US" sz="2400" b="1"/>
              <a:t>Macrophages</a:t>
            </a:r>
          </a:p>
        </p:txBody>
      </p:sp>
      <p:pic>
        <p:nvPicPr>
          <p:cNvPr id="14340" name="Picture 8" descr="420m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>
            <a:fillRect/>
          </a:stretch>
        </p:blipFill>
        <p:spPr>
          <a:xfrm>
            <a:off x="1524001" y="3020311"/>
            <a:ext cx="6150963" cy="3837689"/>
          </a:xfrm>
          <a:noFill/>
        </p:spPr>
      </p:pic>
      <p:pic>
        <p:nvPicPr>
          <p:cNvPr id="14341" name="Picture 9" descr="420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9" b="35"/>
          <a:stretch>
            <a:fillRect/>
          </a:stretch>
        </p:blipFill>
        <p:spPr>
          <a:xfrm>
            <a:off x="7869836" y="14574"/>
            <a:ext cx="4322164" cy="6843426"/>
          </a:xfrm>
        </p:spPr>
      </p:pic>
    </p:spTree>
    <p:extLst>
      <p:ext uri="{BB962C8B-B14F-4D97-AF65-F5344CB8AC3E}">
        <p14:creationId xmlns:p14="http://schemas.microsoft.com/office/powerpoint/2010/main" val="95073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1905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/>
              <a:t>Characteristics of Immunity </a:t>
            </a:r>
            <a:r>
              <a:rPr lang="en-US" altLang="en-US" sz="4000"/>
              <a:t/>
            </a:r>
            <a:br>
              <a:rPr lang="en-US" altLang="en-US" sz="4000"/>
            </a:br>
            <a:endParaRPr lang="en-US" altLang="en-US" sz="400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3475038"/>
            <a:ext cx="8458200" cy="4525962"/>
          </a:xfrm>
        </p:spPr>
        <p:txBody>
          <a:bodyPr/>
          <a:lstStyle/>
          <a:p>
            <a:pPr marL="0" indent="0" eaLnBrk="1" hangingPunct="1"/>
            <a:r>
              <a:rPr lang="en-US" altLang="en-US" sz="2800" b="1"/>
              <a:t>Acquired  - requires exposure to antigens</a:t>
            </a:r>
          </a:p>
          <a:p>
            <a:pPr marL="0" indent="0" eaLnBrk="1" hangingPunct="1"/>
            <a:endParaRPr lang="en-US" altLang="en-US" sz="2800" b="1"/>
          </a:p>
          <a:p>
            <a:pPr marL="0" indent="0" eaLnBrk="1" hangingPunct="1"/>
            <a:r>
              <a:rPr lang="en-US" altLang="en-US" sz="2800" b="1"/>
              <a:t>Specificity  - response is unique to exposure</a:t>
            </a:r>
          </a:p>
          <a:p>
            <a:pPr marL="0" indent="0" eaLnBrk="1" hangingPunct="1"/>
            <a:endParaRPr lang="en-US" altLang="en-US" sz="2800" b="1"/>
          </a:p>
          <a:p>
            <a:pPr marL="0" indent="0" eaLnBrk="1" hangingPunct="1"/>
            <a:r>
              <a:rPr lang="en-US" altLang="en-US" sz="2800" b="1"/>
              <a:t>Memory - remembers previous exposure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336926" y="304801"/>
            <a:ext cx="45116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  <a:cs typeface="Arial" panose="020B0604020202020204" pitchFamily="34" charset="0"/>
              </a:rPr>
              <a:t>ncrease host resistance</a:t>
            </a:r>
            <a:br>
              <a:rPr lang="en-US" altLang="en-US">
                <a:solidFill>
                  <a:srgbClr val="FFFFFF"/>
                </a:solidFill>
                <a:cs typeface="Arial" panose="020B0604020202020204" pitchFamily="34" charset="0"/>
              </a:rPr>
            </a:br>
            <a:r>
              <a:rPr lang="en-US" altLang="en-US">
                <a:solidFill>
                  <a:srgbClr val="FFFFFF"/>
                </a:solidFill>
                <a:cs typeface="Arial" panose="020B0604020202020204" pitchFamily="34" charset="0"/>
              </a:rPr>
              <a:t>through </a:t>
            </a:r>
            <a:r>
              <a:rPr lang="en-US" altLang="en-US" b="1">
                <a:solidFill>
                  <a:srgbClr val="FFFFFF"/>
                </a:solidFill>
                <a:cs typeface="Arial" panose="020B0604020202020204" pitchFamily="34" charset="0"/>
              </a:rPr>
              <a:t>Immunity</a:t>
            </a:r>
          </a:p>
        </p:txBody>
      </p:sp>
      <p:pic>
        <p:nvPicPr>
          <p:cNvPr id="15365" name="Object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76200"/>
            <a:ext cx="876300" cy="806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90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-123031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/>
              <a:t>Characteristics of Immunity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14531" y="1143000"/>
            <a:ext cx="4495800" cy="4648200"/>
          </a:xfrm>
        </p:spPr>
        <p:txBody>
          <a:bodyPr/>
          <a:lstStyle/>
          <a:p>
            <a:pPr marL="0" indent="0" eaLnBrk="1" hangingPunct="1"/>
            <a:r>
              <a:rPr lang="en-US" altLang="en-US" sz="2800" b="1" dirty="0"/>
              <a:t>Acquired -</a:t>
            </a:r>
          </a:p>
          <a:p>
            <a:pPr marL="0" indent="0" eaLnBrk="1" hangingPunct="1"/>
            <a:r>
              <a:rPr lang="en-US" altLang="en-US" sz="2800" b="1" dirty="0"/>
              <a:t>     M</a:t>
            </a:r>
            <a:r>
              <a:rPr lang="en-US" altLang="en-US" sz="2400" b="1" dirty="0"/>
              <a:t>ust be developed</a:t>
            </a:r>
          </a:p>
          <a:p>
            <a:pPr marL="0" indent="0" eaLnBrk="1" hangingPunct="1"/>
            <a:endParaRPr lang="en-US" altLang="en-US" sz="2400" b="1" dirty="0"/>
          </a:p>
        </p:txBody>
      </p:sp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474" r="20660" b="10526"/>
          <a:stretch>
            <a:fillRect/>
          </a:stretch>
        </p:blipFill>
        <p:spPr bwMode="auto">
          <a:xfrm>
            <a:off x="4985632" y="2646845"/>
            <a:ext cx="7112706" cy="421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 descr="http://veganjains.files.wordpress.com/2011/10/cow-calf-picture_newslea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6"/>
          <a:stretch>
            <a:fillRect/>
          </a:stretch>
        </p:blipFill>
        <p:spPr bwMode="auto">
          <a:xfrm>
            <a:off x="1049311" y="2392949"/>
            <a:ext cx="5410227" cy="399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bet.com/news/health/2012/11/12/getting-more-black-women-to-breastfeed-by-example/_jcr_content/featuredMedia/newsitemimage.newsimage.dimg/111212-health-breast-feeding-infant-mother-nutri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995" y="38556"/>
            <a:ext cx="4570005" cy="256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707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4"/>
          <p:cNvSpPr>
            <a:spLocks noGrp="1"/>
          </p:cNvSpPr>
          <p:nvPr>
            <p:ph type="title"/>
          </p:nvPr>
        </p:nvSpPr>
        <p:spPr>
          <a:xfrm>
            <a:off x="1905000" y="0"/>
            <a:ext cx="5486400" cy="1143000"/>
          </a:xfrm>
        </p:spPr>
        <p:txBody>
          <a:bodyPr/>
          <a:lstStyle/>
          <a:p>
            <a:r>
              <a:rPr lang="en-US" altLang="en-US" smtClean="0"/>
              <a:t>Colostrum</a:t>
            </a:r>
          </a:p>
        </p:txBody>
      </p:sp>
      <p:sp>
        <p:nvSpPr>
          <p:cNvPr id="17411" name="Content Placeholder 5"/>
          <p:cNvSpPr>
            <a:spLocks noGrp="1"/>
          </p:cNvSpPr>
          <p:nvPr>
            <p:ph idx="1"/>
          </p:nvPr>
        </p:nvSpPr>
        <p:spPr>
          <a:xfrm>
            <a:off x="596107" y="1182686"/>
            <a:ext cx="8915400" cy="4525963"/>
          </a:xfrm>
        </p:spPr>
        <p:txBody>
          <a:bodyPr/>
          <a:lstStyle/>
          <a:p>
            <a:r>
              <a:rPr lang="en-US" altLang="en-US" sz="2400" dirty="0"/>
              <a:t>	Colostrum is known to contain immune cells (as </a:t>
            </a:r>
            <a:r>
              <a:rPr lang="en-US" altLang="en-US" sz="2400" dirty="0">
                <a:hlinkClick r:id="rId2" tooltip="Lymphocytes"/>
              </a:rPr>
              <a:t>lymphocytes</a:t>
            </a:r>
            <a:r>
              <a:rPr lang="en-US" altLang="en-US" sz="2400" dirty="0"/>
              <a:t>)</a:t>
            </a:r>
            <a:r>
              <a:rPr lang="en-US" altLang="en-US" sz="2400" baseline="30000" dirty="0">
                <a:hlinkClick r:id="rId3"/>
              </a:rPr>
              <a:t>[4]</a:t>
            </a:r>
            <a:r>
              <a:rPr lang="en-US" altLang="en-US" sz="2400" dirty="0"/>
              <a:t> and many </a:t>
            </a:r>
            <a:r>
              <a:rPr lang="en-US" altLang="en-US" sz="2400" dirty="0">
                <a:hlinkClick r:id="rId4" tooltip="Antibodies"/>
              </a:rPr>
              <a:t>antibodies</a:t>
            </a:r>
            <a:r>
              <a:rPr lang="en-US" altLang="en-US" sz="2400" dirty="0"/>
              <a:t> such as </a:t>
            </a:r>
            <a:r>
              <a:rPr lang="en-US" altLang="en-US" sz="2400" dirty="0">
                <a:hlinkClick r:id="rId5" tooltip="IgA"/>
              </a:rPr>
              <a:t>IgA</a:t>
            </a:r>
            <a:r>
              <a:rPr lang="en-US" altLang="en-US" sz="2400" dirty="0"/>
              <a:t>, </a:t>
            </a:r>
            <a:r>
              <a:rPr lang="en-US" altLang="en-US" sz="2400" dirty="0">
                <a:hlinkClick r:id="rId6" tooltip="IgG"/>
              </a:rPr>
              <a:t>IgG</a:t>
            </a:r>
            <a:r>
              <a:rPr lang="en-US" altLang="en-US" sz="2400" dirty="0"/>
              <a:t>, and </a:t>
            </a:r>
            <a:r>
              <a:rPr lang="en-US" altLang="en-US" sz="2400" dirty="0">
                <a:hlinkClick r:id="rId7" tooltip="IgM"/>
              </a:rPr>
              <a:t>IgM</a:t>
            </a:r>
            <a:r>
              <a:rPr lang="en-US" altLang="en-US" sz="2400" dirty="0"/>
              <a:t>. These are the major components of the adaptive immune system. Inter alia </a:t>
            </a:r>
            <a:r>
              <a:rPr lang="en-US" altLang="en-US" sz="2400" dirty="0">
                <a:hlinkClick r:id="rId5" tooltip="IgA"/>
              </a:rPr>
              <a:t>IgA</a:t>
            </a:r>
            <a:r>
              <a:rPr lang="en-US" altLang="en-US" sz="2400" dirty="0"/>
              <a:t> is absorbed through the intestinal epithelium, travels through the blood, and is secreted onto other Type 1 mucosal surfaces</a:t>
            </a:r>
            <a:r>
              <a:rPr lang="en-US" altLang="en-US" sz="2400" baseline="30000" dirty="0"/>
              <a:t>[</a:t>
            </a:r>
            <a:r>
              <a:rPr lang="en-US" altLang="en-US" sz="2400" i="1" baseline="30000" dirty="0">
                <a:hlinkClick r:id="rId8" tooltip="Wikipedia:Citation needed"/>
              </a:rPr>
              <a:t>citation needed</a:t>
            </a:r>
            <a:r>
              <a:rPr lang="en-US" altLang="en-US" sz="2400" baseline="30000" dirty="0"/>
              <a:t>]</a:t>
            </a:r>
            <a:r>
              <a:rPr lang="en-US" altLang="en-US" sz="2400" dirty="0"/>
              <a:t>. Other immune components of colostrum include the major components of the innate immune system, such as </a:t>
            </a:r>
            <a:r>
              <a:rPr lang="en-US" altLang="en-US" sz="2400" dirty="0" err="1">
                <a:hlinkClick r:id="rId9" tooltip="Lactoferrin"/>
              </a:rPr>
              <a:t>lactoferrin</a:t>
            </a:r>
            <a:r>
              <a:rPr lang="en-US" altLang="en-US" sz="2400" dirty="0"/>
              <a:t>,</a:t>
            </a:r>
            <a:r>
              <a:rPr lang="en-US" altLang="en-US" sz="2400" baseline="30000" dirty="0">
                <a:hlinkClick r:id="rId10"/>
              </a:rPr>
              <a:t>[5]</a:t>
            </a:r>
            <a:r>
              <a:rPr lang="en-US" altLang="en-US" sz="2400" dirty="0"/>
              <a:t> </a:t>
            </a:r>
            <a:r>
              <a:rPr lang="en-US" altLang="en-US" sz="2400" dirty="0">
                <a:hlinkClick r:id="rId11" tooltip="Lysozyme"/>
              </a:rPr>
              <a:t>lysozyme</a:t>
            </a:r>
            <a:r>
              <a:rPr lang="en-US" altLang="en-US" sz="2400" dirty="0"/>
              <a:t>,</a:t>
            </a:r>
            <a:r>
              <a:rPr lang="en-US" altLang="en-US" sz="2400" baseline="30000" dirty="0">
                <a:hlinkClick r:id="rId12"/>
              </a:rPr>
              <a:t>[6]</a:t>
            </a:r>
            <a:r>
              <a:rPr lang="en-US" altLang="en-US" sz="2400" dirty="0"/>
              <a:t> </a:t>
            </a:r>
            <a:r>
              <a:rPr lang="en-US" altLang="en-US" sz="2400" dirty="0" err="1">
                <a:hlinkClick r:id="rId13" tooltip="Lactoperoxidase"/>
              </a:rPr>
              <a:t>lactoperoxidase</a:t>
            </a:r>
            <a:r>
              <a:rPr lang="en-US" altLang="en-US" sz="2400" dirty="0"/>
              <a:t>,</a:t>
            </a:r>
            <a:r>
              <a:rPr lang="en-US" altLang="en-US" sz="2400" baseline="30000" dirty="0">
                <a:hlinkClick r:id="rId14"/>
              </a:rPr>
              <a:t>[7]</a:t>
            </a:r>
            <a:r>
              <a:rPr lang="en-US" altLang="en-US" sz="2400" dirty="0"/>
              <a:t> </a:t>
            </a:r>
            <a:r>
              <a:rPr lang="en-US" altLang="en-US" sz="2400" dirty="0">
                <a:hlinkClick r:id="rId15" tooltip="Complement system"/>
              </a:rPr>
              <a:t>complement</a:t>
            </a:r>
            <a:r>
              <a:rPr lang="en-US" altLang="en-US" sz="2400" dirty="0"/>
              <a:t>,</a:t>
            </a:r>
            <a:r>
              <a:rPr lang="en-US" altLang="en-US" sz="2400" baseline="30000" dirty="0">
                <a:hlinkClick r:id="rId16"/>
              </a:rPr>
              <a:t>[8]</a:t>
            </a:r>
            <a:r>
              <a:rPr lang="en-US" altLang="en-US" sz="2400" dirty="0"/>
              <a:t> and </a:t>
            </a:r>
            <a:r>
              <a:rPr lang="en-US" altLang="en-US" sz="2400" dirty="0">
                <a:hlinkClick r:id="rId17" tooltip="Proline rich protein"/>
              </a:rPr>
              <a:t>proline-rich polypeptides</a:t>
            </a:r>
            <a:r>
              <a:rPr lang="en-US" altLang="en-US" sz="2400" dirty="0"/>
              <a:t> (PRP).</a:t>
            </a:r>
            <a:r>
              <a:rPr lang="en-US" altLang="en-US" sz="2400" baseline="30000" dirty="0">
                <a:hlinkClick r:id="rId18"/>
              </a:rPr>
              <a:t>[9]</a:t>
            </a:r>
            <a:r>
              <a:rPr lang="en-US" altLang="en-US" sz="2400" dirty="0"/>
              <a:t> A number of cytokines (small messenger peptides that control the functioning of the immune system) are found in colostrum as well,</a:t>
            </a:r>
            <a:r>
              <a:rPr lang="en-US" altLang="en-US" sz="2400" baseline="30000" dirty="0">
                <a:hlinkClick r:id="rId19"/>
              </a:rPr>
              <a:t>[10]</a:t>
            </a:r>
            <a:r>
              <a:rPr lang="en-US" altLang="en-US" sz="2400" dirty="0"/>
              <a:t> including interleukins,</a:t>
            </a:r>
            <a:r>
              <a:rPr lang="en-US" altLang="en-US" sz="2400" baseline="30000" dirty="0">
                <a:hlinkClick r:id="rId19"/>
              </a:rPr>
              <a:t>[10]</a:t>
            </a:r>
            <a:r>
              <a:rPr lang="en-US" altLang="en-US" sz="2400" dirty="0"/>
              <a:t> tumor necrosis factor,</a:t>
            </a:r>
            <a:r>
              <a:rPr lang="en-US" altLang="en-US" sz="2400" baseline="30000" dirty="0">
                <a:hlinkClick r:id="rId20"/>
              </a:rPr>
              <a:t>[11]</a:t>
            </a:r>
            <a:r>
              <a:rPr lang="en-US" altLang="en-US" sz="2400" dirty="0"/>
              <a:t> chemokines,</a:t>
            </a:r>
            <a:r>
              <a:rPr lang="en-US" altLang="en-US" sz="2400" baseline="30000" dirty="0">
                <a:hlinkClick r:id="rId21"/>
              </a:rPr>
              <a:t>[12]</a:t>
            </a:r>
            <a:r>
              <a:rPr lang="en-US" altLang="en-US" sz="2400" dirty="0"/>
              <a:t> and others.</a:t>
            </a:r>
          </a:p>
        </p:txBody>
      </p:sp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6075363" y="6248400"/>
            <a:ext cx="399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FFFFFF"/>
                </a:solidFill>
              </a:rPr>
              <a:t>http://en.wikipedia.org/wiki/Colostrum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6" t="14474" r="24915" b="21980"/>
          <a:stretch>
            <a:fillRect/>
          </a:stretch>
        </p:blipFill>
        <p:spPr bwMode="auto">
          <a:xfrm>
            <a:off x="9400907" y="0"/>
            <a:ext cx="2791094" cy="20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-495300" y="-571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/>
              <a:t>Characteristics of Immunity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53245" y="863808"/>
            <a:ext cx="4495800" cy="4648200"/>
          </a:xfrm>
        </p:spPr>
        <p:txBody>
          <a:bodyPr/>
          <a:lstStyle/>
          <a:p>
            <a:pPr marL="0" indent="0" eaLnBrk="1" hangingPunct="1"/>
            <a:r>
              <a:rPr lang="en-US" altLang="en-US" sz="2800" b="1" dirty="0"/>
              <a:t>Acquired -</a:t>
            </a:r>
          </a:p>
          <a:p>
            <a:pPr marL="0" indent="0" eaLnBrk="1" hangingPunct="1"/>
            <a:r>
              <a:rPr lang="en-US" altLang="en-US" sz="2800" b="1" dirty="0"/>
              <a:t>     M</a:t>
            </a:r>
            <a:r>
              <a:rPr lang="en-US" altLang="en-US" sz="2400" b="1" dirty="0"/>
              <a:t>ust be developed</a:t>
            </a:r>
          </a:p>
          <a:p>
            <a:pPr marL="0" indent="0" eaLnBrk="1" hangingPunct="1"/>
            <a:endParaRPr lang="en-US" altLang="en-US" sz="2400" b="1" dirty="0"/>
          </a:p>
          <a:p>
            <a:pPr marL="0" indent="0" eaLnBrk="1" hangingPunct="1"/>
            <a:r>
              <a:rPr lang="en-US" altLang="en-US" sz="2800" b="1" dirty="0"/>
              <a:t>Specificity -      	</a:t>
            </a:r>
          </a:p>
        </p:txBody>
      </p:sp>
      <p:pic>
        <p:nvPicPr>
          <p:cNvPr id="18436" name="Picture 4" descr="420q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4" b="23"/>
          <a:stretch>
            <a:fillRect/>
          </a:stretch>
        </p:blipFill>
        <p:spPr>
          <a:xfrm>
            <a:off x="7734300" y="0"/>
            <a:ext cx="4457700" cy="6858000"/>
          </a:xfrm>
          <a:noFill/>
        </p:spPr>
      </p:pic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1356717" y="2739757"/>
            <a:ext cx="48244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FFFF"/>
                </a:solidFill>
              </a:rPr>
              <a:t>Antibodies made are specific to specific molecules on the antigen of exposure</a:t>
            </a:r>
          </a:p>
        </p:txBody>
      </p:sp>
      <p:pic>
        <p:nvPicPr>
          <p:cNvPr id="18440" name="Picture 8" descr="http://metrocebu.com.ph/wp-content/uploads/2013/12/cold-flu-protect-prev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14" y="4334356"/>
            <a:ext cx="3811586" cy="252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Picture 2" descr="http://danto.info/TVE/UBM12_Collaboration_and_Kleenex_files/image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23" y="3940086"/>
            <a:ext cx="3560352" cy="267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24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763000" y="1447801"/>
            <a:ext cx="1371600" cy="121126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-368091" y="36044"/>
            <a:ext cx="8402820" cy="866775"/>
          </a:xfrm>
        </p:spPr>
        <p:txBody>
          <a:bodyPr/>
          <a:lstStyle/>
          <a:p>
            <a:pPr eaLnBrk="1" hangingPunct="1"/>
            <a:r>
              <a:rPr lang="en-US" altLang="en-US" sz="4000" b="1" dirty="0"/>
              <a:t>Characteristics of Immunity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12788" y="975182"/>
            <a:ext cx="6077756" cy="1315582"/>
          </a:xfrm>
        </p:spPr>
        <p:txBody>
          <a:bodyPr/>
          <a:lstStyle/>
          <a:p>
            <a:pPr marL="0" indent="0" eaLnBrk="1" hangingPunct="1"/>
            <a:r>
              <a:rPr lang="en-US" altLang="en-US" sz="2800" b="1" dirty="0"/>
              <a:t>Memory: quick second response</a:t>
            </a:r>
          </a:p>
          <a:p>
            <a:pPr lvl="1" eaLnBrk="1" hangingPunct="1"/>
            <a:r>
              <a:rPr lang="en-US" altLang="en-US" sz="2400" b="1" dirty="0"/>
              <a:t>Long lived cells</a:t>
            </a:r>
          </a:p>
        </p:txBody>
      </p:sp>
      <p:pic>
        <p:nvPicPr>
          <p:cNvPr id="19461" name="Picture 4" descr="420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" b="-26"/>
          <a:stretch>
            <a:fillRect/>
          </a:stretch>
        </p:blipFill>
        <p:spPr>
          <a:xfrm>
            <a:off x="0" y="2077757"/>
            <a:ext cx="7105338" cy="4819932"/>
          </a:xfrm>
          <a:noFill/>
        </p:spPr>
      </p:pic>
      <p:pic>
        <p:nvPicPr>
          <p:cNvPr id="19462" name="Picture 6" descr="421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4" t="76492" r="44695" b="12904"/>
          <a:stretch>
            <a:fillRect/>
          </a:stretch>
        </p:blipFill>
        <p:spPr>
          <a:xfrm>
            <a:off x="8610600" y="3657600"/>
            <a:ext cx="1511300" cy="1219200"/>
          </a:xfrm>
          <a:noFill/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826501" y="1476375"/>
            <a:ext cx="1160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Acquired</a:t>
            </a:r>
            <a:r>
              <a:rPr lang="en-US" alt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763001" y="1860550"/>
            <a:ext cx="1223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Specificity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763000" y="2290763"/>
            <a:ext cx="1017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FFFFFF"/>
                </a:solidFill>
              </a:rPr>
              <a:t>Memory</a:t>
            </a:r>
          </a:p>
        </p:txBody>
      </p:sp>
    </p:spTree>
    <p:extLst>
      <p:ext uri="{BB962C8B-B14F-4D97-AF65-F5344CB8AC3E}">
        <p14:creationId xmlns:p14="http://schemas.microsoft.com/office/powerpoint/2010/main" val="355481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-607934" y="304800"/>
            <a:ext cx="8966201" cy="661987"/>
          </a:xfrm>
        </p:spPr>
        <p:txBody>
          <a:bodyPr/>
          <a:lstStyle/>
          <a:p>
            <a:pPr eaLnBrk="1" hangingPunct="1"/>
            <a:r>
              <a:rPr lang="en-US" altLang="en-US" sz="4000" b="1" dirty="0"/>
              <a:t>Types of Immune Response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7174" y="1521502"/>
            <a:ext cx="5715000" cy="4449763"/>
          </a:xfrm>
        </p:spPr>
        <p:txBody>
          <a:bodyPr/>
          <a:lstStyle/>
          <a:p>
            <a:pPr marL="0" indent="0" eaLnBrk="1" hangingPunct="1"/>
            <a:endParaRPr lang="en-US" altLang="en-US" sz="2800" b="1" dirty="0"/>
          </a:p>
          <a:p>
            <a:pPr marL="0" indent="0" eaLnBrk="1" hangingPunct="1"/>
            <a:r>
              <a:rPr lang="en-US" altLang="en-US" sz="2800" b="1" dirty="0"/>
              <a:t>Antibody: mediated </a:t>
            </a:r>
          </a:p>
          <a:p>
            <a:pPr lvl="1" eaLnBrk="1" hangingPunct="1"/>
            <a:r>
              <a:rPr lang="en-US" altLang="en-US" sz="2400" b="1" dirty="0"/>
              <a:t>Glycoproteins recognize and bind to antigens</a:t>
            </a:r>
          </a:p>
          <a:p>
            <a:pPr lvl="1" eaLnBrk="1" hangingPunct="1"/>
            <a:endParaRPr lang="en-US" altLang="en-US" sz="2400" b="1" dirty="0"/>
          </a:p>
          <a:p>
            <a:pPr marL="0" indent="0" eaLnBrk="1" hangingPunct="1"/>
            <a:r>
              <a:rPr lang="en-US" altLang="en-US" sz="2800" b="1" dirty="0"/>
              <a:t>Cell: mediated</a:t>
            </a:r>
          </a:p>
          <a:p>
            <a:pPr lvl="1" eaLnBrk="1" hangingPunct="1"/>
            <a:r>
              <a:rPr lang="en-US" altLang="en-US" sz="2400" b="1" dirty="0"/>
              <a:t>Specifically active cells recognize cell - bind antigens</a:t>
            </a:r>
          </a:p>
        </p:txBody>
      </p:sp>
      <p:pic>
        <p:nvPicPr>
          <p:cNvPr id="20484" name="Picture 4" descr="422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1" t="41112" r="44156" b="26666"/>
          <a:stretch>
            <a:fillRect/>
          </a:stretch>
        </p:blipFill>
        <p:spPr>
          <a:xfrm>
            <a:off x="9713626" y="177748"/>
            <a:ext cx="2046157" cy="3075938"/>
          </a:xfrm>
          <a:noFill/>
        </p:spPr>
      </p:pic>
      <p:pic>
        <p:nvPicPr>
          <p:cNvPr id="17413" name="Picture 6" descr="422o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12" t="39394" r="1454" b="30302"/>
          <a:stretch>
            <a:fillRect/>
          </a:stretch>
        </p:blipFill>
        <p:spPr>
          <a:xfrm>
            <a:off x="7037441" y="3253686"/>
            <a:ext cx="2301431" cy="3458422"/>
          </a:xfrm>
          <a:noFill/>
        </p:spPr>
      </p:pic>
    </p:spTree>
    <p:extLst>
      <p:ext uri="{BB962C8B-B14F-4D97-AF65-F5344CB8AC3E}">
        <p14:creationId xmlns:p14="http://schemas.microsoft.com/office/powerpoint/2010/main" val="409709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751351" y="-119062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Objectives</a:t>
            </a:r>
            <a:r>
              <a:rPr lang="en-US" altLang="en-US" dirty="0" smtClean="0"/>
              <a:t> </a:t>
            </a:r>
          </a:p>
        </p:txBody>
      </p:sp>
      <p:pic>
        <p:nvPicPr>
          <p:cNvPr id="3075" name="Picture 7" descr="421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" b="-55"/>
          <a:stretch>
            <a:fillRect/>
          </a:stretch>
        </p:blipFill>
        <p:spPr bwMode="auto">
          <a:xfrm>
            <a:off x="7814609" y="2871648"/>
            <a:ext cx="17526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8" descr="422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" b="20"/>
          <a:stretch>
            <a:fillRect/>
          </a:stretch>
        </p:blipFill>
        <p:spPr bwMode="auto">
          <a:xfrm>
            <a:off x="7467600" y="4343401"/>
            <a:ext cx="3200400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11"/>
          <p:cNvSpPr txBox="1">
            <a:spLocks noChangeArrowheads="1"/>
          </p:cNvSpPr>
          <p:nvPr/>
        </p:nvSpPr>
        <p:spPr bwMode="auto">
          <a:xfrm>
            <a:off x="1828800" y="1143001"/>
            <a:ext cx="60198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FFFF"/>
                </a:solidFill>
              </a:rPr>
              <a:t>Purpose of the immune system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FFFF"/>
                </a:solidFill>
              </a:rPr>
              <a:t>Cellular basis of immunity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FFFF"/>
                </a:solidFill>
              </a:rPr>
              <a:t>Induction of response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FFFF"/>
                </a:solidFill>
              </a:rPr>
              <a:t>Effectors of response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FFFF"/>
                </a:solidFill>
              </a:rPr>
              <a:t>Ontogeny</a:t>
            </a:r>
          </a:p>
        </p:txBody>
      </p:sp>
      <p:pic>
        <p:nvPicPr>
          <p:cNvPr id="3078" name="Picture 12" descr="423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" b="-8"/>
          <a:stretch>
            <a:fillRect/>
          </a:stretch>
        </p:blipFill>
        <p:spPr bwMode="auto">
          <a:xfrm>
            <a:off x="3810000" y="4348164"/>
            <a:ext cx="3733800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3" descr="420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5" b="-56"/>
          <a:stretch>
            <a:fillRect/>
          </a:stretch>
        </p:blipFill>
        <p:spPr bwMode="auto">
          <a:xfrm>
            <a:off x="1524000" y="4343400"/>
            <a:ext cx="2286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4" descr="423j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0" b="-84"/>
          <a:stretch>
            <a:fillRect/>
          </a:stretch>
        </p:blipFill>
        <p:spPr bwMode="auto">
          <a:xfrm>
            <a:off x="5492750" y="2818094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5" descr="420j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0"/>
          <a:stretch>
            <a:fillRect/>
          </a:stretch>
        </p:blipFill>
        <p:spPr bwMode="auto">
          <a:xfrm>
            <a:off x="9766674" y="2951162"/>
            <a:ext cx="21653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96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1111"/>
            <a:ext cx="9372601" cy="990600"/>
          </a:xfrm>
        </p:spPr>
        <p:txBody>
          <a:bodyPr/>
          <a:lstStyle/>
          <a:p>
            <a:pPr eaLnBrk="1" hangingPunct="1"/>
            <a:r>
              <a:rPr lang="en-US" altLang="en-US" sz="4000" b="1" dirty="0"/>
              <a:t>EXAMPLES OF IMMUNE RESPONSE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7006" y="941390"/>
            <a:ext cx="8458200" cy="5257800"/>
          </a:xfrm>
        </p:spPr>
        <p:txBody>
          <a:bodyPr/>
          <a:lstStyle/>
          <a:p>
            <a:pPr eaLnBrk="1" hangingPunct="1"/>
            <a:r>
              <a:rPr lang="en-US" altLang="en-US" sz="2400" b="1" dirty="0"/>
              <a:t>REACTION AGAINST MICROORGANISMS: BACTERIA, VIRUSES, PARASITES</a:t>
            </a:r>
          </a:p>
          <a:p>
            <a:pPr eaLnBrk="1" hangingPunct="1"/>
            <a:endParaRPr lang="en-US" altLang="en-US" sz="2400" b="1" dirty="0"/>
          </a:p>
          <a:p>
            <a:pPr eaLnBrk="1" hangingPunct="1"/>
            <a:r>
              <a:rPr lang="en-US" altLang="en-US" sz="2400" b="1" dirty="0"/>
              <a:t>REACTION AGAINST TUMOR CELLS</a:t>
            </a:r>
          </a:p>
          <a:p>
            <a:pPr eaLnBrk="1" hangingPunct="1"/>
            <a:endParaRPr lang="en-US" altLang="en-US" sz="2400" b="1" dirty="0"/>
          </a:p>
          <a:p>
            <a:pPr eaLnBrk="1" hangingPunct="1"/>
            <a:r>
              <a:rPr lang="en-US" altLang="en-US" sz="2400" b="1" dirty="0"/>
              <a:t>ALLERGIC REACTIONS: HAY FEVER,  POISON IVY</a:t>
            </a:r>
          </a:p>
          <a:p>
            <a:pPr eaLnBrk="1" hangingPunct="1"/>
            <a:endParaRPr lang="en-US" altLang="en-US" sz="2400" b="1" dirty="0"/>
          </a:p>
          <a:p>
            <a:pPr eaLnBrk="1" hangingPunct="1"/>
            <a:r>
              <a:rPr lang="en-US" altLang="en-US" sz="2400" b="1" dirty="0"/>
              <a:t>AUTOIMMUNE REACTION: ARTHRITIS, TYPE I DIABETES</a:t>
            </a:r>
          </a:p>
          <a:p>
            <a:pPr eaLnBrk="1" hangingPunct="1"/>
            <a:endParaRPr lang="en-US" altLang="en-US" sz="2400" b="1" dirty="0"/>
          </a:p>
          <a:p>
            <a:pPr eaLnBrk="1" hangingPunct="1"/>
            <a:r>
              <a:rPr lang="en-US" altLang="en-US" sz="2400" b="1" dirty="0"/>
              <a:t>GRAFT REJECTION</a:t>
            </a:r>
          </a:p>
        </p:txBody>
      </p:sp>
      <p:pic>
        <p:nvPicPr>
          <p:cNvPr id="5122" name="Picture 2" descr="http://www.greenlifestyle.be/wp-content/uploads/2012/07/hayfever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4418873"/>
            <a:ext cx="2251803" cy="2251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205414" y="6300789"/>
            <a:ext cx="3057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0000"/>
                </a:solidFill>
              </a:rPr>
              <a:t>http://www.greenlifestyle.be</a:t>
            </a:r>
          </a:p>
        </p:txBody>
      </p:sp>
      <p:sp>
        <p:nvSpPr>
          <p:cNvPr id="21510" name="AutoShape 4" descr="data:image/jpeg;base64,/9j/4AAQSkZJRgABAQAAAQABAAD/2wBDAAkGBwgHBgkIBwgKCgkLDRYPDQwMDRsUFRAWIB0iIiAdHx8kKDQsJCYxJx8fLT0tMTU3Ojo6Iys/RD84QzQ5Ojf/2wBDAQoKCg0MDRoPDxo3JR8lNzc3Nzc3Nzc3Nzc3Nzc3Nzc3Nzc3Nzc3Nzc3Nzc3Nzc3Nzc3Nzc3Nzc3Nzc3Nzc3Nzf/wAARCAC4ARIDASIAAhEBAxEB/8QAGwAAAgMBAQEAAAAAAAAAAAAAAwQAAQIFBgf/xAA5EAABBAEDAgUCAwYFBQEAAAABAAIDESEEEjFBUQUTImFxMoEGkaEUI0JSYrEkM9Hh8RU0csHwgv/EABkBAAMBAQEAAAAAAAAAAAAAAAECAwAEBf/EACIRAAICAwEAAgMBAQAAAAAAAAABAhEDEiExIkEEE1EUYf/aAAwDAQACEQMRAD8A9KGblvyyFbTTkS7GFOjstmAzuiBtBRpoZVPI6FYxThwrbVob3mqVBy1h1DNIvIWmvp2TgIJdYytX6aWs2owXUbCM125qTidZoo7cGuiKYHEaaBQJOFe4tJIJaOyE2WhShkb1yUdhdQ5cSOL+FksoHcKvr2KprqoE4Rq3s9V+5CPoPAUbDeW47nutmMlt5HfCKBQArn3VOk2g8Im9YA3ySqc4tGOVTyRYWScA9UljGXXl1paU37FNNYaKC5gPPPRChk6FHsAsoJBtMvBo3wFQYCLIyEKKbUCbGStCDCZazFN70tuG0AuF+qsKiRJzYi+GsnCA9wGAEed5fgWMoLYy51G8oMeLpdBEkqBptMCA/omWaa8Hm6S6heRCTYyjiI1kJkRBua6BG2C8Dgrak9xERK3Rk8pnZRzasgAYStB9FmxhYfGOyYcB05Q3EjBCUwoYm39KiPf9KiajdJuoq9+eyxLzdUsmiEzZkrCOlpY84rN0Fi8pJMoooIXX91N2FjBwtHDUuw1EbJ0Ww4GspbcLWt1cIbD6jjXttF8y0g13JtFiffVNsK4DrX3m1eeiFHxyjNukbJ0HjBIBcR8JuN9sr7pJhNZoogeWirTqVCOIyZAL57peR13XXshOeeh/VULd/v0R2syjRouxV54U+oZ+Vl2TznrSzdGy7hKzB2gBpBzfA7LDtrfqwc0sGfbR7lD8zzCQR9PZNYtMva1zg1x4yVqFrZHFxFgDdhCB3EhrcnF/KchbTS1wrc4Nq+yKNK6NeW2N8TXHj1Ox1rhITP3ADnJdaZ1ExIc8Dkk3+gSWwk2DduDPjui2LFfZkQvcDjhv900zSekkuAIusdgjRNIc/DTb2jPsih1tJx9DzfSyUyQJSbB+WyRltbTmtaD75RQwAguGRLVe1IT5C1xDBf0A+xVzvAa5x6SA116Ii0zLw00ObwfbKxZvqKAwr3h28gY826Vk4H/iQfsUjHRXJOctd+iy+PaCTmjn4TL2jjjkfOLC16ZGA39bOB3CGpro57oyLvpz8LRjBO00TWP6gm3OFAvq6o+4PBWJaogiqw49j0KGpnJiPl9nYUTW7vpwT1N8qIahtnJmktDDwhPfaxu91NyOiMQ7nrBdlCtWVNsqkE8zKsyWhBaaEthpFk5UJVEKIWNaLs3aYgdlAFIg9kVIDY7G60w15rthIxvpHElBOpEnEY82vsq80n80vvtEjz9yjsBxDtN5NEY5RGt+wyLWGgbfsitwVWJNmjYz+qVkcA03XOB1RppKCRDwXAuBObCWcvo0ImnSbjlXtxxZ6/dYALr25wm4djAGUXOcBurplCLNLhUTRGLcMh36LD9QQ0UOn6kq9U/aTd0bofolHP8AUXbiNpvA7D/VFzrgFG+lvkDX2SaBqh1ACLAK8t/Fes33PCUvcDYBIZm+7ij7g40DkvoV7BCOToXHg62WtryclxN18oZn/d0HX6A3J4tKulAjacEbXE/mhmQFxrgEZVf2WIsY559yOaDh0jSoXl7TTsUTn5XPDjeflbEg49lthv1j5kG522/qFI4k2mwR/ELpcwSZNHHZGMxOCTza2wNB1sttLqA2ubWFTZthdRb6H2KHIKTMpAcAcUAp5vq5w4UUNgaDbnBriOgOf/EqOIaxtjBtriOqUEmGu4/hOVoy0wh5sjArstYrizVyDALcd1EsXOBr/wBqIWNqckOHVTlZWm8LnbOolq7WHLJeApuQwTcrD6S28k4FlNQeHaubIYQPdKrfhm0vWX5gtV5ibb4LqCMvA+y3/wBDnr/MH5I6T/gn7cf9E2PyjtcKVSeF6yLhocPYpcl8RqRpafcJflH0ZOMvGNg5Ww4paOTcjhMpB8CBxTcAurSsbbKf07KGFWLEm+BWtof/AJRLAb8qGg02cIUsrckHCvdI57sHO7BKTcQCLceQiTvFH4CF6S+3XQPT2XPN9LRpIPAQKcTVoznxgucKo9Qky4NjOw/qsTSW8CsAfmFtqQHC2EnlLs5xjPGBaVfJ6BgXI6vgWr3lu1xOKJz3/wDil7AljIri6PwkbbHSRsSbpMG2+Zf2AVjUAgYzTnH7/wDKTc8gNwQBuN91h0w9AB/haCt0bWxtzzW0m8Nbz1Khmt56AuKWEocWk9y42hNlojqmUqConRjkDq9sfotWLB54XPjmF8901HIHAFpxhVUuAcaGmOq++VZfZNlB30MLHmX16LWLQd0lH7rDpu3KC5149kEuyhYVEeEwyO+VR1GD7Y+yTdJWKyOqoPu77ZR2NohrzXKJTzSOqiFh0Mg2tg0stwFTyoykYqR6mk0susl2sFN6lBzLI2NvLivXeE6NunhA2+rqtjhvInlyfrjz0zofCYdO0Fzdz+5XSjZdANTEWn3UX4HZORMjb2XaoJeHA5OTtirITt+gqiyjml0JNRG0UOUk94eeizjRkmDpo7JXWaODUxkSMF9025ljCA8OGCcJHG+MZWuo8xq/DZdI8lluj6FCjf0PK9SQ12DkdQudrPC2ut8Iorly4tX8TqxZtl8hWCin4RS50G6N5Y8UQn2kHaOhWgwzZp53OrkBAlfzhGfTW4wlZSeO+FVyvgIL7KcQS7AyeUEuycdM0pnn5KHv75U5pjpqzTnj2Gf7JdziBZIrKp8nJN8WUF8g+m/VtGEF0prXhcsp3PrIaALS75XNkJB3EMqvyWZJMOFmieFvTndJV9cOvI9k1BqlZgxTFjQbGCKPKA4GKYh4oEDK9DotJ58rIoQDI7gd0HWwMpzJGiwdp+U0oNqySy9o4Ekkdu8t4cGiqIq/dDElOAHQUh62o5CAAWjPKB5hEpDsE0VA60OiSmEXnhOQO2tAC5ZkHQ3nnumYZeLTxYJLh0jJ6QheYf0QDJYWgb4T2TXA5fwqDgDR+EIuNfZC8yiVrN6HkkGfblYa+6APXlLSSEn3RYeEUwtUGLs5afzUWht7BRMLbCOBCBK6gnJQkJmkmh1XNI0Q3gzfN17fZe60rQxgLui8z4LohpniR3JHVdiTVYoLpw/FHNlj+yfPDoT6wNw0oP7aTgLnsuR9kplrA1vC6FbGUIxCtmc6yVYlzyhgAdOiETTitQ6UWPN1NclGY5krVw3ynKJBqyxwzhK2aWBNcOg6MiWhwUwNpwOOEs2bc5rh1TUfqZVWVBPZnO46nM8S0oI82MeocpWKUFzF2J2naQV5+Y+TrA28HKnJayGXyVDkhsUlpyWkGsWt7rVOI2+riuqVPo6XBV0gDBwEs+X14TE8bQbD+BwUo5jQA1t56lNKQ8I2BmkdbhWcDhDdI3e6h+atwNi6x6jSC4BrefqycKcX06WuFOfzRrrhYZLRNSbZAKB75VFw3VRonoldcWsY4tcA7hreqpsgON8PQ6SZzS126qzYKJrNUPLcXGycleLHiOp0cf77d7YOUpqPGZpx/EB2vlFyb4if+e3YXU6wyamQkuLA7gHlRkpyTyUhDbrc7klMNOUjVHSlQ+2W/wDRMRSe650R7JpjqQQsh5snujskxyucH0EVsuEbJNDrnmkGzR6hYEl0LWsdcfCNgXDLMuyUy30gdEONme6OW4rhMmZyRLaosbD/ACj81EdgWjpy8I3hWh/aZ97h6QgS0XBvcr1PgulEenBrkIY47SIZZ6x4K6+MaeJgZ1NIEbbGU341W6Bg9yUuz0rpjFWbG6gMRANWy4BBBxz1RWAE0cA9VdCv/pbTYWSy7KdZpwGAhxObQ3xOAJNEeyOoqn058kaVfbXrpSN7pGVllSmuHVjnfo/4Zbr9gu5p4toXI8IjyHLute1recqWOP2cf5EvlSFNW0ZxR/uvKeOsLJGTM/hOQvUaua7teT8flIZiqOFLMw4fSotSXMwx1/Cp738kHnslfD55iy2taWjiymJdVI9jXRtHY30KjdI6NflQCWRxBJBSxkcSQWuqqRXahweGSNAvsgCaZ1gNaQTVrW2UUUkYc9xAa5rq5scoGokc/dQIscnom5Z90T3bQdnpFdSlZBKbO1oGBd/7pWikWLCeSJrhE0F3V55CTkMTg62O3kYO6/8AlPz6Yua6QYY2gfcpJ0Vd7PKVcLppoQnYZBZHKSdDTvZdV7MfCXexUUjULRtoIoCsCldot2BmhhaEiEX9AmNLotTq5A2Jh9zSCRKUkusoSe62JF6DR/himbtQ432CdZ+H9Ntw0qixSZzS/IgjyzJcphsl0vRO/DMTmWwkfIXO1X4f1EI3R+oDsleOSAs8JC8TgUffirSWyaB1SsLfkIrXgpbC+9GNw7KLFtURsx14o/M1TG+69ppP3cAA7LyuhZ/iwey9LHJUYF1j8lfD9nN+Q7aOd4uf8XHfRqWuzhE183narcPpDQAe6qFrd1uKuqKR5FBYIi6rT0EAdQKGzUaeNueQiR+IQAjCsnFEZOTHTG2OLHZKOcCOVibxJhcQ1p+6XOqB6LOaNHHIkpAJQWxh7r6dlp0rXLTDRsKUm2WWyOhpRtF1Vph7yG3aShmoAWieZdglZKkQknYLVyfqvMePOG2Md3Lvah3OV57xfa4W4WRkLky+nRhjbOZ4VM6UOaZNrWml0pNgi2tdQ73m1wPCvLMjw4fxFdh8UbmAVj+y5mzrcGpC8m1k8fq32c2riL5HvLHBoFnb3RmaaNtEModCoIvLDqsEm3EdAmUhtRMOA0uCcutwW/LeWtJlP8zh7dkcxRndUZLHZDe/usEC6F11Pf2QbMo/0XeDRP8AN/ZLSNskDhPSNJ5qyfyQJGYOPZJZQ58jbylntXQkbVpOULJjWKOWAC400WSjtifK8MYLJXqPA/AWxubLO2zyAVaKcuEsuRQVs5/g/wCHJdRtln9LegK9jovDY4WBkLAO5TOngvAFBdSGENAXZDGonk5MssjFYtG0N9QtHbpmgUAEyaAWfNa3sqktWAdAAKpLzaYFuOU1JqGk4Wd4dwUDOLRw/ENI2SJzHx3j8l5HV6V+lk6lvQr6LqGBzbXnfGNGySI9LPCjlx2rK4sjTo8xuHdRGPhs9mqpRc+jOnZHp9Ga1C6Gp1ADdrT91zIHbZHOPZEsk5KtjFlG5WUM8IjA68qRtopljc8KyiPaQIQukNJyHShrhupaYw9EQRkn6sqiSEc7KmgYTwEEwBMlhHW1gghZmUqQsYdqtuAjO4QnYQG2sySWozJLCWkKwJdqDYslaN6lwoi157xVxLffuuvPMCDnK4fijvQcghcmWmWwRaZwdBIW6uVt9V6HTje0EEfC8vp3Vr3gL02iDiGjFe6ionXP+j7IJCwem3X6Tay6B9O52g5/qKOxrm1V3xzn/ZacJCBRwOOwVNUQ3diEjZAacC0kfkOyFsKfe11Wc+6GWADI+VNxQ6mIlnPZCfHhPvjvpSXewi0jiMpWc6WP2SUzKNLsPjtZ02hOq1bIwOuUFEMppIZ/DHhW4+fK3ni16jy2te1o4tMaXSt08DWtHAQph+9A7FdKWqPOlL9kmNM2t4qlmTVhuAldVKW00dUu0E5JyuhSbGhhSjbH/wBoLhygyTGuVlrcYWZG4VNXRvjYN83uo2ctdgoEuBwgOfQ5StD6KSOxFqQ/Dj90h4ozcx1dKISP7UWPwUy7UCaFwvgJZStUc88Li7QBgl2j0A4UTMQcYmGv4QoloWxRp9RCYjHdLQW55Pcp9ja5TQVIvJ0EjZeUywAJdruyKCVRMk5DYeAMKB1pfcKyVGyAJrFGMnqtcoAlFLJlyhYyTDOAS8gpb8ywhPdaDYyQvIUu96NL1SUjiFOTLRQHUPNFcTxGQ7SunqJKtcTxKSwVzTOnGjl6R1681nphe38LhDgK57Dt8rwfhr714P8AUvoHhoLWgloIvr/omgjZ3SOoNOzy7DTg81gfJ6qzFfJvGBX/ANSK2w0NLqHTd/6CJIBW4mz75Ks0jg2YjJF1P9kB8Fi6XSc0ubZ/5QXsUZIaMznPjoZSsjRZwujI3olJGG0tHTBihaF2fw7pKBncMuNBc0RF7wwDLjQXrPD4RFE1jRwB/wAoRXyJ558oOWen7JOYEOshdB1cA5SeoqiQLCpPpywdMQ1At9qRxkjhMDTF9nc0ADqVbCxgpz22r40kulZ5OUiNjr3WnxiuMojJ4QPqCKJIJB/mNBV04/05nJ2cyaEOxS508NXS7srW7jRBHcJGeMdcINJlIZWjzer3NdaxDMV0NZpy8nbnCR0uifNJRLWN6uJ4XNOJ3LJFw6diJzvKZz9IUVh0YAABI6G1EmjOPgtpfTRTZfZ4S7KYAmIGB5sqq/gZv7Cxgk4THlk46qmloGEQPtUSIOTMeWVYiwtElUCeq1GtmHNIQyCmCsnhK4lIyYvuKllaIyqIS0ymwN45SGpFLoO4SOpQkPB9OTqnYK4XiclRPd2BXa1uLXnPGHVp3Dvhc8l07MbF/A27tVHf8wX0vw2JrGA8Cvi187/D7L1MV19Q5NL6f4bG0sBaB29Isj7lVxEPy5jsYbstvp6XV/3VStAbxXuTk/ZHDNrOXAnuVgs9x8jgKskcCfQG3HGT0WXttMljQCAKHUrJbTjYquR2U3EZMRfEcpd0PJK6TmWD7IErKu1NoqpsU0cO7Vg19ItegiwFydEz1E9yug6QNFBCC+xZvZhJpQ26Nd0hNqOgVTPLjgpd4VErGjBL0w+YuJyhF5K1stWIynUSnxQIuPVQSEGwVt7FjZjKOptossamQcEqO1TyMlDcFhwwtRqiySSB3PKWJY26uiiPFJaQC0rCooYEjaCiTv3UQDR1XMJNhMwNNKKKsV05JPg0yMlHbGVFFZJEGzXl0skUoojSMmZNLDlFFNodAnGlguCiiRlEDkeKXP1LxlRRJIrA4uufyvNeLv8A3ddyoooP07sfgx+H/wDuI+nqC+p6B/7ltkkEfyKKK2H7OT8v1DwdYAqiOzcoZNPN4PU3e0d/lRRVkckTBebxdZxSoOoBRRIylF3+RQJjdqKKcjE0Ypq3I6zSiiVeDR9BOICHRcVFFWBT6L2EKiFFFQk2ZcEJzSoosC2CcwoTgVFEGh4tgnjCVlFKKJGUTFy5RRRKNZ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2" t="60417" r="16985" b="16406"/>
          <a:stretch>
            <a:fillRect/>
          </a:stretch>
        </p:blipFill>
        <p:spPr bwMode="auto">
          <a:xfrm>
            <a:off x="9071915" y="4463491"/>
            <a:ext cx="3120085" cy="239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" b="69"/>
          <a:stretch>
            <a:fillRect/>
          </a:stretch>
        </p:blipFill>
        <p:spPr bwMode="auto">
          <a:xfrm>
            <a:off x="9125324" y="707000"/>
            <a:ext cx="3066676" cy="2186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4" name="TextBox 4"/>
          <p:cNvSpPr txBox="1">
            <a:spLocks noChangeArrowheads="1"/>
          </p:cNvSpPr>
          <p:nvPr/>
        </p:nvSpPr>
        <p:spPr bwMode="auto">
          <a:xfrm>
            <a:off x="9429750" y="2400302"/>
            <a:ext cx="114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0000"/>
                </a:solidFill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232916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0" y="304800"/>
            <a:ext cx="5702508" cy="1029325"/>
          </a:xfrm>
        </p:spPr>
        <p:txBody>
          <a:bodyPr/>
          <a:lstStyle/>
          <a:p>
            <a:pPr eaLnBrk="1" hangingPunct="1"/>
            <a:r>
              <a:rPr lang="en-US" altLang="en-US" sz="4000" b="1" dirty="0"/>
              <a:t>Organs of the </a:t>
            </a:r>
            <a:br>
              <a:rPr lang="en-US" altLang="en-US" sz="4000" b="1" dirty="0"/>
            </a:br>
            <a:r>
              <a:rPr lang="en-US" altLang="en-US" sz="4000" b="1" dirty="0"/>
              <a:t>Immune System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67544" y="1876269"/>
            <a:ext cx="4267200" cy="4876800"/>
          </a:xfrm>
        </p:spPr>
        <p:txBody>
          <a:bodyPr/>
          <a:lstStyle/>
          <a:p>
            <a:pPr marL="0" indent="0" eaLnBrk="1" hangingPunct="1"/>
            <a:r>
              <a:rPr lang="en-US" altLang="en-US" sz="2800" b="1" dirty="0"/>
              <a:t>Primary organs</a:t>
            </a:r>
          </a:p>
          <a:p>
            <a:pPr lvl="1" eaLnBrk="1" hangingPunct="1"/>
            <a:r>
              <a:rPr lang="en-US" altLang="en-US" sz="2400" b="1" dirty="0"/>
              <a:t>Bone marrow</a:t>
            </a:r>
          </a:p>
          <a:p>
            <a:pPr lvl="1" eaLnBrk="1" hangingPunct="1"/>
            <a:r>
              <a:rPr lang="en-US" altLang="en-US" sz="2400" b="1" dirty="0"/>
              <a:t>Thymus</a:t>
            </a:r>
          </a:p>
          <a:p>
            <a:pPr lvl="1" eaLnBrk="1" hangingPunct="1"/>
            <a:endParaRPr lang="en-US" altLang="en-US" sz="2400" b="1" dirty="0"/>
          </a:p>
          <a:p>
            <a:pPr marL="0" indent="0" eaLnBrk="1" hangingPunct="1"/>
            <a:r>
              <a:rPr lang="en-US" altLang="en-US" sz="2800" b="1" dirty="0"/>
              <a:t>Secondary organs</a:t>
            </a:r>
          </a:p>
          <a:p>
            <a:pPr lvl="1" eaLnBrk="1" hangingPunct="1"/>
            <a:r>
              <a:rPr lang="en-US" altLang="en-US" sz="2400" b="1" dirty="0"/>
              <a:t>Spleen</a:t>
            </a:r>
          </a:p>
          <a:p>
            <a:pPr lvl="1" eaLnBrk="1" hangingPunct="1"/>
            <a:r>
              <a:rPr lang="en-US" altLang="en-US" sz="2400" b="1" dirty="0"/>
              <a:t>Lymph nodes</a:t>
            </a:r>
          </a:p>
          <a:p>
            <a:pPr lvl="1" eaLnBrk="1" hangingPunct="1"/>
            <a:r>
              <a:rPr lang="en-US" altLang="en-US" sz="2400" b="1" dirty="0"/>
              <a:t>Lymphoid tissue: Peyer’s patches</a:t>
            </a:r>
          </a:p>
        </p:txBody>
      </p:sp>
      <p:pic>
        <p:nvPicPr>
          <p:cNvPr id="22532" name="Picture 4" descr="421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6" b="-32"/>
          <a:stretch>
            <a:fillRect/>
          </a:stretch>
        </p:blipFill>
        <p:spPr>
          <a:xfrm>
            <a:off x="5321508" y="0"/>
            <a:ext cx="5831174" cy="6934200"/>
          </a:xfrm>
          <a:noFill/>
        </p:spPr>
      </p:pic>
    </p:spTree>
    <p:extLst>
      <p:ext uri="{BB962C8B-B14F-4D97-AF65-F5344CB8AC3E}">
        <p14:creationId xmlns:p14="http://schemas.microsoft.com/office/powerpoint/2010/main" val="155090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-140246" y="571500"/>
            <a:ext cx="4786859" cy="1143000"/>
          </a:xfrm>
        </p:spPr>
        <p:txBody>
          <a:bodyPr/>
          <a:lstStyle/>
          <a:p>
            <a:pPr eaLnBrk="1" hangingPunct="1"/>
            <a:r>
              <a:rPr lang="en-US" altLang="en-US" sz="4000" b="1" dirty="0"/>
              <a:t>Organs of </a:t>
            </a:r>
            <a:br>
              <a:rPr lang="en-US" altLang="en-US" sz="4000" b="1" dirty="0"/>
            </a:br>
            <a:r>
              <a:rPr lang="en-US" altLang="en-US" sz="4000" b="1" dirty="0"/>
              <a:t>the Immune </a:t>
            </a:r>
            <a:br>
              <a:rPr lang="en-US" altLang="en-US" sz="4000" b="1" dirty="0"/>
            </a:br>
            <a:r>
              <a:rPr lang="en-US" altLang="en-US" sz="4000" b="1" dirty="0"/>
              <a:t>System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77056" y="2379688"/>
            <a:ext cx="4343400" cy="4648200"/>
          </a:xfrm>
        </p:spPr>
        <p:txBody>
          <a:bodyPr/>
          <a:lstStyle/>
          <a:p>
            <a:pPr marL="0" indent="0" eaLnBrk="1" hangingPunct="1"/>
            <a:r>
              <a:rPr lang="en-US" altLang="en-US" sz="2800" b="1" dirty="0"/>
              <a:t>Primary organs</a:t>
            </a:r>
          </a:p>
          <a:p>
            <a:pPr lvl="1" eaLnBrk="1" hangingPunct="1"/>
            <a:r>
              <a:rPr lang="en-US" altLang="en-US" sz="2400" b="1" dirty="0"/>
              <a:t>Bone marrow</a:t>
            </a:r>
          </a:p>
          <a:p>
            <a:pPr lvl="1" eaLnBrk="1" hangingPunct="1"/>
            <a:r>
              <a:rPr lang="en-US" altLang="en-US" sz="2400" b="1" dirty="0"/>
              <a:t>Thymus</a:t>
            </a:r>
          </a:p>
          <a:p>
            <a:pPr lvl="1" eaLnBrk="1" hangingPunct="1"/>
            <a:endParaRPr lang="en-US" altLang="en-US" sz="2400" b="1" dirty="0"/>
          </a:p>
        </p:txBody>
      </p:sp>
      <p:pic>
        <p:nvPicPr>
          <p:cNvPr id="23556" name="Picture 4" descr="421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" t="7147" r="5634" b="4021"/>
          <a:stretch>
            <a:fillRect/>
          </a:stretch>
        </p:blipFill>
        <p:spPr>
          <a:xfrm>
            <a:off x="5927726" y="0"/>
            <a:ext cx="5914504" cy="6858000"/>
          </a:xfrm>
          <a:noFill/>
        </p:spPr>
      </p:pic>
      <p:pic>
        <p:nvPicPr>
          <p:cNvPr id="23557" name="Picture 6" descr="422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1" t="41112" r="44156" b="26666"/>
          <a:stretch>
            <a:fillRect/>
          </a:stretch>
        </p:blipFill>
        <p:spPr bwMode="auto">
          <a:xfrm>
            <a:off x="299804" y="4094370"/>
            <a:ext cx="1615764" cy="227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7" descr="422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12" t="39394" r="1454" b="30302"/>
          <a:stretch>
            <a:fillRect/>
          </a:stretch>
        </p:blipFill>
        <p:spPr bwMode="auto">
          <a:xfrm>
            <a:off x="3433085" y="4094370"/>
            <a:ext cx="1587371" cy="223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01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30356" y="290514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2800" b="1" dirty="0"/>
              <a:t>Three Notable Characteristics of  		</a:t>
            </a:r>
            <a:br>
              <a:rPr lang="en-US" altLang="en-US" sz="2800" b="1" dirty="0"/>
            </a:br>
            <a:r>
              <a:rPr lang="en-US" altLang="en-US" sz="2800" b="1" dirty="0"/>
              <a:t> 		</a:t>
            </a:r>
            <a:r>
              <a:rPr lang="en-US" altLang="en-US" sz="3200" b="1" i="1" u="sng" dirty="0"/>
              <a:t>Lymphocytes</a:t>
            </a:r>
            <a:r>
              <a:rPr lang="en-US" altLang="en-US" sz="3200" b="1" dirty="0"/>
              <a:t/>
            </a:r>
            <a:br>
              <a:rPr lang="en-US" altLang="en-US" sz="3200" b="1" dirty="0"/>
            </a:br>
            <a:r>
              <a:rPr lang="en-US" altLang="en-US" sz="3200" b="1" dirty="0"/>
              <a:t>	</a:t>
            </a:r>
            <a:r>
              <a:rPr lang="en-US" altLang="en-US" sz="2400" b="1" dirty="0"/>
              <a:t>the Primary Immune Cells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0356" y="1912938"/>
            <a:ext cx="7772400" cy="429736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</a:pPr>
            <a:r>
              <a:rPr lang="en-US" altLang="en-US" sz="2800" b="1" dirty="0"/>
              <a:t>Specificity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/>
              <a:t>Unique receptor on cell surface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/>
              <a:t>Actual and only immunoglobulin that the cell is capable of making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altLang="en-US" sz="2800" b="1" dirty="0" err="1"/>
              <a:t>Clonality</a:t>
            </a:r>
            <a:endParaRPr lang="en-US" altLang="en-US" sz="2800" b="1" dirty="0"/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/>
              <a:t>One cell gives rise to others with same receptor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/>
              <a:t>Group of cells with the same unique receptor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altLang="en-US" sz="2800" b="1" dirty="0"/>
              <a:t>Activation</a:t>
            </a:r>
          </a:p>
        </p:txBody>
      </p:sp>
      <p:pic>
        <p:nvPicPr>
          <p:cNvPr id="24580" name="Picture 4" descr="422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1" t="41112" r="44156" b="26666"/>
          <a:stretch>
            <a:fillRect/>
          </a:stretch>
        </p:blipFill>
        <p:spPr bwMode="auto">
          <a:xfrm>
            <a:off x="7696200" y="137872"/>
            <a:ext cx="1657661" cy="233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422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12" t="39394" r="1454" b="30302"/>
          <a:stretch>
            <a:fillRect/>
          </a:stretch>
        </p:blipFill>
        <p:spPr bwMode="auto">
          <a:xfrm>
            <a:off x="10028420" y="137872"/>
            <a:ext cx="1648918" cy="23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421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4" b="87"/>
          <a:stretch>
            <a:fillRect/>
          </a:stretch>
        </p:blipFill>
        <p:spPr>
          <a:xfrm>
            <a:off x="5257800" y="5241699"/>
            <a:ext cx="2567066" cy="1616301"/>
          </a:xfrm>
          <a:noFill/>
        </p:spPr>
      </p:pic>
    </p:spTree>
    <p:extLst>
      <p:ext uri="{BB962C8B-B14F-4D97-AF65-F5344CB8AC3E}">
        <p14:creationId xmlns:p14="http://schemas.microsoft.com/office/powerpoint/2010/main" val="154362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17664" y="6019800"/>
            <a:ext cx="4325937" cy="8382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52600" y="76200"/>
            <a:ext cx="8458200" cy="2286000"/>
          </a:xfrm>
        </p:spPr>
        <p:txBody>
          <a:bodyPr/>
          <a:lstStyle/>
          <a:p>
            <a:pPr marL="0" indent="0" eaLnBrk="1" hangingPunct="1"/>
            <a:r>
              <a:rPr lang="en-US" altLang="en-US" sz="2800" b="1"/>
              <a:t>Activation</a:t>
            </a:r>
          </a:p>
          <a:p>
            <a:pPr lvl="1" eaLnBrk="1" hangingPunct="1"/>
            <a:r>
              <a:rPr lang="en-US" altLang="en-US" sz="2400" b="1"/>
              <a:t>Triggered when lymphocyte encounters the antigen that matches its receptor</a:t>
            </a:r>
          </a:p>
          <a:p>
            <a:pPr lvl="1" eaLnBrk="1" hangingPunct="1"/>
            <a:r>
              <a:rPr lang="en-US" altLang="en-US" sz="2400" b="1"/>
              <a:t>Cell enlarges, produces DNA, divides, and differentiates</a:t>
            </a:r>
          </a:p>
        </p:txBody>
      </p:sp>
      <p:pic>
        <p:nvPicPr>
          <p:cNvPr id="25604" name="Picture 4" descr="421h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1" r="68538" b="23898"/>
          <a:stretch>
            <a:fillRect/>
          </a:stretch>
        </p:blipFill>
        <p:spPr>
          <a:xfrm>
            <a:off x="1524000" y="2286000"/>
            <a:ext cx="2590800" cy="3733800"/>
          </a:xfrm>
          <a:noFill/>
        </p:spPr>
      </p:pic>
      <p:pic>
        <p:nvPicPr>
          <p:cNvPr id="25605" name="Picture 6" descr="421h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7" t="3612" r="32936" b="66"/>
          <a:stretch>
            <a:fillRect/>
          </a:stretch>
        </p:blipFill>
        <p:spPr>
          <a:xfrm>
            <a:off x="4114800" y="2286000"/>
            <a:ext cx="3657600" cy="3733800"/>
          </a:xfrm>
          <a:noFill/>
        </p:spPr>
      </p:pic>
      <p:pic>
        <p:nvPicPr>
          <p:cNvPr id="25606" name="Picture 8" descr="421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72" r="-35" b="26457"/>
          <a:stretch>
            <a:fillRect/>
          </a:stretch>
        </p:blipFill>
        <p:spPr bwMode="auto">
          <a:xfrm>
            <a:off x="7791450" y="2286000"/>
            <a:ext cx="28765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9" descr="422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1" t="41112" r="44156" b="26666"/>
          <a:stretch>
            <a:fillRect/>
          </a:stretch>
        </p:blipFill>
        <p:spPr bwMode="auto">
          <a:xfrm>
            <a:off x="6453188" y="5105400"/>
            <a:ext cx="124301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0" descr="422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12" t="39394" r="1454" b="30302"/>
          <a:stretch>
            <a:fillRect/>
          </a:stretch>
        </p:blipFill>
        <p:spPr bwMode="auto">
          <a:xfrm>
            <a:off x="9478964" y="5181600"/>
            <a:ext cx="118903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617663" y="601980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Notable Characteristics of  Lymphocytes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17664" y="6389689"/>
            <a:ext cx="376713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Specificity, Clonality, and Activation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98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1030263" cy="1143000"/>
          </a:xfrm>
        </p:spPr>
        <p:txBody>
          <a:bodyPr/>
          <a:lstStyle/>
          <a:p>
            <a:pPr eaLnBrk="1" hangingPunct="1"/>
            <a:r>
              <a:rPr lang="en-US" altLang="en-US" sz="4000" b="1" dirty="0"/>
              <a:t>Molecules on surfaces of B &amp; T lymphocytes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2231" y="2121694"/>
            <a:ext cx="8305800" cy="48307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b="1" dirty="0"/>
              <a:t>B cells: immunoglobulin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b="1" dirty="0"/>
          </a:p>
          <a:p>
            <a:pPr eaLnBrk="1" hangingPunct="1">
              <a:lnSpc>
                <a:spcPct val="80000"/>
              </a:lnSpc>
            </a:pPr>
            <a:r>
              <a:rPr lang="en-US" altLang="en-US" sz="2800" b="1" dirty="0"/>
              <a:t>T cells: developmental antigens and specific receptors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b="1" dirty="0"/>
              <a:t>Antigens related to cell function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b="1" dirty="0"/>
              <a:t>T4 positive cells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2000" b="1" dirty="0"/>
              <a:t>Antigen makes cells prone to viral infection by the HIV virus that causes aids – depletion of this subset of t cells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b="1" dirty="0"/>
              <a:t>T8 positive cells - suppressor cell ratio increases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 b="1" dirty="0"/>
              <a:t>(Macrophage - taxi for HIV)</a:t>
            </a:r>
          </a:p>
        </p:txBody>
      </p:sp>
      <p:pic>
        <p:nvPicPr>
          <p:cNvPr id="26628" name="Picture 4" descr="422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1" t="41112" r="44156" b="26666"/>
          <a:stretch>
            <a:fillRect/>
          </a:stretch>
        </p:blipFill>
        <p:spPr bwMode="auto">
          <a:xfrm>
            <a:off x="7620001" y="1371600"/>
            <a:ext cx="106362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422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12" t="39394" r="1454" b="30302"/>
          <a:stretch>
            <a:fillRect/>
          </a:stretch>
        </p:blipFill>
        <p:spPr bwMode="auto">
          <a:xfrm>
            <a:off x="9144001" y="1371600"/>
            <a:ext cx="106362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858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/>
              <a:t>Molecules on Surfaces of B &amp; T Lymphocytes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2255838"/>
            <a:ext cx="4038600" cy="4525962"/>
          </a:xfrm>
        </p:spPr>
        <p:txBody>
          <a:bodyPr/>
          <a:lstStyle/>
          <a:p>
            <a:pPr marL="0" indent="0" eaLnBrk="1" hangingPunct="1"/>
            <a:r>
              <a:rPr lang="en-US" altLang="en-US" sz="2800" b="1"/>
              <a:t>B cells – immunoglobulin</a:t>
            </a:r>
          </a:p>
          <a:p>
            <a:pPr marL="0" indent="0" eaLnBrk="1" hangingPunct="1"/>
            <a:endParaRPr lang="en-US" altLang="en-US" sz="2800" b="1"/>
          </a:p>
          <a:p>
            <a:pPr marL="0" indent="0" eaLnBrk="1" hangingPunct="1"/>
            <a:endParaRPr lang="en-US" altLang="en-US" sz="2800" b="1"/>
          </a:p>
          <a:p>
            <a:pPr marL="0" indent="0" eaLnBrk="1" hangingPunct="1"/>
            <a:r>
              <a:rPr lang="en-US" altLang="en-US" sz="2800" b="1"/>
              <a:t>T cells - developmental antigens and specific receptors</a:t>
            </a:r>
          </a:p>
        </p:txBody>
      </p:sp>
      <p:pic>
        <p:nvPicPr>
          <p:cNvPr id="27652" name="Picture 4" descr="421j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" b="-41"/>
          <a:stretch>
            <a:fillRect/>
          </a:stretch>
        </p:blipFill>
        <p:spPr>
          <a:xfrm rot="19085396">
            <a:off x="5638801" y="2209800"/>
            <a:ext cx="4284663" cy="4421188"/>
          </a:xfrm>
          <a:noFill/>
        </p:spPr>
      </p:pic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7696201" y="2971801"/>
            <a:ext cx="1190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FFFFFF"/>
                </a:solidFill>
              </a:rPr>
              <a:t>B CELLS</a:t>
            </a:r>
          </a:p>
        </p:txBody>
      </p:sp>
      <p:sp>
        <p:nvSpPr>
          <p:cNvPr id="27654" name="Rectangle 7"/>
          <p:cNvSpPr>
            <a:spLocks noChangeArrowheads="1"/>
          </p:cNvSpPr>
          <p:nvPr/>
        </p:nvSpPr>
        <p:spPr bwMode="auto">
          <a:xfrm>
            <a:off x="9220200" y="4876801"/>
            <a:ext cx="1136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FFFFFF"/>
                </a:solidFill>
              </a:rPr>
              <a:t>T CELLS</a:t>
            </a:r>
          </a:p>
        </p:txBody>
      </p:sp>
      <p:pic>
        <p:nvPicPr>
          <p:cNvPr id="27655" name="Picture 8" descr="422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1" t="41112" r="44156" b="26666"/>
          <a:stretch>
            <a:fillRect/>
          </a:stretch>
        </p:blipFill>
        <p:spPr bwMode="auto">
          <a:xfrm>
            <a:off x="9448801" y="1371600"/>
            <a:ext cx="106362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9" descr="422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12" t="39394" r="1454" b="30302"/>
          <a:stretch>
            <a:fillRect/>
          </a:stretch>
        </p:blipFill>
        <p:spPr bwMode="auto">
          <a:xfrm>
            <a:off x="9604376" y="5357814"/>
            <a:ext cx="1063625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97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Induction of response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28800" y="2103438"/>
            <a:ext cx="5562600" cy="475456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</a:pPr>
            <a:r>
              <a:rPr lang="en-US" altLang="en-US" sz="2400" b="1"/>
              <a:t>Accessory cells are required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b="1"/>
              <a:t>Macrophage, dendritic cells, Langerhans’ cells</a:t>
            </a:r>
          </a:p>
          <a:p>
            <a:pPr marL="0" indent="0" eaLnBrk="1" hangingPunct="1">
              <a:lnSpc>
                <a:spcPct val="90000"/>
              </a:lnSpc>
            </a:pPr>
            <a:endParaRPr lang="en-US" altLang="en-US" sz="2400" b="1"/>
          </a:p>
          <a:p>
            <a:pPr marL="0" indent="0" eaLnBrk="1" hangingPunct="1">
              <a:lnSpc>
                <a:spcPct val="90000"/>
              </a:lnSpc>
            </a:pPr>
            <a:endParaRPr lang="en-US" altLang="en-US" sz="2400" b="1"/>
          </a:p>
          <a:p>
            <a:pPr marL="0" indent="0" eaLnBrk="1" hangingPunct="1">
              <a:lnSpc>
                <a:spcPct val="90000"/>
              </a:lnSpc>
            </a:pPr>
            <a:r>
              <a:rPr lang="en-US" altLang="en-US" sz="2400" b="1"/>
              <a:t>Cell interactions with regulatory cells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b="1"/>
              <a:t>Helper or suppressor T lymphocytes</a:t>
            </a:r>
          </a:p>
          <a:p>
            <a:pPr marL="0" indent="0" eaLnBrk="1" hangingPunct="1">
              <a:lnSpc>
                <a:spcPct val="90000"/>
              </a:lnSpc>
            </a:pPr>
            <a:endParaRPr lang="en-US" altLang="en-US" sz="2400" b="1"/>
          </a:p>
          <a:p>
            <a:pPr marL="0" indent="0" eaLnBrk="1" hangingPunct="1">
              <a:lnSpc>
                <a:spcPct val="90000"/>
              </a:lnSpc>
            </a:pPr>
            <a:endParaRPr lang="en-US" altLang="en-US" sz="2400" b="1"/>
          </a:p>
        </p:txBody>
      </p:sp>
      <p:pic>
        <p:nvPicPr>
          <p:cNvPr id="28676" name="Picture 8" descr="422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" b="-78"/>
          <a:stretch>
            <a:fillRect/>
          </a:stretch>
        </p:blipFill>
        <p:spPr bwMode="auto">
          <a:xfrm>
            <a:off x="7924800" y="64881"/>
            <a:ext cx="3617626" cy="2770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0" descr="422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1" t="74077" r="47029" b="1616"/>
          <a:stretch>
            <a:fillRect/>
          </a:stretch>
        </p:blipFill>
        <p:spPr>
          <a:xfrm>
            <a:off x="8229600" y="2971801"/>
            <a:ext cx="1676400" cy="1603375"/>
          </a:xfrm>
          <a:noFill/>
        </p:spPr>
      </p:pic>
      <p:pic>
        <p:nvPicPr>
          <p:cNvPr id="25606" name="Picture 12" descr="421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" t="75664" r="72652" b="12904"/>
          <a:stretch>
            <a:fillRect/>
          </a:stretch>
        </p:blipFill>
        <p:spPr bwMode="auto">
          <a:xfrm>
            <a:off x="7239000" y="4724400"/>
            <a:ext cx="2971800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99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-5334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Induction of Response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9784" y="943132"/>
            <a:ext cx="8610600" cy="49069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</a:pPr>
            <a:endParaRPr lang="en-US" altLang="en-US" sz="2400" b="1" dirty="0"/>
          </a:p>
          <a:p>
            <a:pPr marL="0" indent="0" eaLnBrk="1" hangingPunct="1">
              <a:lnSpc>
                <a:spcPct val="90000"/>
              </a:lnSpc>
            </a:pPr>
            <a:r>
              <a:rPr lang="en-US" altLang="en-US" sz="2400" b="1" dirty="0"/>
              <a:t>Peripheral organ needed to get antigen and 	responsive cell to interact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b="1" dirty="0"/>
              <a:t>Lymphocyte recirculating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b="1" dirty="0"/>
              <a:t>Appropriate context</a:t>
            </a:r>
          </a:p>
        </p:txBody>
      </p:sp>
      <p:pic>
        <p:nvPicPr>
          <p:cNvPr id="29700" name="Picture 4" descr="42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36" b="8922"/>
          <a:stretch>
            <a:fillRect/>
          </a:stretch>
        </p:blipFill>
        <p:spPr>
          <a:xfrm>
            <a:off x="5546361" y="1873771"/>
            <a:ext cx="6645639" cy="4984229"/>
          </a:xfrm>
          <a:noFill/>
        </p:spPr>
      </p:pic>
    </p:spTree>
    <p:extLst>
      <p:ext uri="{BB962C8B-B14F-4D97-AF65-F5344CB8AC3E}">
        <p14:creationId xmlns:p14="http://schemas.microsoft.com/office/powerpoint/2010/main" val="278391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-730770" y="126167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Effectors - B cells</a:t>
            </a:r>
            <a:r>
              <a:rPr lang="en-US" altLang="en-US" dirty="0" smtClean="0"/>
              <a:t> 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0921" y="1822372"/>
            <a:ext cx="8991600" cy="4525962"/>
          </a:xfrm>
        </p:spPr>
        <p:txBody>
          <a:bodyPr/>
          <a:lstStyle/>
          <a:p>
            <a:pPr marL="0" indent="0" eaLnBrk="1" hangingPunct="1"/>
            <a:r>
              <a:rPr lang="en-US" altLang="en-US" sz="2800" b="1" dirty="0"/>
              <a:t>Dissemination of </a:t>
            </a:r>
            <a:r>
              <a:rPr lang="en-US" altLang="en-US" sz="2800" b="1" dirty="0" err="1"/>
              <a:t>plasmablasts</a:t>
            </a:r>
            <a:endParaRPr lang="en-US" altLang="en-US" sz="2800" b="1" dirty="0"/>
          </a:p>
          <a:p>
            <a:pPr marL="0" indent="0" eaLnBrk="1" hangingPunct="1"/>
            <a:endParaRPr lang="en-US" altLang="en-US" sz="2800" b="1" dirty="0"/>
          </a:p>
          <a:p>
            <a:pPr marL="0" indent="0" eaLnBrk="1" hangingPunct="1"/>
            <a:r>
              <a:rPr lang="en-US" altLang="en-US" sz="2800" b="1" dirty="0"/>
              <a:t>Antibody structure – specificity</a:t>
            </a:r>
          </a:p>
          <a:p>
            <a:pPr marL="0" indent="0" eaLnBrk="1" hangingPunct="1"/>
            <a:endParaRPr lang="en-US" altLang="en-US" sz="2800" b="1" dirty="0"/>
          </a:p>
          <a:p>
            <a:pPr marL="0" indent="0" eaLnBrk="1" hangingPunct="1"/>
            <a:r>
              <a:rPr lang="en-US" altLang="en-US" sz="2800" b="1" dirty="0"/>
              <a:t>Switching of antibody classes</a:t>
            </a:r>
          </a:p>
          <a:p>
            <a:pPr marL="0" indent="0" eaLnBrk="1" hangingPunct="1"/>
            <a:endParaRPr lang="en-US" altLang="en-US" sz="2800" b="1" dirty="0"/>
          </a:p>
          <a:p>
            <a:pPr marL="0" indent="0" eaLnBrk="1" hangingPunct="1"/>
            <a:r>
              <a:rPr lang="en-US" altLang="en-US" sz="2800" b="1" dirty="0"/>
              <a:t>How antibodies work?</a:t>
            </a:r>
            <a:r>
              <a:rPr lang="en-US" altLang="en-US" sz="2800" dirty="0"/>
              <a:t> </a:t>
            </a:r>
          </a:p>
        </p:txBody>
      </p:sp>
      <p:pic>
        <p:nvPicPr>
          <p:cNvPr id="30724" name="Picture 6" descr="422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1" t="41112" r="44156" b="26666"/>
          <a:stretch>
            <a:fillRect/>
          </a:stretch>
        </p:blipFill>
        <p:spPr>
          <a:xfrm>
            <a:off x="8991600" y="2748460"/>
            <a:ext cx="2565816" cy="3857128"/>
          </a:xfrm>
          <a:noFill/>
        </p:spPr>
      </p:pic>
    </p:spTree>
    <p:extLst>
      <p:ext uri="{BB962C8B-B14F-4D97-AF65-F5344CB8AC3E}">
        <p14:creationId xmlns:p14="http://schemas.microsoft.com/office/powerpoint/2010/main" val="409499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-181535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/>
              <a:t>Functions of the Immune System</a:t>
            </a:r>
            <a:r>
              <a:rPr lang="en-US" altLang="en-US" sz="4000" dirty="0"/>
              <a:t>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8796" y="1355988"/>
            <a:ext cx="5410200" cy="4525962"/>
          </a:xfrm>
        </p:spPr>
        <p:txBody>
          <a:bodyPr/>
          <a:lstStyle/>
          <a:p>
            <a:pPr eaLnBrk="1" hangingPunct="1"/>
            <a:endParaRPr lang="en-US" altLang="en-US" b="1" dirty="0" smtClean="0"/>
          </a:p>
          <a:p>
            <a:pPr eaLnBrk="1" hangingPunct="1"/>
            <a:r>
              <a:rPr lang="en-US" altLang="en-US" b="1" dirty="0" smtClean="0"/>
              <a:t>Protection against foreign invaders into body</a:t>
            </a:r>
          </a:p>
          <a:p>
            <a:pPr eaLnBrk="1" hangingPunct="1"/>
            <a:endParaRPr lang="en-US" altLang="en-US" b="1" dirty="0" smtClean="0"/>
          </a:p>
          <a:p>
            <a:pPr eaLnBrk="1" hangingPunct="1"/>
            <a:r>
              <a:rPr lang="en-US" altLang="en-US" b="1" dirty="0" smtClean="0"/>
              <a:t>Produce / protect germ free environment of the body</a:t>
            </a:r>
          </a:p>
        </p:txBody>
      </p:sp>
      <p:pic>
        <p:nvPicPr>
          <p:cNvPr id="4100" name="Picture 4" descr="421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6" b="-32"/>
          <a:stretch>
            <a:fillRect/>
          </a:stretch>
        </p:blipFill>
        <p:spPr bwMode="auto">
          <a:xfrm>
            <a:off x="5600774" y="1661313"/>
            <a:ext cx="3361691" cy="497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66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76400" y="0"/>
            <a:ext cx="8991600" cy="762000"/>
          </a:xfrm>
        </p:spPr>
        <p:txBody>
          <a:bodyPr/>
          <a:lstStyle/>
          <a:p>
            <a:pPr marL="0" indent="0" eaLnBrk="1" hangingPunct="1"/>
            <a:r>
              <a:rPr lang="en-US" altLang="en-US" sz="2800" b="1"/>
              <a:t>Dissemination of Plasmablasts</a:t>
            </a:r>
          </a:p>
        </p:txBody>
      </p:sp>
      <p:pic>
        <p:nvPicPr>
          <p:cNvPr id="31747" name="Picture 4" descr="421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"/>
          <a:stretch>
            <a:fillRect/>
          </a:stretch>
        </p:blipFill>
        <p:spPr>
          <a:xfrm>
            <a:off x="1524000" y="1558926"/>
            <a:ext cx="9144000" cy="5299075"/>
          </a:xfrm>
          <a:noFill/>
        </p:spPr>
      </p:pic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2057400" y="457201"/>
            <a:ext cx="8610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FF"/>
                </a:solidFill>
              </a:rPr>
              <a:t>Clonality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</a:rPr>
              <a:t>One cell gives rise to others with same receptor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</a:rPr>
              <a:t>to make a group of cells with the same unique receptor</a:t>
            </a:r>
          </a:p>
        </p:txBody>
      </p:sp>
    </p:spTree>
    <p:extLst>
      <p:ext uri="{BB962C8B-B14F-4D97-AF65-F5344CB8AC3E}">
        <p14:creationId xmlns:p14="http://schemas.microsoft.com/office/powerpoint/2010/main" val="19779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2659" y="104774"/>
            <a:ext cx="5804941" cy="771526"/>
          </a:xfrm>
        </p:spPr>
        <p:txBody>
          <a:bodyPr/>
          <a:lstStyle/>
          <a:p>
            <a:pPr marL="0" indent="0" eaLnBrk="1" hangingPunct="1"/>
            <a:r>
              <a:rPr lang="en-US" altLang="en-US" sz="2800" b="1" dirty="0"/>
              <a:t>Antibody structure - specificity</a:t>
            </a:r>
          </a:p>
        </p:txBody>
      </p:sp>
      <p:pic>
        <p:nvPicPr>
          <p:cNvPr id="32771" name="Picture 6" descr="421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" b="-24"/>
          <a:stretch>
            <a:fillRect/>
          </a:stretch>
        </p:blipFill>
        <p:spPr>
          <a:xfrm>
            <a:off x="1625600" y="829650"/>
            <a:ext cx="9527082" cy="6134713"/>
          </a:xfrm>
          <a:noFill/>
        </p:spPr>
      </p:pic>
      <p:sp>
        <p:nvSpPr>
          <p:cNvPr id="3277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/>
            </a:r>
            <a:br>
              <a:rPr lang="en-US" altLang="en-US" smtClean="0"/>
            </a:b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8263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882" y="0"/>
            <a:ext cx="8001000" cy="4373562"/>
          </a:xfrm>
        </p:spPr>
        <p:txBody>
          <a:bodyPr/>
          <a:lstStyle/>
          <a:p>
            <a:pPr marL="0" indent="0" eaLnBrk="1" hangingPunct="1"/>
            <a:r>
              <a:rPr lang="en-US" altLang="en-US" sz="2800" b="1" dirty="0"/>
              <a:t>Antibody structure - specificity</a:t>
            </a:r>
          </a:p>
        </p:txBody>
      </p:sp>
      <p:pic>
        <p:nvPicPr>
          <p:cNvPr id="33795" name="Picture 5" descr="421p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"/>
          <a:stretch>
            <a:fillRect/>
          </a:stretch>
        </p:blipFill>
        <p:spPr>
          <a:xfrm>
            <a:off x="1524000" y="1576388"/>
            <a:ext cx="9144000" cy="5281612"/>
          </a:xfrm>
          <a:noFill/>
        </p:spPr>
      </p:pic>
      <p:sp>
        <p:nvSpPr>
          <p:cNvPr id="33796" name="Rectangle 8"/>
          <p:cNvSpPr>
            <a:spLocks noChangeArrowheads="1"/>
          </p:cNvSpPr>
          <p:nvPr/>
        </p:nvSpPr>
        <p:spPr bwMode="auto">
          <a:xfrm>
            <a:off x="1763843" y="280194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FFFFFF"/>
              </a:solidFill>
            </a:endParaRP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FFFFFF"/>
                </a:solidFill>
              </a:rPr>
              <a:t>Unique receptor on cell surface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FFFFFF"/>
                </a:solidFill>
              </a:rPr>
              <a:t>Actual and only immunoglobulin that the cell is capable of making</a:t>
            </a:r>
          </a:p>
        </p:txBody>
      </p:sp>
    </p:spTree>
    <p:extLst>
      <p:ext uri="{BB962C8B-B14F-4D97-AF65-F5344CB8AC3E}">
        <p14:creationId xmlns:p14="http://schemas.microsoft.com/office/powerpoint/2010/main" val="336751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57399"/>
            <a:ext cx="6134725" cy="1061802"/>
          </a:xfrm>
        </p:spPr>
        <p:txBody>
          <a:bodyPr/>
          <a:lstStyle/>
          <a:p>
            <a:pPr marL="0" indent="0" eaLnBrk="1" hangingPunct="1"/>
            <a:r>
              <a:rPr lang="en-US" altLang="en-US" sz="2800" b="1" dirty="0"/>
              <a:t>Switching of Antibody Classes</a:t>
            </a:r>
          </a:p>
        </p:txBody>
      </p:sp>
      <p:pic>
        <p:nvPicPr>
          <p:cNvPr id="34819" name="Picture 5" descr="421q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93" b="29"/>
          <a:stretch>
            <a:fillRect/>
          </a:stretch>
        </p:blipFill>
        <p:spPr>
          <a:xfrm>
            <a:off x="1127594" y="869430"/>
            <a:ext cx="6873406" cy="6064770"/>
          </a:xfrm>
          <a:noFill/>
        </p:spPr>
      </p:pic>
      <p:pic>
        <p:nvPicPr>
          <p:cNvPr id="34820" name="Picture 6" descr="421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" b="-8"/>
          <a:stretch>
            <a:fillRect/>
          </a:stretch>
        </p:blipFill>
        <p:spPr>
          <a:xfrm>
            <a:off x="8616950" y="4252210"/>
            <a:ext cx="2895600" cy="2147888"/>
          </a:xfrm>
          <a:noFill/>
        </p:spPr>
      </p:pic>
      <p:pic>
        <p:nvPicPr>
          <p:cNvPr id="34821" name="Picture 9" descr="422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1" t="41112" r="44156" b="26666"/>
          <a:stretch>
            <a:fillRect/>
          </a:stretch>
        </p:blipFill>
        <p:spPr bwMode="auto">
          <a:xfrm>
            <a:off x="8745510" y="979373"/>
            <a:ext cx="1687643" cy="253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0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-1105525" y="-17700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Effectors - B cells</a:t>
            </a:r>
            <a:r>
              <a:rPr lang="en-US" altLang="en-US" dirty="0" smtClean="0"/>
              <a:t> 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92200" y="1345368"/>
            <a:ext cx="5384800" cy="4525963"/>
          </a:xfrm>
        </p:spPr>
        <p:txBody>
          <a:bodyPr/>
          <a:lstStyle/>
          <a:p>
            <a:pPr marL="0" indent="0" eaLnBrk="1" hangingPunct="1"/>
            <a:r>
              <a:rPr lang="en-US" altLang="en-US" sz="2800" b="1"/>
              <a:t>How antibodies work?</a:t>
            </a:r>
            <a:r>
              <a:rPr lang="en-US" altLang="en-US" sz="2800"/>
              <a:t> </a:t>
            </a:r>
          </a:p>
        </p:txBody>
      </p:sp>
      <p:pic>
        <p:nvPicPr>
          <p:cNvPr id="35844" name="Picture 5" descr="421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" b="14"/>
          <a:stretch>
            <a:fillRect/>
          </a:stretch>
        </p:blipFill>
        <p:spPr>
          <a:xfrm>
            <a:off x="6965950" y="53495"/>
            <a:ext cx="4591466" cy="6804505"/>
          </a:xfrm>
          <a:noFill/>
        </p:spPr>
      </p:pic>
      <p:pic>
        <p:nvPicPr>
          <p:cNvPr id="35845" name="Picture 6" descr="421q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" r="21" b="29"/>
          <a:stretch>
            <a:fillRect/>
          </a:stretch>
        </p:blipFill>
        <p:spPr>
          <a:xfrm>
            <a:off x="634982" y="2608289"/>
            <a:ext cx="6086493" cy="3919928"/>
          </a:xfrm>
          <a:noFill/>
        </p:spPr>
      </p:pic>
    </p:spTree>
    <p:extLst>
      <p:ext uri="{BB962C8B-B14F-4D97-AF65-F5344CB8AC3E}">
        <p14:creationId xmlns:p14="http://schemas.microsoft.com/office/powerpoint/2010/main" val="6317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7955"/>
            <a:ext cx="12072079" cy="1143000"/>
          </a:xfrm>
        </p:spPr>
        <p:txBody>
          <a:bodyPr/>
          <a:lstStyle/>
          <a:p>
            <a:pPr eaLnBrk="1" hangingPunct="1"/>
            <a:r>
              <a:rPr lang="en-US" altLang="en-US" sz="3600" b="1" dirty="0"/>
              <a:t>Roles and Specific Actions of Antibodies in Immunity</a:t>
            </a:r>
            <a:r>
              <a:rPr lang="en-US" altLang="en-US" sz="4000" dirty="0"/>
              <a:t> 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04342" y="1555009"/>
            <a:ext cx="7010400" cy="4449762"/>
          </a:xfrm>
        </p:spPr>
        <p:txBody>
          <a:bodyPr/>
          <a:lstStyle/>
          <a:p>
            <a:pPr marL="0" indent="0" eaLnBrk="1" hangingPunct="1"/>
            <a:r>
              <a:rPr lang="en-US" altLang="en-US" sz="2400" b="1" dirty="0"/>
              <a:t>Complement - mediated lysis</a:t>
            </a:r>
          </a:p>
          <a:p>
            <a:pPr marL="0" indent="0" eaLnBrk="1" hangingPunct="1"/>
            <a:r>
              <a:rPr lang="en-US" altLang="en-US" sz="2400" b="1" dirty="0" err="1"/>
              <a:t>Opsonization</a:t>
            </a:r>
            <a:r>
              <a:rPr lang="en-US" altLang="en-US" sz="2400" b="1" dirty="0"/>
              <a:t> - promote phagocytosis</a:t>
            </a:r>
          </a:p>
          <a:p>
            <a:pPr marL="0" indent="0" eaLnBrk="1" hangingPunct="1"/>
            <a:r>
              <a:rPr lang="en-US" altLang="en-US" sz="2400" b="1" dirty="0"/>
              <a:t>Toxin neutralization</a:t>
            </a:r>
          </a:p>
          <a:p>
            <a:pPr marL="0" indent="0" eaLnBrk="1" hangingPunct="1"/>
            <a:endParaRPr lang="en-US" altLang="en-US" sz="2400" b="1" dirty="0"/>
          </a:p>
          <a:p>
            <a:pPr marL="0" indent="0" eaLnBrk="1" hangingPunct="1"/>
            <a:r>
              <a:rPr lang="en-US" altLang="en-US" sz="2400" b="1" dirty="0"/>
              <a:t>Prevention of microbial binding to mucosal 	surface</a:t>
            </a:r>
          </a:p>
          <a:p>
            <a:pPr marL="0" indent="0" eaLnBrk="1" hangingPunct="1"/>
            <a:r>
              <a:rPr lang="en-US" altLang="en-US" sz="2400" b="1" dirty="0"/>
              <a:t>Virus neutralization - interferes with cell 	penetration</a:t>
            </a:r>
          </a:p>
          <a:p>
            <a:pPr marL="0" indent="0" eaLnBrk="1" hangingPunct="1"/>
            <a:r>
              <a:rPr lang="en-US" altLang="en-US" sz="2400" b="1" dirty="0"/>
              <a:t>Degranulation of mast cells</a:t>
            </a:r>
          </a:p>
        </p:txBody>
      </p:sp>
      <p:pic>
        <p:nvPicPr>
          <p:cNvPr id="36868" name="Picture 4" descr="421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8" b="-55"/>
          <a:stretch>
            <a:fillRect/>
          </a:stretch>
        </p:blipFill>
        <p:spPr>
          <a:xfrm>
            <a:off x="8153399" y="4386434"/>
            <a:ext cx="3793761" cy="2442952"/>
          </a:xfrm>
          <a:noFill/>
        </p:spPr>
      </p:pic>
      <p:pic>
        <p:nvPicPr>
          <p:cNvPr id="36869" name="Picture 6" descr="422o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1" t="41112" r="44156" b="26666"/>
          <a:stretch>
            <a:fillRect/>
          </a:stretch>
        </p:blipFill>
        <p:spPr>
          <a:xfrm>
            <a:off x="8839200" y="1420591"/>
            <a:ext cx="1828800" cy="2748185"/>
          </a:xfrm>
          <a:noFill/>
        </p:spPr>
      </p:pic>
    </p:spTree>
    <p:extLst>
      <p:ext uri="{BB962C8B-B14F-4D97-AF65-F5344CB8AC3E}">
        <p14:creationId xmlns:p14="http://schemas.microsoft.com/office/powerpoint/2010/main" val="191378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/>
              <a:t>Antibodies in Immunity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05000" y="1112838"/>
            <a:ext cx="8153400" cy="4297362"/>
          </a:xfrm>
        </p:spPr>
        <p:txBody>
          <a:bodyPr/>
          <a:lstStyle/>
          <a:p>
            <a:pPr marL="0" indent="0" eaLnBrk="1" hangingPunct="1"/>
            <a:endParaRPr lang="en-US" altLang="en-US" sz="2400" b="1"/>
          </a:p>
          <a:p>
            <a:pPr marL="0" indent="0" eaLnBrk="1" hangingPunct="1"/>
            <a:r>
              <a:rPr lang="en-US" altLang="en-US" sz="2800" b="1"/>
              <a:t>Mast cells - allergic response</a:t>
            </a:r>
          </a:p>
          <a:p>
            <a:pPr marL="0" indent="0" eaLnBrk="1" hangingPunct="1"/>
            <a:endParaRPr lang="en-US" altLang="en-US" sz="2800" b="1"/>
          </a:p>
        </p:txBody>
      </p:sp>
      <p:pic>
        <p:nvPicPr>
          <p:cNvPr id="37892" name="Picture 4" descr="292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4"/>
          <a:stretch>
            <a:fillRect/>
          </a:stretch>
        </p:blipFill>
        <p:spPr>
          <a:xfrm>
            <a:off x="1524000" y="2286001"/>
            <a:ext cx="2971800" cy="4518025"/>
          </a:xfrm>
          <a:noFill/>
        </p:spPr>
      </p:pic>
      <p:pic>
        <p:nvPicPr>
          <p:cNvPr id="37893" name="Picture 5" descr="292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6" b="11"/>
          <a:stretch>
            <a:fillRect/>
          </a:stretch>
        </p:blipFill>
        <p:spPr>
          <a:xfrm>
            <a:off x="4495800" y="2286000"/>
            <a:ext cx="63246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28201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8915" name="Picture 3" descr="292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293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0" y="3960814"/>
            <a:ext cx="4419600" cy="2954337"/>
          </a:xfrm>
          <a:noFill/>
        </p:spPr>
      </p:pic>
      <p:pic>
        <p:nvPicPr>
          <p:cNvPr id="38917" name="Picture 5" descr="293a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" b="-26"/>
          <a:stretch>
            <a:fillRect/>
          </a:stretch>
        </p:blipFill>
        <p:spPr>
          <a:xfrm>
            <a:off x="1524001" y="4038600"/>
            <a:ext cx="2443163" cy="2819400"/>
          </a:xfrm>
          <a:noFill/>
        </p:spPr>
      </p:pic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4341813" y="4800600"/>
            <a:ext cx="210661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Induced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Degranulation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of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Mast cells</a:t>
            </a:r>
          </a:p>
        </p:txBody>
      </p:sp>
    </p:spTree>
    <p:extLst>
      <p:ext uri="{BB962C8B-B14F-4D97-AF65-F5344CB8AC3E}">
        <p14:creationId xmlns:p14="http://schemas.microsoft.com/office/powerpoint/2010/main" val="202011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Effector T cells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Cytotoxic (killer) T cells</a:t>
            </a:r>
          </a:p>
          <a:p>
            <a:pPr eaLnBrk="1" hangingPunct="1"/>
            <a:endParaRPr lang="en-US" altLang="en-US" b="1" dirty="0" smtClean="0"/>
          </a:p>
          <a:p>
            <a:pPr eaLnBrk="1" hangingPunct="1"/>
            <a:r>
              <a:rPr lang="en-US" altLang="en-US" b="1" dirty="0" smtClean="0"/>
              <a:t>Delayed - type hypersensitivity T cells</a:t>
            </a:r>
          </a:p>
          <a:p>
            <a:pPr eaLnBrk="1" hangingPunct="1"/>
            <a:endParaRPr lang="en-US" altLang="en-US" b="1" dirty="0" smtClean="0"/>
          </a:p>
          <a:p>
            <a:pPr eaLnBrk="1" hangingPunct="1"/>
            <a:r>
              <a:rPr lang="en-US" altLang="en-US" b="1" dirty="0" smtClean="0"/>
              <a:t>Amplification</a:t>
            </a:r>
          </a:p>
          <a:p>
            <a:pPr lvl="1" eaLnBrk="1" hangingPunct="1"/>
            <a:r>
              <a:rPr lang="en-US" altLang="en-US" b="1" dirty="0" smtClean="0"/>
              <a:t>Factors (</a:t>
            </a:r>
            <a:r>
              <a:rPr lang="en-US" altLang="en-US" b="1" dirty="0" err="1" smtClean="0"/>
              <a:t>lymphokines</a:t>
            </a:r>
            <a:r>
              <a:rPr lang="en-US" altLang="en-US" b="1" dirty="0" smtClean="0"/>
              <a:t>)</a:t>
            </a:r>
          </a:p>
          <a:p>
            <a:pPr lvl="1" eaLnBrk="1" hangingPunct="1"/>
            <a:r>
              <a:rPr lang="en-US" altLang="en-US" b="1" dirty="0" smtClean="0"/>
              <a:t>Other cell types involved</a:t>
            </a:r>
          </a:p>
        </p:txBody>
      </p:sp>
      <p:pic>
        <p:nvPicPr>
          <p:cNvPr id="39940" name="Picture 5" descr="422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12" t="39394" r="1454" b="30302"/>
          <a:stretch>
            <a:fillRect/>
          </a:stretch>
        </p:blipFill>
        <p:spPr bwMode="auto">
          <a:xfrm>
            <a:off x="8766176" y="3276743"/>
            <a:ext cx="2281575" cy="342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11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-17526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Effector T cells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81593" y="1066800"/>
            <a:ext cx="6553200" cy="4449763"/>
          </a:xfrm>
        </p:spPr>
        <p:txBody>
          <a:bodyPr/>
          <a:lstStyle/>
          <a:p>
            <a:pPr marL="0" indent="0" eaLnBrk="1" hangingPunct="1"/>
            <a:r>
              <a:rPr lang="en-US" altLang="en-US" sz="2800" b="1" dirty="0"/>
              <a:t>Cytotoxic (killer) T cells</a:t>
            </a:r>
          </a:p>
        </p:txBody>
      </p:sp>
      <p:pic>
        <p:nvPicPr>
          <p:cNvPr id="40964" name="Picture 4" descr="422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7" b="-55"/>
          <a:stretch>
            <a:fillRect/>
          </a:stretch>
        </p:blipFill>
        <p:spPr>
          <a:xfrm>
            <a:off x="2362200" y="1905000"/>
            <a:ext cx="7543800" cy="5029200"/>
          </a:xfrm>
          <a:noFill/>
        </p:spPr>
      </p:pic>
      <p:sp>
        <p:nvSpPr>
          <p:cNvPr id="40965" name="Rectangle 6"/>
          <p:cNvSpPr>
            <a:spLocks noChangeArrowheads="1"/>
          </p:cNvSpPr>
          <p:nvPr/>
        </p:nvSpPr>
        <p:spPr bwMode="auto">
          <a:xfrm>
            <a:off x="3581400" y="1981200"/>
            <a:ext cx="12192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0966" name="Rectangle 7"/>
          <p:cNvSpPr>
            <a:spLocks noChangeArrowheads="1"/>
          </p:cNvSpPr>
          <p:nvPr/>
        </p:nvSpPr>
        <p:spPr bwMode="auto">
          <a:xfrm>
            <a:off x="6858000" y="1981200"/>
            <a:ext cx="12192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43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9" descr="420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" b="52"/>
          <a:stretch>
            <a:fillRect/>
          </a:stretch>
        </p:blipFill>
        <p:spPr>
          <a:xfrm>
            <a:off x="1" y="0"/>
            <a:ext cx="12192000" cy="6858000"/>
          </a:xfrm>
          <a:noFill/>
        </p:spPr>
      </p:pic>
      <p:sp>
        <p:nvSpPr>
          <p:cNvPr id="512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732489" y="-464695"/>
            <a:ext cx="2527092" cy="929390"/>
          </a:xfrm>
        </p:spPr>
        <p:txBody>
          <a:bodyPr/>
          <a:lstStyle/>
          <a:p>
            <a:pPr marL="0" indent="0" eaLnBrk="1" hangingPunct="1"/>
            <a:endParaRPr lang="en-US" altLang="en-US" sz="2800" b="1" dirty="0"/>
          </a:p>
          <a:p>
            <a:pPr marL="0" indent="0" eaLnBrk="1" hangingPunct="1"/>
            <a:r>
              <a:rPr lang="en-US" altLang="en-US" sz="2800" b="1" dirty="0">
                <a:solidFill>
                  <a:srgbClr val="002060"/>
                </a:solidFill>
              </a:rPr>
              <a:t>Foreign Invaders</a:t>
            </a:r>
          </a:p>
        </p:txBody>
      </p:sp>
    </p:spTree>
    <p:extLst>
      <p:ext uri="{BB962C8B-B14F-4D97-AF65-F5344CB8AC3E}">
        <p14:creationId xmlns:p14="http://schemas.microsoft.com/office/powerpoint/2010/main" val="317954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Effector T cells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3643" y="674558"/>
            <a:ext cx="6324600" cy="4144963"/>
          </a:xfrm>
        </p:spPr>
        <p:txBody>
          <a:bodyPr/>
          <a:lstStyle/>
          <a:p>
            <a:pPr marL="0" indent="0" eaLnBrk="1" hangingPunct="1"/>
            <a:r>
              <a:rPr lang="en-US" altLang="en-US" sz="2800" b="1" dirty="0"/>
              <a:t>Cytotoxic (killer) T cells</a:t>
            </a:r>
          </a:p>
        </p:txBody>
      </p:sp>
      <p:pic>
        <p:nvPicPr>
          <p:cNvPr id="41988" name="Picture 6" descr="422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" b="15"/>
          <a:stretch>
            <a:fillRect/>
          </a:stretch>
        </p:blipFill>
        <p:spPr>
          <a:xfrm>
            <a:off x="5072517" y="2121108"/>
            <a:ext cx="3238904" cy="4660692"/>
          </a:xfrm>
        </p:spPr>
      </p:pic>
      <p:pic>
        <p:nvPicPr>
          <p:cNvPr id="41989" name="Picture 7" descr="422h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70888" y="2130833"/>
            <a:ext cx="3186528" cy="4650967"/>
          </a:xfrm>
          <a:noFill/>
        </p:spPr>
      </p:pic>
      <p:pic>
        <p:nvPicPr>
          <p:cNvPr id="41990" name="Picture 9" descr="422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22" y="1292225"/>
            <a:ext cx="3708400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17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-1600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Effector T cells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3426" y="931890"/>
            <a:ext cx="8458200" cy="4449763"/>
          </a:xfrm>
        </p:spPr>
        <p:txBody>
          <a:bodyPr/>
          <a:lstStyle/>
          <a:p>
            <a:pPr marL="0" indent="0" eaLnBrk="1" hangingPunct="1"/>
            <a:r>
              <a:rPr lang="en-US" altLang="en-US" sz="2800" b="1" dirty="0"/>
              <a:t>Delayed - type hypersensitivity T cells</a:t>
            </a:r>
          </a:p>
          <a:p>
            <a:pPr marL="0" indent="0" eaLnBrk="1" hangingPunct="1"/>
            <a:r>
              <a:rPr lang="en-US" altLang="en-US" sz="2800" b="1" dirty="0"/>
              <a:t>Amplification</a:t>
            </a:r>
          </a:p>
          <a:p>
            <a:pPr lvl="1" eaLnBrk="1" hangingPunct="1"/>
            <a:r>
              <a:rPr lang="en-US" altLang="en-US" sz="2400" b="1" dirty="0"/>
              <a:t>Factors (</a:t>
            </a:r>
            <a:r>
              <a:rPr lang="en-US" altLang="en-US" sz="2400" b="1" dirty="0" err="1"/>
              <a:t>lymphokines</a:t>
            </a:r>
            <a:r>
              <a:rPr lang="en-US" altLang="en-US" sz="2400" b="1" dirty="0"/>
              <a:t>)</a:t>
            </a:r>
          </a:p>
          <a:p>
            <a:pPr lvl="1" eaLnBrk="1" hangingPunct="1"/>
            <a:r>
              <a:rPr lang="en-US" altLang="en-US" sz="2400" b="1" dirty="0"/>
              <a:t>Other cell types involved</a:t>
            </a:r>
          </a:p>
        </p:txBody>
      </p:sp>
      <p:pic>
        <p:nvPicPr>
          <p:cNvPr id="43012" name="Picture 4" descr="422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" b="5"/>
          <a:stretch>
            <a:fillRect/>
          </a:stretch>
        </p:blipFill>
        <p:spPr>
          <a:xfrm>
            <a:off x="2514600" y="3022600"/>
            <a:ext cx="7162800" cy="3835400"/>
          </a:xfrm>
          <a:noFill/>
        </p:spPr>
      </p:pic>
    </p:spTree>
    <p:extLst>
      <p:ext uri="{BB962C8B-B14F-4D97-AF65-F5344CB8AC3E}">
        <p14:creationId xmlns:p14="http://schemas.microsoft.com/office/powerpoint/2010/main" val="182958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-1905000" y="-114299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/>
              <a:t>Lymphocytes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143000"/>
            <a:ext cx="8991600" cy="6248400"/>
          </a:xfrm>
        </p:spPr>
        <p:txBody>
          <a:bodyPr/>
          <a:lstStyle/>
          <a:p>
            <a:pPr defTabSz="1096963" eaLnBrk="1" hangingPunct="1">
              <a:lnSpc>
                <a:spcPct val="80000"/>
              </a:lnSpc>
              <a:tabLst>
                <a:tab pos="3543300" algn="l"/>
                <a:tab pos="3725863" algn="l"/>
              </a:tabLst>
            </a:pPr>
            <a:r>
              <a:rPr lang="en-US" altLang="en-US" sz="2400" b="1" u="sng" dirty="0"/>
              <a:t>Type</a:t>
            </a:r>
            <a:r>
              <a:rPr lang="en-US" altLang="en-US" sz="2400" b="1" dirty="0"/>
              <a:t>			    </a:t>
            </a:r>
            <a:r>
              <a:rPr lang="en-US" altLang="en-US" sz="2400" b="1" u="sng" dirty="0"/>
              <a:t>Function</a:t>
            </a:r>
            <a:endParaRPr lang="en-US" altLang="en-US" sz="2400" b="1" dirty="0"/>
          </a:p>
          <a:p>
            <a:pPr defTabSz="1096963" eaLnBrk="1" hangingPunct="1">
              <a:lnSpc>
                <a:spcPct val="80000"/>
              </a:lnSpc>
              <a:tabLst>
                <a:tab pos="3543300" algn="l"/>
                <a:tab pos="3725863" algn="l"/>
              </a:tabLst>
            </a:pPr>
            <a:r>
              <a:rPr lang="en-US" altLang="en-US" sz="2400" b="1" dirty="0"/>
              <a:t>B		    Plasma cells - antibodies</a:t>
            </a:r>
          </a:p>
          <a:p>
            <a:pPr defTabSz="1096963" eaLnBrk="1" hangingPunct="1">
              <a:lnSpc>
                <a:spcPct val="80000"/>
              </a:lnSpc>
              <a:tabLst>
                <a:tab pos="3543300" algn="l"/>
                <a:tab pos="3725863" algn="l"/>
              </a:tabLst>
            </a:pPr>
            <a:r>
              <a:rPr lang="en-US" altLang="en-US" sz="2400" b="1" dirty="0"/>
              <a:t>			   Memory B cells</a:t>
            </a:r>
          </a:p>
          <a:p>
            <a:pPr defTabSz="1096963" eaLnBrk="1" hangingPunct="1">
              <a:lnSpc>
                <a:spcPct val="80000"/>
              </a:lnSpc>
              <a:tabLst>
                <a:tab pos="3543300" algn="l"/>
                <a:tab pos="3725863" algn="l"/>
              </a:tabLst>
            </a:pPr>
            <a:r>
              <a:rPr lang="en-US" altLang="en-US" sz="2400" b="1" dirty="0"/>
              <a:t>T lymphocyte	   T cell receptors</a:t>
            </a:r>
          </a:p>
          <a:p>
            <a:pPr defTabSz="1096963" eaLnBrk="1" hangingPunct="1">
              <a:lnSpc>
                <a:spcPct val="80000"/>
              </a:lnSpc>
              <a:tabLst>
                <a:tab pos="3543300" algn="l"/>
                <a:tab pos="3725863" algn="l"/>
              </a:tabLst>
            </a:pPr>
            <a:r>
              <a:rPr lang="en-US" altLang="en-US" sz="2400" b="1" dirty="0"/>
              <a:t>		   specialized to recognize</a:t>
            </a:r>
          </a:p>
          <a:p>
            <a:pPr defTabSz="1096963" eaLnBrk="1" hangingPunct="1">
              <a:lnSpc>
                <a:spcPct val="80000"/>
              </a:lnSpc>
              <a:tabLst>
                <a:tab pos="3543300" algn="l"/>
                <a:tab pos="3725863" algn="l"/>
              </a:tabLst>
            </a:pPr>
            <a:r>
              <a:rPr lang="en-US" altLang="en-US" sz="2400" b="1" dirty="0"/>
              <a:t>			    surface antigens of cells</a:t>
            </a:r>
          </a:p>
          <a:p>
            <a:pPr defTabSz="1096963" eaLnBrk="1" hangingPunct="1">
              <a:lnSpc>
                <a:spcPct val="80000"/>
              </a:lnSpc>
              <a:tabLst>
                <a:tab pos="3543300" algn="l"/>
                <a:tab pos="3725863" algn="l"/>
              </a:tabLst>
            </a:pPr>
            <a:r>
              <a:rPr lang="en-US" altLang="en-US" sz="2400" b="1" dirty="0"/>
              <a:t> Memory	   Sensitive to previous 			    antigens</a:t>
            </a:r>
          </a:p>
          <a:p>
            <a:pPr defTabSz="1096963" eaLnBrk="1" hangingPunct="1">
              <a:lnSpc>
                <a:spcPct val="80000"/>
              </a:lnSpc>
              <a:tabLst>
                <a:tab pos="3543300" algn="l"/>
                <a:tab pos="3725863" algn="l"/>
              </a:tabLst>
            </a:pPr>
            <a:r>
              <a:rPr lang="en-US" altLang="en-US" sz="2400" b="1" dirty="0"/>
              <a:t> Cytotoxic cells	   Destroys transplanted 		      organs</a:t>
            </a:r>
          </a:p>
          <a:p>
            <a:pPr defTabSz="1096963" eaLnBrk="1" hangingPunct="1">
              <a:lnSpc>
                <a:spcPct val="80000"/>
              </a:lnSpc>
              <a:tabLst>
                <a:tab pos="3543300" algn="l"/>
                <a:tab pos="3725863" algn="l"/>
              </a:tabLst>
            </a:pPr>
            <a:r>
              <a:rPr lang="en-US" altLang="en-US" sz="2400" b="1" dirty="0"/>
              <a:t>  Helper cells	   Secretes substances that</a:t>
            </a:r>
          </a:p>
          <a:p>
            <a:pPr defTabSz="1096963" eaLnBrk="1" hangingPunct="1">
              <a:lnSpc>
                <a:spcPct val="80000"/>
              </a:lnSpc>
              <a:tabLst>
                <a:tab pos="3543300" algn="l"/>
                <a:tab pos="3725863" algn="l"/>
              </a:tabLst>
            </a:pPr>
            <a:r>
              <a:rPr lang="en-US" altLang="en-US" sz="2400" b="1" dirty="0"/>
              <a:t>			    help T &amp; B respond</a:t>
            </a:r>
          </a:p>
          <a:p>
            <a:pPr defTabSz="1096963" eaLnBrk="1" hangingPunct="1">
              <a:lnSpc>
                <a:spcPct val="80000"/>
              </a:lnSpc>
              <a:tabLst>
                <a:tab pos="3543300" algn="l"/>
                <a:tab pos="3725863" algn="l"/>
              </a:tabLst>
            </a:pPr>
            <a:r>
              <a:rPr lang="en-US" altLang="en-US" sz="2400" b="1" dirty="0"/>
              <a:t> Suppressor cells	 Dampens response to</a:t>
            </a:r>
          </a:p>
          <a:p>
            <a:pPr defTabSz="1096963" eaLnBrk="1" hangingPunct="1">
              <a:lnSpc>
                <a:spcPct val="80000"/>
              </a:lnSpc>
              <a:tabLst>
                <a:tab pos="3543300" algn="l"/>
                <a:tab pos="3725863" algn="l"/>
              </a:tabLst>
            </a:pPr>
            <a:r>
              <a:rPr lang="en-US" altLang="en-US" sz="2400" b="1" dirty="0"/>
              <a:t> 			    foreign antigens and self 		      antigens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209800" y="1676400"/>
            <a:ext cx="3276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848100" y="2438400"/>
            <a:ext cx="16383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181350" y="3581400"/>
            <a:ext cx="21526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14800" y="4191000"/>
            <a:ext cx="1371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848100" y="4876800"/>
            <a:ext cx="14859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19600" y="5562600"/>
            <a:ext cx="914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58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-194872" y="0"/>
            <a:ext cx="121920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/>
              <a:t>Macrophages Enhance the Immune Response</a:t>
            </a:r>
          </a:p>
        </p:txBody>
      </p:sp>
      <p:pic>
        <p:nvPicPr>
          <p:cNvPr id="45059" name="Picture 4" descr="422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7" b="-43"/>
          <a:stretch>
            <a:fillRect/>
          </a:stretch>
        </p:blipFill>
        <p:spPr bwMode="auto">
          <a:xfrm>
            <a:off x="2743200" y="1371600"/>
            <a:ext cx="7010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880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1655685" cy="1143000"/>
          </a:xfrm>
        </p:spPr>
        <p:txBody>
          <a:bodyPr/>
          <a:lstStyle/>
          <a:p>
            <a:pPr eaLnBrk="1" hangingPunct="1"/>
            <a:r>
              <a:rPr lang="en-US" altLang="en-US" sz="4000" b="1" dirty="0"/>
              <a:t>Macrophages Enhance the Immune Response</a:t>
            </a:r>
          </a:p>
        </p:txBody>
      </p:sp>
      <p:pic>
        <p:nvPicPr>
          <p:cNvPr id="46083" name="Picture 5" descr="422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" b="-29"/>
          <a:stretch>
            <a:fillRect/>
          </a:stretch>
        </p:blipFill>
        <p:spPr>
          <a:xfrm>
            <a:off x="2185641" y="1142999"/>
            <a:ext cx="7973943" cy="5715001"/>
          </a:xfrm>
          <a:noFill/>
        </p:spPr>
      </p:pic>
    </p:spTree>
    <p:extLst>
      <p:ext uri="{BB962C8B-B14F-4D97-AF65-F5344CB8AC3E}">
        <p14:creationId xmlns:p14="http://schemas.microsoft.com/office/powerpoint/2010/main" val="74224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-505918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/>
              <a:t>Lymph Nodes  Filter Lymph</a:t>
            </a:r>
          </a:p>
        </p:txBody>
      </p:sp>
      <p:pic>
        <p:nvPicPr>
          <p:cNvPr id="47107" name="Picture 5" descr="422q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" b="-17"/>
          <a:stretch>
            <a:fillRect/>
          </a:stretch>
        </p:blipFill>
        <p:spPr>
          <a:xfrm>
            <a:off x="1439056" y="786779"/>
            <a:ext cx="4040994" cy="6071221"/>
          </a:xfrm>
          <a:noFill/>
        </p:spPr>
      </p:pic>
      <p:sp>
        <p:nvSpPr>
          <p:cNvPr id="134155" name="Rectangle 11"/>
          <p:cNvSpPr>
            <a:spLocks noChangeArrowheads="1"/>
          </p:cNvSpPr>
          <p:nvPr/>
        </p:nvSpPr>
        <p:spPr bwMode="auto">
          <a:xfrm>
            <a:off x="5867400" y="2819401"/>
            <a:ext cx="46482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FFFFFF"/>
                </a:solidFill>
              </a:rPr>
              <a:t>Peripheral organ needed to get antigen and responsive cell to interact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FFFFFF"/>
                </a:solidFill>
              </a:rPr>
              <a:t>Lymphocyte recirculating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FFFFFF"/>
                </a:solidFill>
              </a:rPr>
              <a:t>Appropriate context</a:t>
            </a:r>
          </a:p>
        </p:txBody>
      </p:sp>
      <p:sp>
        <p:nvSpPr>
          <p:cNvPr id="47109" name="Rectangle 12"/>
          <p:cNvSpPr>
            <a:spLocks noChangeArrowheads="1"/>
          </p:cNvSpPr>
          <p:nvPr/>
        </p:nvSpPr>
        <p:spPr bwMode="auto">
          <a:xfrm>
            <a:off x="5638801" y="1184223"/>
            <a:ext cx="429967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</a:rPr>
              <a:t>Induction of the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</a:rPr>
              <a:t>immune response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</a:rPr>
              <a:t>requires:</a:t>
            </a:r>
          </a:p>
        </p:txBody>
      </p:sp>
    </p:spTree>
    <p:extLst>
      <p:ext uri="{BB962C8B-B14F-4D97-AF65-F5344CB8AC3E}">
        <p14:creationId xmlns:p14="http://schemas.microsoft.com/office/powerpoint/2010/main" val="189723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422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7"/>
          <a:stretch>
            <a:fillRect/>
          </a:stretch>
        </p:blipFill>
        <p:spPr>
          <a:xfrm>
            <a:off x="5241926" y="762000"/>
            <a:ext cx="5578475" cy="5943600"/>
          </a:xfrm>
          <a:noFill/>
        </p:spPr>
      </p:pic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176212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/>
              <a:t>Lymph Nodes  Filter Lymph</a:t>
            </a:r>
          </a:p>
        </p:txBody>
      </p:sp>
      <p:pic>
        <p:nvPicPr>
          <p:cNvPr id="48132" name="Picture 4" descr="422q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" b="-17"/>
          <a:stretch>
            <a:fillRect/>
          </a:stretch>
        </p:blipFill>
        <p:spPr>
          <a:xfrm>
            <a:off x="79375" y="966788"/>
            <a:ext cx="3956050" cy="5943600"/>
          </a:xfrm>
          <a:noFill/>
        </p:spPr>
      </p:pic>
      <p:pic>
        <p:nvPicPr>
          <p:cNvPr id="48133" name="Picture 5" descr="431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0"/>
          <a:stretch>
            <a:fillRect/>
          </a:stretch>
        </p:blipFill>
        <p:spPr>
          <a:xfrm>
            <a:off x="4215606" y="762000"/>
            <a:ext cx="2541588" cy="3124200"/>
          </a:xfrm>
          <a:noFill/>
        </p:spPr>
      </p:pic>
      <p:pic>
        <p:nvPicPr>
          <p:cNvPr id="6" name="Picture 2" descr="422r"/>
          <p:cNvPicPr>
            <a:picLocks noChangeAspect="1" noChangeArrowheads="1"/>
          </p:cNvPicPr>
          <p:nvPr/>
        </p:nvPicPr>
        <p:blipFill>
          <a:blip r:embed="rId5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5" t="69511" r="25945" b="16721"/>
          <a:stretch>
            <a:fillRect/>
          </a:stretch>
        </p:blipFill>
        <p:spPr bwMode="auto">
          <a:xfrm>
            <a:off x="5486400" y="4038600"/>
            <a:ext cx="5334000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50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9" descr="42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4" b="-38"/>
          <a:stretch>
            <a:fillRect/>
          </a:stretch>
        </p:blipFill>
        <p:spPr>
          <a:xfrm>
            <a:off x="1289154" y="1007001"/>
            <a:ext cx="9927236" cy="5850999"/>
          </a:xfrm>
          <a:noFill/>
        </p:spPr>
      </p:pic>
      <p:sp>
        <p:nvSpPr>
          <p:cNvPr id="49155" name="Rectangle 11"/>
          <p:cNvSpPr>
            <a:spLocks noGrp="1" noChangeArrowheads="1"/>
          </p:cNvSpPr>
          <p:nvPr>
            <p:ph type="title"/>
          </p:nvPr>
        </p:nvSpPr>
        <p:spPr>
          <a:xfrm>
            <a:off x="-610849" y="-135999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/>
              <a:t>Lymphocyte Recirculating</a:t>
            </a:r>
          </a:p>
        </p:txBody>
      </p:sp>
    </p:spTree>
    <p:extLst>
      <p:ext uri="{BB962C8B-B14F-4D97-AF65-F5344CB8AC3E}">
        <p14:creationId xmlns:p14="http://schemas.microsoft.com/office/powerpoint/2010/main" val="196919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9" descr="423b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" b="-67"/>
          <a:stretch>
            <a:fillRect/>
          </a:stretch>
        </p:blipFill>
        <p:spPr>
          <a:xfrm>
            <a:off x="6031042" y="3021303"/>
            <a:ext cx="5331501" cy="3793835"/>
          </a:xfrm>
          <a:noFill/>
        </p:spPr>
      </p:pic>
      <p:sp>
        <p:nvSpPr>
          <p:cNvPr id="50179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-415977" y="-135731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/>
              <a:t>Lymph Nodes  Filter Lymph</a:t>
            </a:r>
          </a:p>
        </p:txBody>
      </p:sp>
      <p:pic>
        <p:nvPicPr>
          <p:cNvPr id="50180" name="Picture 5" descr="423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" b="26"/>
          <a:stretch>
            <a:fillRect/>
          </a:stretch>
        </p:blipFill>
        <p:spPr>
          <a:xfrm>
            <a:off x="399738" y="1007269"/>
            <a:ext cx="5257800" cy="3741738"/>
          </a:xfrm>
          <a:noFill/>
        </p:spPr>
      </p:pic>
      <p:pic>
        <p:nvPicPr>
          <p:cNvPr id="50181" name="Picture 10" descr="420h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" t="56444" r="-8" b="9"/>
          <a:stretch>
            <a:fillRect/>
          </a:stretch>
        </p:blipFill>
        <p:spPr>
          <a:xfrm>
            <a:off x="7220261" y="352128"/>
            <a:ext cx="4971739" cy="2613689"/>
          </a:xfrm>
          <a:noFill/>
        </p:spPr>
      </p:pic>
      <p:pic>
        <p:nvPicPr>
          <p:cNvPr id="50182" name="Picture 12" descr="420h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" b="46317"/>
          <a:stretch>
            <a:fillRect/>
          </a:stretch>
        </p:blipFill>
        <p:spPr>
          <a:xfrm>
            <a:off x="1905000" y="4927600"/>
            <a:ext cx="3048000" cy="1887538"/>
          </a:xfrm>
          <a:noFill/>
        </p:spPr>
      </p:pic>
    </p:spTree>
    <p:extLst>
      <p:ext uri="{BB962C8B-B14F-4D97-AF65-F5344CB8AC3E}">
        <p14:creationId xmlns:p14="http://schemas.microsoft.com/office/powerpoint/2010/main" val="122010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6" descr="423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" b="-67"/>
          <a:stretch>
            <a:fillRect/>
          </a:stretch>
        </p:blipFill>
        <p:spPr>
          <a:xfrm>
            <a:off x="6544455" y="1927219"/>
            <a:ext cx="5012961" cy="4930781"/>
          </a:xfrm>
          <a:noFill/>
        </p:spPr>
      </p:pic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-1603323" y="-63064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/>
              <a:t>Lymph Nodes  Filter Lymph</a:t>
            </a:r>
          </a:p>
        </p:txBody>
      </p:sp>
      <p:pic>
        <p:nvPicPr>
          <p:cNvPr id="51204" name="Picture 5" descr="423c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" b="-17"/>
          <a:stretch>
            <a:fillRect/>
          </a:stretch>
        </p:blipFill>
        <p:spPr>
          <a:xfrm>
            <a:off x="824458" y="959370"/>
            <a:ext cx="5187846" cy="4590095"/>
          </a:xfrm>
          <a:noFill/>
        </p:spPr>
      </p:pic>
    </p:spTree>
    <p:extLst>
      <p:ext uri="{BB962C8B-B14F-4D97-AF65-F5344CB8AC3E}">
        <p14:creationId xmlns:p14="http://schemas.microsoft.com/office/powerpoint/2010/main" val="147607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90861" y="-334781"/>
            <a:ext cx="8613099" cy="2028669"/>
          </a:xfrm>
        </p:spPr>
        <p:txBody>
          <a:bodyPr/>
          <a:lstStyle/>
          <a:p>
            <a:pPr marL="0" indent="0" eaLnBrk="1" hangingPunct="1"/>
            <a:endParaRPr lang="en-US" altLang="en-US" sz="2800" b="1" dirty="0"/>
          </a:p>
          <a:p>
            <a:pPr marL="0" indent="0" eaLnBrk="1" hangingPunct="1"/>
            <a:r>
              <a:rPr lang="en-US" altLang="en-US" sz="2800" b="1" dirty="0"/>
              <a:t>Protection </a:t>
            </a:r>
            <a:r>
              <a:rPr lang="en-US" altLang="en-US" sz="2800" b="1" dirty="0" smtClean="0"/>
              <a:t>Against </a:t>
            </a:r>
            <a:r>
              <a:rPr lang="en-US" altLang="en-US" sz="2800" b="1" dirty="0"/>
              <a:t>Foreign Invaders Into Body</a:t>
            </a:r>
          </a:p>
        </p:txBody>
      </p:sp>
      <p:pic>
        <p:nvPicPr>
          <p:cNvPr id="6147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9057" y="959371"/>
            <a:ext cx="10703428" cy="5898630"/>
          </a:xfrm>
        </p:spPr>
      </p:pic>
    </p:spTree>
    <p:extLst>
      <p:ext uri="{BB962C8B-B14F-4D97-AF65-F5344CB8AC3E}">
        <p14:creationId xmlns:p14="http://schemas.microsoft.com/office/powerpoint/2010/main" val="37794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-415977" y="-619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/>
              <a:t>Lymph Nodes  Filter Lymph</a:t>
            </a:r>
          </a:p>
        </p:txBody>
      </p:sp>
      <p:pic>
        <p:nvPicPr>
          <p:cNvPr id="52227" name="Picture 5" descr="423d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" b="-20"/>
          <a:stretch>
            <a:fillRect/>
          </a:stretch>
        </p:blipFill>
        <p:spPr>
          <a:xfrm>
            <a:off x="1603948" y="936200"/>
            <a:ext cx="4339652" cy="5921800"/>
          </a:xfrm>
          <a:noFill/>
        </p:spPr>
      </p:pic>
      <p:pic>
        <p:nvPicPr>
          <p:cNvPr id="52228" name="Picture 6" descr="423f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"/>
          <a:stretch>
            <a:fillRect/>
          </a:stretch>
        </p:blipFill>
        <p:spPr>
          <a:xfrm>
            <a:off x="7251491" y="3731198"/>
            <a:ext cx="4679660" cy="2782030"/>
          </a:xfrm>
          <a:noFill/>
        </p:spPr>
      </p:pic>
      <p:pic>
        <p:nvPicPr>
          <p:cNvPr id="52229" name="Picture 8" descr="423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" b="11"/>
          <a:stretch>
            <a:fillRect/>
          </a:stretch>
        </p:blipFill>
        <p:spPr>
          <a:xfrm>
            <a:off x="7251491" y="321604"/>
            <a:ext cx="4679660" cy="3246863"/>
          </a:xfrm>
          <a:noFill/>
        </p:spPr>
      </p:pic>
    </p:spTree>
    <p:extLst>
      <p:ext uri="{BB962C8B-B14F-4D97-AF65-F5344CB8AC3E}">
        <p14:creationId xmlns:p14="http://schemas.microsoft.com/office/powerpoint/2010/main" val="413681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9624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/>
              <a:t>Lymph Nodes  Filter Lymph</a:t>
            </a:r>
          </a:p>
        </p:txBody>
      </p:sp>
      <p:pic>
        <p:nvPicPr>
          <p:cNvPr id="53251" name="Picture 3" descr="423d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" b="-20"/>
          <a:stretch>
            <a:fillRect/>
          </a:stretch>
        </p:blipFill>
        <p:spPr>
          <a:xfrm>
            <a:off x="133545" y="0"/>
            <a:ext cx="3614351" cy="6858000"/>
          </a:xfrm>
          <a:noFill/>
        </p:spPr>
      </p:pic>
      <p:pic>
        <p:nvPicPr>
          <p:cNvPr id="53252" name="Picture 8" descr="423d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7" b="41"/>
          <a:stretch>
            <a:fillRect/>
          </a:stretch>
        </p:blipFill>
        <p:spPr>
          <a:xfrm>
            <a:off x="4331966" y="1543989"/>
            <a:ext cx="7400336" cy="5059180"/>
          </a:xfrm>
          <a:noFill/>
        </p:spPr>
      </p:pic>
    </p:spTree>
    <p:extLst>
      <p:ext uri="{BB962C8B-B14F-4D97-AF65-F5344CB8AC3E}">
        <p14:creationId xmlns:p14="http://schemas.microsoft.com/office/powerpoint/2010/main" val="247007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8534400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cs typeface="Arial" panose="020B0604020202020204" pitchFamily="34" charset="0"/>
              </a:rPr>
              <a:t>Amplification</a:t>
            </a:r>
            <a:r>
              <a:rPr lang="en-US" altLang="en-US" sz="4000">
                <a:cs typeface="Arial" panose="020B0604020202020204" pitchFamily="34" charset="0"/>
              </a:rPr>
              <a:t> of the Immune Response - </a:t>
            </a:r>
            <a:r>
              <a:rPr lang="en-US" altLang="en-US" sz="3200">
                <a:cs typeface="Arial" panose="020B0604020202020204" pitchFamily="34" charset="0"/>
              </a:rPr>
              <a:t>factors (Lymphokines)</a:t>
            </a:r>
            <a:br>
              <a:rPr lang="en-US" altLang="en-US" sz="3200">
                <a:cs typeface="Arial" panose="020B0604020202020204" pitchFamily="34" charset="0"/>
              </a:rPr>
            </a:br>
            <a:r>
              <a:rPr lang="en-US" altLang="en-US" sz="3200">
                <a:cs typeface="Arial" panose="020B0604020202020204" pitchFamily="34" charset="0"/>
              </a:rPr>
              <a:t>and other cell types involved</a:t>
            </a:r>
          </a:p>
        </p:txBody>
      </p:sp>
      <p:pic>
        <p:nvPicPr>
          <p:cNvPr id="54275" name="Picture 6" descr="422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8" t="816" r="163" b="75693"/>
          <a:stretch>
            <a:fillRect/>
          </a:stretch>
        </p:blipFill>
        <p:spPr>
          <a:xfrm>
            <a:off x="1905000" y="1828800"/>
            <a:ext cx="8458200" cy="5302250"/>
          </a:xfrm>
          <a:noFill/>
        </p:spPr>
      </p:pic>
    </p:spTree>
    <p:extLst>
      <p:ext uri="{BB962C8B-B14F-4D97-AF65-F5344CB8AC3E}">
        <p14:creationId xmlns:p14="http://schemas.microsoft.com/office/powerpoint/2010/main" val="32280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2"/>
          <p:cNvSpPr txBox="1">
            <a:spLocks noChangeArrowheads="1"/>
          </p:cNvSpPr>
          <p:nvPr/>
        </p:nvSpPr>
        <p:spPr bwMode="auto">
          <a:xfrm>
            <a:off x="7391400" y="152400"/>
            <a:ext cx="31242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FFFFFF"/>
                </a:solidFill>
              </a:rPr>
              <a:t>1. Engulfing an invading organism and coupling with a helper T cell, a macrophage secretes the </a:t>
            </a:r>
            <a:r>
              <a:rPr lang="en-US" altLang="en-US" sz="1800" dirty="0" err="1">
                <a:solidFill>
                  <a:srgbClr val="FFFFFF"/>
                </a:solidFill>
              </a:rPr>
              <a:t>lymphokine</a:t>
            </a:r>
            <a:r>
              <a:rPr lang="en-US" altLang="en-US" sz="1800" dirty="0">
                <a:solidFill>
                  <a:srgbClr val="FFFFFF"/>
                </a:solidFill>
              </a:rPr>
              <a:t> interleukin (IL-1), which activates the helper T cell. IL-1  also stimulates the brain to raise the body’s temperature, causing fever, which enhances the activity of immune cells.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FFFFFF"/>
                </a:solidFill>
              </a:rPr>
              <a:t>2. The activated helper T cell produces interkeukin-2 (IL-2), which stimulates other helper and killer T cells to grow and divide. The helper T’s secrete a </a:t>
            </a:r>
            <a:r>
              <a:rPr lang="en-US" altLang="en-US" sz="1800" dirty="0" err="1">
                <a:solidFill>
                  <a:srgbClr val="FFFFFF"/>
                </a:solidFill>
              </a:rPr>
              <a:t>lymphokine</a:t>
            </a:r>
            <a:r>
              <a:rPr lang="en-US" altLang="en-US" sz="1800" dirty="0">
                <a:solidFill>
                  <a:srgbClr val="FFFFFF"/>
                </a:solidFill>
              </a:rPr>
              <a:t> called B-cell growth factor (BCGF) which causes B cells to multiple. </a:t>
            </a:r>
          </a:p>
        </p:txBody>
      </p:sp>
      <p:pic>
        <p:nvPicPr>
          <p:cNvPr id="55299" name="Picture 3" descr="422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86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Rectangle 5"/>
          <p:cNvSpPr>
            <a:spLocks noChangeArrowheads="1"/>
          </p:cNvSpPr>
          <p:nvPr/>
        </p:nvSpPr>
        <p:spPr bwMode="auto">
          <a:xfrm>
            <a:off x="7391400" y="1828800"/>
            <a:ext cx="3035300" cy="13716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55301" name="Line 6"/>
          <p:cNvSpPr>
            <a:spLocks noChangeShapeType="1"/>
          </p:cNvSpPr>
          <p:nvPr/>
        </p:nvSpPr>
        <p:spPr bwMode="auto">
          <a:xfrm>
            <a:off x="8909050" y="2667000"/>
            <a:ext cx="13017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5302" name="Line 7"/>
          <p:cNvSpPr>
            <a:spLocks noChangeShapeType="1"/>
          </p:cNvSpPr>
          <p:nvPr/>
        </p:nvSpPr>
        <p:spPr bwMode="auto">
          <a:xfrm>
            <a:off x="8188326" y="5164138"/>
            <a:ext cx="17938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5303" name="Line 8"/>
          <p:cNvSpPr>
            <a:spLocks noChangeShapeType="1"/>
          </p:cNvSpPr>
          <p:nvPr/>
        </p:nvSpPr>
        <p:spPr bwMode="auto">
          <a:xfrm>
            <a:off x="3594100" y="5257800"/>
            <a:ext cx="1143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5304" name="Line 9"/>
          <p:cNvSpPr>
            <a:spLocks noChangeShapeType="1"/>
          </p:cNvSpPr>
          <p:nvPr/>
        </p:nvSpPr>
        <p:spPr bwMode="auto">
          <a:xfrm>
            <a:off x="5118100" y="3886200"/>
            <a:ext cx="533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5305" name="Line 10"/>
          <p:cNvSpPr>
            <a:spLocks noChangeShapeType="1"/>
          </p:cNvSpPr>
          <p:nvPr/>
        </p:nvSpPr>
        <p:spPr bwMode="auto">
          <a:xfrm>
            <a:off x="3670300" y="4038600"/>
            <a:ext cx="1371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99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2"/>
          <p:cNvSpPr txBox="1">
            <a:spLocks noChangeArrowheads="1"/>
          </p:cNvSpPr>
          <p:nvPr/>
        </p:nvSpPr>
        <p:spPr bwMode="auto">
          <a:xfrm>
            <a:off x="7391400" y="76201"/>
            <a:ext cx="31242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FFFFFF"/>
                </a:solidFill>
              </a:rPr>
              <a:t>3. As the number of B cells increases, helper T cells produce another lymphokine, B-cell differentiation factor (BCDF), which instructs some of the B cells to stop replicating and start producing antibodies.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FFFFFF"/>
                </a:solidFill>
              </a:rPr>
              <a:t>4. Helper T cells also produce a lymphokine called gamma interferon (IF), which has multiple effects. Like IL-2, it helps to activate killer T cells, enabling them to attack the invading organism. Like BCDF, it increases the ability of B cells to produce antibodies. It also effects macrophages, keeping them at the site of the infection and helping them to digest the cells they have engulfed. </a:t>
            </a:r>
          </a:p>
        </p:txBody>
      </p:sp>
      <p:pic>
        <p:nvPicPr>
          <p:cNvPr id="56323" name="Picture 3" descr="422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86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Line 6"/>
          <p:cNvSpPr>
            <a:spLocks noChangeShapeType="1"/>
          </p:cNvSpPr>
          <p:nvPr/>
        </p:nvSpPr>
        <p:spPr bwMode="auto">
          <a:xfrm>
            <a:off x="3276600" y="1524000"/>
            <a:ext cx="914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6325" name="Line 7"/>
          <p:cNvSpPr>
            <a:spLocks noChangeShapeType="1"/>
          </p:cNvSpPr>
          <p:nvPr/>
        </p:nvSpPr>
        <p:spPr bwMode="auto">
          <a:xfrm>
            <a:off x="3733800" y="2971800"/>
            <a:ext cx="1371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6326" name="Line 8"/>
          <p:cNvSpPr>
            <a:spLocks noChangeShapeType="1"/>
          </p:cNvSpPr>
          <p:nvPr/>
        </p:nvSpPr>
        <p:spPr bwMode="auto">
          <a:xfrm>
            <a:off x="3200400" y="5257800"/>
            <a:ext cx="1143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6327" name="Line 9"/>
          <p:cNvSpPr>
            <a:spLocks noChangeShapeType="1"/>
          </p:cNvSpPr>
          <p:nvPr/>
        </p:nvSpPr>
        <p:spPr bwMode="auto">
          <a:xfrm>
            <a:off x="8763000" y="1219200"/>
            <a:ext cx="609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6328" name="Line 10"/>
          <p:cNvSpPr>
            <a:spLocks noChangeShapeType="1"/>
          </p:cNvSpPr>
          <p:nvPr/>
        </p:nvSpPr>
        <p:spPr bwMode="auto">
          <a:xfrm>
            <a:off x="3276600" y="4038600"/>
            <a:ext cx="1371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6329" name="Line 6"/>
          <p:cNvSpPr>
            <a:spLocks noChangeShapeType="1"/>
          </p:cNvSpPr>
          <p:nvPr/>
        </p:nvSpPr>
        <p:spPr bwMode="auto">
          <a:xfrm>
            <a:off x="1938338" y="1828800"/>
            <a:ext cx="914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6330" name="Line 7"/>
          <p:cNvSpPr>
            <a:spLocks noChangeShapeType="1"/>
          </p:cNvSpPr>
          <p:nvPr/>
        </p:nvSpPr>
        <p:spPr bwMode="auto">
          <a:xfrm>
            <a:off x="2395538" y="3276600"/>
            <a:ext cx="1371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6331" name="Line 8"/>
          <p:cNvSpPr>
            <a:spLocks noChangeShapeType="1"/>
          </p:cNvSpPr>
          <p:nvPr/>
        </p:nvSpPr>
        <p:spPr bwMode="auto">
          <a:xfrm>
            <a:off x="8326438" y="3424238"/>
            <a:ext cx="9525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6332" name="Line 9"/>
          <p:cNvSpPr>
            <a:spLocks noChangeShapeType="1"/>
          </p:cNvSpPr>
          <p:nvPr/>
        </p:nvSpPr>
        <p:spPr bwMode="auto">
          <a:xfrm>
            <a:off x="7500938" y="1524000"/>
            <a:ext cx="18716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6333" name="Line 10"/>
          <p:cNvSpPr>
            <a:spLocks noChangeShapeType="1"/>
          </p:cNvSpPr>
          <p:nvPr/>
        </p:nvSpPr>
        <p:spPr bwMode="auto">
          <a:xfrm>
            <a:off x="1938338" y="4343400"/>
            <a:ext cx="1371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35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57347" name="Picture 5" descr="422o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63889" y="2605088"/>
            <a:ext cx="1673225" cy="2514600"/>
          </a:xfrm>
          <a:noFill/>
        </p:spPr>
      </p:pic>
      <p:pic>
        <p:nvPicPr>
          <p:cNvPr id="57348" name="Picture 8" descr="422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3" t="82799" r="21577" b="6293"/>
          <a:stretch>
            <a:fillRect/>
          </a:stretch>
        </p:blipFill>
        <p:spPr>
          <a:xfrm>
            <a:off x="6096000" y="4081464"/>
            <a:ext cx="4572000" cy="2776537"/>
          </a:xfrm>
          <a:noFill/>
        </p:spPr>
      </p:pic>
      <p:pic>
        <p:nvPicPr>
          <p:cNvPr id="57349" name="Picture 4" descr="422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564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11" descr="422o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8" t="816" r="163" b="75693"/>
          <a:stretch>
            <a:fillRect/>
          </a:stretch>
        </p:blipFill>
        <p:spPr>
          <a:xfrm>
            <a:off x="6096000" y="0"/>
            <a:ext cx="4572000" cy="3124200"/>
          </a:xfrm>
          <a:noFill/>
        </p:spPr>
      </p:pic>
    </p:spTree>
    <p:extLst>
      <p:ext uri="{BB962C8B-B14F-4D97-AF65-F5344CB8AC3E}">
        <p14:creationId xmlns:p14="http://schemas.microsoft.com/office/powerpoint/2010/main" val="75720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Ontogeny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36095" y="890666"/>
            <a:ext cx="8686800" cy="4800600"/>
          </a:xfrm>
        </p:spPr>
        <p:txBody>
          <a:bodyPr/>
          <a:lstStyle/>
          <a:p>
            <a:pPr marL="0" indent="0" eaLnBrk="1" hangingPunct="1"/>
            <a:r>
              <a:rPr lang="en-US" altLang="en-US" sz="2800" b="1" dirty="0"/>
              <a:t>Stem Cells: bone marrow</a:t>
            </a:r>
          </a:p>
          <a:p>
            <a:pPr marL="0" indent="0" eaLnBrk="1" hangingPunct="1"/>
            <a:r>
              <a:rPr lang="en-US" altLang="en-US" sz="2800" b="1" dirty="0"/>
              <a:t>Primary Lymphoid Organs</a:t>
            </a:r>
          </a:p>
          <a:p>
            <a:pPr marL="0" indent="0" eaLnBrk="1" hangingPunct="1"/>
            <a:r>
              <a:rPr lang="en-US" altLang="en-US" sz="2800" b="1" dirty="0"/>
              <a:t>Secondary Lymphoid Organs</a:t>
            </a:r>
          </a:p>
          <a:p>
            <a:pPr marL="0" indent="0" eaLnBrk="1" hangingPunct="1"/>
            <a:r>
              <a:rPr lang="en-US" altLang="en-US" sz="2800" b="1" dirty="0"/>
              <a:t>Differentiation </a:t>
            </a:r>
          </a:p>
          <a:p>
            <a:pPr marL="0" indent="0" eaLnBrk="1" hangingPunct="1"/>
            <a:r>
              <a:rPr lang="en-US" altLang="en-US" sz="2800" b="1" dirty="0"/>
              <a:t>to mature antigen: </a:t>
            </a:r>
          </a:p>
          <a:p>
            <a:pPr marL="0" indent="0" eaLnBrk="1" hangingPunct="1"/>
            <a:r>
              <a:rPr lang="en-US" altLang="en-US" sz="2800" b="1" dirty="0"/>
              <a:t>reactive cells</a:t>
            </a:r>
          </a:p>
        </p:txBody>
      </p:sp>
      <p:pic>
        <p:nvPicPr>
          <p:cNvPr id="58372" name="Picture 4" descr="423h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" b="2"/>
          <a:stretch>
            <a:fillRect/>
          </a:stretch>
        </p:blipFill>
        <p:spPr>
          <a:xfrm>
            <a:off x="5284031" y="2183837"/>
            <a:ext cx="6738079" cy="4674163"/>
          </a:xfrm>
          <a:noFill/>
        </p:spPr>
      </p:pic>
    </p:spTree>
    <p:extLst>
      <p:ext uri="{BB962C8B-B14F-4D97-AF65-F5344CB8AC3E}">
        <p14:creationId xmlns:p14="http://schemas.microsoft.com/office/powerpoint/2010/main" val="30351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1" descr="423j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 b="11"/>
          <a:stretch>
            <a:fillRect/>
          </a:stretch>
        </p:blipFill>
        <p:spPr>
          <a:xfrm>
            <a:off x="7423879" y="3819124"/>
            <a:ext cx="4038600" cy="2976562"/>
          </a:xfrm>
          <a:noFill/>
        </p:spPr>
      </p:pic>
      <p:sp>
        <p:nvSpPr>
          <p:cNvPr id="59395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FF0000"/>
                </a:solidFill>
              </a:rPr>
              <a:t>Next Time</a:t>
            </a:r>
            <a:r>
              <a:rPr lang="en-US" altLang="en-US" sz="4000" b="1"/>
              <a:t>: Lymphoid System Components</a:t>
            </a:r>
            <a:r>
              <a:rPr lang="en-US" altLang="en-US" sz="4000"/>
              <a:t> </a:t>
            </a:r>
          </a:p>
        </p:txBody>
      </p:sp>
      <p:pic>
        <p:nvPicPr>
          <p:cNvPr id="59396" name="Picture 5" descr="423j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" b="-60"/>
          <a:stretch>
            <a:fillRect/>
          </a:stretch>
        </p:blipFill>
        <p:spPr>
          <a:xfrm>
            <a:off x="2833689" y="3003551"/>
            <a:ext cx="2332037" cy="1719263"/>
          </a:xfrm>
          <a:noFill/>
        </p:spPr>
      </p:pic>
      <p:pic>
        <p:nvPicPr>
          <p:cNvPr id="59397" name="Picture 8" descr="431j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1"/>
          <a:stretch>
            <a:fillRect/>
          </a:stretch>
        </p:blipFill>
        <p:spPr>
          <a:xfrm>
            <a:off x="6959600" y="1500982"/>
            <a:ext cx="3962400" cy="2362200"/>
          </a:xfrm>
          <a:noFill/>
        </p:spPr>
      </p:pic>
      <p:pic>
        <p:nvPicPr>
          <p:cNvPr id="59398" name="Picture 4" descr="423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" b="-26"/>
          <a:stretch>
            <a:fillRect/>
          </a:stretch>
        </p:blipFill>
        <p:spPr bwMode="auto">
          <a:xfrm>
            <a:off x="936261" y="1500982"/>
            <a:ext cx="5791200" cy="502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74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432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" b="175"/>
          <a:stretch>
            <a:fillRect/>
          </a:stretch>
        </p:blipFill>
        <p:spPr bwMode="auto">
          <a:xfrm>
            <a:off x="8426450" y="3048000"/>
            <a:ext cx="22415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09800" y="609601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Structure of Lymphoid System Components</a:t>
            </a:r>
            <a:r>
              <a:rPr lang="en-US" altLang="en-US" dirty="0" smtClean="0"/>
              <a:t> </a:t>
            </a:r>
          </a:p>
        </p:txBody>
      </p:sp>
      <p:pic>
        <p:nvPicPr>
          <p:cNvPr id="60420" name="Picture 4" descr="431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-53" b="-131"/>
          <a:stretch>
            <a:fillRect/>
          </a:stretch>
        </p:blipFill>
        <p:spPr bwMode="auto">
          <a:xfrm>
            <a:off x="361727" y="2248524"/>
            <a:ext cx="2654449" cy="448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5" descr="431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" b="-26"/>
          <a:stretch>
            <a:fillRect/>
          </a:stretch>
        </p:blipFill>
        <p:spPr bwMode="auto">
          <a:xfrm>
            <a:off x="3276600" y="3048001"/>
            <a:ext cx="2133600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6" descr="431j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4"/>
          <a:stretch>
            <a:fillRect/>
          </a:stretch>
        </p:blipFill>
        <p:spPr bwMode="auto">
          <a:xfrm>
            <a:off x="5410200" y="3048000"/>
            <a:ext cx="3200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7" descr="431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9" b="-50"/>
          <a:stretch>
            <a:fillRect/>
          </a:stretch>
        </p:blipFill>
        <p:spPr bwMode="auto">
          <a:xfrm>
            <a:off x="3276600" y="4857750"/>
            <a:ext cx="21336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8" descr="433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" b="72"/>
          <a:stretch>
            <a:fillRect/>
          </a:stretch>
        </p:blipFill>
        <p:spPr bwMode="auto">
          <a:xfrm>
            <a:off x="5410200" y="4648201"/>
            <a:ext cx="32004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Picture 9" descr="433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1" b="-61"/>
          <a:stretch>
            <a:fillRect/>
          </a:stretch>
        </p:blipFill>
        <p:spPr bwMode="auto">
          <a:xfrm>
            <a:off x="8610600" y="3657600"/>
            <a:ext cx="207486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1905000" y="76201"/>
            <a:ext cx="180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Arial"/>
              </a:rPr>
              <a:t>Next time</a:t>
            </a:r>
          </a:p>
        </p:txBody>
      </p:sp>
    </p:spTree>
    <p:extLst>
      <p:ext uri="{BB962C8B-B14F-4D97-AF65-F5344CB8AC3E}">
        <p14:creationId xmlns:p14="http://schemas.microsoft.com/office/powerpoint/2010/main" val="236162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0" y="1019175"/>
            <a:ext cx="11944350" cy="6905625"/>
          </a:xfrm>
        </p:spPr>
        <p:txBody>
          <a:bodyPr>
            <a:normAutofit fontScale="47500" lnSpcReduction="20000"/>
          </a:bodyPr>
          <a:lstStyle/>
          <a:p>
            <a:endParaRPr lang="en-US" dirty="0" smtClean="0"/>
          </a:p>
          <a:p>
            <a:r>
              <a:rPr lang="en-US" sz="4000" dirty="0"/>
              <a:t>Bruce </a:t>
            </a:r>
            <a:r>
              <a:rPr lang="en-US" sz="4000" dirty="0" err="1"/>
              <a:t>Alberts</a:t>
            </a:r>
            <a:r>
              <a:rPr lang="en-US" sz="4000" dirty="0"/>
              <a:t>, et al.  1983.  Molecular Biology of the Cell.  Garland Publishing, Inc., New York, NY.</a:t>
            </a:r>
          </a:p>
          <a:p>
            <a:r>
              <a:rPr lang="en-US" sz="4000" dirty="0"/>
              <a:t>Bruce </a:t>
            </a:r>
            <a:r>
              <a:rPr lang="en-US" sz="4000" dirty="0" err="1"/>
              <a:t>Alberts</a:t>
            </a:r>
            <a:r>
              <a:rPr lang="en-US" sz="4000" dirty="0"/>
              <a:t>, et al.  1994.  Molecular Biology of the Cell.  Garland Publishing, Inc., New York, NY</a:t>
            </a:r>
            <a:r>
              <a:rPr lang="en-US" sz="4000" dirty="0" smtClean="0"/>
              <a:t>.</a:t>
            </a:r>
            <a:endParaRPr lang="en-US" sz="4000" dirty="0"/>
          </a:p>
          <a:p>
            <a:r>
              <a:rPr lang="en-US" sz="4000" dirty="0"/>
              <a:t>William J. Banks, 1981.  Applied Veterinary Histology.  Williams and Wilkins, Los Angeles, CA</a:t>
            </a:r>
            <a:r>
              <a:rPr lang="en-US" sz="4000" dirty="0" smtClean="0"/>
              <a:t>.</a:t>
            </a:r>
            <a:endParaRPr lang="en-US" sz="4000" dirty="0"/>
          </a:p>
          <a:p>
            <a:r>
              <a:rPr lang="en-US" sz="4000" dirty="0"/>
              <a:t>Hans Elias, et al.  1978.  Histology and Human Microanatomy.  John Wiley and Sons, New York, NY</a:t>
            </a:r>
            <a:r>
              <a:rPr lang="en-US" sz="4000" dirty="0" smtClean="0"/>
              <a:t>.</a:t>
            </a:r>
            <a:endParaRPr lang="en-US" sz="4000" dirty="0"/>
          </a:p>
          <a:p>
            <a:r>
              <a:rPr lang="en-US" sz="4000" dirty="0"/>
              <a:t>Don W. Fawcett.  1986.  Bloom and Fawcett.  A textbook of histology.  W. B. Saunders Company, Philadelphia, PA</a:t>
            </a:r>
            <a:r>
              <a:rPr lang="en-US" sz="4000" dirty="0" smtClean="0"/>
              <a:t>.</a:t>
            </a:r>
            <a:endParaRPr lang="en-US" sz="4000" dirty="0"/>
          </a:p>
          <a:p>
            <a:r>
              <a:rPr lang="en-US" sz="4000" dirty="0"/>
              <a:t>Don W. Fawcett.  1994.  Bloom and Fawcett.  A textbook of histology.  Chapman and Hall, New York, NY</a:t>
            </a:r>
            <a:r>
              <a:rPr lang="en-US" sz="4000" dirty="0" smtClean="0"/>
              <a:t>.</a:t>
            </a:r>
            <a:endParaRPr lang="en-US" sz="4000" dirty="0"/>
          </a:p>
          <a:p>
            <a:r>
              <a:rPr lang="en-US" sz="4000" dirty="0"/>
              <a:t>Arthur W. Ham and David H. Cormack.  1979.  Histology.  J. S. Lippincott Company, Philadelphia, PA</a:t>
            </a:r>
            <a:r>
              <a:rPr lang="en-US" sz="4000" dirty="0" smtClean="0"/>
              <a:t>.</a:t>
            </a:r>
            <a:endParaRPr lang="en-US" sz="4000" dirty="0"/>
          </a:p>
          <a:p>
            <a:r>
              <a:rPr lang="en-US" sz="4000" dirty="0"/>
              <a:t>Luis C. </a:t>
            </a:r>
            <a:r>
              <a:rPr lang="en-US" sz="4000" dirty="0" err="1"/>
              <a:t>Junqueira</a:t>
            </a:r>
            <a:r>
              <a:rPr lang="en-US" sz="4000" dirty="0"/>
              <a:t>, et al.  1983.  Basic Histology.  Lange Medical Publications, Los Altos, CA</a:t>
            </a:r>
            <a:r>
              <a:rPr lang="en-US" sz="4000" dirty="0" smtClean="0"/>
              <a:t>.</a:t>
            </a:r>
            <a:endParaRPr lang="en-US" sz="4000" dirty="0"/>
          </a:p>
          <a:p>
            <a:r>
              <a:rPr lang="en-US" sz="4000" dirty="0"/>
              <a:t>L. Carlos </a:t>
            </a:r>
            <a:r>
              <a:rPr lang="en-US" sz="4000" dirty="0" err="1"/>
              <a:t>Junqueira</a:t>
            </a:r>
            <a:r>
              <a:rPr lang="en-US" sz="4000" dirty="0"/>
              <a:t>, et al.  1995.  Basic Histology.  Appleton and Lange, Norwalk, CT</a:t>
            </a:r>
            <a:r>
              <a:rPr lang="en-US" sz="4000" dirty="0" smtClean="0"/>
              <a:t>.</a:t>
            </a:r>
            <a:endParaRPr lang="en-US" sz="4000" dirty="0"/>
          </a:p>
          <a:p>
            <a:r>
              <a:rPr lang="en-US" sz="4000" dirty="0"/>
              <a:t>L.L. Langley, et al.  1974.  Dynamic Anatomy and Physiology.  McGraw-Hill Book Company, New York, NY</a:t>
            </a:r>
            <a:r>
              <a:rPr lang="en-US" sz="4000" dirty="0" smtClean="0"/>
              <a:t>.</a:t>
            </a:r>
            <a:endParaRPr lang="en-US" sz="4000" dirty="0"/>
          </a:p>
          <a:p>
            <a:r>
              <a:rPr lang="en-US" sz="4000" dirty="0"/>
              <a:t>W.W. Tuttle and Byron A. </a:t>
            </a:r>
            <a:r>
              <a:rPr lang="en-US" sz="4000" dirty="0" err="1"/>
              <a:t>Schottelius</a:t>
            </a:r>
            <a:r>
              <a:rPr lang="en-US" sz="4000" dirty="0"/>
              <a:t>.  1969.  Textbook of Physiology.  The C. V. Mosby Company, St. Louis, MO</a:t>
            </a:r>
            <a:r>
              <a:rPr lang="en-US" sz="4000" dirty="0" smtClean="0"/>
              <a:t>.</a:t>
            </a:r>
            <a:endParaRPr lang="en-US" sz="4000" dirty="0"/>
          </a:p>
          <a:p>
            <a:r>
              <a:rPr lang="en-US" sz="4000" dirty="0"/>
              <a:t>Leon Weiss.  1977.   Histology Cell and Tissue Biology.  Elsevier Biomedical, New York, NY.</a:t>
            </a:r>
          </a:p>
          <a:p>
            <a:r>
              <a:rPr lang="en-US" sz="4000" dirty="0"/>
              <a:t>Leon Weiss and Roy O. </a:t>
            </a:r>
            <a:r>
              <a:rPr lang="en-US" sz="4000" dirty="0" err="1"/>
              <a:t>Greep</a:t>
            </a:r>
            <a:r>
              <a:rPr lang="en-US" sz="4000" dirty="0"/>
              <a:t>.  1977.  Histology.  McGraw-Hill Book Company, New York, NY</a:t>
            </a:r>
            <a:r>
              <a:rPr lang="en-US" sz="4000" dirty="0" smtClean="0"/>
              <a:t>.</a:t>
            </a:r>
            <a:endParaRPr lang="en-US" sz="4000" dirty="0"/>
          </a:p>
          <a:p>
            <a:r>
              <a:rPr lang="en-US" sz="4000" dirty="0"/>
              <a:t>Nature (http://www.nature.com), Vol. 414:88,2001</a:t>
            </a:r>
            <a:r>
              <a:rPr lang="en-US" sz="4000" dirty="0" smtClean="0"/>
              <a:t>.</a:t>
            </a:r>
            <a:endParaRPr lang="en-US" sz="4000" dirty="0"/>
          </a:p>
          <a:p>
            <a:r>
              <a:rPr lang="en-US" sz="4000" dirty="0"/>
              <a:t>A.L. </a:t>
            </a:r>
            <a:r>
              <a:rPr lang="en-US" sz="4000" dirty="0" err="1"/>
              <a:t>Mescher</a:t>
            </a:r>
            <a:r>
              <a:rPr lang="en-US" sz="4000" dirty="0"/>
              <a:t>  2013   </a:t>
            </a:r>
            <a:r>
              <a:rPr lang="en-US" sz="4000" dirty="0" err="1"/>
              <a:t>Junqueira’s</a:t>
            </a:r>
            <a:r>
              <a:rPr lang="en-US" sz="4000" dirty="0"/>
              <a:t> Basis Histology text and atlas, 13</a:t>
            </a:r>
            <a:r>
              <a:rPr lang="en-US" sz="4000" baseline="30000" dirty="0"/>
              <a:t>th</a:t>
            </a:r>
            <a:r>
              <a:rPr lang="en-US" sz="4000" dirty="0"/>
              <a:t> ed. </a:t>
            </a:r>
            <a:r>
              <a:rPr lang="en-US" sz="4000" dirty="0" smtClean="0"/>
              <a:t>McGraw</a:t>
            </a:r>
          </a:p>
          <a:p>
            <a:r>
              <a:rPr lang="en-US" sz="4000" dirty="0" smtClean="0"/>
              <a:t>Internet images and videos on biological presentations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654050" y="188178"/>
            <a:ext cx="111315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Many illustrations in these VIBS Histology YouTube videos were modified from the following books and sources:  Many thanks to original sources! </a:t>
            </a:r>
          </a:p>
        </p:txBody>
      </p:sp>
      <p:pic>
        <p:nvPicPr>
          <p:cNvPr id="5" name="Picture 4" descr="C:\Documents and Settings\Ljohnson\Desktop\HISTOLOGY Lectures\body worlds\1Z0V71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" t="79546" r="3703" b="3789"/>
          <a:stretch>
            <a:fillRect/>
          </a:stretch>
        </p:blipFill>
        <p:spPr bwMode="auto">
          <a:xfrm>
            <a:off x="9423400" y="5914869"/>
            <a:ext cx="23622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173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40829" y="-892097"/>
            <a:ext cx="3661348" cy="2303489"/>
          </a:xfrm>
        </p:spPr>
        <p:txBody>
          <a:bodyPr/>
          <a:lstStyle/>
          <a:p>
            <a:pPr marL="0" indent="0" eaLnBrk="1" hangingPunct="1"/>
            <a:endParaRPr lang="en-US" altLang="en-US" sz="2800" b="1" dirty="0"/>
          </a:p>
          <a:p>
            <a:pPr marL="0" indent="0" eaLnBrk="1" hangingPunct="1"/>
            <a:endParaRPr lang="en-US" altLang="en-US" sz="2800" b="1" dirty="0"/>
          </a:p>
          <a:p>
            <a:pPr marL="0" indent="0" eaLnBrk="1" hangingPunct="1"/>
            <a:r>
              <a:rPr lang="en-US" altLang="en-US" sz="2800" b="1" dirty="0"/>
              <a:t>Foreign Invaders </a:t>
            </a:r>
          </a:p>
          <a:p>
            <a:pPr marL="0" indent="0" eaLnBrk="1" hangingPunct="1"/>
            <a:r>
              <a:rPr lang="en-US" altLang="en-US" sz="2800" b="1" dirty="0"/>
              <a:t>Into Body</a:t>
            </a:r>
          </a:p>
        </p:txBody>
      </p:sp>
      <p:pic>
        <p:nvPicPr>
          <p:cNvPr id="7171" name="Picture 6" descr="420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 t="11391" r="-17" b="23"/>
          <a:stretch>
            <a:fillRect/>
          </a:stretch>
        </p:blipFill>
        <p:spPr>
          <a:xfrm>
            <a:off x="7204023" y="2088630"/>
            <a:ext cx="4856163" cy="5334000"/>
          </a:xfrm>
          <a:noFill/>
        </p:spPr>
      </p:pic>
      <p:pic>
        <p:nvPicPr>
          <p:cNvPr id="7172" name="Picture 7" descr="420h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r="-8" b="9"/>
          <a:stretch>
            <a:fillRect/>
          </a:stretch>
        </p:blipFill>
        <p:spPr>
          <a:xfrm>
            <a:off x="1034321" y="1411392"/>
            <a:ext cx="4680679" cy="5446608"/>
          </a:xfrm>
          <a:noFill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4" t="31250" r="20290" b="31059"/>
          <a:stretch>
            <a:fillRect/>
          </a:stretch>
        </p:blipFill>
        <p:spPr bwMode="auto">
          <a:xfrm>
            <a:off x="5791200" y="-76200"/>
            <a:ext cx="4876800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68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Imag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" b="43"/>
          <a:stretch>
            <a:fillRect/>
          </a:stretch>
        </p:blipFill>
        <p:spPr bwMode="auto">
          <a:xfrm>
            <a:off x="944380" y="601143"/>
            <a:ext cx="10073390" cy="625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5"/>
          <p:cNvSpPr txBox="1">
            <a:spLocks noChangeArrowheads="1"/>
          </p:cNvSpPr>
          <p:nvPr/>
        </p:nvSpPr>
        <p:spPr bwMode="auto">
          <a:xfrm>
            <a:off x="146154" y="-44970"/>
            <a:ext cx="45037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  <a:cs typeface="Arial" panose="020B0604020202020204" pitchFamily="34" charset="0"/>
              </a:rPr>
              <a:t>Wyoming/Montana</a:t>
            </a:r>
          </a:p>
        </p:txBody>
      </p:sp>
    </p:spTree>
    <p:extLst>
      <p:ext uri="{BB962C8B-B14F-4D97-AF65-F5344CB8AC3E}">
        <p14:creationId xmlns:p14="http://schemas.microsoft.com/office/powerpoint/2010/main" val="254593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Imag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" b="79"/>
          <a:stretch>
            <a:fillRect/>
          </a:stretch>
        </p:blipFill>
        <p:spPr bwMode="auto">
          <a:xfrm>
            <a:off x="734519" y="584200"/>
            <a:ext cx="10478124" cy="627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5"/>
          <p:cNvSpPr txBox="1">
            <a:spLocks noChangeArrowheads="1"/>
          </p:cNvSpPr>
          <p:nvPr/>
        </p:nvSpPr>
        <p:spPr bwMode="auto">
          <a:xfrm>
            <a:off x="0" y="0"/>
            <a:ext cx="1908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FFFFFF"/>
                </a:solidFill>
                <a:cs typeface="Arial" panose="020B0604020202020204" pitchFamily="34" charset="0"/>
              </a:rPr>
              <a:t>Wyoming</a:t>
            </a:r>
          </a:p>
        </p:txBody>
      </p:sp>
    </p:spTree>
    <p:extLst>
      <p:ext uri="{BB962C8B-B14F-4D97-AF65-F5344CB8AC3E}">
        <p14:creationId xmlns:p14="http://schemas.microsoft.com/office/powerpoint/2010/main" val="245062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6" descr="Imag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" b="43"/>
          <a:stretch>
            <a:fillRect/>
          </a:stretch>
        </p:blipFill>
        <p:spPr bwMode="auto">
          <a:xfrm>
            <a:off x="959371" y="584200"/>
            <a:ext cx="10463134" cy="627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7"/>
          <p:cNvSpPr txBox="1">
            <a:spLocks noChangeArrowheads="1"/>
          </p:cNvSpPr>
          <p:nvPr/>
        </p:nvSpPr>
        <p:spPr bwMode="auto">
          <a:xfrm>
            <a:off x="223603" y="0"/>
            <a:ext cx="3740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FFFFFF"/>
                </a:solidFill>
                <a:cs typeface="Arial" panose="020B0604020202020204" pitchFamily="34" charset="0"/>
              </a:rPr>
              <a:t>Wyoming/Montana</a:t>
            </a:r>
          </a:p>
        </p:txBody>
      </p:sp>
    </p:spTree>
    <p:extLst>
      <p:ext uri="{BB962C8B-B14F-4D97-AF65-F5344CB8AC3E}">
        <p14:creationId xmlns:p14="http://schemas.microsoft.com/office/powerpoint/2010/main" val="377994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mages.inmagine.com/400nwm/ojoimages/ojsi013/pe0070083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5" y="0"/>
            <a:ext cx="5515131" cy="413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4" descr="http://www.atlanta-injurylawyerblog.com/Surgeon%20washed%20hands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861" y="1428750"/>
            <a:ext cx="5312139" cy="470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Box 7"/>
          <p:cNvSpPr txBox="1">
            <a:spLocks noChangeArrowheads="1"/>
          </p:cNvSpPr>
          <p:nvPr/>
        </p:nvSpPr>
        <p:spPr bwMode="auto">
          <a:xfrm>
            <a:off x="5744798" y="0"/>
            <a:ext cx="636558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Why use gloves for surgery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if your hands have been washed?</a:t>
            </a:r>
          </a:p>
        </p:txBody>
      </p:sp>
      <p:pic>
        <p:nvPicPr>
          <p:cNvPr id="9" name="Picture 6" descr="420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" b="23"/>
          <a:stretch>
            <a:fillRect/>
          </a:stretch>
        </p:blipFill>
        <p:spPr bwMode="auto">
          <a:xfrm>
            <a:off x="4308234" y="4041999"/>
            <a:ext cx="2437055" cy="3009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8" t="52303" r="16035" b="11514"/>
          <a:stretch>
            <a:fillRect/>
          </a:stretch>
        </p:blipFill>
        <p:spPr bwMode="auto">
          <a:xfrm>
            <a:off x="0" y="4041998"/>
            <a:ext cx="3087974" cy="2816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8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7305" y="98685"/>
            <a:ext cx="7782393" cy="998277"/>
          </a:xfrm>
        </p:spPr>
        <p:txBody>
          <a:bodyPr/>
          <a:lstStyle/>
          <a:p>
            <a:pPr marL="0" indent="0" eaLnBrk="1" hangingPunct="1"/>
            <a:r>
              <a:rPr lang="en-US" altLang="en-US" sz="2800" b="1" dirty="0"/>
              <a:t>Produce / Protect Germ Free </a:t>
            </a:r>
            <a:endParaRPr lang="en-US" altLang="en-US" sz="2800" b="1" dirty="0" smtClean="0"/>
          </a:p>
          <a:p>
            <a:pPr marL="0" indent="0" eaLnBrk="1" hangingPunct="1"/>
            <a:r>
              <a:rPr lang="en-US" altLang="en-US" sz="2800" b="1" dirty="0" smtClean="0"/>
              <a:t>Environment</a:t>
            </a:r>
            <a:endParaRPr lang="en-US" altLang="en-US" sz="2800" b="1" dirty="0"/>
          </a:p>
        </p:txBody>
      </p:sp>
      <p:pic>
        <p:nvPicPr>
          <p:cNvPr id="9219" name="Picture 4" descr="420b1-290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7"/>
          <a:stretch>
            <a:fillRect/>
          </a:stretch>
        </p:blipFill>
        <p:spPr>
          <a:xfrm>
            <a:off x="6301361" y="18060"/>
            <a:ext cx="5893747" cy="6839939"/>
          </a:xfrm>
          <a:noFill/>
        </p:spPr>
      </p:pic>
      <p:sp>
        <p:nvSpPr>
          <p:cNvPr id="9220" name="Content Placeholder 1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 marL="0" indent="0"/>
            <a:endParaRPr lang="en-US" altLang="en-US" smtClean="0"/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" r="52"/>
          <a:stretch>
            <a:fillRect/>
          </a:stretch>
        </p:blipFill>
        <p:spPr bwMode="auto">
          <a:xfrm>
            <a:off x="1524001" y="1219201"/>
            <a:ext cx="42005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1524001" y="1219200"/>
            <a:ext cx="8258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0000"/>
                </a:solidFill>
              </a:rPr>
              <a:t>32583</a:t>
            </a:r>
          </a:p>
        </p:txBody>
      </p:sp>
      <p:pic>
        <p:nvPicPr>
          <p:cNvPr id="92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6" t="11717" r="12196" b="9479"/>
          <a:stretch>
            <a:fillRect/>
          </a:stretch>
        </p:blipFill>
        <p:spPr bwMode="auto">
          <a:xfrm>
            <a:off x="1524001" y="2590801"/>
            <a:ext cx="4200525" cy="39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1592264" y="2587625"/>
            <a:ext cx="8258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0000"/>
                </a:solidFill>
              </a:rPr>
              <a:t>19761</a:t>
            </a:r>
          </a:p>
        </p:txBody>
      </p:sp>
    </p:spTree>
    <p:extLst>
      <p:ext uri="{BB962C8B-B14F-4D97-AF65-F5344CB8AC3E}">
        <p14:creationId xmlns:p14="http://schemas.microsoft.com/office/powerpoint/2010/main" val="296168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8653" y="124919"/>
            <a:ext cx="7781144" cy="761999"/>
          </a:xfrm>
        </p:spPr>
        <p:txBody>
          <a:bodyPr/>
          <a:lstStyle/>
          <a:p>
            <a:pPr marL="0" indent="0" eaLnBrk="1" hangingPunct="1"/>
            <a:r>
              <a:rPr lang="en-US" altLang="en-US" sz="2800" b="1" dirty="0"/>
              <a:t>Produce / Protect Germ Free Environment</a:t>
            </a:r>
          </a:p>
        </p:txBody>
      </p:sp>
      <p:sp>
        <p:nvSpPr>
          <p:cNvPr id="10243" name="Content Placeholder 1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 marL="0" indent="0"/>
            <a:endParaRPr lang="en-US" altLang="en-US" smtClean="0"/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"/>
          <a:stretch>
            <a:fillRect/>
          </a:stretch>
        </p:blipFill>
        <p:spPr bwMode="auto">
          <a:xfrm>
            <a:off x="3598573" y="734518"/>
            <a:ext cx="8593428" cy="612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14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6129</TotalTime>
  <Words>1373</Words>
  <Application>Microsoft Office PowerPoint</Application>
  <PresentationFormat>Custom</PresentationFormat>
  <Paragraphs>274</Paragraphs>
  <Slides>62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1_Default Design</vt:lpstr>
      <vt:lpstr>Overview of the   Immune System </vt:lpstr>
      <vt:lpstr>Objectives </vt:lpstr>
      <vt:lpstr>Functions of the Immune System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Lines of Defense</vt:lpstr>
      <vt:lpstr>Lines of Defense</vt:lpstr>
      <vt:lpstr>Lines of Defense</vt:lpstr>
      <vt:lpstr>Characteristics of Immunity  </vt:lpstr>
      <vt:lpstr>Characteristics of Immunity</vt:lpstr>
      <vt:lpstr>Colostrum</vt:lpstr>
      <vt:lpstr>Characteristics of Immunity</vt:lpstr>
      <vt:lpstr>Characteristics of Immunity</vt:lpstr>
      <vt:lpstr>Types of Immune Response</vt:lpstr>
      <vt:lpstr>EXAMPLES OF IMMUNE RESPONSE</vt:lpstr>
      <vt:lpstr>Organs of the  Immune System</vt:lpstr>
      <vt:lpstr>Organs of  the Immune  System</vt:lpstr>
      <vt:lpstr>Three Notable Characteristics of        Lymphocytes  the Primary Immune Cells </vt:lpstr>
      <vt:lpstr>PowerPoint Presentation</vt:lpstr>
      <vt:lpstr>Molecules on surfaces of B &amp; T lymphocytes</vt:lpstr>
      <vt:lpstr>Molecules on Surfaces of B &amp; T Lymphocytes</vt:lpstr>
      <vt:lpstr>Induction of response</vt:lpstr>
      <vt:lpstr>Induction of Response</vt:lpstr>
      <vt:lpstr>Effectors - B cells </vt:lpstr>
      <vt:lpstr>PowerPoint Presentation</vt:lpstr>
      <vt:lpstr> </vt:lpstr>
      <vt:lpstr>PowerPoint Presentation</vt:lpstr>
      <vt:lpstr>PowerPoint Presentation</vt:lpstr>
      <vt:lpstr>Effectors - B cells </vt:lpstr>
      <vt:lpstr>Roles and Specific Actions of Antibodies in Immunity </vt:lpstr>
      <vt:lpstr>Antibodies in Immunity</vt:lpstr>
      <vt:lpstr>PowerPoint Presentation</vt:lpstr>
      <vt:lpstr>Effector T cells</vt:lpstr>
      <vt:lpstr>Effector T cells</vt:lpstr>
      <vt:lpstr>Effector T cells</vt:lpstr>
      <vt:lpstr>Effector T cells</vt:lpstr>
      <vt:lpstr>Lymphocytes</vt:lpstr>
      <vt:lpstr>Macrophages Enhance the Immune Response</vt:lpstr>
      <vt:lpstr>Macrophages Enhance the Immune Response</vt:lpstr>
      <vt:lpstr>Lymph Nodes  Filter Lymph</vt:lpstr>
      <vt:lpstr>Lymph Nodes  Filter Lymph</vt:lpstr>
      <vt:lpstr>Lymphocyte Recirculating</vt:lpstr>
      <vt:lpstr>Lymph Nodes  Filter Lymph</vt:lpstr>
      <vt:lpstr>Lymph Nodes  Filter Lymph</vt:lpstr>
      <vt:lpstr>Lymph Nodes  Filter Lymph</vt:lpstr>
      <vt:lpstr>Lymph Nodes  Filter Lymph</vt:lpstr>
      <vt:lpstr>Amplification of the Immune Response - factors (Lymphokines) and other cell types involved</vt:lpstr>
      <vt:lpstr>PowerPoint Presentation</vt:lpstr>
      <vt:lpstr>PowerPoint Presentation</vt:lpstr>
      <vt:lpstr>PowerPoint Presentation</vt:lpstr>
      <vt:lpstr>Ontogeny</vt:lpstr>
      <vt:lpstr>Next Time: Lymphoid System Components </vt:lpstr>
      <vt:lpstr>Structure of Lymphoid System Components </vt:lpstr>
      <vt:lpstr>PowerPoint Presentation</vt:lpstr>
      <vt:lpstr>PowerPoint Presentation</vt:lpstr>
      <vt:lpstr>PowerPoint Presentation</vt:lpstr>
      <vt:lpstr>PowerPoint Presentation</vt:lpstr>
    </vt:vector>
  </TitlesOfParts>
  <Company>College of Veterinary Medicine - Texas A&amp;M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the   Immune System</dc:title>
  <dc:creator>Johnson, Larry</dc:creator>
  <cp:lastModifiedBy>Tech</cp:lastModifiedBy>
  <cp:revision>9</cp:revision>
  <dcterms:created xsi:type="dcterms:W3CDTF">2016-02-24T23:04:39Z</dcterms:created>
  <dcterms:modified xsi:type="dcterms:W3CDTF">2016-03-04T18:30:19Z</dcterms:modified>
</cp:coreProperties>
</file>