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8" r:id="rId3"/>
    <p:sldId id="265" r:id="rId4"/>
    <p:sldId id="263" r:id="rId5"/>
    <p:sldId id="266" r:id="rId6"/>
    <p:sldId id="259" r:id="rId7"/>
    <p:sldId id="267" r:id="rId8"/>
    <p:sldId id="268"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53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10BAEC-03FA-4E3D-92E3-7646CDFEC0EC}" type="datetimeFigureOut">
              <a:rPr lang="en-US" smtClean="0"/>
              <a:t>2/7/2017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6DBEF3-8865-4954-BAE5-B9989C5E0CB7}" type="slidenum">
              <a:rPr lang="en-US" smtClean="0"/>
              <a:t>‹#›</a:t>
            </a:fld>
            <a:endParaRPr lang="en-US" dirty="0"/>
          </a:p>
        </p:txBody>
      </p:sp>
    </p:spTree>
    <p:extLst>
      <p:ext uri="{BB962C8B-B14F-4D97-AF65-F5344CB8AC3E}">
        <p14:creationId xmlns:p14="http://schemas.microsoft.com/office/powerpoint/2010/main" val="1183167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Discuss</a:t>
            </a:r>
            <a:r>
              <a:rPr lang="en-US" baseline="0" dirty="0" smtClean="0"/>
              <a:t> that all prescriptions must include: </a:t>
            </a:r>
            <a:r>
              <a:rPr lang="en-US" sz="1200" kern="1200" dirty="0" smtClean="0">
                <a:solidFill>
                  <a:schemeClr val="tx1"/>
                </a:solidFill>
                <a:effectLst/>
                <a:latin typeface="+mn-lt"/>
                <a:ea typeface="+mn-ea"/>
                <a:cs typeface="+mn-cs"/>
              </a:rPr>
              <a:t>current date, name of prescribing veterinarian, name of patient, species of patient, name of the drug, strength of drug, quantity of drug, directions for administration (dosage, duration, and administration route), number of refills, any special precautions (including food animal withdrawal</a:t>
            </a:r>
            <a:r>
              <a:rPr lang="en-US" sz="1200" kern="1200" baseline="0" dirty="0" smtClean="0">
                <a:solidFill>
                  <a:schemeClr val="tx1"/>
                </a:solidFill>
                <a:effectLst/>
                <a:latin typeface="+mn-lt"/>
                <a:ea typeface="+mn-ea"/>
                <a:cs typeface="+mn-cs"/>
              </a:rPr>
              <a:t> or withholding times)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Discuss special</a:t>
            </a:r>
            <a:r>
              <a:rPr lang="en-US" sz="1200" kern="1200" baseline="0" dirty="0" smtClean="0">
                <a:solidFill>
                  <a:schemeClr val="tx1"/>
                </a:solidFill>
                <a:effectLst/>
                <a:latin typeface="+mn-lt"/>
                <a:ea typeface="+mn-ea"/>
                <a:cs typeface="+mn-cs"/>
              </a:rPr>
              <a:t> circumstances regarding food animal use (withdrawal, withholding, or discard time). </a:t>
            </a:r>
            <a:r>
              <a:rPr lang="en-US" sz="1200" kern="1200" dirty="0" smtClean="0">
                <a:solidFill>
                  <a:schemeClr val="tx1"/>
                </a:solidFill>
                <a:effectLst/>
                <a:latin typeface="+mn-lt"/>
                <a:ea typeface="+mn-ea"/>
                <a:cs typeface="+mn-cs"/>
              </a:rPr>
              <a:t>The term withdrawal is used to refer to milk and the time from last drug use in the</a:t>
            </a:r>
          </a:p>
          <a:p>
            <a:r>
              <a:rPr lang="en-US" sz="1200" kern="1200" dirty="0" smtClean="0">
                <a:solidFill>
                  <a:schemeClr val="tx1"/>
                </a:solidFill>
                <a:effectLst/>
                <a:latin typeface="+mn-lt"/>
                <a:ea typeface="+mn-ea"/>
                <a:cs typeface="+mn-cs"/>
              </a:rPr>
              <a:t>lactating dairy cow until marketing of the milk from that individual cow.  The term withholding is associated with drug use in relation to animals marketed for slaughter and meat use. The withdrawal (milk) or withholding (meat) periods are established, based on the half life of the drug in a specific class of animal. A half-life is the time required to reduce by one-half the residues of the drug present. In 10 half-life periods, 99.9% of the drug residue will have been eliminated from the animal.</a:t>
            </a:r>
            <a:r>
              <a:rPr lang="en-US" sz="1200" kern="1200" baseline="0" dirty="0" smtClean="0">
                <a:solidFill>
                  <a:schemeClr val="tx1"/>
                </a:solidFill>
                <a:effectLst/>
                <a:latin typeface="+mn-lt"/>
                <a:ea typeface="+mn-ea"/>
                <a:cs typeface="+mn-cs"/>
              </a:rPr>
              <a:t> http://extension.usu.edu/files/publications/factsheet/FN-250_2.pdf </a:t>
            </a:r>
          </a:p>
          <a:p>
            <a:pPr marL="171450" indent="-171450">
              <a:buFont typeface="Arial" panose="020B0604020202020204" pitchFamily="34" charset="0"/>
              <a:buChar char="•"/>
            </a:pPr>
            <a:r>
              <a:rPr lang="en-US" sz="1200" kern="1200" baseline="0" dirty="0" smtClean="0">
                <a:solidFill>
                  <a:schemeClr val="tx1"/>
                </a:solidFill>
                <a:effectLst/>
                <a:latin typeface="+mn-lt"/>
                <a:ea typeface="+mn-ea"/>
                <a:cs typeface="+mn-cs"/>
              </a:rPr>
              <a:t>Abbreviations used by veterinarians regarding prescriptions: http://www.elephantcare.org/abbrev.htm </a:t>
            </a:r>
            <a:endParaRPr lang="en-US" dirty="0"/>
          </a:p>
        </p:txBody>
      </p:sp>
      <p:sp>
        <p:nvSpPr>
          <p:cNvPr id="4" name="Slide Number Placeholder 3"/>
          <p:cNvSpPr>
            <a:spLocks noGrp="1"/>
          </p:cNvSpPr>
          <p:nvPr>
            <p:ph type="sldNum" sz="quarter" idx="10"/>
          </p:nvPr>
        </p:nvSpPr>
        <p:spPr/>
        <p:txBody>
          <a:bodyPr/>
          <a:lstStyle/>
          <a:p>
            <a:fld id="{1E6DBEF3-8865-4954-BAE5-B9989C5E0CB7}" type="slidenum">
              <a:rPr lang="en-US" smtClean="0"/>
              <a:t>1</a:t>
            </a:fld>
            <a:endParaRPr lang="en-US" dirty="0"/>
          </a:p>
        </p:txBody>
      </p:sp>
    </p:spTree>
    <p:extLst>
      <p:ext uri="{BB962C8B-B14F-4D97-AF65-F5344CB8AC3E}">
        <p14:creationId xmlns:p14="http://schemas.microsoft.com/office/powerpoint/2010/main" val="13820430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Remind</a:t>
            </a:r>
            <a:r>
              <a:rPr lang="en-US" baseline="0" dirty="0" smtClean="0"/>
              <a:t> students to translate BID for clients</a:t>
            </a:r>
          </a:p>
          <a:p>
            <a:r>
              <a:rPr lang="en-US" baseline="0" dirty="0" smtClean="0"/>
              <a:t>Students must determine which size bottle is needed for “Charlie” based on his dosage</a:t>
            </a:r>
            <a:endParaRPr lang="en-US" dirty="0"/>
          </a:p>
        </p:txBody>
      </p:sp>
      <p:sp>
        <p:nvSpPr>
          <p:cNvPr id="4" name="Slide Number Placeholder 3"/>
          <p:cNvSpPr>
            <a:spLocks noGrp="1"/>
          </p:cNvSpPr>
          <p:nvPr>
            <p:ph type="sldNum" sz="quarter" idx="10"/>
          </p:nvPr>
        </p:nvSpPr>
        <p:spPr/>
        <p:txBody>
          <a:bodyPr/>
          <a:lstStyle/>
          <a:p>
            <a:fld id="{1E6DBEF3-8865-4954-BAE5-B9989C5E0CB7}" type="slidenum">
              <a:rPr lang="en-US" smtClean="0"/>
              <a:t>2</a:t>
            </a:fld>
            <a:endParaRPr lang="en-US"/>
          </a:p>
        </p:txBody>
      </p:sp>
    </p:spTree>
    <p:extLst>
      <p:ext uri="{BB962C8B-B14F-4D97-AF65-F5344CB8AC3E}">
        <p14:creationId xmlns:p14="http://schemas.microsoft.com/office/powerpoint/2010/main" val="19181118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Remind</a:t>
            </a:r>
            <a:r>
              <a:rPr lang="en-US" baseline="0" dirty="0" smtClean="0"/>
              <a:t> students to translate BID for clients</a:t>
            </a:r>
          </a:p>
          <a:p>
            <a:r>
              <a:rPr lang="en-US" baseline="0" dirty="0" smtClean="0"/>
              <a:t>Students must determine which size bottle is needed for “Charlie” based on his dosage</a:t>
            </a:r>
            <a:endParaRPr lang="en-US" dirty="0"/>
          </a:p>
        </p:txBody>
      </p:sp>
      <p:sp>
        <p:nvSpPr>
          <p:cNvPr id="4" name="Slide Number Placeholder 3"/>
          <p:cNvSpPr>
            <a:spLocks noGrp="1"/>
          </p:cNvSpPr>
          <p:nvPr>
            <p:ph type="sldNum" sz="quarter" idx="10"/>
          </p:nvPr>
        </p:nvSpPr>
        <p:spPr/>
        <p:txBody>
          <a:bodyPr/>
          <a:lstStyle/>
          <a:p>
            <a:fld id="{1E6DBEF3-8865-4954-BAE5-B9989C5E0CB7}" type="slidenum">
              <a:rPr lang="en-US" smtClean="0"/>
              <a:t>3</a:t>
            </a:fld>
            <a:endParaRPr lang="en-US"/>
          </a:p>
        </p:txBody>
      </p:sp>
    </p:spTree>
    <p:extLst>
      <p:ext uri="{BB962C8B-B14F-4D97-AF65-F5344CB8AC3E}">
        <p14:creationId xmlns:p14="http://schemas.microsoft.com/office/powerpoint/2010/main" val="9958012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Provide students with the</a:t>
            </a:r>
            <a:r>
              <a:rPr lang="en-US" baseline="0" dirty="0" smtClean="0"/>
              <a:t> opportunity to fill out a blank label before showing the answer.</a:t>
            </a:r>
            <a:endParaRPr lang="en-US" dirty="0"/>
          </a:p>
        </p:txBody>
      </p:sp>
      <p:sp>
        <p:nvSpPr>
          <p:cNvPr id="4" name="Slide Number Placeholder 3"/>
          <p:cNvSpPr>
            <a:spLocks noGrp="1"/>
          </p:cNvSpPr>
          <p:nvPr>
            <p:ph type="sldNum" sz="quarter" idx="10"/>
          </p:nvPr>
        </p:nvSpPr>
        <p:spPr/>
        <p:txBody>
          <a:bodyPr/>
          <a:lstStyle/>
          <a:p>
            <a:fld id="{1E6DBEF3-8865-4954-BAE5-B9989C5E0CB7}" type="slidenum">
              <a:rPr lang="en-US" smtClean="0"/>
              <a:t>4</a:t>
            </a:fld>
            <a:endParaRPr lang="en-US" dirty="0"/>
          </a:p>
        </p:txBody>
      </p:sp>
    </p:spTree>
    <p:extLst>
      <p:ext uri="{BB962C8B-B14F-4D97-AF65-F5344CB8AC3E}">
        <p14:creationId xmlns:p14="http://schemas.microsoft.com/office/powerpoint/2010/main" val="10851783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Provide students with the</a:t>
            </a:r>
            <a:r>
              <a:rPr lang="en-US" baseline="0" dirty="0" smtClean="0"/>
              <a:t> opportunity to fill out a blank label before showing </a:t>
            </a:r>
            <a:r>
              <a:rPr lang="en-US" baseline="0" smtClean="0"/>
              <a:t>the answer.</a:t>
            </a:r>
            <a:endParaRPr lang="en-US"/>
          </a:p>
        </p:txBody>
      </p:sp>
      <p:sp>
        <p:nvSpPr>
          <p:cNvPr id="4" name="Slide Number Placeholder 3"/>
          <p:cNvSpPr>
            <a:spLocks noGrp="1"/>
          </p:cNvSpPr>
          <p:nvPr>
            <p:ph type="sldNum" sz="quarter" idx="10"/>
          </p:nvPr>
        </p:nvSpPr>
        <p:spPr/>
        <p:txBody>
          <a:bodyPr/>
          <a:lstStyle/>
          <a:p>
            <a:fld id="{1E6DBEF3-8865-4954-BAE5-B9989C5E0CB7}" type="slidenum">
              <a:rPr lang="en-US" smtClean="0"/>
              <a:t>5</a:t>
            </a:fld>
            <a:endParaRPr lang="en-US" dirty="0"/>
          </a:p>
        </p:txBody>
      </p:sp>
    </p:spTree>
    <p:extLst>
      <p:ext uri="{BB962C8B-B14F-4D97-AF65-F5344CB8AC3E}">
        <p14:creationId xmlns:p14="http://schemas.microsoft.com/office/powerpoint/2010/main" val="17009639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Students will need to determine the appropriate strength</a:t>
            </a:r>
            <a:r>
              <a:rPr lang="en-US" baseline="0" dirty="0" smtClean="0"/>
              <a:t> based on patient dosage</a:t>
            </a:r>
          </a:p>
          <a:p>
            <a:r>
              <a:rPr lang="en-US" baseline="0" dirty="0" smtClean="0"/>
              <a:t>Students will need to determine the number of tablets to be given</a:t>
            </a:r>
          </a:p>
          <a:p>
            <a:r>
              <a:rPr lang="en-US" baseline="0" dirty="0" smtClean="0"/>
              <a:t>Students will need to determine the number of refills</a:t>
            </a:r>
          </a:p>
          <a:p>
            <a:r>
              <a:rPr lang="en-US" dirty="0" smtClean="0"/>
              <a:t> </a:t>
            </a:r>
            <a:endParaRPr lang="en-US" dirty="0"/>
          </a:p>
        </p:txBody>
      </p:sp>
      <p:sp>
        <p:nvSpPr>
          <p:cNvPr id="4" name="Slide Number Placeholder 3"/>
          <p:cNvSpPr>
            <a:spLocks noGrp="1"/>
          </p:cNvSpPr>
          <p:nvPr>
            <p:ph type="sldNum" sz="quarter" idx="10"/>
          </p:nvPr>
        </p:nvSpPr>
        <p:spPr/>
        <p:txBody>
          <a:bodyPr/>
          <a:lstStyle/>
          <a:p>
            <a:fld id="{1E6DBEF3-8865-4954-BAE5-B9989C5E0CB7}" type="slidenum">
              <a:rPr lang="en-US" smtClean="0"/>
              <a:t>6</a:t>
            </a:fld>
            <a:endParaRPr lang="en-US"/>
          </a:p>
        </p:txBody>
      </p:sp>
    </p:spTree>
    <p:extLst>
      <p:ext uri="{BB962C8B-B14F-4D97-AF65-F5344CB8AC3E}">
        <p14:creationId xmlns:p14="http://schemas.microsoft.com/office/powerpoint/2010/main" val="19181118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Remind</a:t>
            </a:r>
            <a:r>
              <a:rPr lang="en-US" baseline="0" dirty="0" smtClean="0"/>
              <a:t> students to translate BID for clients</a:t>
            </a:r>
          </a:p>
          <a:p>
            <a:r>
              <a:rPr lang="en-US" baseline="0" dirty="0" smtClean="0"/>
              <a:t>Students must determine which size bottle is needed for “Charlie” based on his dosage</a:t>
            </a:r>
            <a:endParaRPr lang="en-US" dirty="0"/>
          </a:p>
        </p:txBody>
      </p:sp>
      <p:sp>
        <p:nvSpPr>
          <p:cNvPr id="4" name="Slide Number Placeholder 3"/>
          <p:cNvSpPr>
            <a:spLocks noGrp="1"/>
          </p:cNvSpPr>
          <p:nvPr>
            <p:ph type="sldNum" sz="quarter" idx="10"/>
          </p:nvPr>
        </p:nvSpPr>
        <p:spPr/>
        <p:txBody>
          <a:bodyPr/>
          <a:lstStyle/>
          <a:p>
            <a:fld id="{1E6DBEF3-8865-4954-BAE5-B9989C5E0CB7}" type="slidenum">
              <a:rPr lang="en-US" smtClean="0"/>
              <a:t>7</a:t>
            </a:fld>
            <a:endParaRPr lang="en-US"/>
          </a:p>
        </p:txBody>
      </p:sp>
    </p:spTree>
    <p:extLst>
      <p:ext uri="{BB962C8B-B14F-4D97-AF65-F5344CB8AC3E}">
        <p14:creationId xmlns:p14="http://schemas.microsoft.com/office/powerpoint/2010/main" val="31865132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Provide students with the</a:t>
            </a:r>
            <a:r>
              <a:rPr lang="en-US" baseline="0" dirty="0" smtClean="0"/>
              <a:t> opportunity to fill out a blank label before showing the answer.</a:t>
            </a:r>
            <a:endParaRPr lang="en-US" dirty="0"/>
          </a:p>
        </p:txBody>
      </p:sp>
      <p:sp>
        <p:nvSpPr>
          <p:cNvPr id="4" name="Slide Number Placeholder 3"/>
          <p:cNvSpPr>
            <a:spLocks noGrp="1"/>
          </p:cNvSpPr>
          <p:nvPr>
            <p:ph type="sldNum" sz="quarter" idx="10"/>
          </p:nvPr>
        </p:nvSpPr>
        <p:spPr/>
        <p:txBody>
          <a:bodyPr/>
          <a:lstStyle/>
          <a:p>
            <a:fld id="{1E6DBEF3-8865-4954-BAE5-B9989C5E0CB7}" type="slidenum">
              <a:rPr lang="en-US" smtClean="0"/>
              <a:t>8</a:t>
            </a:fld>
            <a:endParaRPr lang="en-US" dirty="0"/>
          </a:p>
        </p:txBody>
      </p:sp>
    </p:spTree>
    <p:extLst>
      <p:ext uri="{BB962C8B-B14F-4D97-AF65-F5344CB8AC3E}">
        <p14:creationId xmlns:p14="http://schemas.microsoft.com/office/powerpoint/2010/main" val="4425787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011F689-9EDE-4DA0-A1A9-4DAA45808794}" type="datetimeFigureOut">
              <a:rPr lang="en-US" smtClean="0"/>
              <a:t>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8587A28-1B0A-4C25-8268-67C46CA3A3D1}" type="slidenum">
              <a:rPr lang="en-US" smtClean="0"/>
              <a:t>‹#›</a:t>
            </a:fld>
            <a:endParaRPr lang="en-US" dirty="0"/>
          </a:p>
        </p:txBody>
      </p:sp>
    </p:spTree>
    <p:extLst>
      <p:ext uri="{BB962C8B-B14F-4D97-AF65-F5344CB8AC3E}">
        <p14:creationId xmlns:p14="http://schemas.microsoft.com/office/powerpoint/2010/main" val="2149267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11F689-9EDE-4DA0-A1A9-4DAA45808794}" type="datetimeFigureOut">
              <a:rPr lang="en-US" smtClean="0"/>
              <a:t>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8587A28-1B0A-4C25-8268-67C46CA3A3D1}" type="slidenum">
              <a:rPr lang="en-US" smtClean="0"/>
              <a:t>‹#›</a:t>
            </a:fld>
            <a:endParaRPr lang="en-US" dirty="0"/>
          </a:p>
        </p:txBody>
      </p:sp>
    </p:spTree>
    <p:extLst>
      <p:ext uri="{BB962C8B-B14F-4D97-AF65-F5344CB8AC3E}">
        <p14:creationId xmlns:p14="http://schemas.microsoft.com/office/powerpoint/2010/main" val="811067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11F689-9EDE-4DA0-A1A9-4DAA45808794}" type="datetimeFigureOut">
              <a:rPr lang="en-US" smtClean="0"/>
              <a:t>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8587A28-1B0A-4C25-8268-67C46CA3A3D1}" type="slidenum">
              <a:rPr lang="en-US" smtClean="0"/>
              <a:t>‹#›</a:t>
            </a:fld>
            <a:endParaRPr lang="en-US" dirty="0"/>
          </a:p>
        </p:txBody>
      </p:sp>
    </p:spTree>
    <p:extLst>
      <p:ext uri="{BB962C8B-B14F-4D97-AF65-F5344CB8AC3E}">
        <p14:creationId xmlns:p14="http://schemas.microsoft.com/office/powerpoint/2010/main" val="3465737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11F689-9EDE-4DA0-A1A9-4DAA45808794}" type="datetimeFigureOut">
              <a:rPr lang="en-US" smtClean="0"/>
              <a:t>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8587A28-1B0A-4C25-8268-67C46CA3A3D1}" type="slidenum">
              <a:rPr lang="en-US" smtClean="0"/>
              <a:t>‹#›</a:t>
            </a:fld>
            <a:endParaRPr lang="en-US" dirty="0"/>
          </a:p>
        </p:txBody>
      </p:sp>
    </p:spTree>
    <p:extLst>
      <p:ext uri="{BB962C8B-B14F-4D97-AF65-F5344CB8AC3E}">
        <p14:creationId xmlns:p14="http://schemas.microsoft.com/office/powerpoint/2010/main" val="1491852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11F689-9EDE-4DA0-A1A9-4DAA45808794}" type="datetimeFigureOut">
              <a:rPr lang="en-US" smtClean="0"/>
              <a:t>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8587A28-1B0A-4C25-8268-67C46CA3A3D1}" type="slidenum">
              <a:rPr lang="en-US" smtClean="0"/>
              <a:t>‹#›</a:t>
            </a:fld>
            <a:endParaRPr lang="en-US" dirty="0"/>
          </a:p>
        </p:txBody>
      </p:sp>
    </p:spTree>
    <p:extLst>
      <p:ext uri="{BB962C8B-B14F-4D97-AF65-F5344CB8AC3E}">
        <p14:creationId xmlns:p14="http://schemas.microsoft.com/office/powerpoint/2010/main" val="594160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011F689-9EDE-4DA0-A1A9-4DAA45808794}" type="datetimeFigureOut">
              <a:rPr lang="en-US" smtClean="0"/>
              <a:t>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8587A28-1B0A-4C25-8268-67C46CA3A3D1}" type="slidenum">
              <a:rPr lang="en-US" smtClean="0"/>
              <a:t>‹#›</a:t>
            </a:fld>
            <a:endParaRPr lang="en-US" dirty="0"/>
          </a:p>
        </p:txBody>
      </p:sp>
    </p:spTree>
    <p:extLst>
      <p:ext uri="{BB962C8B-B14F-4D97-AF65-F5344CB8AC3E}">
        <p14:creationId xmlns:p14="http://schemas.microsoft.com/office/powerpoint/2010/main" val="1886361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011F689-9EDE-4DA0-A1A9-4DAA45808794}" type="datetimeFigureOut">
              <a:rPr lang="en-US" smtClean="0"/>
              <a:t>2/7/2017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8587A28-1B0A-4C25-8268-67C46CA3A3D1}" type="slidenum">
              <a:rPr lang="en-US" smtClean="0"/>
              <a:t>‹#›</a:t>
            </a:fld>
            <a:endParaRPr lang="en-US" dirty="0"/>
          </a:p>
        </p:txBody>
      </p:sp>
    </p:spTree>
    <p:extLst>
      <p:ext uri="{BB962C8B-B14F-4D97-AF65-F5344CB8AC3E}">
        <p14:creationId xmlns:p14="http://schemas.microsoft.com/office/powerpoint/2010/main" val="1450034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011F689-9EDE-4DA0-A1A9-4DAA45808794}" type="datetimeFigureOut">
              <a:rPr lang="en-US" smtClean="0"/>
              <a:t>2/7/2017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8587A28-1B0A-4C25-8268-67C46CA3A3D1}" type="slidenum">
              <a:rPr lang="en-US" smtClean="0"/>
              <a:t>‹#›</a:t>
            </a:fld>
            <a:endParaRPr lang="en-US" dirty="0"/>
          </a:p>
        </p:txBody>
      </p:sp>
    </p:spTree>
    <p:extLst>
      <p:ext uri="{BB962C8B-B14F-4D97-AF65-F5344CB8AC3E}">
        <p14:creationId xmlns:p14="http://schemas.microsoft.com/office/powerpoint/2010/main" val="2575549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11F689-9EDE-4DA0-A1A9-4DAA45808794}" type="datetimeFigureOut">
              <a:rPr lang="en-US" smtClean="0"/>
              <a:t>2/7/2017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8587A28-1B0A-4C25-8268-67C46CA3A3D1}" type="slidenum">
              <a:rPr lang="en-US" smtClean="0"/>
              <a:t>‹#›</a:t>
            </a:fld>
            <a:endParaRPr lang="en-US" dirty="0"/>
          </a:p>
        </p:txBody>
      </p:sp>
    </p:spTree>
    <p:extLst>
      <p:ext uri="{BB962C8B-B14F-4D97-AF65-F5344CB8AC3E}">
        <p14:creationId xmlns:p14="http://schemas.microsoft.com/office/powerpoint/2010/main" val="647931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11F689-9EDE-4DA0-A1A9-4DAA45808794}" type="datetimeFigureOut">
              <a:rPr lang="en-US" smtClean="0"/>
              <a:t>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8587A28-1B0A-4C25-8268-67C46CA3A3D1}" type="slidenum">
              <a:rPr lang="en-US" smtClean="0"/>
              <a:t>‹#›</a:t>
            </a:fld>
            <a:endParaRPr lang="en-US" dirty="0"/>
          </a:p>
        </p:txBody>
      </p:sp>
    </p:spTree>
    <p:extLst>
      <p:ext uri="{BB962C8B-B14F-4D97-AF65-F5344CB8AC3E}">
        <p14:creationId xmlns:p14="http://schemas.microsoft.com/office/powerpoint/2010/main" val="3069336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11F689-9EDE-4DA0-A1A9-4DAA45808794}" type="datetimeFigureOut">
              <a:rPr lang="en-US" smtClean="0"/>
              <a:t>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8587A28-1B0A-4C25-8268-67C46CA3A3D1}" type="slidenum">
              <a:rPr lang="en-US" smtClean="0"/>
              <a:t>‹#›</a:t>
            </a:fld>
            <a:endParaRPr lang="en-US" dirty="0"/>
          </a:p>
        </p:txBody>
      </p:sp>
    </p:spTree>
    <p:extLst>
      <p:ext uri="{BB962C8B-B14F-4D97-AF65-F5344CB8AC3E}">
        <p14:creationId xmlns:p14="http://schemas.microsoft.com/office/powerpoint/2010/main" val="796345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11F689-9EDE-4DA0-A1A9-4DAA45808794}" type="datetimeFigureOut">
              <a:rPr lang="en-US" smtClean="0"/>
              <a:t>2/7/2017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587A28-1B0A-4C25-8268-67C46CA3A3D1}" type="slidenum">
              <a:rPr lang="en-US" smtClean="0"/>
              <a:t>‹#›</a:t>
            </a:fld>
            <a:endParaRPr lang="en-US" dirty="0"/>
          </a:p>
        </p:txBody>
      </p:sp>
    </p:spTree>
    <p:extLst>
      <p:ext uri="{BB962C8B-B14F-4D97-AF65-F5344CB8AC3E}">
        <p14:creationId xmlns:p14="http://schemas.microsoft.com/office/powerpoint/2010/main" val="34815339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50000"/>
            <a:lum/>
          </a:blip>
          <a:srcRect/>
          <a:stretch>
            <a:fillRect t="-11000" b="-11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81200" y="2133600"/>
            <a:ext cx="6705600" cy="1470025"/>
          </a:xfrm>
        </p:spPr>
        <p:txBody>
          <a:bodyPr/>
          <a:lstStyle/>
          <a:p>
            <a:r>
              <a:rPr lang="en-US" dirty="0" smtClean="0"/>
              <a:t>Filling a Prescription</a:t>
            </a:r>
            <a:endParaRPr lang="en-US" dirty="0"/>
          </a:p>
        </p:txBody>
      </p:sp>
    </p:spTree>
    <p:extLst>
      <p:ext uri="{BB962C8B-B14F-4D97-AF65-F5344CB8AC3E}">
        <p14:creationId xmlns:p14="http://schemas.microsoft.com/office/powerpoint/2010/main" val="29453015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35000"/>
            <a:lum/>
          </a:blip>
          <a:srcRect/>
          <a:stretch>
            <a:fillRect t="-11000" b="-1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9592"/>
            <a:ext cx="8229600" cy="1143000"/>
          </a:xfrm>
        </p:spPr>
        <p:txBody>
          <a:bodyPr/>
          <a:lstStyle/>
          <a:p>
            <a:r>
              <a:rPr lang="en-US" dirty="0" smtClean="0"/>
              <a:t>Scenario 1</a:t>
            </a:r>
            <a:endParaRPr lang="en-US" dirty="0"/>
          </a:p>
        </p:txBody>
      </p:sp>
      <p:sp>
        <p:nvSpPr>
          <p:cNvPr id="3" name="Content Placeholder 2"/>
          <p:cNvSpPr>
            <a:spLocks noGrp="1"/>
          </p:cNvSpPr>
          <p:nvPr>
            <p:ph idx="1"/>
          </p:nvPr>
        </p:nvSpPr>
        <p:spPr>
          <a:xfrm>
            <a:off x="152400" y="1219200"/>
            <a:ext cx="8686800" cy="5105400"/>
          </a:xfrm>
        </p:spPr>
        <p:txBody>
          <a:bodyPr>
            <a:normAutofit lnSpcReduction="10000"/>
          </a:bodyPr>
          <a:lstStyle/>
          <a:p>
            <a:r>
              <a:rPr lang="en-US" dirty="0" smtClean="0"/>
              <a:t>Charlie, a 3 year-old, neutered male, Corgi mix is seen by Dr. Brown for vomiting and diarrhea</a:t>
            </a:r>
          </a:p>
          <a:p>
            <a:r>
              <a:rPr lang="en-US" dirty="0" smtClean="0"/>
              <a:t>Dr. Brown diagnoses Charlie with a gastrointestinal tract infection and prescribes  </a:t>
            </a:r>
            <a:r>
              <a:rPr lang="en-US" dirty="0" smtClean="0"/>
              <a:t>Amoxicillin 200 mg </a:t>
            </a:r>
            <a:r>
              <a:rPr lang="en-US" dirty="0" smtClean="0"/>
              <a:t>to be given </a:t>
            </a:r>
            <a:r>
              <a:rPr lang="en-US" dirty="0" smtClean="0"/>
              <a:t>with food BID </a:t>
            </a:r>
            <a:r>
              <a:rPr lang="en-US" dirty="0" smtClean="0"/>
              <a:t>for 7 days</a:t>
            </a:r>
          </a:p>
          <a:p>
            <a:r>
              <a:rPr lang="en-US" dirty="0" err="1" smtClean="0"/>
              <a:t>Amoxi</a:t>
            </a:r>
            <a:r>
              <a:rPr lang="en-US" dirty="0" smtClean="0"/>
              <a:t>-tabs: </a:t>
            </a:r>
            <a:endParaRPr lang="en-US" dirty="0" smtClean="0"/>
          </a:p>
          <a:p>
            <a:pPr lvl="1"/>
            <a:r>
              <a:rPr lang="en-US" dirty="0" smtClean="0"/>
              <a:t>Available in 50 mg, 100 mg, 150 mg, 200 mg, and 400 mg strengths</a:t>
            </a:r>
          </a:p>
          <a:p>
            <a:pPr lvl="1"/>
            <a:r>
              <a:rPr lang="en-US" dirty="0" smtClean="0"/>
              <a:t>Expires 1 year after prescription date</a:t>
            </a:r>
          </a:p>
          <a:p>
            <a:pPr marL="457200" lvl="1" indent="0">
              <a:buNone/>
            </a:pPr>
            <a:endParaRPr lang="en-US" dirty="0" smtClean="0"/>
          </a:p>
          <a:p>
            <a:pPr lvl="1"/>
            <a:endParaRPr lang="en-US" dirty="0"/>
          </a:p>
        </p:txBody>
      </p:sp>
    </p:spTree>
    <p:extLst>
      <p:ext uri="{BB962C8B-B14F-4D97-AF65-F5344CB8AC3E}">
        <p14:creationId xmlns:p14="http://schemas.microsoft.com/office/powerpoint/2010/main" val="2300156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35000"/>
            <a:lum/>
          </a:blip>
          <a:srcRect/>
          <a:stretch>
            <a:fillRect t="-11000" b="-1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9592"/>
            <a:ext cx="8229600" cy="1143000"/>
          </a:xfrm>
        </p:spPr>
        <p:txBody>
          <a:bodyPr/>
          <a:lstStyle/>
          <a:p>
            <a:r>
              <a:rPr lang="en-US" dirty="0" smtClean="0"/>
              <a:t>Scenario </a:t>
            </a:r>
            <a:r>
              <a:rPr lang="en-US" dirty="0" smtClean="0"/>
              <a:t>1 </a:t>
            </a:r>
            <a:endParaRPr lang="en-US" dirty="0"/>
          </a:p>
        </p:txBody>
      </p:sp>
      <p:sp>
        <p:nvSpPr>
          <p:cNvPr id="3" name="Content Placeholder 2"/>
          <p:cNvSpPr>
            <a:spLocks noGrp="1"/>
          </p:cNvSpPr>
          <p:nvPr>
            <p:ph idx="1"/>
          </p:nvPr>
        </p:nvSpPr>
        <p:spPr>
          <a:xfrm>
            <a:off x="152400" y="1219200"/>
            <a:ext cx="8686800" cy="5105400"/>
          </a:xfrm>
        </p:spPr>
        <p:txBody>
          <a:bodyPr>
            <a:normAutofit/>
          </a:bodyPr>
          <a:lstStyle/>
          <a:p>
            <a:r>
              <a:rPr lang="en-US" dirty="0" smtClean="0"/>
              <a:t>Calculate number of tablets needed to fill prescription</a:t>
            </a:r>
          </a:p>
          <a:p>
            <a:r>
              <a:rPr lang="en-US" dirty="0" smtClean="0"/>
              <a:t>200 mg </a:t>
            </a:r>
            <a:r>
              <a:rPr lang="en-US" dirty="0" smtClean="0"/>
              <a:t>to be given </a:t>
            </a:r>
            <a:r>
              <a:rPr lang="en-US" dirty="0" smtClean="0"/>
              <a:t>with food BID </a:t>
            </a:r>
            <a:r>
              <a:rPr lang="en-US" dirty="0" smtClean="0"/>
              <a:t>for 7 </a:t>
            </a:r>
            <a:r>
              <a:rPr lang="en-US" dirty="0" smtClean="0"/>
              <a:t>days</a:t>
            </a:r>
          </a:p>
          <a:p>
            <a:pPr lvl="1"/>
            <a:r>
              <a:rPr lang="en-US" dirty="0" smtClean="0"/>
              <a:t>BID – twice a day or every 12 hours</a:t>
            </a:r>
            <a:endParaRPr lang="en-US" dirty="0" smtClean="0"/>
          </a:p>
          <a:p>
            <a:r>
              <a:rPr lang="en-US" dirty="0" err="1" smtClean="0"/>
              <a:t>Amoxi</a:t>
            </a:r>
            <a:r>
              <a:rPr lang="en-US" dirty="0" smtClean="0"/>
              <a:t>-tabs: </a:t>
            </a:r>
            <a:endParaRPr lang="en-US" dirty="0" smtClean="0"/>
          </a:p>
          <a:p>
            <a:pPr lvl="1"/>
            <a:r>
              <a:rPr lang="en-US" dirty="0" smtClean="0"/>
              <a:t>Available in 50 mg, 100 mg, 150 mg, 200 mg, and 400 mg strengths</a:t>
            </a:r>
          </a:p>
          <a:p>
            <a:r>
              <a:rPr lang="en-US" dirty="0" smtClean="0"/>
              <a:t>1 tablet x 2 (twice/day) = 2 tablets/day</a:t>
            </a:r>
          </a:p>
          <a:p>
            <a:r>
              <a:rPr lang="en-US" dirty="0" smtClean="0"/>
              <a:t>2 tablets/day x 7 days = 14 tablets</a:t>
            </a:r>
            <a:endParaRPr lang="en-US" dirty="0" smtClean="0"/>
          </a:p>
          <a:p>
            <a:pPr marL="457200" lvl="1" indent="0">
              <a:buNone/>
            </a:pPr>
            <a:endParaRPr lang="en-US" dirty="0" smtClean="0"/>
          </a:p>
          <a:p>
            <a:pPr lvl="1"/>
            <a:endParaRPr lang="en-US" dirty="0"/>
          </a:p>
        </p:txBody>
      </p:sp>
      <p:sp>
        <p:nvSpPr>
          <p:cNvPr id="4" name="Oval 3"/>
          <p:cNvSpPr/>
          <p:nvPr/>
        </p:nvSpPr>
        <p:spPr>
          <a:xfrm>
            <a:off x="6172200" y="4038600"/>
            <a:ext cx="1295400" cy="457200"/>
          </a:xfrm>
          <a:prstGeom prst="ellipse">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1391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additive="base">
                                        <p:cTn id="21" dur="500" fill="hold"/>
                                        <p:tgtEl>
                                          <p:spTgt spid="4"/>
                                        </p:tgtEl>
                                        <p:attrNameLst>
                                          <p:attrName>ppt_x</p:attrName>
                                        </p:attrNameLst>
                                      </p:cBhvr>
                                      <p:tavLst>
                                        <p:tav tm="0">
                                          <p:val>
                                            <p:strVal val="#ppt_x"/>
                                          </p:val>
                                        </p:tav>
                                        <p:tav tm="100000">
                                          <p:val>
                                            <p:strVal val="#ppt_x"/>
                                          </p:val>
                                        </p:tav>
                                      </p:tavLst>
                                    </p:anim>
                                    <p:anim calcmode="lin" valueType="num">
                                      <p:cBhvr additive="base">
                                        <p:cTn id="2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2188844" y="1398271"/>
            <a:ext cx="4823460" cy="4106862"/>
            <a:chOff x="2188844" y="1398271"/>
            <a:chExt cx="4823460" cy="4106862"/>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47912" y="1398271"/>
              <a:ext cx="615950" cy="560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5" name="Group 4"/>
            <p:cNvGrpSpPr/>
            <p:nvPr/>
          </p:nvGrpSpPr>
          <p:grpSpPr>
            <a:xfrm>
              <a:off x="2188844" y="1398271"/>
              <a:ext cx="4823460" cy="4106862"/>
              <a:chOff x="2431732" y="837883"/>
              <a:chExt cx="4823460" cy="4106862"/>
            </a:xfrm>
          </p:grpSpPr>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53467" y="837883"/>
                <a:ext cx="615950" cy="560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3"/>
              <p:cNvSpPr txBox="1"/>
              <p:nvPr/>
            </p:nvSpPr>
            <p:spPr>
              <a:xfrm>
                <a:off x="2590800" y="837883"/>
                <a:ext cx="4019550" cy="560705"/>
              </a:xfrm>
              <a:prstGeom prst="rect">
                <a:avLst/>
              </a:prstGeom>
              <a:noFill/>
            </p:spPr>
            <p:txBody>
              <a:bodyPr wrap="square" rtlCol="0">
                <a:noAutofit/>
              </a:bodyPr>
              <a:lstStyle/>
              <a:p>
                <a:pPr marL="0" marR="0" algn="ctr">
                  <a:spcBef>
                    <a:spcPts val="0"/>
                  </a:spcBef>
                  <a:spcAft>
                    <a:spcPts val="0"/>
                  </a:spcAft>
                </a:pPr>
                <a:r>
                  <a:rPr lang="en-US" sz="1400" kern="1200" dirty="0">
                    <a:solidFill>
                      <a:srgbClr val="000000"/>
                    </a:solidFill>
                    <a:effectLst/>
                    <a:latin typeface="Calibri"/>
                    <a:ea typeface="Calibri"/>
                    <a:cs typeface="Times New Roman"/>
                  </a:rPr>
                  <a:t>Texas A&amp;M Veterinary Hospital</a:t>
                </a:r>
                <a:endParaRPr lang="en-US" sz="1200" dirty="0">
                  <a:effectLst/>
                  <a:latin typeface="Times New Roman"/>
                  <a:ea typeface="Calibri"/>
                </a:endParaRPr>
              </a:p>
              <a:p>
                <a:pPr marL="0" marR="0" algn="ctr">
                  <a:spcBef>
                    <a:spcPts val="0"/>
                  </a:spcBef>
                  <a:spcAft>
                    <a:spcPts val="0"/>
                  </a:spcAft>
                </a:pPr>
                <a:r>
                  <a:rPr lang="en-US" sz="1400" kern="1200" dirty="0">
                    <a:solidFill>
                      <a:srgbClr val="000000"/>
                    </a:solidFill>
                    <a:effectLst/>
                    <a:latin typeface="Calibri"/>
                    <a:ea typeface="Calibri"/>
                    <a:cs typeface="Times New Roman"/>
                  </a:rPr>
                  <a:t>College Station, TX</a:t>
                </a:r>
                <a:endParaRPr lang="en-US" sz="1200" dirty="0">
                  <a:effectLst/>
                  <a:latin typeface="Times New Roman"/>
                  <a:ea typeface="Calibri"/>
                </a:endParaRPr>
              </a:p>
            </p:txBody>
          </p:sp>
          <p:cxnSp>
            <p:nvCxnSpPr>
              <p:cNvPr id="9" name="Straight Connector 8"/>
              <p:cNvCxnSpPr/>
              <p:nvPr/>
            </p:nvCxnSpPr>
            <p:spPr>
              <a:xfrm>
                <a:off x="2590800" y="1447800"/>
                <a:ext cx="4186555"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590800" y="1524000"/>
                <a:ext cx="4186555"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1" name="TextBox 6"/>
              <p:cNvSpPr txBox="1"/>
              <p:nvPr/>
            </p:nvSpPr>
            <p:spPr>
              <a:xfrm>
                <a:off x="2431732" y="1752600"/>
                <a:ext cx="4337685" cy="2807970"/>
              </a:xfrm>
              <a:prstGeom prst="rect">
                <a:avLst/>
              </a:prstGeom>
              <a:noFill/>
            </p:spPr>
            <p:txBody>
              <a:bodyPr wrap="square" rtlCol="0">
                <a:noAutofit/>
              </a:bodyPr>
              <a:lstStyle/>
              <a:p>
                <a:pPr marL="0" marR="0">
                  <a:spcBef>
                    <a:spcPts val="0"/>
                  </a:spcBef>
                  <a:spcAft>
                    <a:spcPts val="0"/>
                  </a:spcAft>
                </a:pPr>
                <a:r>
                  <a:rPr lang="en-US" sz="1400" b="1" kern="1200" dirty="0">
                    <a:solidFill>
                      <a:srgbClr val="000000"/>
                    </a:solidFill>
                    <a:effectLst/>
                    <a:latin typeface="Calibri"/>
                    <a:ea typeface="Calibri"/>
                    <a:cs typeface="Times New Roman"/>
                  </a:rPr>
                  <a:t>Name</a:t>
                </a:r>
                <a:r>
                  <a:rPr lang="en-US" sz="1400" b="1" kern="1200" dirty="0" smtClean="0">
                    <a:solidFill>
                      <a:srgbClr val="000000"/>
                    </a:solidFill>
                    <a:effectLst/>
                    <a:latin typeface="Calibri"/>
                    <a:ea typeface="Calibri"/>
                    <a:cs typeface="Times New Roman"/>
                  </a:rPr>
                  <a:t>: </a:t>
                </a:r>
                <a:r>
                  <a:rPr lang="en-US" sz="1400" kern="1200" dirty="0" smtClean="0">
                    <a:solidFill>
                      <a:srgbClr val="000000"/>
                    </a:solidFill>
                    <a:effectLst/>
                    <a:latin typeface="Calibri"/>
                    <a:ea typeface="Calibri"/>
                    <a:cs typeface="Times New Roman"/>
                  </a:rPr>
                  <a:t>			</a:t>
                </a:r>
                <a:endParaRPr lang="en-US" sz="1200" dirty="0">
                  <a:effectLst/>
                  <a:latin typeface="Times New Roman"/>
                  <a:ea typeface="Calibri"/>
                </a:endParaRPr>
              </a:p>
              <a:p>
                <a:pPr marL="0" marR="0">
                  <a:spcBef>
                    <a:spcPts val="0"/>
                  </a:spcBef>
                  <a:spcAft>
                    <a:spcPts val="0"/>
                  </a:spcAft>
                </a:pPr>
                <a:r>
                  <a:rPr lang="en-US" sz="1400" b="1" kern="1200" dirty="0">
                    <a:solidFill>
                      <a:srgbClr val="000000"/>
                    </a:solidFill>
                    <a:effectLst/>
                    <a:latin typeface="Calibri"/>
                    <a:ea typeface="Calibri"/>
                    <a:cs typeface="Times New Roman"/>
                  </a:rPr>
                  <a:t>Species</a:t>
                </a:r>
                <a:r>
                  <a:rPr lang="en-US" sz="1400" b="1" kern="1200" dirty="0" smtClean="0">
                    <a:solidFill>
                      <a:srgbClr val="000000"/>
                    </a:solidFill>
                    <a:effectLst/>
                    <a:latin typeface="Calibri"/>
                    <a:ea typeface="Calibri"/>
                    <a:cs typeface="Times New Roman"/>
                  </a:rPr>
                  <a:t>: </a:t>
                </a:r>
                <a:endParaRPr lang="en-US" sz="1400" b="1" kern="1200" dirty="0" smtClean="0">
                  <a:solidFill>
                    <a:srgbClr val="000000"/>
                  </a:solidFill>
                  <a:effectLst/>
                  <a:latin typeface="Calibri"/>
                  <a:ea typeface="Calibri"/>
                  <a:cs typeface="Times New Roman"/>
                </a:endParaRPr>
              </a:p>
              <a:p>
                <a:pPr marL="0" marR="0">
                  <a:spcBef>
                    <a:spcPts val="0"/>
                  </a:spcBef>
                  <a:spcAft>
                    <a:spcPts val="0"/>
                  </a:spcAft>
                </a:pPr>
                <a:r>
                  <a:rPr lang="en-US" sz="1400" b="1" kern="1200" dirty="0" smtClean="0">
                    <a:solidFill>
                      <a:srgbClr val="000000"/>
                    </a:solidFill>
                    <a:effectLst/>
                    <a:latin typeface="Calibri"/>
                    <a:ea typeface="Calibri"/>
                    <a:cs typeface="Times New Roman"/>
                  </a:rPr>
                  <a:t>Date</a:t>
                </a:r>
                <a:r>
                  <a:rPr lang="en-US" sz="1400" b="1" kern="1200" dirty="0" smtClean="0">
                    <a:solidFill>
                      <a:srgbClr val="000000"/>
                    </a:solidFill>
                    <a:effectLst/>
                    <a:latin typeface="Calibri"/>
                    <a:ea typeface="Calibri"/>
                    <a:cs typeface="Times New Roman"/>
                  </a:rPr>
                  <a:t>: </a:t>
                </a:r>
                <a:r>
                  <a:rPr lang="en-US" sz="1400" b="1" kern="1200" dirty="0" smtClean="0">
                    <a:solidFill>
                      <a:srgbClr val="000000"/>
                    </a:solidFill>
                    <a:effectLst/>
                    <a:latin typeface="Calibri"/>
                    <a:ea typeface="Calibri"/>
                    <a:cs typeface="Times New Roman"/>
                  </a:rPr>
                  <a:t>	</a:t>
                </a:r>
                <a:r>
                  <a:rPr lang="en-US" sz="1400" b="1" kern="1200" dirty="0" smtClean="0">
                    <a:solidFill>
                      <a:srgbClr val="000000"/>
                    </a:solidFill>
                    <a:effectLst/>
                    <a:latin typeface="Calibri"/>
                    <a:ea typeface="Calibri"/>
                    <a:cs typeface="Times New Roman"/>
                  </a:rPr>
                  <a:t>	Dr</a:t>
                </a:r>
                <a:r>
                  <a:rPr lang="en-US" sz="1400" b="1" kern="1200" dirty="0" smtClean="0">
                    <a:solidFill>
                      <a:srgbClr val="000000"/>
                    </a:solidFill>
                    <a:effectLst/>
                    <a:latin typeface="Calibri"/>
                    <a:ea typeface="Calibri"/>
                    <a:cs typeface="Times New Roman"/>
                  </a:rPr>
                  <a:t>.:</a:t>
                </a:r>
                <a:endParaRPr lang="en-US" sz="1200" dirty="0">
                  <a:effectLst/>
                  <a:latin typeface="Times New Roman"/>
                  <a:ea typeface="Calibri"/>
                </a:endParaRPr>
              </a:p>
              <a:p>
                <a:pPr marL="0" marR="0">
                  <a:spcBef>
                    <a:spcPts val="0"/>
                  </a:spcBef>
                  <a:spcAft>
                    <a:spcPts val="0"/>
                  </a:spcAft>
                </a:pPr>
                <a:r>
                  <a:rPr lang="en-US" sz="1200" dirty="0">
                    <a:effectLst/>
                    <a:latin typeface="Times New Roman"/>
                    <a:ea typeface="Calibri"/>
                  </a:rPr>
                  <a:t> </a:t>
                </a:r>
              </a:p>
              <a:p>
                <a:pPr marL="0" marR="0">
                  <a:spcBef>
                    <a:spcPts val="0"/>
                  </a:spcBef>
                  <a:spcAft>
                    <a:spcPts val="0"/>
                  </a:spcAft>
                </a:pPr>
                <a:r>
                  <a:rPr lang="en-US" sz="1400" b="1" kern="1200" dirty="0">
                    <a:solidFill>
                      <a:srgbClr val="000000"/>
                    </a:solidFill>
                    <a:effectLst/>
                    <a:latin typeface="Calibri"/>
                    <a:ea typeface="Calibri"/>
                    <a:cs typeface="Times New Roman"/>
                  </a:rPr>
                  <a:t>Directions:</a:t>
                </a:r>
                <a:endParaRPr lang="en-US" sz="1200" dirty="0">
                  <a:effectLst/>
                  <a:latin typeface="Times New Roman"/>
                  <a:ea typeface="Calibri"/>
                </a:endParaRPr>
              </a:p>
              <a:p>
                <a:pPr marL="0" marR="0">
                  <a:spcBef>
                    <a:spcPts val="0"/>
                  </a:spcBef>
                  <a:spcAft>
                    <a:spcPts val="0"/>
                  </a:spcAft>
                </a:pPr>
                <a:endParaRPr lang="en-US" sz="1400" b="1" kern="1200" dirty="0" smtClean="0">
                  <a:solidFill>
                    <a:srgbClr val="000000"/>
                  </a:solidFill>
                  <a:effectLst/>
                  <a:latin typeface="+mj-lt"/>
                  <a:ea typeface="Calibri"/>
                  <a:cs typeface="Times New Roman"/>
                </a:endParaRPr>
              </a:p>
              <a:p>
                <a:pPr marL="0" marR="0">
                  <a:spcBef>
                    <a:spcPts val="0"/>
                  </a:spcBef>
                  <a:spcAft>
                    <a:spcPts val="0"/>
                  </a:spcAft>
                </a:pPr>
                <a:endParaRPr lang="en-US" sz="1400" b="1" dirty="0">
                  <a:solidFill>
                    <a:srgbClr val="000000"/>
                  </a:solidFill>
                  <a:latin typeface="+mj-lt"/>
                  <a:ea typeface="Calibri"/>
                  <a:cs typeface="Times New Roman"/>
                </a:endParaRPr>
              </a:p>
              <a:p>
                <a:pPr marL="0" marR="0">
                  <a:spcBef>
                    <a:spcPts val="0"/>
                  </a:spcBef>
                  <a:spcAft>
                    <a:spcPts val="0"/>
                  </a:spcAft>
                </a:pPr>
                <a:r>
                  <a:rPr lang="en-US" sz="1400" b="1" kern="1200" dirty="0">
                    <a:solidFill>
                      <a:srgbClr val="000000"/>
                    </a:solidFill>
                    <a:effectLst/>
                    <a:latin typeface="+mj-lt"/>
                    <a:ea typeface="Calibri"/>
                    <a:cs typeface="Times New Roman"/>
                  </a:rPr>
                  <a:t> </a:t>
                </a:r>
                <a:endParaRPr lang="en-US" sz="1400" dirty="0">
                  <a:effectLst/>
                  <a:latin typeface="+mj-lt"/>
                  <a:ea typeface="Calibri"/>
                </a:endParaRPr>
              </a:p>
              <a:p>
                <a:pPr marL="0" marR="0">
                  <a:spcBef>
                    <a:spcPts val="0"/>
                  </a:spcBef>
                  <a:spcAft>
                    <a:spcPts val="0"/>
                  </a:spcAft>
                </a:pPr>
                <a:r>
                  <a:rPr lang="en-US" sz="1400" b="1" kern="1200" dirty="0">
                    <a:solidFill>
                      <a:srgbClr val="000000"/>
                    </a:solidFill>
                    <a:effectLst/>
                    <a:latin typeface="Calibri"/>
                    <a:ea typeface="Calibri"/>
                    <a:cs typeface="Times New Roman"/>
                  </a:rPr>
                  <a:t> </a:t>
                </a:r>
                <a:endParaRPr lang="en-US" sz="1200" dirty="0">
                  <a:effectLst/>
                  <a:latin typeface="Times New Roman"/>
                  <a:ea typeface="Calibri"/>
                </a:endParaRPr>
              </a:p>
              <a:p>
                <a:r>
                  <a:rPr lang="en-US" sz="1400" b="1" kern="1200" dirty="0">
                    <a:solidFill>
                      <a:srgbClr val="000000"/>
                    </a:solidFill>
                    <a:effectLst/>
                    <a:latin typeface="Calibri"/>
                    <a:ea typeface="Calibri"/>
                    <a:cs typeface="Times New Roman"/>
                  </a:rPr>
                  <a:t>Drug</a:t>
                </a:r>
                <a:r>
                  <a:rPr lang="en-US" sz="1400" b="1" kern="1200" dirty="0" smtClean="0">
                    <a:solidFill>
                      <a:srgbClr val="000000"/>
                    </a:solidFill>
                    <a:effectLst/>
                    <a:latin typeface="Calibri"/>
                    <a:ea typeface="Calibri"/>
                    <a:cs typeface="Times New Roman"/>
                  </a:rPr>
                  <a:t>: </a:t>
                </a:r>
                <a:endParaRPr lang="en-US" sz="1400" b="1" kern="1200" dirty="0" smtClean="0">
                  <a:solidFill>
                    <a:srgbClr val="000000"/>
                  </a:solidFill>
                  <a:effectLst/>
                  <a:latin typeface="Calibri"/>
                  <a:ea typeface="Calibri"/>
                  <a:cs typeface="Times New Roman"/>
                </a:endParaRPr>
              </a:p>
              <a:p>
                <a:r>
                  <a:rPr lang="en-US" sz="1400" b="1" dirty="0" smtClean="0">
                    <a:solidFill>
                      <a:srgbClr val="000000"/>
                    </a:solidFill>
                    <a:ea typeface="Calibri"/>
                    <a:cs typeface="Times New Roman"/>
                  </a:rPr>
                  <a:t>Refills:</a:t>
                </a:r>
                <a:endParaRPr lang="en-US" sz="1400" b="1" kern="1200" dirty="0" smtClean="0">
                  <a:solidFill>
                    <a:srgbClr val="000000"/>
                  </a:solidFill>
                  <a:effectLst/>
                  <a:latin typeface="Calibri"/>
                  <a:ea typeface="Calibri"/>
                  <a:cs typeface="Times New Roman"/>
                </a:endParaRPr>
              </a:p>
              <a:p>
                <a:pPr marL="0" marR="0">
                  <a:spcBef>
                    <a:spcPts val="0"/>
                  </a:spcBef>
                  <a:spcAft>
                    <a:spcPts val="0"/>
                  </a:spcAft>
                </a:pPr>
                <a:r>
                  <a:rPr lang="en-US" sz="1400" b="1" dirty="0" smtClean="0">
                    <a:solidFill>
                      <a:srgbClr val="000000"/>
                    </a:solidFill>
                    <a:latin typeface="Calibri"/>
                    <a:ea typeface="Calibri"/>
                    <a:cs typeface="Times New Roman"/>
                  </a:rPr>
                  <a:t>Expiration</a:t>
                </a:r>
                <a:r>
                  <a:rPr lang="en-US" sz="1400" b="1" dirty="0" smtClean="0">
                    <a:solidFill>
                      <a:srgbClr val="000000"/>
                    </a:solidFill>
                    <a:latin typeface="Calibri"/>
                    <a:ea typeface="Calibri"/>
                    <a:cs typeface="Times New Roman"/>
                  </a:rPr>
                  <a:t>:</a:t>
                </a:r>
                <a:endParaRPr lang="en-US" sz="1200" b="1" dirty="0">
                  <a:effectLst/>
                  <a:latin typeface="Times New Roman"/>
                  <a:ea typeface="Calibri"/>
                </a:endParaRPr>
              </a:p>
            </p:txBody>
          </p:sp>
          <p:cxnSp>
            <p:nvCxnSpPr>
              <p:cNvPr id="12" name="Straight Connector 11"/>
              <p:cNvCxnSpPr/>
              <p:nvPr/>
            </p:nvCxnSpPr>
            <p:spPr>
              <a:xfrm>
                <a:off x="2507297" y="4419600"/>
                <a:ext cx="4186555"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507297" y="4564065"/>
                <a:ext cx="4186555"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4" name="TextBox 7"/>
              <p:cNvSpPr txBox="1"/>
              <p:nvPr/>
            </p:nvSpPr>
            <p:spPr>
              <a:xfrm>
                <a:off x="2431732" y="4648200"/>
                <a:ext cx="4823460" cy="296545"/>
              </a:xfrm>
              <a:prstGeom prst="rect">
                <a:avLst/>
              </a:prstGeom>
              <a:noFill/>
            </p:spPr>
            <p:txBody>
              <a:bodyPr wrap="square" rtlCol="0">
                <a:noAutofit/>
              </a:bodyPr>
              <a:lstStyle/>
              <a:p>
                <a:pPr marL="0" marR="0">
                  <a:spcBef>
                    <a:spcPts val="0"/>
                  </a:spcBef>
                  <a:spcAft>
                    <a:spcPts val="0"/>
                  </a:spcAft>
                </a:pPr>
                <a:r>
                  <a:rPr lang="en-US" sz="1200" kern="1200" dirty="0">
                    <a:solidFill>
                      <a:srgbClr val="000000"/>
                    </a:solidFill>
                    <a:effectLst/>
                    <a:latin typeface="Calibri"/>
                    <a:ea typeface="Calibri"/>
                    <a:cs typeface="Times New Roman"/>
                  </a:rPr>
                  <a:t>Keep out of reach of Children – For Veterinary use only</a:t>
                </a:r>
                <a:endParaRPr lang="en-US" sz="1200" dirty="0">
                  <a:effectLst/>
                  <a:latin typeface="Times New Roman"/>
                  <a:ea typeface="Calibri"/>
                </a:endParaRPr>
              </a:p>
            </p:txBody>
          </p:sp>
        </p:grpSp>
      </p:grpSp>
    </p:spTree>
    <p:extLst>
      <p:ext uri="{BB962C8B-B14F-4D97-AF65-F5344CB8AC3E}">
        <p14:creationId xmlns:p14="http://schemas.microsoft.com/office/powerpoint/2010/main" val="5273349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2188844" y="1398271"/>
            <a:ext cx="4823460" cy="4106862"/>
            <a:chOff x="2188844" y="1398271"/>
            <a:chExt cx="4823460" cy="4106862"/>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47912" y="1398271"/>
              <a:ext cx="615950" cy="560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5" name="Group 4"/>
            <p:cNvGrpSpPr/>
            <p:nvPr/>
          </p:nvGrpSpPr>
          <p:grpSpPr>
            <a:xfrm>
              <a:off x="2188844" y="1398271"/>
              <a:ext cx="4823460" cy="4106862"/>
              <a:chOff x="2431732" y="837883"/>
              <a:chExt cx="4823460" cy="4106862"/>
            </a:xfrm>
          </p:grpSpPr>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53467" y="837883"/>
                <a:ext cx="615950" cy="560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3"/>
              <p:cNvSpPr txBox="1"/>
              <p:nvPr/>
            </p:nvSpPr>
            <p:spPr>
              <a:xfrm>
                <a:off x="2590800" y="837883"/>
                <a:ext cx="4019550" cy="560705"/>
              </a:xfrm>
              <a:prstGeom prst="rect">
                <a:avLst/>
              </a:prstGeom>
              <a:noFill/>
            </p:spPr>
            <p:txBody>
              <a:bodyPr wrap="square" rtlCol="0">
                <a:noAutofit/>
              </a:bodyPr>
              <a:lstStyle/>
              <a:p>
                <a:pPr marL="0" marR="0" algn="ctr">
                  <a:spcBef>
                    <a:spcPts val="0"/>
                  </a:spcBef>
                  <a:spcAft>
                    <a:spcPts val="0"/>
                  </a:spcAft>
                </a:pPr>
                <a:r>
                  <a:rPr lang="en-US" sz="1400" kern="1200" dirty="0">
                    <a:solidFill>
                      <a:srgbClr val="000000"/>
                    </a:solidFill>
                    <a:effectLst/>
                    <a:latin typeface="Calibri"/>
                    <a:ea typeface="Calibri"/>
                    <a:cs typeface="Times New Roman"/>
                  </a:rPr>
                  <a:t>Texas A&amp;M Veterinary Hospital</a:t>
                </a:r>
                <a:endParaRPr lang="en-US" sz="1200" dirty="0">
                  <a:effectLst/>
                  <a:latin typeface="Times New Roman"/>
                  <a:ea typeface="Calibri"/>
                </a:endParaRPr>
              </a:p>
              <a:p>
                <a:pPr marL="0" marR="0" algn="ctr">
                  <a:spcBef>
                    <a:spcPts val="0"/>
                  </a:spcBef>
                  <a:spcAft>
                    <a:spcPts val="0"/>
                  </a:spcAft>
                </a:pPr>
                <a:r>
                  <a:rPr lang="en-US" sz="1400" kern="1200" dirty="0">
                    <a:solidFill>
                      <a:srgbClr val="000000"/>
                    </a:solidFill>
                    <a:effectLst/>
                    <a:latin typeface="Calibri"/>
                    <a:ea typeface="Calibri"/>
                    <a:cs typeface="Times New Roman"/>
                  </a:rPr>
                  <a:t>College Station, TX</a:t>
                </a:r>
                <a:endParaRPr lang="en-US" sz="1200" dirty="0">
                  <a:effectLst/>
                  <a:latin typeface="Times New Roman"/>
                  <a:ea typeface="Calibri"/>
                </a:endParaRPr>
              </a:p>
            </p:txBody>
          </p:sp>
          <p:cxnSp>
            <p:nvCxnSpPr>
              <p:cNvPr id="9" name="Straight Connector 8"/>
              <p:cNvCxnSpPr/>
              <p:nvPr/>
            </p:nvCxnSpPr>
            <p:spPr>
              <a:xfrm>
                <a:off x="2590800" y="1447800"/>
                <a:ext cx="4186555"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590800" y="1524000"/>
                <a:ext cx="4186555"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1" name="TextBox 6"/>
              <p:cNvSpPr txBox="1"/>
              <p:nvPr/>
            </p:nvSpPr>
            <p:spPr>
              <a:xfrm>
                <a:off x="2431732" y="1752600"/>
                <a:ext cx="4337685" cy="2807970"/>
              </a:xfrm>
              <a:prstGeom prst="rect">
                <a:avLst/>
              </a:prstGeom>
              <a:noFill/>
            </p:spPr>
            <p:txBody>
              <a:bodyPr wrap="square" rtlCol="0">
                <a:noAutofit/>
              </a:bodyPr>
              <a:lstStyle/>
              <a:p>
                <a:pPr marL="0" marR="0">
                  <a:spcBef>
                    <a:spcPts val="0"/>
                  </a:spcBef>
                  <a:spcAft>
                    <a:spcPts val="0"/>
                  </a:spcAft>
                </a:pPr>
                <a:r>
                  <a:rPr lang="en-US" sz="1400" b="1" kern="1200" dirty="0">
                    <a:solidFill>
                      <a:srgbClr val="000000"/>
                    </a:solidFill>
                    <a:effectLst/>
                    <a:latin typeface="Calibri"/>
                    <a:ea typeface="Calibri"/>
                    <a:cs typeface="Times New Roman"/>
                  </a:rPr>
                  <a:t>Name</a:t>
                </a:r>
                <a:r>
                  <a:rPr lang="en-US" sz="1400" b="1" kern="1200" dirty="0" smtClean="0">
                    <a:solidFill>
                      <a:srgbClr val="000000"/>
                    </a:solidFill>
                    <a:effectLst/>
                    <a:latin typeface="Calibri"/>
                    <a:ea typeface="Calibri"/>
                    <a:cs typeface="Times New Roman"/>
                  </a:rPr>
                  <a:t>: </a:t>
                </a:r>
                <a:r>
                  <a:rPr lang="en-US" sz="1400" kern="1200" dirty="0" smtClean="0">
                    <a:solidFill>
                      <a:srgbClr val="000000"/>
                    </a:solidFill>
                    <a:effectLst/>
                    <a:latin typeface="Calibri"/>
                    <a:ea typeface="Calibri"/>
                    <a:cs typeface="Times New Roman"/>
                  </a:rPr>
                  <a:t>Charlie			</a:t>
                </a:r>
                <a:endParaRPr lang="en-US" sz="1200" dirty="0">
                  <a:effectLst/>
                  <a:latin typeface="Times New Roman"/>
                  <a:ea typeface="Calibri"/>
                </a:endParaRPr>
              </a:p>
              <a:p>
                <a:pPr marL="0" marR="0">
                  <a:spcBef>
                    <a:spcPts val="0"/>
                  </a:spcBef>
                  <a:spcAft>
                    <a:spcPts val="0"/>
                  </a:spcAft>
                </a:pPr>
                <a:r>
                  <a:rPr lang="en-US" sz="1400" b="1" kern="1200" dirty="0">
                    <a:solidFill>
                      <a:srgbClr val="000000"/>
                    </a:solidFill>
                    <a:effectLst/>
                    <a:latin typeface="Calibri"/>
                    <a:ea typeface="Calibri"/>
                    <a:cs typeface="Times New Roman"/>
                  </a:rPr>
                  <a:t>Species</a:t>
                </a:r>
                <a:r>
                  <a:rPr lang="en-US" sz="1400" b="1" kern="1200" dirty="0" smtClean="0">
                    <a:solidFill>
                      <a:srgbClr val="000000"/>
                    </a:solidFill>
                    <a:effectLst/>
                    <a:latin typeface="Calibri"/>
                    <a:ea typeface="Calibri"/>
                    <a:cs typeface="Times New Roman"/>
                  </a:rPr>
                  <a:t>: </a:t>
                </a:r>
                <a:r>
                  <a:rPr lang="en-US" sz="1400" kern="1200" dirty="0" smtClean="0">
                    <a:solidFill>
                      <a:srgbClr val="000000"/>
                    </a:solidFill>
                    <a:effectLst/>
                    <a:latin typeface="Calibri"/>
                    <a:ea typeface="Calibri"/>
                    <a:cs typeface="Times New Roman"/>
                  </a:rPr>
                  <a:t>Canine</a:t>
                </a:r>
                <a:endParaRPr lang="en-US" sz="1200" dirty="0">
                  <a:effectLst/>
                  <a:latin typeface="Times New Roman"/>
                  <a:ea typeface="Calibri"/>
                </a:endParaRPr>
              </a:p>
              <a:p>
                <a:pPr marL="0" marR="0">
                  <a:spcBef>
                    <a:spcPts val="0"/>
                  </a:spcBef>
                  <a:spcAft>
                    <a:spcPts val="0"/>
                  </a:spcAft>
                </a:pPr>
                <a:r>
                  <a:rPr lang="en-US" sz="1400" b="1" kern="1200" dirty="0">
                    <a:solidFill>
                      <a:srgbClr val="000000"/>
                    </a:solidFill>
                    <a:effectLst/>
                    <a:latin typeface="Calibri"/>
                    <a:ea typeface="Calibri"/>
                    <a:cs typeface="Times New Roman"/>
                  </a:rPr>
                  <a:t>Date</a:t>
                </a:r>
                <a:r>
                  <a:rPr lang="en-US" sz="1400" b="1" kern="1200" dirty="0" smtClean="0">
                    <a:solidFill>
                      <a:srgbClr val="000000"/>
                    </a:solidFill>
                    <a:effectLst/>
                    <a:latin typeface="Calibri"/>
                    <a:ea typeface="Calibri"/>
                    <a:cs typeface="Times New Roman"/>
                  </a:rPr>
                  <a:t>: </a:t>
                </a:r>
                <a:r>
                  <a:rPr lang="en-US" sz="1400" kern="1200" dirty="0" smtClean="0">
                    <a:solidFill>
                      <a:srgbClr val="000000"/>
                    </a:solidFill>
                    <a:effectLst/>
                    <a:latin typeface="Calibri"/>
                    <a:ea typeface="Calibri"/>
                    <a:cs typeface="Times New Roman"/>
                  </a:rPr>
                  <a:t>03/04/2017</a:t>
                </a:r>
                <a:r>
                  <a:rPr lang="en-US" sz="1400" b="1" kern="1200" dirty="0" smtClean="0">
                    <a:solidFill>
                      <a:srgbClr val="000000"/>
                    </a:solidFill>
                    <a:effectLst/>
                    <a:latin typeface="Calibri"/>
                    <a:ea typeface="Calibri"/>
                    <a:cs typeface="Times New Roman"/>
                  </a:rPr>
                  <a:t>	Dr</a:t>
                </a:r>
                <a:r>
                  <a:rPr lang="en-US" sz="1400" b="1" kern="1200" dirty="0">
                    <a:solidFill>
                      <a:srgbClr val="000000"/>
                    </a:solidFill>
                    <a:effectLst/>
                    <a:latin typeface="Calibri"/>
                    <a:ea typeface="Calibri"/>
                    <a:cs typeface="Times New Roman"/>
                  </a:rPr>
                  <a:t>. </a:t>
                </a:r>
                <a:r>
                  <a:rPr lang="en-US" sz="1400" b="1" kern="1200" dirty="0" smtClean="0">
                    <a:solidFill>
                      <a:srgbClr val="000000"/>
                    </a:solidFill>
                    <a:effectLst/>
                    <a:latin typeface="Calibri"/>
                    <a:ea typeface="Calibri"/>
                    <a:cs typeface="Times New Roman"/>
                  </a:rPr>
                  <a:t>Brown</a:t>
                </a:r>
                <a:endParaRPr lang="en-US" sz="1200" dirty="0">
                  <a:effectLst/>
                  <a:latin typeface="Times New Roman"/>
                  <a:ea typeface="Calibri"/>
                </a:endParaRPr>
              </a:p>
              <a:p>
                <a:pPr marL="0" marR="0">
                  <a:spcBef>
                    <a:spcPts val="0"/>
                  </a:spcBef>
                  <a:spcAft>
                    <a:spcPts val="0"/>
                  </a:spcAft>
                </a:pPr>
                <a:r>
                  <a:rPr lang="en-US" sz="1200" dirty="0">
                    <a:effectLst/>
                    <a:latin typeface="Times New Roman"/>
                    <a:ea typeface="Calibri"/>
                  </a:rPr>
                  <a:t> </a:t>
                </a:r>
              </a:p>
              <a:p>
                <a:pPr marL="0" marR="0">
                  <a:spcBef>
                    <a:spcPts val="0"/>
                  </a:spcBef>
                  <a:spcAft>
                    <a:spcPts val="0"/>
                  </a:spcAft>
                </a:pPr>
                <a:r>
                  <a:rPr lang="en-US" sz="1400" b="1" kern="1200" dirty="0">
                    <a:solidFill>
                      <a:srgbClr val="000000"/>
                    </a:solidFill>
                    <a:effectLst/>
                    <a:latin typeface="Calibri"/>
                    <a:ea typeface="Calibri"/>
                    <a:cs typeface="Times New Roman"/>
                  </a:rPr>
                  <a:t>Directions:</a:t>
                </a:r>
                <a:endParaRPr lang="en-US" sz="1200" dirty="0">
                  <a:effectLst/>
                  <a:latin typeface="Times New Roman"/>
                  <a:ea typeface="Calibri"/>
                </a:endParaRPr>
              </a:p>
              <a:p>
                <a:pPr marL="0" marR="0">
                  <a:spcBef>
                    <a:spcPts val="0"/>
                  </a:spcBef>
                  <a:spcAft>
                    <a:spcPts val="0"/>
                  </a:spcAft>
                </a:pPr>
                <a:r>
                  <a:rPr lang="en-US" sz="1400" kern="1200" dirty="0" smtClean="0">
                    <a:solidFill>
                      <a:srgbClr val="000000"/>
                    </a:solidFill>
                    <a:effectLst/>
                    <a:latin typeface="Calibri"/>
                    <a:ea typeface="Calibri"/>
                    <a:cs typeface="Times New Roman"/>
                  </a:rPr>
                  <a:t>Give </a:t>
                </a:r>
                <a:r>
                  <a:rPr lang="en-US" sz="1400" dirty="0" smtClean="0">
                    <a:solidFill>
                      <a:srgbClr val="000000"/>
                    </a:solidFill>
                    <a:latin typeface="Calibri"/>
                    <a:ea typeface="Calibri"/>
                    <a:cs typeface="Times New Roman"/>
                  </a:rPr>
                  <a:t>1 tablet</a:t>
                </a:r>
                <a:r>
                  <a:rPr lang="en-US" sz="1400" kern="1200" dirty="0" smtClean="0">
                    <a:solidFill>
                      <a:srgbClr val="000000"/>
                    </a:solidFill>
                    <a:effectLst/>
                    <a:latin typeface="Calibri"/>
                    <a:ea typeface="Calibri"/>
                    <a:cs typeface="Times New Roman"/>
                  </a:rPr>
                  <a:t> </a:t>
                </a:r>
                <a:r>
                  <a:rPr lang="en-US" sz="1400" kern="1200" dirty="0" smtClean="0">
                    <a:solidFill>
                      <a:srgbClr val="000000"/>
                    </a:solidFill>
                    <a:effectLst/>
                    <a:latin typeface="Calibri"/>
                    <a:ea typeface="Calibri"/>
                    <a:cs typeface="Times New Roman"/>
                  </a:rPr>
                  <a:t>by mouth every 12 hours for 7 days</a:t>
                </a:r>
              </a:p>
              <a:p>
                <a:pPr marL="0" marR="0">
                  <a:spcBef>
                    <a:spcPts val="0"/>
                  </a:spcBef>
                  <a:spcAft>
                    <a:spcPts val="0"/>
                  </a:spcAft>
                </a:pPr>
                <a:endParaRPr lang="en-US" sz="1200" dirty="0">
                  <a:effectLst/>
                  <a:latin typeface="Times New Roman"/>
                  <a:ea typeface="Calibri"/>
                </a:endParaRPr>
              </a:p>
              <a:p>
                <a:pPr marL="0" marR="0">
                  <a:spcBef>
                    <a:spcPts val="0"/>
                  </a:spcBef>
                  <a:spcAft>
                    <a:spcPts val="0"/>
                  </a:spcAft>
                </a:pPr>
                <a:r>
                  <a:rPr lang="en-US" sz="1400" kern="1200" dirty="0" smtClean="0">
                    <a:solidFill>
                      <a:srgbClr val="000000"/>
                    </a:solidFill>
                    <a:effectLst/>
                    <a:latin typeface="Calibri"/>
                    <a:ea typeface="Calibri"/>
                    <a:cs typeface="Times New Roman"/>
                  </a:rPr>
                  <a:t>Give with food</a:t>
                </a:r>
                <a:r>
                  <a:rPr lang="en-US" sz="1400" b="1" kern="1200" dirty="0">
                    <a:solidFill>
                      <a:srgbClr val="000000"/>
                    </a:solidFill>
                    <a:effectLst/>
                    <a:latin typeface="+mj-lt"/>
                    <a:ea typeface="Calibri"/>
                    <a:cs typeface="Times New Roman"/>
                  </a:rPr>
                  <a:t> </a:t>
                </a:r>
                <a:endParaRPr lang="en-US" sz="1400" dirty="0">
                  <a:effectLst/>
                  <a:latin typeface="+mj-lt"/>
                  <a:ea typeface="Calibri"/>
                </a:endParaRPr>
              </a:p>
              <a:p>
                <a:pPr marL="0" marR="0">
                  <a:spcBef>
                    <a:spcPts val="0"/>
                  </a:spcBef>
                  <a:spcAft>
                    <a:spcPts val="0"/>
                  </a:spcAft>
                </a:pPr>
                <a:r>
                  <a:rPr lang="en-US" sz="1400" b="1" kern="1200" dirty="0">
                    <a:solidFill>
                      <a:srgbClr val="000000"/>
                    </a:solidFill>
                    <a:effectLst/>
                    <a:latin typeface="Calibri"/>
                    <a:ea typeface="Calibri"/>
                    <a:cs typeface="Times New Roman"/>
                  </a:rPr>
                  <a:t> </a:t>
                </a:r>
                <a:endParaRPr lang="en-US" sz="1200" dirty="0">
                  <a:effectLst/>
                  <a:latin typeface="Times New Roman"/>
                  <a:ea typeface="Calibri"/>
                </a:endParaRPr>
              </a:p>
              <a:p>
                <a:r>
                  <a:rPr lang="en-US" sz="1400" b="1" kern="1200" dirty="0">
                    <a:solidFill>
                      <a:srgbClr val="000000"/>
                    </a:solidFill>
                    <a:effectLst/>
                    <a:latin typeface="Calibri"/>
                    <a:ea typeface="Calibri"/>
                    <a:cs typeface="Times New Roman"/>
                  </a:rPr>
                  <a:t>Drug</a:t>
                </a:r>
                <a:r>
                  <a:rPr lang="en-US" sz="1400" b="1" kern="1200" dirty="0" smtClean="0">
                    <a:solidFill>
                      <a:srgbClr val="000000"/>
                    </a:solidFill>
                    <a:effectLst/>
                    <a:latin typeface="Calibri"/>
                    <a:ea typeface="Calibri"/>
                    <a:cs typeface="Times New Roman"/>
                  </a:rPr>
                  <a:t>: </a:t>
                </a:r>
                <a:r>
                  <a:rPr lang="en-US" sz="1400" b="1" kern="1200" dirty="0" err="1" smtClean="0">
                    <a:solidFill>
                      <a:srgbClr val="000000"/>
                    </a:solidFill>
                    <a:effectLst/>
                    <a:latin typeface="Calibri"/>
                    <a:ea typeface="Calibri"/>
                    <a:cs typeface="Times New Roman"/>
                  </a:rPr>
                  <a:t>Amoxi</a:t>
                </a:r>
                <a:r>
                  <a:rPr lang="en-US" sz="1400" b="1" kern="1200" dirty="0" smtClean="0">
                    <a:solidFill>
                      <a:srgbClr val="000000"/>
                    </a:solidFill>
                    <a:effectLst/>
                    <a:latin typeface="Calibri"/>
                    <a:ea typeface="Calibri"/>
                    <a:cs typeface="Times New Roman"/>
                  </a:rPr>
                  <a:t>-tab 200 mg (14)</a:t>
                </a:r>
              </a:p>
              <a:p>
                <a:r>
                  <a:rPr lang="en-US" sz="1400" b="1" dirty="0" smtClean="0">
                    <a:solidFill>
                      <a:srgbClr val="000000"/>
                    </a:solidFill>
                    <a:ea typeface="Calibri"/>
                    <a:cs typeface="Times New Roman"/>
                  </a:rPr>
                  <a:t>Refills: 0</a:t>
                </a:r>
                <a:endParaRPr lang="en-US" sz="1400" b="1" kern="1200" dirty="0" smtClean="0">
                  <a:solidFill>
                    <a:srgbClr val="000000"/>
                  </a:solidFill>
                  <a:effectLst/>
                  <a:latin typeface="Calibri"/>
                  <a:ea typeface="Calibri"/>
                  <a:cs typeface="Times New Roman"/>
                </a:endParaRPr>
              </a:p>
              <a:p>
                <a:pPr marL="0" marR="0">
                  <a:spcBef>
                    <a:spcPts val="0"/>
                  </a:spcBef>
                  <a:spcAft>
                    <a:spcPts val="0"/>
                  </a:spcAft>
                </a:pPr>
                <a:r>
                  <a:rPr lang="en-US" sz="1400" b="1" dirty="0" smtClean="0">
                    <a:solidFill>
                      <a:srgbClr val="000000"/>
                    </a:solidFill>
                    <a:latin typeface="Calibri"/>
                    <a:ea typeface="Calibri"/>
                    <a:cs typeface="Times New Roman"/>
                  </a:rPr>
                  <a:t>Expiration: </a:t>
                </a:r>
                <a:r>
                  <a:rPr lang="en-US" sz="1400" b="1" dirty="0" smtClean="0">
                    <a:solidFill>
                      <a:srgbClr val="000000"/>
                    </a:solidFill>
                    <a:latin typeface="Calibri"/>
                    <a:ea typeface="Calibri"/>
                    <a:cs typeface="Times New Roman"/>
                  </a:rPr>
                  <a:t>3/04/2018</a:t>
                </a:r>
                <a:endParaRPr lang="en-US" sz="1200" b="1" dirty="0">
                  <a:effectLst/>
                  <a:latin typeface="Times New Roman"/>
                  <a:ea typeface="Calibri"/>
                </a:endParaRPr>
              </a:p>
            </p:txBody>
          </p:sp>
          <p:cxnSp>
            <p:nvCxnSpPr>
              <p:cNvPr id="12" name="Straight Connector 11"/>
              <p:cNvCxnSpPr/>
              <p:nvPr/>
            </p:nvCxnSpPr>
            <p:spPr>
              <a:xfrm>
                <a:off x="2507297" y="4419600"/>
                <a:ext cx="4186555"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507297" y="4564065"/>
                <a:ext cx="4186555"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4" name="TextBox 7"/>
              <p:cNvSpPr txBox="1"/>
              <p:nvPr/>
            </p:nvSpPr>
            <p:spPr>
              <a:xfrm>
                <a:off x="2431732" y="4648200"/>
                <a:ext cx="4823460" cy="296545"/>
              </a:xfrm>
              <a:prstGeom prst="rect">
                <a:avLst/>
              </a:prstGeom>
              <a:noFill/>
            </p:spPr>
            <p:txBody>
              <a:bodyPr wrap="square" rtlCol="0">
                <a:noAutofit/>
              </a:bodyPr>
              <a:lstStyle/>
              <a:p>
                <a:pPr marL="0" marR="0">
                  <a:spcBef>
                    <a:spcPts val="0"/>
                  </a:spcBef>
                  <a:spcAft>
                    <a:spcPts val="0"/>
                  </a:spcAft>
                </a:pPr>
                <a:r>
                  <a:rPr lang="en-US" sz="1200" kern="1200" dirty="0">
                    <a:solidFill>
                      <a:srgbClr val="000000"/>
                    </a:solidFill>
                    <a:effectLst/>
                    <a:latin typeface="Calibri"/>
                    <a:ea typeface="Calibri"/>
                    <a:cs typeface="Times New Roman"/>
                  </a:rPr>
                  <a:t>Keep out of reach of Children – For Veterinary use only</a:t>
                </a:r>
                <a:endParaRPr lang="en-US" sz="1200" dirty="0">
                  <a:effectLst/>
                  <a:latin typeface="Times New Roman"/>
                  <a:ea typeface="Calibri"/>
                </a:endParaRPr>
              </a:p>
            </p:txBody>
          </p:sp>
        </p:grpSp>
      </p:grpSp>
    </p:spTree>
    <p:extLst>
      <p:ext uri="{BB962C8B-B14F-4D97-AF65-F5344CB8AC3E}">
        <p14:creationId xmlns:p14="http://schemas.microsoft.com/office/powerpoint/2010/main" val="38272938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35000"/>
            <a:lum/>
          </a:blip>
          <a:srcRect/>
          <a:stretch>
            <a:fillRect t="-11000" b="-1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9592"/>
            <a:ext cx="8229600" cy="1143000"/>
          </a:xfrm>
        </p:spPr>
        <p:txBody>
          <a:bodyPr/>
          <a:lstStyle/>
          <a:p>
            <a:r>
              <a:rPr lang="en-US" dirty="0" smtClean="0"/>
              <a:t>Scenario 2</a:t>
            </a:r>
            <a:endParaRPr lang="en-US" dirty="0"/>
          </a:p>
        </p:txBody>
      </p:sp>
      <p:sp>
        <p:nvSpPr>
          <p:cNvPr id="3" name="Content Placeholder 2"/>
          <p:cNvSpPr>
            <a:spLocks noGrp="1"/>
          </p:cNvSpPr>
          <p:nvPr>
            <p:ph idx="1"/>
          </p:nvPr>
        </p:nvSpPr>
        <p:spPr>
          <a:xfrm>
            <a:off x="152400" y="1219200"/>
            <a:ext cx="8686800" cy="4724400"/>
          </a:xfrm>
        </p:spPr>
        <p:txBody>
          <a:bodyPr>
            <a:normAutofit fontScale="92500" lnSpcReduction="20000"/>
          </a:bodyPr>
          <a:lstStyle/>
          <a:p>
            <a:r>
              <a:rPr lang="en-US" dirty="0" smtClean="0"/>
              <a:t>“Toothless” a 12 year-old, spayed female, Maine Coon has been diagnosed with arthritis by Dr. Ag and has a standing prescription for .25 mg </a:t>
            </a:r>
            <a:r>
              <a:rPr lang="en-US" dirty="0" err="1" smtClean="0"/>
              <a:t>Triam</a:t>
            </a:r>
            <a:r>
              <a:rPr lang="en-US" dirty="0" smtClean="0"/>
              <a:t> Tabs to be taken once daily </a:t>
            </a:r>
          </a:p>
          <a:p>
            <a:pPr lvl="1"/>
            <a:r>
              <a:rPr lang="en-US" dirty="0" smtClean="0"/>
              <a:t>This is a monthly prescription and can be refilled between visits</a:t>
            </a:r>
          </a:p>
          <a:p>
            <a:r>
              <a:rPr lang="en-US" dirty="0" smtClean="0"/>
              <a:t>Toothless will be seen in 2 months to re-evaluate </a:t>
            </a:r>
          </a:p>
          <a:p>
            <a:r>
              <a:rPr lang="en-US" dirty="0" err="1" smtClean="0"/>
              <a:t>Triam</a:t>
            </a:r>
            <a:r>
              <a:rPr lang="en-US" dirty="0" smtClean="0"/>
              <a:t> Tabs:</a:t>
            </a:r>
          </a:p>
          <a:p>
            <a:pPr lvl="1"/>
            <a:r>
              <a:rPr lang="en-US" dirty="0" smtClean="0"/>
              <a:t>Available </a:t>
            </a:r>
            <a:r>
              <a:rPr lang="en-US" dirty="0"/>
              <a:t>in 2 </a:t>
            </a:r>
            <a:r>
              <a:rPr lang="en-US" dirty="0" smtClean="0"/>
              <a:t>strengths: 1.5 mg and .5 mg</a:t>
            </a:r>
          </a:p>
          <a:p>
            <a:pPr lvl="1"/>
            <a:r>
              <a:rPr lang="en-US" dirty="0" smtClean="0"/>
              <a:t>Store at room temperature</a:t>
            </a:r>
          </a:p>
          <a:p>
            <a:pPr lvl="1"/>
            <a:r>
              <a:rPr lang="en-US" dirty="0" smtClean="0"/>
              <a:t>Expire 1 year after prescription date</a:t>
            </a:r>
          </a:p>
        </p:txBody>
      </p:sp>
      <p:sp>
        <p:nvSpPr>
          <p:cNvPr id="4" name="Oval 3"/>
          <p:cNvSpPr/>
          <p:nvPr/>
        </p:nvSpPr>
        <p:spPr>
          <a:xfrm>
            <a:off x="6477000" y="2743200"/>
            <a:ext cx="1066800" cy="381000"/>
          </a:xfrm>
          <a:prstGeom prst="ellipse">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4343400" y="3429000"/>
            <a:ext cx="1600200" cy="533400"/>
          </a:xfrm>
          <a:prstGeom prst="ellipse">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85743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ppt_x"/>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35000"/>
            <a:lum/>
          </a:blip>
          <a:srcRect/>
          <a:stretch>
            <a:fillRect t="-11000" b="-1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9592"/>
            <a:ext cx="8229600" cy="1143000"/>
          </a:xfrm>
        </p:spPr>
        <p:txBody>
          <a:bodyPr/>
          <a:lstStyle/>
          <a:p>
            <a:r>
              <a:rPr lang="en-US" dirty="0" smtClean="0"/>
              <a:t>Scenario </a:t>
            </a:r>
            <a:r>
              <a:rPr lang="en-US" dirty="0" smtClean="0"/>
              <a:t>2 </a:t>
            </a:r>
            <a:endParaRPr lang="en-US" dirty="0"/>
          </a:p>
        </p:txBody>
      </p:sp>
      <p:sp>
        <p:nvSpPr>
          <p:cNvPr id="3" name="Content Placeholder 2"/>
          <p:cNvSpPr>
            <a:spLocks noGrp="1"/>
          </p:cNvSpPr>
          <p:nvPr>
            <p:ph idx="1"/>
          </p:nvPr>
        </p:nvSpPr>
        <p:spPr>
          <a:xfrm>
            <a:off x="152400" y="1219200"/>
            <a:ext cx="8686800" cy="5105400"/>
          </a:xfrm>
        </p:spPr>
        <p:txBody>
          <a:bodyPr>
            <a:normAutofit/>
          </a:bodyPr>
          <a:lstStyle/>
          <a:p>
            <a:r>
              <a:rPr lang="en-US" dirty="0" smtClean="0"/>
              <a:t>Calculate number of tablets needed to fill prescription</a:t>
            </a:r>
          </a:p>
          <a:p>
            <a:r>
              <a:rPr lang="en-US" dirty="0"/>
              <a:t>.25 mg </a:t>
            </a:r>
            <a:r>
              <a:rPr lang="en-US" dirty="0" err="1"/>
              <a:t>Triam</a:t>
            </a:r>
            <a:r>
              <a:rPr lang="en-US" dirty="0"/>
              <a:t> Tabs to be taken once daily </a:t>
            </a:r>
          </a:p>
          <a:p>
            <a:pPr lvl="1"/>
            <a:r>
              <a:rPr lang="en-US" dirty="0"/>
              <a:t>This is a monthly prescription and can be refilled between </a:t>
            </a:r>
            <a:r>
              <a:rPr lang="en-US" dirty="0" smtClean="0"/>
              <a:t>visits</a:t>
            </a:r>
            <a:endParaRPr lang="en-US" dirty="0"/>
          </a:p>
          <a:p>
            <a:r>
              <a:rPr lang="en-US" dirty="0" err="1" smtClean="0"/>
              <a:t>Triam</a:t>
            </a:r>
            <a:r>
              <a:rPr lang="en-US" dirty="0" smtClean="0"/>
              <a:t> Tabs: </a:t>
            </a:r>
            <a:endParaRPr lang="en-US" dirty="0" smtClean="0"/>
          </a:p>
          <a:p>
            <a:pPr lvl="1"/>
            <a:r>
              <a:rPr lang="en-US" dirty="0"/>
              <a:t>Available in 2 strengths: 1.5 mg and .5 mg</a:t>
            </a:r>
          </a:p>
          <a:p>
            <a:r>
              <a:rPr lang="en-US" dirty="0" smtClean="0"/>
              <a:t>1/2 tablet x 1 (once/day) = .5 tablets/day</a:t>
            </a:r>
          </a:p>
          <a:p>
            <a:r>
              <a:rPr lang="en-US" dirty="0" smtClean="0"/>
              <a:t>.5 tablets/day x 30 days = 15 tablets</a:t>
            </a:r>
            <a:endParaRPr lang="en-US" dirty="0" smtClean="0"/>
          </a:p>
          <a:p>
            <a:pPr marL="457200" lvl="1" indent="0">
              <a:buNone/>
            </a:pPr>
            <a:endParaRPr lang="en-US" dirty="0" smtClean="0"/>
          </a:p>
          <a:p>
            <a:pPr lvl="1"/>
            <a:endParaRPr lang="en-US" dirty="0"/>
          </a:p>
        </p:txBody>
      </p:sp>
      <p:sp>
        <p:nvSpPr>
          <p:cNvPr id="4" name="Oval 3"/>
          <p:cNvSpPr/>
          <p:nvPr/>
        </p:nvSpPr>
        <p:spPr>
          <a:xfrm>
            <a:off x="6096000" y="4419600"/>
            <a:ext cx="1295400" cy="457200"/>
          </a:xfrm>
          <a:prstGeom prst="ellipse">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4"/>
          <a:stretch>
            <a:fillRect/>
          </a:stretch>
        </p:blipFill>
        <p:spPr>
          <a:xfrm>
            <a:off x="2133600" y="2895600"/>
            <a:ext cx="1322947" cy="481626"/>
          </a:xfrm>
          <a:prstGeom prst="rect">
            <a:avLst/>
          </a:prstGeom>
        </p:spPr>
      </p:pic>
    </p:spTree>
    <p:extLst>
      <p:ext uri="{BB962C8B-B14F-4D97-AF65-F5344CB8AC3E}">
        <p14:creationId xmlns:p14="http://schemas.microsoft.com/office/powerpoint/2010/main" val="3363035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ppt_x"/>
                                          </p:val>
                                        </p:tav>
                                        <p:tav tm="100000">
                                          <p:val>
                                            <p:strVal val="#ppt_x"/>
                                          </p:val>
                                        </p:tav>
                                      </p:tavLst>
                                    </p:anim>
                                    <p:anim calcmode="lin" valueType="num">
                                      <p:cBhvr additive="base">
                                        <p:cTn id="1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4"/>
                                        </p:tgtEl>
                                        <p:attrNameLst>
                                          <p:attrName>style.visibility</p:attrName>
                                        </p:attrNameLst>
                                      </p:cBhvr>
                                      <p:to>
                                        <p:strVal val="visible"/>
                                      </p:to>
                                    </p:set>
                                    <p:anim calcmode="lin" valueType="num">
                                      <p:cBhvr additive="base">
                                        <p:cTn id="29" dur="500" fill="hold"/>
                                        <p:tgtEl>
                                          <p:spTgt spid="4"/>
                                        </p:tgtEl>
                                        <p:attrNameLst>
                                          <p:attrName>ppt_x</p:attrName>
                                        </p:attrNameLst>
                                      </p:cBhvr>
                                      <p:tavLst>
                                        <p:tav tm="0">
                                          <p:val>
                                            <p:strVal val="#ppt_x"/>
                                          </p:val>
                                        </p:tav>
                                        <p:tav tm="100000">
                                          <p:val>
                                            <p:strVal val="#ppt_x"/>
                                          </p:val>
                                        </p:tav>
                                      </p:tavLst>
                                    </p:anim>
                                    <p:anim calcmode="lin" valueType="num">
                                      <p:cBhvr additive="base">
                                        <p:cTn id="3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2188844" y="1398271"/>
            <a:ext cx="4823460" cy="4106862"/>
            <a:chOff x="2188844" y="1398271"/>
            <a:chExt cx="4823460" cy="4106862"/>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47912" y="1398271"/>
              <a:ext cx="615950" cy="560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5" name="Group 4"/>
            <p:cNvGrpSpPr/>
            <p:nvPr/>
          </p:nvGrpSpPr>
          <p:grpSpPr>
            <a:xfrm>
              <a:off x="2188844" y="1398271"/>
              <a:ext cx="4823460" cy="4106862"/>
              <a:chOff x="2431732" y="837883"/>
              <a:chExt cx="4823460" cy="4106862"/>
            </a:xfrm>
          </p:grpSpPr>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53467" y="837883"/>
                <a:ext cx="615950" cy="560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3"/>
              <p:cNvSpPr txBox="1"/>
              <p:nvPr/>
            </p:nvSpPr>
            <p:spPr>
              <a:xfrm>
                <a:off x="2590800" y="837883"/>
                <a:ext cx="4019550" cy="560705"/>
              </a:xfrm>
              <a:prstGeom prst="rect">
                <a:avLst/>
              </a:prstGeom>
              <a:noFill/>
            </p:spPr>
            <p:txBody>
              <a:bodyPr wrap="square" rtlCol="0">
                <a:noAutofit/>
              </a:bodyPr>
              <a:lstStyle/>
              <a:p>
                <a:pPr marL="0" marR="0" algn="ctr">
                  <a:spcBef>
                    <a:spcPts val="0"/>
                  </a:spcBef>
                  <a:spcAft>
                    <a:spcPts val="0"/>
                  </a:spcAft>
                </a:pPr>
                <a:r>
                  <a:rPr lang="en-US" sz="1400" kern="1200" dirty="0">
                    <a:solidFill>
                      <a:srgbClr val="000000"/>
                    </a:solidFill>
                    <a:effectLst/>
                    <a:latin typeface="Calibri"/>
                    <a:ea typeface="Calibri"/>
                    <a:cs typeface="Times New Roman"/>
                  </a:rPr>
                  <a:t>Texas A&amp;M Veterinary Hospital</a:t>
                </a:r>
                <a:endParaRPr lang="en-US" sz="1200" dirty="0">
                  <a:effectLst/>
                  <a:latin typeface="Times New Roman"/>
                  <a:ea typeface="Calibri"/>
                </a:endParaRPr>
              </a:p>
              <a:p>
                <a:pPr marL="0" marR="0" algn="ctr">
                  <a:spcBef>
                    <a:spcPts val="0"/>
                  </a:spcBef>
                  <a:spcAft>
                    <a:spcPts val="0"/>
                  </a:spcAft>
                </a:pPr>
                <a:r>
                  <a:rPr lang="en-US" sz="1400" kern="1200" dirty="0">
                    <a:solidFill>
                      <a:srgbClr val="000000"/>
                    </a:solidFill>
                    <a:effectLst/>
                    <a:latin typeface="Calibri"/>
                    <a:ea typeface="Calibri"/>
                    <a:cs typeface="Times New Roman"/>
                  </a:rPr>
                  <a:t>College Station, TX</a:t>
                </a:r>
                <a:endParaRPr lang="en-US" sz="1200" dirty="0">
                  <a:effectLst/>
                  <a:latin typeface="Times New Roman"/>
                  <a:ea typeface="Calibri"/>
                </a:endParaRPr>
              </a:p>
            </p:txBody>
          </p:sp>
          <p:cxnSp>
            <p:nvCxnSpPr>
              <p:cNvPr id="9" name="Straight Connector 8"/>
              <p:cNvCxnSpPr/>
              <p:nvPr/>
            </p:nvCxnSpPr>
            <p:spPr>
              <a:xfrm>
                <a:off x="2590800" y="1447800"/>
                <a:ext cx="4186555"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590800" y="1524000"/>
                <a:ext cx="4186555"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1" name="TextBox 6"/>
              <p:cNvSpPr txBox="1"/>
              <p:nvPr/>
            </p:nvSpPr>
            <p:spPr>
              <a:xfrm>
                <a:off x="2431732" y="1752600"/>
                <a:ext cx="4337685" cy="2807970"/>
              </a:xfrm>
              <a:prstGeom prst="rect">
                <a:avLst/>
              </a:prstGeom>
              <a:noFill/>
            </p:spPr>
            <p:txBody>
              <a:bodyPr wrap="square" rtlCol="0">
                <a:noAutofit/>
              </a:bodyPr>
              <a:lstStyle/>
              <a:p>
                <a:pPr marL="0" marR="0">
                  <a:spcBef>
                    <a:spcPts val="0"/>
                  </a:spcBef>
                  <a:spcAft>
                    <a:spcPts val="0"/>
                  </a:spcAft>
                </a:pPr>
                <a:r>
                  <a:rPr lang="en-US" sz="1400" b="1" kern="1200" dirty="0">
                    <a:solidFill>
                      <a:srgbClr val="000000"/>
                    </a:solidFill>
                    <a:effectLst/>
                    <a:latin typeface="Calibri"/>
                    <a:ea typeface="Calibri"/>
                    <a:cs typeface="Times New Roman"/>
                  </a:rPr>
                  <a:t>Name</a:t>
                </a:r>
                <a:r>
                  <a:rPr lang="en-US" sz="1400" b="1" kern="1200" dirty="0" smtClean="0">
                    <a:solidFill>
                      <a:srgbClr val="000000"/>
                    </a:solidFill>
                    <a:effectLst/>
                    <a:latin typeface="Calibri"/>
                    <a:ea typeface="Calibri"/>
                    <a:cs typeface="Times New Roman"/>
                  </a:rPr>
                  <a:t>: </a:t>
                </a:r>
                <a:r>
                  <a:rPr lang="en-US" sz="1400" kern="1200" dirty="0" smtClean="0">
                    <a:solidFill>
                      <a:srgbClr val="000000"/>
                    </a:solidFill>
                    <a:effectLst/>
                    <a:latin typeface="Calibri"/>
                    <a:ea typeface="Calibri"/>
                    <a:cs typeface="Times New Roman"/>
                  </a:rPr>
                  <a:t>			</a:t>
                </a:r>
                <a:endParaRPr lang="en-US" sz="1200" dirty="0">
                  <a:effectLst/>
                  <a:latin typeface="Times New Roman"/>
                  <a:ea typeface="Calibri"/>
                </a:endParaRPr>
              </a:p>
              <a:p>
                <a:pPr marL="0" marR="0">
                  <a:spcBef>
                    <a:spcPts val="0"/>
                  </a:spcBef>
                  <a:spcAft>
                    <a:spcPts val="0"/>
                  </a:spcAft>
                </a:pPr>
                <a:r>
                  <a:rPr lang="en-US" sz="1400" b="1" kern="1200" dirty="0">
                    <a:solidFill>
                      <a:srgbClr val="000000"/>
                    </a:solidFill>
                    <a:effectLst/>
                    <a:latin typeface="Calibri"/>
                    <a:ea typeface="Calibri"/>
                    <a:cs typeface="Times New Roman"/>
                  </a:rPr>
                  <a:t>Species</a:t>
                </a:r>
                <a:r>
                  <a:rPr lang="en-US" sz="1400" b="1" kern="1200" dirty="0" smtClean="0">
                    <a:solidFill>
                      <a:srgbClr val="000000"/>
                    </a:solidFill>
                    <a:effectLst/>
                    <a:latin typeface="Calibri"/>
                    <a:ea typeface="Calibri"/>
                    <a:cs typeface="Times New Roman"/>
                  </a:rPr>
                  <a:t>: </a:t>
                </a:r>
                <a:endParaRPr lang="en-US" sz="1400" b="1" kern="1200" dirty="0" smtClean="0">
                  <a:solidFill>
                    <a:srgbClr val="000000"/>
                  </a:solidFill>
                  <a:effectLst/>
                  <a:latin typeface="Calibri"/>
                  <a:ea typeface="Calibri"/>
                  <a:cs typeface="Times New Roman"/>
                </a:endParaRPr>
              </a:p>
              <a:p>
                <a:pPr marL="0" marR="0">
                  <a:spcBef>
                    <a:spcPts val="0"/>
                  </a:spcBef>
                  <a:spcAft>
                    <a:spcPts val="0"/>
                  </a:spcAft>
                </a:pPr>
                <a:r>
                  <a:rPr lang="en-US" sz="1400" b="1" kern="1200" dirty="0" smtClean="0">
                    <a:solidFill>
                      <a:srgbClr val="000000"/>
                    </a:solidFill>
                    <a:effectLst/>
                    <a:latin typeface="Calibri"/>
                    <a:ea typeface="Calibri"/>
                    <a:cs typeface="Times New Roman"/>
                  </a:rPr>
                  <a:t>Date</a:t>
                </a:r>
                <a:r>
                  <a:rPr lang="en-US" sz="1400" b="1" kern="1200" dirty="0" smtClean="0">
                    <a:solidFill>
                      <a:srgbClr val="000000"/>
                    </a:solidFill>
                    <a:effectLst/>
                    <a:latin typeface="Calibri"/>
                    <a:ea typeface="Calibri"/>
                    <a:cs typeface="Times New Roman"/>
                  </a:rPr>
                  <a:t>: </a:t>
                </a:r>
                <a:r>
                  <a:rPr lang="en-US" sz="1400" b="1" kern="1200" dirty="0" smtClean="0">
                    <a:solidFill>
                      <a:srgbClr val="000000"/>
                    </a:solidFill>
                    <a:effectLst/>
                    <a:latin typeface="Calibri"/>
                    <a:ea typeface="Calibri"/>
                    <a:cs typeface="Times New Roman"/>
                  </a:rPr>
                  <a:t>	</a:t>
                </a:r>
                <a:r>
                  <a:rPr lang="en-US" sz="1400" b="1" kern="1200" dirty="0" smtClean="0">
                    <a:solidFill>
                      <a:srgbClr val="000000"/>
                    </a:solidFill>
                    <a:effectLst/>
                    <a:latin typeface="Calibri"/>
                    <a:ea typeface="Calibri"/>
                    <a:cs typeface="Times New Roman"/>
                  </a:rPr>
                  <a:t>	Dr</a:t>
                </a:r>
                <a:r>
                  <a:rPr lang="en-US" sz="1400" b="1" kern="1200" dirty="0" smtClean="0">
                    <a:solidFill>
                      <a:srgbClr val="000000"/>
                    </a:solidFill>
                    <a:effectLst/>
                    <a:latin typeface="Calibri"/>
                    <a:ea typeface="Calibri"/>
                    <a:cs typeface="Times New Roman"/>
                  </a:rPr>
                  <a:t>.:</a:t>
                </a:r>
                <a:endParaRPr lang="en-US" sz="1200" dirty="0">
                  <a:effectLst/>
                  <a:latin typeface="Times New Roman"/>
                  <a:ea typeface="Calibri"/>
                </a:endParaRPr>
              </a:p>
              <a:p>
                <a:pPr marL="0" marR="0">
                  <a:spcBef>
                    <a:spcPts val="0"/>
                  </a:spcBef>
                  <a:spcAft>
                    <a:spcPts val="0"/>
                  </a:spcAft>
                </a:pPr>
                <a:r>
                  <a:rPr lang="en-US" sz="1200" dirty="0">
                    <a:effectLst/>
                    <a:latin typeface="Times New Roman"/>
                    <a:ea typeface="Calibri"/>
                  </a:rPr>
                  <a:t> </a:t>
                </a:r>
              </a:p>
              <a:p>
                <a:pPr marL="0" marR="0">
                  <a:spcBef>
                    <a:spcPts val="0"/>
                  </a:spcBef>
                  <a:spcAft>
                    <a:spcPts val="0"/>
                  </a:spcAft>
                </a:pPr>
                <a:r>
                  <a:rPr lang="en-US" sz="1400" b="1" kern="1200" dirty="0">
                    <a:solidFill>
                      <a:srgbClr val="000000"/>
                    </a:solidFill>
                    <a:effectLst/>
                    <a:latin typeface="Calibri"/>
                    <a:ea typeface="Calibri"/>
                    <a:cs typeface="Times New Roman"/>
                  </a:rPr>
                  <a:t>Directions:</a:t>
                </a:r>
                <a:endParaRPr lang="en-US" sz="1200" dirty="0">
                  <a:effectLst/>
                  <a:latin typeface="Times New Roman"/>
                  <a:ea typeface="Calibri"/>
                </a:endParaRPr>
              </a:p>
              <a:p>
                <a:pPr marL="0" marR="0">
                  <a:spcBef>
                    <a:spcPts val="0"/>
                  </a:spcBef>
                  <a:spcAft>
                    <a:spcPts val="0"/>
                  </a:spcAft>
                </a:pPr>
                <a:endParaRPr lang="en-US" sz="1400" b="1" kern="1200" dirty="0" smtClean="0">
                  <a:solidFill>
                    <a:srgbClr val="000000"/>
                  </a:solidFill>
                  <a:effectLst/>
                  <a:latin typeface="+mj-lt"/>
                  <a:ea typeface="Calibri"/>
                  <a:cs typeface="Times New Roman"/>
                </a:endParaRPr>
              </a:p>
              <a:p>
                <a:pPr marL="0" marR="0">
                  <a:spcBef>
                    <a:spcPts val="0"/>
                  </a:spcBef>
                  <a:spcAft>
                    <a:spcPts val="0"/>
                  </a:spcAft>
                </a:pPr>
                <a:endParaRPr lang="en-US" sz="1400" b="1" dirty="0">
                  <a:solidFill>
                    <a:srgbClr val="000000"/>
                  </a:solidFill>
                  <a:latin typeface="+mj-lt"/>
                  <a:ea typeface="Calibri"/>
                  <a:cs typeface="Times New Roman"/>
                </a:endParaRPr>
              </a:p>
              <a:p>
                <a:pPr marL="0" marR="0">
                  <a:spcBef>
                    <a:spcPts val="0"/>
                  </a:spcBef>
                  <a:spcAft>
                    <a:spcPts val="0"/>
                  </a:spcAft>
                </a:pPr>
                <a:r>
                  <a:rPr lang="en-US" sz="1400" b="1" kern="1200" dirty="0">
                    <a:solidFill>
                      <a:srgbClr val="000000"/>
                    </a:solidFill>
                    <a:effectLst/>
                    <a:latin typeface="+mj-lt"/>
                    <a:ea typeface="Calibri"/>
                    <a:cs typeface="Times New Roman"/>
                  </a:rPr>
                  <a:t> </a:t>
                </a:r>
                <a:endParaRPr lang="en-US" sz="1400" dirty="0">
                  <a:effectLst/>
                  <a:latin typeface="+mj-lt"/>
                  <a:ea typeface="Calibri"/>
                </a:endParaRPr>
              </a:p>
              <a:p>
                <a:pPr marL="0" marR="0">
                  <a:spcBef>
                    <a:spcPts val="0"/>
                  </a:spcBef>
                  <a:spcAft>
                    <a:spcPts val="0"/>
                  </a:spcAft>
                </a:pPr>
                <a:r>
                  <a:rPr lang="en-US" sz="1400" b="1" kern="1200" dirty="0">
                    <a:solidFill>
                      <a:srgbClr val="000000"/>
                    </a:solidFill>
                    <a:effectLst/>
                    <a:latin typeface="Calibri"/>
                    <a:ea typeface="Calibri"/>
                    <a:cs typeface="Times New Roman"/>
                  </a:rPr>
                  <a:t> </a:t>
                </a:r>
                <a:endParaRPr lang="en-US" sz="1200" dirty="0">
                  <a:effectLst/>
                  <a:latin typeface="Times New Roman"/>
                  <a:ea typeface="Calibri"/>
                </a:endParaRPr>
              </a:p>
              <a:p>
                <a:r>
                  <a:rPr lang="en-US" sz="1400" b="1" kern="1200" dirty="0">
                    <a:solidFill>
                      <a:srgbClr val="000000"/>
                    </a:solidFill>
                    <a:effectLst/>
                    <a:latin typeface="Calibri"/>
                    <a:ea typeface="Calibri"/>
                    <a:cs typeface="Times New Roman"/>
                  </a:rPr>
                  <a:t>Drug</a:t>
                </a:r>
                <a:r>
                  <a:rPr lang="en-US" sz="1400" b="1" kern="1200" dirty="0" smtClean="0">
                    <a:solidFill>
                      <a:srgbClr val="000000"/>
                    </a:solidFill>
                    <a:effectLst/>
                    <a:latin typeface="Calibri"/>
                    <a:ea typeface="Calibri"/>
                    <a:cs typeface="Times New Roman"/>
                  </a:rPr>
                  <a:t>: </a:t>
                </a:r>
                <a:endParaRPr lang="en-US" sz="1400" b="1" kern="1200" dirty="0" smtClean="0">
                  <a:solidFill>
                    <a:srgbClr val="000000"/>
                  </a:solidFill>
                  <a:effectLst/>
                  <a:latin typeface="Calibri"/>
                  <a:ea typeface="Calibri"/>
                  <a:cs typeface="Times New Roman"/>
                </a:endParaRPr>
              </a:p>
              <a:p>
                <a:r>
                  <a:rPr lang="en-US" sz="1400" b="1" dirty="0" smtClean="0">
                    <a:solidFill>
                      <a:srgbClr val="000000"/>
                    </a:solidFill>
                    <a:ea typeface="Calibri"/>
                    <a:cs typeface="Times New Roman"/>
                  </a:rPr>
                  <a:t>Refills:</a:t>
                </a:r>
                <a:endParaRPr lang="en-US" sz="1400" b="1" kern="1200" dirty="0" smtClean="0">
                  <a:solidFill>
                    <a:srgbClr val="000000"/>
                  </a:solidFill>
                  <a:effectLst/>
                  <a:latin typeface="Calibri"/>
                  <a:ea typeface="Calibri"/>
                  <a:cs typeface="Times New Roman"/>
                </a:endParaRPr>
              </a:p>
              <a:p>
                <a:pPr marL="0" marR="0">
                  <a:spcBef>
                    <a:spcPts val="0"/>
                  </a:spcBef>
                  <a:spcAft>
                    <a:spcPts val="0"/>
                  </a:spcAft>
                </a:pPr>
                <a:r>
                  <a:rPr lang="en-US" sz="1400" b="1" dirty="0" smtClean="0">
                    <a:solidFill>
                      <a:srgbClr val="000000"/>
                    </a:solidFill>
                    <a:latin typeface="Calibri"/>
                    <a:ea typeface="Calibri"/>
                    <a:cs typeface="Times New Roman"/>
                  </a:rPr>
                  <a:t>Expiration</a:t>
                </a:r>
                <a:r>
                  <a:rPr lang="en-US" sz="1400" b="1" dirty="0" smtClean="0">
                    <a:solidFill>
                      <a:srgbClr val="000000"/>
                    </a:solidFill>
                    <a:latin typeface="Calibri"/>
                    <a:ea typeface="Calibri"/>
                    <a:cs typeface="Times New Roman"/>
                  </a:rPr>
                  <a:t>:</a:t>
                </a:r>
                <a:endParaRPr lang="en-US" sz="1200" b="1" dirty="0">
                  <a:effectLst/>
                  <a:latin typeface="Times New Roman"/>
                  <a:ea typeface="Calibri"/>
                </a:endParaRPr>
              </a:p>
            </p:txBody>
          </p:sp>
          <p:cxnSp>
            <p:nvCxnSpPr>
              <p:cNvPr id="12" name="Straight Connector 11"/>
              <p:cNvCxnSpPr/>
              <p:nvPr/>
            </p:nvCxnSpPr>
            <p:spPr>
              <a:xfrm>
                <a:off x="2507297" y="4419600"/>
                <a:ext cx="4186555"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507297" y="4564065"/>
                <a:ext cx="4186555"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4" name="TextBox 7"/>
              <p:cNvSpPr txBox="1"/>
              <p:nvPr/>
            </p:nvSpPr>
            <p:spPr>
              <a:xfrm>
                <a:off x="2431732" y="4648200"/>
                <a:ext cx="4823460" cy="296545"/>
              </a:xfrm>
              <a:prstGeom prst="rect">
                <a:avLst/>
              </a:prstGeom>
              <a:noFill/>
            </p:spPr>
            <p:txBody>
              <a:bodyPr wrap="square" rtlCol="0">
                <a:noAutofit/>
              </a:bodyPr>
              <a:lstStyle/>
              <a:p>
                <a:pPr marL="0" marR="0">
                  <a:spcBef>
                    <a:spcPts val="0"/>
                  </a:spcBef>
                  <a:spcAft>
                    <a:spcPts val="0"/>
                  </a:spcAft>
                </a:pPr>
                <a:r>
                  <a:rPr lang="en-US" sz="1200" kern="1200" dirty="0">
                    <a:solidFill>
                      <a:srgbClr val="000000"/>
                    </a:solidFill>
                    <a:effectLst/>
                    <a:latin typeface="Calibri"/>
                    <a:ea typeface="Calibri"/>
                    <a:cs typeface="Times New Roman"/>
                  </a:rPr>
                  <a:t>Keep out of reach of Children – For Veterinary use only</a:t>
                </a:r>
                <a:endParaRPr lang="en-US" sz="1200" dirty="0">
                  <a:effectLst/>
                  <a:latin typeface="Times New Roman"/>
                  <a:ea typeface="Calibri"/>
                </a:endParaRPr>
              </a:p>
            </p:txBody>
          </p:sp>
        </p:grpSp>
      </p:grpSp>
    </p:spTree>
    <p:extLst>
      <p:ext uri="{BB962C8B-B14F-4D97-AF65-F5344CB8AC3E}">
        <p14:creationId xmlns:p14="http://schemas.microsoft.com/office/powerpoint/2010/main" val="25566967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2188844" y="1398271"/>
            <a:ext cx="4823460" cy="4106862"/>
            <a:chOff x="2188844" y="1398271"/>
            <a:chExt cx="4823460" cy="4106862"/>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47912" y="1398271"/>
              <a:ext cx="615950" cy="560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5" name="Group 4"/>
            <p:cNvGrpSpPr/>
            <p:nvPr/>
          </p:nvGrpSpPr>
          <p:grpSpPr>
            <a:xfrm>
              <a:off x="2188844" y="1398271"/>
              <a:ext cx="4823460" cy="4106862"/>
              <a:chOff x="2431732" y="837883"/>
              <a:chExt cx="4823460" cy="4106862"/>
            </a:xfrm>
          </p:grpSpPr>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53467" y="837883"/>
                <a:ext cx="615950" cy="560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3"/>
              <p:cNvSpPr txBox="1"/>
              <p:nvPr/>
            </p:nvSpPr>
            <p:spPr>
              <a:xfrm>
                <a:off x="2590800" y="837883"/>
                <a:ext cx="4019550" cy="560705"/>
              </a:xfrm>
              <a:prstGeom prst="rect">
                <a:avLst/>
              </a:prstGeom>
              <a:noFill/>
            </p:spPr>
            <p:txBody>
              <a:bodyPr wrap="square" rtlCol="0">
                <a:noAutofit/>
              </a:bodyPr>
              <a:lstStyle/>
              <a:p>
                <a:pPr marL="0" marR="0" algn="ctr">
                  <a:spcBef>
                    <a:spcPts val="0"/>
                  </a:spcBef>
                  <a:spcAft>
                    <a:spcPts val="0"/>
                  </a:spcAft>
                </a:pPr>
                <a:r>
                  <a:rPr lang="en-US" sz="1400" kern="1200" dirty="0">
                    <a:solidFill>
                      <a:srgbClr val="000000"/>
                    </a:solidFill>
                    <a:effectLst/>
                    <a:latin typeface="Calibri"/>
                    <a:ea typeface="Calibri"/>
                    <a:cs typeface="Times New Roman"/>
                  </a:rPr>
                  <a:t>Texas A&amp;M Veterinary Hospital</a:t>
                </a:r>
                <a:endParaRPr lang="en-US" sz="1200" dirty="0">
                  <a:effectLst/>
                  <a:latin typeface="Times New Roman"/>
                  <a:ea typeface="Calibri"/>
                </a:endParaRPr>
              </a:p>
              <a:p>
                <a:pPr marL="0" marR="0" algn="ctr">
                  <a:spcBef>
                    <a:spcPts val="0"/>
                  </a:spcBef>
                  <a:spcAft>
                    <a:spcPts val="0"/>
                  </a:spcAft>
                </a:pPr>
                <a:r>
                  <a:rPr lang="en-US" sz="1400" kern="1200" dirty="0">
                    <a:solidFill>
                      <a:srgbClr val="000000"/>
                    </a:solidFill>
                    <a:effectLst/>
                    <a:latin typeface="Calibri"/>
                    <a:ea typeface="Calibri"/>
                    <a:cs typeface="Times New Roman"/>
                  </a:rPr>
                  <a:t>College Station, TX</a:t>
                </a:r>
                <a:endParaRPr lang="en-US" sz="1200" dirty="0">
                  <a:effectLst/>
                  <a:latin typeface="Times New Roman"/>
                  <a:ea typeface="Calibri"/>
                </a:endParaRPr>
              </a:p>
            </p:txBody>
          </p:sp>
          <p:cxnSp>
            <p:nvCxnSpPr>
              <p:cNvPr id="9" name="Straight Connector 8"/>
              <p:cNvCxnSpPr/>
              <p:nvPr/>
            </p:nvCxnSpPr>
            <p:spPr>
              <a:xfrm>
                <a:off x="2590800" y="1447800"/>
                <a:ext cx="4186555"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590800" y="1524000"/>
                <a:ext cx="4186555"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1" name="TextBox 6"/>
              <p:cNvSpPr txBox="1"/>
              <p:nvPr/>
            </p:nvSpPr>
            <p:spPr>
              <a:xfrm>
                <a:off x="2431732" y="1752600"/>
                <a:ext cx="4337685" cy="2807970"/>
              </a:xfrm>
              <a:prstGeom prst="rect">
                <a:avLst/>
              </a:prstGeom>
              <a:noFill/>
            </p:spPr>
            <p:txBody>
              <a:bodyPr wrap="square" rtlCol="0">
                <a:noAutofit/>
              </a:bodyPr>
              <a:lstStyle/>
              <a:p>
                <a:pPr marL="0" marR="0">
                  <a:spcBef>
                    <a:spcPts val="0"/>
                  </a:spcBef>
                  <a:spcAft>
                    <a:spcPts val="0"/>
                  </a:spcAft>
                </a:pPr>
                <a:r>
                  <a:rPr lang="en-US" sz="1400" b="1" kern="1200" dirty="0">
                    <a:solidFill>
                      <a:srgbClr val="000000"/>
                    </a:solidFill>
                    <a:effectLst/>
                    <a:latin typeface="Calibri"/>
                    <a:ea typeface="Calibri"/>
                    <a:cs typeface="Times New Roman"/>
                  </a:rPr>
                  <a:t>Name</a:t>
                </a:r>
                <a:r>
                  <a:rPr lang="en-US" sz="1400" b="1" kern="1200" dirty="0" smtClean="0">
                    <a:solidFill>
                      <a:srgbClr val="000000"/>
                    </a:solidFill>
                    <a:effectLst/>
                    <a:latin typeface="Calibri"/>
                    <a:ea typeface="Calibri"/>
                    <a:cs typeface="Times New Roman"/>
                  </a:rPr>
                  <a:t>: </a:t>
                </a:r>
                <a:r>
                  <a:rPr lang="en-US" sz="1400" kern="1200" dirty="0" smtClean="0">
                    <a:solidFill>
                      <a:srgbClr val="000000"/>
                    </a:solidFill>
                    <a:effectLst/>
                    <a:latin typeface="Calibri"/>
                    <a:ea typeface="Calibri"/>
                    <a:cs typeface="Times New Roman"/>
                  </a:rPr>
                  <a:t>Toothless			</a:t>
                </a:r>
                <a:endParaRPr lang="en-US" sz="1200" dirty="0">
                  <a:effectLst/>
                  <a:latin typeface="Times New Roman"/>
                  <a:ea typeface="Calibri"/>
                </a:endParaRPr>
              </a:p>
              <a:p>
                <a:pPr marL="0" marR="0">
                  <a:spcBef>
                    <a:spcPts val="0"/>
                  </a:spcBef>
                  <a:spcAft>
                    <a:spcPts val="0"/>
                  </a:spcAft>
                </a:pPr>
                <a:r>
                  <a:rPr lang="en-US" sz="1400" b="1" kern="1200" dirty="0">
                    <a:solidFill>
                      <a:srgbClr val="000000"/>
                    </a:solidFill>
                    <a:effectLst/>
                    <a:latin typeface="Calibri"/>
                    <a:ea typeface="Calibri"/>
                    <a:cs typeface="Times New Roman"/>
                  </a:rPr>
                  <a:t>Species</a:t>
                </a:r>
                <a:r>
                  <a:rPr lang="en-US" sz="1400" b="1" kern="1200" dirty="0" smtClean="0">
                    <a:solidFill>
                      <a:srgbClr val="000000"/>
                    </a:solidFill>
                    <a:effectLst/>
                    <a:latin typeface="Calibri"/>
                    <a:ea typeface="Calibri"/>
                    <a:cs typeface="Times New Roman"/>
                  </a:rPr>
                  <a:t>: </a:t>
                </a:r>
                <a:r>
                  <a:rPr lang="en-US" sz="1400" kern="1200" dirty="0" smtClean="0">
                    <a:solidFill>
                      <a:srgbClr val="000000"/>
                    </a:solidFill>
                    <a:effectLst/>
                    <a:latin typeface="Calibri"/>
                    <a:ea typeface="Calibri"/>
                    <a:cs typeface="Times New Roman"/>
                  </a:rPr>
                  <a:t>Feline</a:t>
                </a:r>
                <a:endParaRPr lang="en-US" sz="1200" dirty="0">
                  <a:effectLst/>
                  <a:latin typeface="Times New Roman"/>
                  <a:ea typeface="Calibri"/>
                </a:endParaRPr>
              </a:p>
              <a:p>
                <a:pPr marL="0" marR="0">
                  <a:spcBef>
                    <a:spcPts val="0"/>
                  </a:spcBef>
                  <a:spcAft>
                    <a:spcPts val="0"/>
                  </a:spcAft>
                </a:pPr>
                <a:r>
                  <a:rPr lang="en-US" sz="1400" b="1" kern="1200" dirty="0">
                    <a:solidFill>
                      <a:srgbClr val="000000"/>
                    </a:solidFill>
                    <a:effectLst/>
                    <a:latin typeface="Calibri"/>
                    <a:ea typeface="Calibri"/>
                    <a:cs typeface="Times New Roman"/>
                  </a:rPr>
                  <a:t>Date</a:t>
                </a:r>
                <a:r>
                  <a:rPr lang="en-US" sz="1400" b="1" kern="1200" dirty="0" smtClean="0">
                    <a:solidFill>
                      <a:srgbClr val="000000"/>
                    </a:solidFill>
                    <a:effectLst/>
                    <a:latin typeface="Calibri"/>
                    <a:ea typeface="Calibri"/>
                    <a:cs typeface="Times New Roman"/>
                  </a:rPr>
                  <a:t>: </a:t>
                </a:r>
                <a:r>
                  <a:rPr lang="en-US" sz="1400" kern="1200" dirty="0" smtClean="0">
                    <a:solidFill>
                      <a:srgbClr val="000000"/>
                    </a:solidFill>
                    <a:effectLst/>
                    <a:latin typeface="Calibri"/>
                    <a:ea typeface="Calibri"/>
                    <a:cs typeface="Times New Roman"/>
                  </a:rPr>
                  <a:t>03/28/2015</a:t>
                </a:r>
                <a:r>
                  <a:rPr lang="en-US" sz="1400" b="1" kern="1200" dirty="0" smtClean="0">
                    <a:solidFill>
                      <a:srgbClr val="000000"/>
                    </a:solidFill>
                    <a:effectLst/>
                    <a:latin typeface="Calibri"/>
                    <a:ea typeface="Calibri"/>
                    <a:cs typeface="Times New Roman"/>
                  </a:rPr>
                  <a:t>	Dr</a:t>
                </a:r>
                <a:r>
                  <a:rPr lang="en-US" sz="1400" b="1" kern="1200" dirty="0">
                    <a:solidFill>
                      <a:srgbClr val="000000"/>
                    </a:solidFill>
                    <a:effectLst/>
                    <a:latin typeface="Calibri"/>
                    <a:ea typeface="Calibri"/>
                    <a:cs typeface="Times New Roman"/>
                  </a:rPr>
                  <a:t>. </a:t>
                </a:r>
                <a:r>
                  <a:rPr lang="en-US" sz="1400" b="1" kern="1200" dirty="0" smtClean="0">
                    <a:solidFill>
                      <a:srgbClr val="000000"/>
                    </a:solidFill>
                    <a:effectLst/>
                    <a:latin typeface="Calibri"/>
                    <a:ea typeface="Calibri"/>
                    <a:cs typeface="Times New Roman"/>
                  </a:rPr>
                  <a:t>Ag</a:t>
                </a:r>
                <a:endParaRPr lang="en-US" sz="1200" dirty="0">
                  <a:effectLst/>
                  <a:latin typeface="Times New Roman"/>
                  <a:ea typeface="Calibri"/>
                </a:endParaRPr>
              </a:p>
              <a:p>
                <a:pPr marL="0" marR="0">
                  <a:spcBef>
                    <a:spcPts val="0"/>
                  </a:spcBef>
                  <a:spcAft>
                    <a:spcPts val="0"/>
                  </a:spcAft>
                </a:pPr>
                <a:r>
                  <a:rPr lang="en-US" sz="1200" dirty="0">
                    <a:effectLst/>
                    <a:latin typeface="Times New Roman"/>
                    <a:ea typeface="Calibri"/>
                  </a:rPr>
                  <a:t> </a:t>
                </a:r>
              </a:p>
              <a:p>
                <a:pPr marL="0" marR="0">
                  <a:spcBef>
                    <a:spcPts val="0"/>
                  </a:spcBef>
                  <a:spcAft>
                    <a:spcPts val="0"/>
                  </a:spcAft>
                </a:pPr>
                <a:r>
                  <a:rPr lang="en-US" sz="1400" b="1" kern="1200" dirty="0">
                    <a:solidFill>
                      <a:srgbClr val="000000"/>
                    </a:solidFill>
                    <a:effectLst/>
                    <a:latin typeface="Calibri"/>
                    <a:ea typeface="Calibri"/>
                    <a:cs typeface="Times New Roman"/>
                  </a:rPr>
                  <a:t>Directions:</a:t>
                </a:r>
                <a:endParaRPr lang="en-US" sz="1200" dirty="0">
                  <a:effectLst/>
                  <a:latin typeface="Times New Roman"/>
                  <a:ea typeface="Calibri"/>
                </a:endParaRPr>
              </a:p>
              <a:p>
                <a:pPr marL="0" marR="0">
                  <a:spcBef>
                    <a:spcPts val="0"/>
                  </a:spcBef>
                  <a:spcAft>
                    <a:spcPts val="0"/>
                  </a:spcAft>
                </a:pPr>
                <a:r>
                  <a:rPr lang="en-US" sz="1400" kern="1200" dirty="0" smtClean="0">
                    <a:solidFill>
                      <a:srgbClr val="000000"/>
                    </a:solidFill>
                    <a:effectLst/>
                    <a:latin typeface="Calibri"/>
                    <a:ea typeface="Calibri"/>
                    <a:cs typeface="Times New Roman"/>
                  </a:rPr>
                  <a:t>Give ½ tablet by mouth once daily</a:t>
                </a:r>
              </a:p>
              <a:p>
                <a:pPr marL="0" marR="0">
                  <a:spcBef>
                    <a:spcPts val="0"/>
                  </a:spcBef>
                  <a:spcAft>
                    <a:spcPts val="0"/>
                  </a:spcAft>
                </a:pPr>
                <a:endParaRPr lang="en-US" sz="1200" dirty="0">
                  <a:effectLst/>
                  <a:latin typeface="Times New Roman"/>
                  <a:ea typeface="Calibri"/>
                </a:endParaRPr>
              </a:p>
              <a:p>
                <a:pPr marL="0" marR="0">
                  <a:spcBef>
                    <a:spcPts val="0"/>
                  </a:spcBef>
                  <a:spcAft>
                    <a:spcPts val="0"/>
                  </a:spcAft>
                </a:pPr>
                <a:r>
                  <a:rPr lang="en-US" sz="1400" dirty="0" smtClean="0">
                    <a:effectLst/>
                    <a:latin typeface="+mj-lt"/>
                    <a:ea typeface="Calibri"/>
                  </a:rPr>
                  <a:t>Store at room temperature</a:t>
                </a:r>
                <a:endParaRPr lang="en-US" sz="1400" dirty="0">
                  <a:effectLst/>
                  <a:latin typeface="+mj-lt"/>
                  <a:ea typeface="Calibri"/>
                </a:endParaRPr>
              </a:p>
              <a:p>
                <a:pPr marL="0" marR="0">
                  <a:spcBef>
                    <a:spcPts val="0"/>
                  </a:spcBef>
                  <a:spcAft>
                    <a:spcPts val="0"/>
                  </a:spcAft>
                </a:pPr>
                <a:r>
                  <a:rPr lang="en-US" sz="1400" b="1" kern="1200" dirty="0">
                    <a:solidFill>
                      <a:srgbClr val="000000"/>
                    </a:solidFill>
                    <a:effectLst/>
                    <a:latin typeface="Calibri"/>
                    <a:ea typeface="Calibri"/>
                    <a:cs typeface="Times New Roman"/>
                  </a:rPr>
                  <a:t> </a:t>
                </a:r>
                <a:endParaRPr lang="en-US" sz="1200" dirty="0">
                  <a:effectLst/>
                  <a:latin typeface="Times New Roman"/>
                  <a:ea typeface="Calibri"/>
                </a:endParaRPr>
              </a:p>
              <a:p>
                <a:r>
                  <a:rPr lang="en-US" sz="1400" b="1" kern="1200" dirty="0">
                    <a:solidFill>
                      <a:srgbClr val="000000"/>
                    </a:solidFill>
                    <a:effectLst/>
                    <a:latin typeface="Calibri"/>
                    <a:ea typeface="Calibri"/>
                    <a:cs typeface="Times New Roman"/>
                  </a:rPr>
                  <a:t>Drug</a:t>
                </a:r>
                <a:r>
                  <a:rPr lang="en-US" sz="1400" b="1" kern="1200" dirty="0" smtClean="0">
                    <a:solidFill>
                      <a:srgbClr val="000000"/>
                    </a:solidFill>
                    <a:effectLst/>
                    <a:latin typeface="Calibri"/>
                    <a:ea typeface="Calibri"/>
                    <a:cs typeface="Times New Roman"/>
                  </a:rPr>
                  <a:t>: </a:t>
                </a:r>
                <a:r>
                  <a:rPr lang="en-US" sz="1400" b="1" kern="1200" dirty="0" err="1" smtClean="0">
                    <a:solidFill>
                      <a:srgbClr val="000000"/>
                    </a:solidFill>
                    <a:effectLst/>
                    <a:latin typeface="Calibri"/>
                    <a:ea typeface="Calibri"/>
                    <a:cs typeface="Times New Roman"/>
                  </a:rPr>
                  <a:t>Triam</a:t>
                </a:r>
                <a:r>
                  <a:rPr lang="en-US" sz="1400" b="1" kern="1200" dirty="0" smtClean="0">
                    <a:solidFill>
                      <a:srgbClr val="000000"/>
                    </a:solidFill>
                    <a:effectLst/>
                    <a:latin typeface="Calibri"/>
                    <a:ea typeface="Calibri"/>
                    <a:cs typeface="Times New Roman"/>
                  </a:rPr>
                  <a:t> Tabs .5 mg (</a:t>
                </a:r>
                <a:r>
                  <a:rPr lang="en-US" sz="1400" b="1" kern="1200" dirty="0" smtClean="0">
                    <a:solidFill>
                      <a:srgbClr val="000000"/>
                    </a:solidFill>
                    <a:effectLst/>
                    <a:latin typeface="Calibri"/>
                    <a:ea typeface="Calibri"/>
                    <a:cs typeface="Times New Roman"/>
                  </a:rPr>
                  <a:t>15)</a:t>
                </a:r>
              </a:p>
              <a:p>
                <a:r>
                  <a:rPr lang="en-US" sz="1400" b="1" kern="1200" dirty="0" smtClean="0">
                    <a:solidFill>
                      <a:srgbClr val="000000"/>
                    </a:solidFill>
                    <a:effectLst/>
                    <a:latin typeface="Calibri"/>
                    <a:ea typeface="Calibri"/>
                    <a:cs typeface="Times New Roman"/>
                  </a:rPr>
                  <a:t>R</a:t>
                </a:r>
                <a:r>
                  <a:rPr lang="en-US" sz="1400" b="1" dirty="0" smtClean="0">
                    <a:solidFill>
                      <a:srgbClr val="000000"/>
                    </a:solidFill>
                    <a:ea typeface="Calibri"/>
                    <a:cs typeface="Times New Roman"/>
                  </a:rPr>
                  <a:t>efills: 1</a:t>
                </a:r>
                <a:endParaRPr lang="en-US" sz="1400" b="1" kern="1200" dirty="0" smtClean="0">
                  <a:solidFill>
                    <a:srgbClr val="000000"/>
                  </a:solidFill>
                  <a:effectLst/>
                  <a:latin typeface="Calibri"/>
                  <a:ea typeface="Calibri"/>
                  <a:cs typeface="Times New Roman"/>
                </a:endParaRPr>
              </a:p>
              <a:p>
                <a:pPr marL="0" marR="0">
                  <a:spcBef>
                    <a:spcPts val="0"/>
                  </a:spcBef>
                  <a:spcAft>
                    <a:spcPts val="0"/>
                  </a:spcAft>
                </a:pPr>
                <a:r>
                  <a:rPr lang="en-US" sz="1400" b="1" dirty="0" smtClean="0">
                    <a:solidFill>
                      <a:srgbClr val="000000"/>
                    </a:solidFill>
                    <a:latin typeface="Calibri"/>
                    <a:ea typeface="Calibri"/>
                    <a:cs typeface="Times New Roman"/>
                  </a:rPr>
                  <a:t>Expiration: 3/28/2016</a:t>
                </a:r>
                <a:endParaRPr lang="en-US" sz="1200" b="1" dirty="0">
                  <a:effectLst/>
                  <a:latin typeface="Times New Roman"/>
                  <a:ea typeface="Calibri"/>
                </a:endParaRPr>
              </a:p>
            </p:txBody>
          </p:sp>
          <p:cxnSp>
            <p:nvCxnSpPr>
              <p:cNvPr id="12" name="Straight Connector 11"/>
              <p:cNvCxnSpPr/>
              <p:nvPr/>
            </p:nvCxnSpPr>
            <p:spPr>
              <a:xfrm>
                <a:off x="2507297" y="4419600"/>
                <a:ext cx="4186555"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507297" y="4564065"/>
                <a:ext cx="4186555"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4" name="TextBox 7"/>
              <p:cNvSpPr txBox="1"/>
              <p:nvPr/>
            </p:nvSpPr>
            <p:spPr>
              <a:xfrm>
                <a:off x="2431732" y="4648200"/>
                <a:ext cx="4823460" cy="296545"/>
              </a:xfrm>
              <a:prstGeom prst="rect">
                <a:avLst/>
              </a:prstGeom>
              <a:noFill/>
            </p:spPr>
            <p:txBody>
              <a:bodyPr wrap="square" rtlCol="0">
                <a:noAutofit/>
              </a:bodyPr>
              <a:lstStyle/>
              <a:p>
                <a:pPr marL="0" marR="0">
                  <a:spcBef>
                    <a:spcPts val="0"/>
                  </a:spcBef>
                  <a:spcAft>
                    <a:spcPts val="0"/>
                  </a:spcAft>
                </a:pPr>
                <a:r>
                  <a:rPr lang="en-US" sz="1200" kern="1200" dirty="0">
                    <a:solidFill>
                      <a:srgbClr val="000000"/>
                    </a:solidFill>
                    <a:effectLst/>
                    <a:latin typeface="Calibri"/>
                    <a:ea typeface="Calibri"/>
                    <a:cs typeface="Times New Roman"/>
                  </a:rPr>
                  <a:t>Keep out of reach of Children – For Veterinary use only</a:t>
                </a:r>
                <a:endParaRPr lang="en-US" sz="1200" dirty="0">
                  <a:effectLst/>
                  <a:latin typeface="Times New Roman"/>
                  <a:ea typeface="Calibri"/>
                </a:endParaRPr>
              </a:p>
            </p:txBody>
          </p:sp>
        </p:grpSp>
      </p:grpSp>
    </p:spTree>
    <p:extLst>
      <p:ext uri="{BB962C8B-B14F-4D97-AF65-F5344CB8AC3E}">
        <p14:creationId xmlns:p14="http://schemas.microsoft.com/office/powerpoint/2010/main" val="40539817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268</TotalTime>
  <Words>745</Words>
  <Application>Microsoft Office PowerPoint</Application>
  <PresentationFormat>On-screen Show (4:3)</PresentationFormat>
  <Paragraphs>116</Paragraphs>
  <Slides>9</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Times New Roman</vt:lpstr>
      <vt:lpstr>Office Theme</vt:lpstr>
      <vt:lpstr>Filling a Prescription</vt:lpstr>
      <vt:lpstr>Scenario 1</vt:lpstr>
      <vt:lpstr>Scenario 1 </vt:lpstr>
      <vt:lpstr>PowerPoint Presentation</vt:lpstr>
      <vt:lpstr>PowerPoint Presentation</vt:lpstr>
      <vt:lpstr>Scenario 2</vt:lpstr>
      <vt:lpstr>Scenario 2 </vt:lpstr>
      <vt:lpstr>PowerPoint Presentation</vt:lpstr>
      <vt:lpstr>PowerPoint Presentation</vt:lpstr>
    </vt:vector>
  </TitlesOfParts>
  <Company>College of Veterinary Medicine - Texas A&amp;M Univ.</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Filling a Prescription</dc:title>
  <dc:creator>Tech</dc:creator>
  <cp:lastModifiedBy>Whitaker, Torri</cp:lastModifiedBy>
  <cp:revision>43</cp:revision>
  <dcterms:created xsi:type="dcterms:W3CDTF">2015-03-16T19:37:19Z</dcterms:created>
  <dcterms:modified xsi:type="dcterms:W3CDTF">2017-02-07T18:45:01Z</dcterms:modified>
</cp:coreProperties>
</file>