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8" r:id="rId4"/>
    <p:sldId id="269" r:id="rId5"/>
    <p:sldId id="291" r:id="rId6"/>
    <p:sldId id="292" r:id="rId7"/>
    <p:sldId id="290" r:id="rId8"/>
    <p:sldId id="275" r:id="rId9"/>
    <p:sldId id="293" r:id="rId10"/>
    <p:sldId id="294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41" autoAdjust="0"/>
  </p:normalViewPr>
  <p:slideViewPr>
    <p:cSldViewPr>
      <p:cViewPr varScale="1">
        <p:scale>
          <a:sx n="87" d="100"/>
          <a:sy n="87" d="100"/>
        </p:scale>
        <p:origin x="5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0BAEC-03FA-4E3D-92E3-7646CDFEC0EC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BEF3-8865-4954-BAE5-B9989C5E0C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43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93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4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1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students</a:t>
            </a:r>
            <a:r>
              <a:rPr lang="en-US" baseline="0" dirty="0" smtClean="0"/>
              <a:t> that if conversions were required it would be best to use dimensional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4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5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students</a:t>
            </a:r>
            <a:r>
              <a:rPr lang="en-US" baseline="0" dirty="0" smtClean="0"/>
              <a:t> that if conversions were required it would be best to use dimensional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3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6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44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BEF3-8865-4954-BAE5-B9989C5E0C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4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6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6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3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6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6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3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4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F689-9EDE-4DA0-A1A9-4DAA45808794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7A28-1B0A-4C25-8268-67C46CA3A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3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133600"/>
            <a:ext cx="6705600" cy="1470025"/>
          </a:xfrm>
        </p:spPr>
        <p:txBody>
          <a:bodyPr/>
          <a:lstStyle/>
          <a:p>
            <a:r>
              <a:rPr lang="en-US" dirty="0" smtClean="0"/>
              <a:t>Drug Cost </a:t>
            </a:r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399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doctor prescribes 100 mg of </a:t>
            </a:r>
            <a:r>
              <a:rPr lang="en-US" sz="2800" dirty="0" err="1" smtClean="0"/>
              <a:t>Baytril</a:t>
            </a:r>
            <a:r>
              <a:rPr lang="en-US" sz="2800" dirty="0" smtClean="0"/>
              <a:t> for 10 days to treat Einstein’s urinary tract infection. The clinic has 50 mg tablets for $.75/tablet or 200 mg for $2.25/tablet. What is the least expensive way to fill this prescription?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10347" y="2886045"/>
            <a:ext cx="477645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Step </a:t>
            </a:r>
            <a:r>
              <a:rPr lang="en-US" sz="2600" dirty="0" smtClean="0"/>
              <a:t>three </a:t>
            </a:r>
            <a:r>
              <a:rPr lang="en-US" sz="2600" dirty="0"/>
              <a:t>– determine the </a:t>
            </a:r>
            <a:r>
              <a:rPr lang="en-US" sz="2600" dirty="0" smtClean="0"/>
              <a:t>cost of both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20 tablets x .75/tablet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= $15.00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5 tablets x $2.25/tablet</a:t>
            </a:r>
            <a:endParaRPr lang="en-US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= $11.25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23" y="2971800"/>
            <a:ext cx="3352800" cy="3352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Oval 9"/>
          <p:cNvSpPr/>
          <p:nvPr/>
        </p:nvSpPr>
        <p:spPr>
          <a:xfrm>
            <a:off x="2590800" y="1910804"/>
            <a:ext cx="1676400" cy="460952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98573" y="1910804"/>
            <a:ext cx="2007227" cy="460952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45943" y="3779704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97795" y="3822788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9854" y="4635557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5319" y="46163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34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476500" y="1172592"/>
            <a:ext cx="4191000" cy="5466521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0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 of the cost of veterinary prescriptions</a:t>
            </a:r>
          </a:p>
          <a:p>
            <a:r>
              <a:rPr lang="en-US" dirty="0" smtClean="0"/>
              <a:t>Information needed for calculation</a:t>
            </a:r>
          </a:p>
          <a:p>
            <a:pPr lvl="1"/>
            <a:r>
              <a:rPr lang="en-US" dirty="0" smtClean="0"/>
              <a:t>Total prescription quantity (# of tablets, volume of liquid, etc.) </a:t>
            </a:r>
          </a:p>
          <a:p>
            <a:pPr lvl="1"/>
            <a:r>
              <a:rPr lang="en-US" dirty="0" smtClean="0"/>
              <a:t>Cost per unit of drug</a:t>
            </a:r>
          </a:p>
          <a:p>
            <a:pPr lvl="1"/>
            <a:r>
              <a:rPr lang="en-US" dirty="0" smtClean="0"/>
              <a:t>Quantity/strength of drug available</a:t>
            </a:r>
          </a:p>
          <a:p>
            <a:r>
              <a:rPr lang="en-US" dirty="0" smtClean="0"/>
              <a:t>Read the problem carefully to determine what you will be calculating and how.</a:t>
            </a:r>
          </a:p>
          <a:p>
            <a:r>
              <a:rPr lang="en-US" dirty="0" smtClean="0"/>
              <a:t>Make sure the units in your calculations match!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15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A 33 lb. dog needs 100 mg/kg of </a:t>
            </a:r>
            <a:r>
              <a:rPr lang="en-US" sz="2800" dirty="0" smtClean="0"/>
              <a:t>amoxicillin daily</a:t>
            </a:r>
            <a:r>
              <a:rPr lang="en-US" sz="2800" dirty="0"/>
              <a:t>; administered in 3 doses for 5 days.  The drug is available in 500 mg tablets at a cost of .20 per tablet.  Calculate the cost for the entire prescription.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1" y="3124200"/>
            <a:ext cx="5333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Step one – determine the total daily dose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Note that the dog’s weight is in pounds and the dosage instructions are in kilograms!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r="5366"/>
          <a:stretch/>
        </p:blipFill>
        <p:spPr>
          <a:xfrm>
            <a:off x="228600" y="3124200"/>
            <a:ext cx="3124201" cy="238259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805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Convert to like units</a:t>
            </a:r>
          </a:p>
          <a:p>
            <a:pPr lvl="1"/>
            <a:r>
              <a:rPr lang="en-US" sz="3000" dirty="0" smtClean="0"/>
              <a:t>1 kg = 2.2 </a:t>
            </a:r>
            <a:r>
              <a:rPr lang="en-US" sz="3000" dirty="0" err="1" smtClean="0"/>
              <a:t>lbs</a:t>
            </a:r>
            <a:endParaRPr lang="en-US" sz="2600" dirty="0" smtClean="0"/>
          </a:p>
          <a:p>
            <a:r>
              <a:rPr lang="en-US" dirty="0" smtClean="0"/>
              <a:t>Determine the total dosage required to fill the prescription</a:t>
            </a:r>
          </a:p>
          <a:p>
            <a:pPr lvl="1"/>
            <a:r>
              <a:rPr lang="en-US" dirty="0" smtClean="0"/>
              <a:t>100 mg/kg x 5 days</a:t>
            </a:r>
          </a:p>
          <a:p>
            <a:r>
              <a:rPr lang="en-US" dirty="0" smtClean="0"/>
              <a:t>Let’s look at the problem again!</a:t>
            </a:r>
            <a:endParaRPr lang="en-US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6030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A 33 lb. dog needs 100 mg/kg of </a:t>
            </a:r>
            <a:r>
              <a:rPr lang="en-US" sz="2800" dirty="0" smtClean="0"/>
              <a:t>amoxicillin daily</a:t>
            </a:r>
            <a:r>
              <a:rPr lang="en-US" sz="2800" dirty="0"/>
              <a:t>; administered in 3 doses for 5 days.  The drug is available in 500 mg tablets at a cost of .20 per tablet.  Calculate the cost for the entire prescription.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68408" y="3113346"/>
            <a:ext cx="5333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Convert – 33 </a:t>
            </a:r>
            <a:r>
              <a:rPr lang="en-US" sz="2800" dirty="0" err="1" smtClean="0"/>
              <a:t>lbs</a:t>
            </a:r>
            <a:r>
              <a:rPr lang="en-US" sz="2800" dirty="0" smtClean="0"/>
              <a:t> x </a:t>
            </a:r>
            <a:r>
              <a:rPr lang="en-US" sz="2800" u="sng" dirty="0" smtClean="0"/>
              <a:t>1 kg__</a:t>
            </a:r>
          </a:p>
          <a:p>
            <a:pPr lvl="1"/>
            <a:r>
              <a:rPr lang="en-US" sz="2800" dirty="0" smtClean="0"/>
              <a:t>			2.2 </a:t>
            </a:r>
            <a:r>
              <a:rPr lang="en-US" sz="2800" dirty="0" err="1" smtClean="0"/>
              <a:t>lbs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= 15 kg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</a:t>
            </a:r>
            <a:r>
              <a:rPr lang="en-US" sz="2800" dirty="0" smtClean="0"/>
              <a:t>total dosage 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100 mg/kg/day x 15 kg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= 1500 mg/day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1500 mg/day x 5 days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7500 mg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r="5366"/>
          <a:stretch/>
        </p:blipFill>
        <p:spPr>
          <a:xfrm>
            <a:off x="228600" y="3124200"/>
            <a:ext cx="3124201" cy="238259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Oval 5"/>
          <p:cNvSpPr/>
          <p:nvPr/>
        </p:nvSpPr>
        <p:spPr>
          <a:xfrm>
            <a:off x="685800" y="1022733"/>
            <a:ext cx="990600" cy="457200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43246" y="32766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0" y="3698913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200400" y="1022733"/>
            <a:ext cx="1600200" cy="457200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91400" y="500074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07157" y="5017724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94088" y="5821659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99318" y="5821659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19600" y="1475357"/>
            <a:ext cx="1066800" cy="476251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the type and cost of drug available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00 mg tablets</a:t>
            </a:r>
          </a:p>
          <a:p>
            <a:pPr lvl="1"/>
            <a:r>
              <a:rPr lang="en-US" dirty="0" smtClean="0"/>
              <a:t>$ .20/tablet</a:t>
            </a:r>
          </a:p>
          <a:p>
            <a:r>
              <a:rPr lang="en-US" dirty="0" smtClean="0"/>
              <a:t>Let’s look at the problem again!</a:t>
            </a:r>
            <a:endParaRPr lang="en-US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434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A 33 lb. dog needs 100 mg/kg of </a:t>
            </a:r>
            <a:r>
              <a:rPr lang="en-US" sz="2800" dirty="0" smtClean="0"/>
              <a:t>amoxicillin daily</a:t>
            </a:r>
            <a:r>
              <a:rPr lang="en-US" sz="2800" dirty="0"/>
              <a:t>; administered in 3 doses for 5 days.  The drug is available in 500 mg tablets at a cost of .20 per tablet.  Calculate the cost for the entire prescription.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1" y="3124200"/>
            <a:ext cx="53339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number of tablets –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7500 </a:t>
            </a:r>
            <a:r>
              <a:rPr lang="en-US" sz="2800" u="sng" dirty="0" smtClean="0"/>
              <a:t>mg</a:t>
            </a:r>
            <a:endParaRPr lang="en-US" sz="2800" u="sng" dirty="0" smtClean="0"/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 500 </a:t>
            </a:r>
            <a:r>
              <a:rPr lang="en-US" sz="2800" dirty="0" smtClean="0"/>
              <a:t>mg/tab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= 15 tablets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cost of prescription –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15 tablets x $.20/tablet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= $ 3.00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r="5366"/>
          <a:stretch/>
        </p:blipFill>
        <p:spPr>
          <a:xfrm>
            <a:off x="228600" y="3124200"/>
            <a:ext cx="3124201" cy="238259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Oval 5"/>
          <p:cNvSpPr/>
          <p:nvPr/>
        </p:nvSpPr>
        <p:spPr>
          <a:xfrm>
            <a:off x="4724400" y="1925390"/>
            <a:ext cx="2057400" cy="446368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804057" y="4149446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38200" y="1925390"/>
            <a:ext cx="1143000" cy="420478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75808" y="37338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27110" y="539249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73596" y="5393899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17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399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doctor prescribes 100 mg of </a:t>
            </a:r>
            <a:r>
              <a:rPr lang="en-US" sz="2800" dirty="0" err="1" smtClean="0"/>
              <a:t>Baytril</a:t>
            </a:r>
            <a:r>
              <a:rPr lang="en-US" sz="2800" dirty="0" smtClean="0"/>
              <a:t> for 10 days to treat Einstein’s urinary tract infection. The clinic has 50 mg tablets for $.75/tablet or 200 mg for $2.25/tablet. What is the least expensive way to fill this prescription?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2971800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Step one – determine the total daily </a:t>
            </a:r>
            <a:r>
              <a:rPr lang="en-US" sz="2800" dirty="0" smtClean="0"/>
              <a:t>dose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100 mg/day x 10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= 1000 mg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23" y="2971800"/>
            <a:ext cx="3352800" cy="3352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Oval 9"/>
          <p:cNvSpPr/>
          <p:nvPr/>
        </p:nvSpPr>
        <p:spPr>
          <a:xfrm>
            <a:off x="3657600" y="1066800"/>
            <a:ext cx="1219200" cy="381000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05600" y="1047122"/>
            <a:ext cx="1219200" cy="400678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46983" y="40386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23318" y="40386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48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961008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399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doctor prescribes 100 mg of </a:t>
            </a:r>
            <a:r>
              <a:rPr lang="en-US" sz="2800" dirty="0" err="1" smtClean="0"/>
              <a:t>Baytril</a:t>
            </a:r>
            <a:r>
              <a:rPr lang="en-US" sz="2800" dirty="0" smtClean="0"/>
              <a:t> for 10 days to treat Einstein’s urinary tract infection. The clinic has 50 mg tablets for $.75/tablet or 200 mg for $2.25/tablet. What is the least expensive way to fill this prescription?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10347" y="2886045"/>
            <a:ext cx="477645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Step </a:t>
            </a:r>
            <a:r>
              <a:rPr lang="en-US" sz="2600" dirty="0" smtClean="0"/>
              <a:t>two </a:t>
            </a:r>
            <a:r>
              <a:rPr lang="en-US" sz="2600" dirty="0"/>
              <a:t>– determine the total </a:t>
            </a:r>
            <a:r>
              <a:rPr lang="en-US" sz="2600" dirty="0" smtClean="0"/>
              <a:t>number of tablets needed to fill the prescription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u="sng" dirty="0" smtClean="0"/>
              <a:t>1000 mg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50 mg/tab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= 20 tablets</a:t>
            </a: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u="sng" dirty="0"/>
              <a:t>1000 </a:t>
            </a:r>
            <a:r>
              <a:rPr lang="en-US" sz="2600" u="sng" dirty="0" smtClean="0"/>
              <a:t>mg</a:t>
            </a:r>
            <a:endParaRPr lang="en-US" sz="2600" u="sng" dirty="0"/>
          </a:p>
          <a:p>
            <a:r>
              <a:rPr lang="en-US" sz="2600" dirty="0" smtClean="0"/>
              <a:t> 200 mg/tab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= 5 tablets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23" y="2971800"/>
            <a:ext cx="3352800" cy="3352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Oval 9"/>
          <p:cNvSpPr/>
          <p:nvPr/>
        </p:nvSpPr>
        <p:spPr>
          <a:xfrm>
            <a:off x="7924800" y="1504890"/>
            <a:ext cx="685800" cy="323911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1910803"/>
            <a:ext cx="1252251" cy="460952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48976" y="42672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833" y="4668792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5944" y="5425558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40711" y="5858400"/>
            <a:ext cx="272177" cy="228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566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Drug Cost Calculations</vt:lpstr>
      <vt:lpstr>Background</vt:lpstr>
      <vt:lpstr>Scenario 1</vt:lpstr>
      <vt:lpstr>Solution</vt:lpstr>
      <vt:lpstr>Scenario 1</vt:lpstr>
      <vt:lpstr>Solution</vt:lpstr>
      <vt:lpstr>Scenario 1</vt:lpstr>
      <vt:lpstr>Scenario 2</vt:lpstr>
      <vt:lpstr>Scenario 2</vt:lpstr>
      <vt:lpstr>Scenario 2</vt:lpstr>
      <vt:lpstr>Questions?</vt:lpstr>
    </vt:vector>
  </TitlesOfParts>
  <Company>College of Veterinary Medicine - Texas A&amp;M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a Prescription</dc:title>
  <dc:creator>Tech</dc:creator>
  <cp:lastModifiedBy>College of Veterinary Medicine</cp:lastModifiedBy>
  <cp:revision>113</cp:revision>
  <dcterms:created xsi:type="dcterms:W3CDTF">2015-03-16T19:37:19Z</dcterms:created>
  <dcterms:modified xsi:type="dcterms:W3CDTF">2018-01-31T17:27:49Z</dcterms:modified>
</cp:coreProperties>
</file>