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6858000" cx="12192000"/>
  <p:notesSz cx="6858000" cy="9144000"/>
  <p:embeddedFontLst>
    <p:embeddedFont>
      <p:font typeface="Gill Sans"/>
      <p:regular r:id="rId67"/>
      <p:bold r:id="rId68"/>
    </p:embeddedFont>
    <p:embeddedFont>
      <p:font typeface="Cambria Math"/>
      <p:regular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0" roundtripDataSignature="AMtx7mjZGZk9o7JWfNALchnyOJZYgmz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7F98DF-04C1-49D1-8C3B-5FE359A80FED}">
  <a:tblStyle styleId="{BE7F98DF-04C1-49D1-8C3B-5FE359A80FED}" styleName="Table_0">
    <a:wholeTbl>
      <a:tcTxStyle b="off" i="off">
        <a:font>
          <a:latin typeface="Gill Sans MT"/>
          <a:ea typeface="Gill Sans MT"/>
          <a:cs typeface="Gill Sans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a:tcStyle>
        <a:fill>
          <a:solidFill>
            <a:srgbClr val="F5D8CA"/>
          </a:solidFill>
        </a:fill>
      </a:tcStyle>
    </a:band1H>
    <a:band2H>
      <a:tcTxStyle/>
    </a:band2H>
    <a:band1V>
      <a:tcTxStyle/>
      <a:tcStyle>
        <a:fill>
          <a:solidFill>
            <a:srgbClr val="F5D8CA"/>
          </a:solidFill>
        </a:fill>
      </a:tcStyle>
    </a:band1V>
    <a:band2V>
      <a:tcTxStyle/>
    </a:band2V>
    <a:lastCol>
      <a:tcTxStyle b="on" i="off">
        <a:font>
          <a:latin typeface="Gill Sans MT"/>
          <a:ea typeface="Gill Sans MT"/>
          <a:cs typeface="Gill Sans MT"/>
        </a:font>
        <a:schemeClr val="lt1"/>
      </a:tcTxStyle>
      <a:tcStyle>
        <a:fill>
          <a:solidFill>
            <a:schemeClr val="accent1"/>
          </a:solidFill>
        </a:fill>
      </a:tcStyle>
    </a:lastCol>
    <a:firstCol>
      <a:tcTxStyle b="on" i="off">
        <a:font>
          <a:latin typeface="Gill Sans MT"/>
          <a:ea typeface="Gill Sans MT"/>
          <a:cs typeface="Gill Sans MT"/>
        </a:font>
        <a:schemeClr val="lt1"/>
      </a:tcTxStyle>
      <a:tcStyle>
        <a:fill>
          <a:solidFill>
            <a:schemeClr val="accent1"/>
          </a:solidFill>
        </a:fill>
      </a:tcStyle>
    </a:firstCol>
    <a:lastRow>
      <a:tcTxStyle b="on" i="off">
        <a:font>
          <a:latin typeface="Gill Sans MT"/>
          <a:ea typeface="Gill Sans MT"/>
          <a:cs typeface="Gill Sans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ill Sans MT"/>
          <a:ea typeface="Gill Sans MT"/>
          <a:cs typeface="Gill Sans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customschemas.google.com/relationships/presentationmetadata" Target="meta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GillSans-bold.fntdata"/><Relationship Id="rId23" Type="http://schemas.openxmlformats.org/officeDocument/2006/relationships/slide" Target="slides/slide18.xml"/><Relationship Id="rId67" Type="http://schemas.openxmlformats.org/officeDocument/2006/relationships/font" Target="fonts/GillSans-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ambriaMath-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accent1"/>
        </a:solidFill>
      </p:bgPr>
    </p:bg>
    <p:spTree>
      <p:nvGrpSpPr>
        <p:cNvPr id="17" name="Shape 17"/>
        <p:cNvGrpSpPr/>
        <p:nvPr/>
      </p:nvGrpSpPr>
      <p:grpSpPr>
        <a:xfrm>
          <a:off x="0" y="0"/>
          <a:ext cx="0" cy="0"/>
          <a:chOff x="0" y="0"/>
          <a:chExt cx="0" cy="0"/>
        </a:xfrm>
      </p:grpSpPr>
      <p:sp>
        <p:nvSpPr>
          <p:cNvPr id="18" name="Google Shape;18;p63" title="scalloped circle"/>
          <p:cNvSpPr/>
          <p:nvPr/>
        </p:nvSpPr>
        <p:spPr>
          <a:xfrm>
            <a:off x="3557016" y="630936"/>
            <a:ext cx="5235575"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9" name="Google Shape;19;p63"/>
          <p:cNvSpPr txBox="1"/>
          <p:nvPr>
            <p:ph type="ctrTitle"/>
          </p:nvPr>
        </p:nvSpPr>
        <p:spPr>
          <a:xfrm>
            <a:off x="1078523" y="1098388"/>
            <a:ext cx="10318418" cy="439498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0000"/>
              <a:buFont typeface="Impact"/>
              <a:buNone/>
              <a:defRPr sz="10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63"/>
          <p:cNvSpPr txBox="1"/>
          <p:nvPr>
            <p:ph idx="1" type="subTitle"/>
          </p:nvPr>
        </p:nvSpPr>
        <p:spPr>
          <a:xfrm>
            <a:off x="2215045" y="5979196"/>
            <a:ext cx="8045373" cy="742279"/>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00"/>
              </a:spcBef>
              <a:spcAft>
                <a:spcPts val="0"/>
              </a:spcAft>
              <a:buSzPts val="2000"/>
              <a:buNone/>
              <a:defRPr b="1" i="0" sz="200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p:txBody>
      </p:sp>
      <p:sp>
        <p:nvSpPr>
          <p:cNvPr id="21" name="Google Shape;21;p63"/>
          <p:cNvSpPr txBox="1"/>
          <p:nvPr>
            <p:ph idx="10" type="dt"/>
          </p:nvPr>
        </p:nvSpPr>
        <p:spPr>
          <a:xfrm>
            <a:off x="1078523"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72410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3"/>
          <p:cNvSpPr txBox="1"/>
          <p:nvPr>
            <p:ph idx="11" type="ftr"/>
          </p:nvPr>
        </p:nvSpPr>
        <p:spPr>
          <a:xfrm>
            <a:off x="4180332"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72410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3"/>
          <p:cNvSpPr txBox="1"/>
          <p:nvPr>
            <p:ph idx="12" type="sldNum"/>
          </p:nvPr>
        </p:nvSpPr>
        <p:spPr>
          <a:xfrm>
            <a:off x="9067218" y="6375679"/>
            <a:ext cx="2329723"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724108"/>
                </a:solidFill>
                <a:latin typeface="Gill Sans"/>
                <a:ea typeface="Gill Sans"/>
                <a:cs typeface="Gill Sans"/>
                <a:sym typeface="Gill Sans"/>
              </a:defRPr>
            </a:lvl1pPr>
            <a:lvl2pPr indent="0" lvl="1" marL="0" algn="r">
              <a:spcBef>
                <a:spcPts val="0"/>
              </a:spcBef>
              <a:buNone/>
              <a:defRPr b="0" i="0" sz="1200" u="none" cap="none" strike="noStrike">
                <a:solidFill>
                  <a:srgbClr val="724108"/>
                </a:solidFill>
                <a:latin typeface="Gill Sans"/>
                <a:ea typeface="Gill Sans"/>
                <a:cs typeface="Gill Sans"/>
                <a:sym typeface="Gill Sans"/>
              </a:defRPr>
            </a:lvl2pPr>
            <a:lvl3pPr indent="0" lvl="2" marL="0" algn="r">
              <a:spcBef>
                <a:spcPts val="0"/>
              </a:spcBef>
              <a:buNone/>
              <a:defRPr b="0" i="0" sz="1200" u="none" cap="none" strike="noStrike">
                <a:solidFill>
                  <a:srgbClr val="724108"/>
                </a:solidFill>
                <a:latin typeface="Gill Sans"/>
                <a:ea typeface="Gill Sans"/>
                <a:cs typeface="Gill Sans"/>
                <a:sym typeface="Gill Sans"/>
              </a:defRPr>
            </a:lvl3pPr>
            <a:lvl4pPr indent="0" lvl="3" marL="0" algn="r">
              <a:spcBef>
                <a:spcPts val="0"/>
              </a:spcBef>
              <a:buNone/>
              <a:defRPr b="0" i="0" sz="1200" u="none" cap="none" strike="noStrike">
                <a:solidFill>
                  <a:srgbClr val="724108"/>
                </a:solidFill>
                <a:latin typeface="Gill Sans"/>
                <a:ea typeface="Gill Sans"/>
                <a:cs typeface="Gill Sans"/>
                <a:sym typeface="Gill Sans"/>
              </a:defRPr>
            </a:lvl4pPr>
            <a:lvl5pPr indent="0" lvl="4" marL="0" algn="r">
              <a:spcBef>
                <a:spcPts val="0"/>
              </a:spcBef>
              <a:buNone/>
              <a:defRPr b="0" i="0" sz="1200" u="none" cap="none" strike="noStrike">
                <a:solidFill>
                  <a:srgbClr val="724108"/>
                </a:solidFill>
                <a:latin typeface="Gill Sans"/>
                <a:ea typeface="Gill Sans"/>
                <a:cs typeface="Gill Sans"/>
                <a:sym typeface="Gill Sans"/>
              </a:defRPr>
            </a:lvl5pPr>
            <a:lvl6pPr indent="0" lvl="5" marL="0" algn="r">
              <a:spcBef>
                <a:spcPts val="0"/>
              </a:spcBef>
              <a:buNone/>
              <a:defRPr b="0" i="0" sz="1200" u="none" cap="none" strike="noStrike">
                <a:solidFill>
                  <a:srgbClr val="724108"/>
                </a:solidFill>
                <a:latin typeface="Gill Sans"/>
                <a:ea typeface="Gill Sans"/>
                <a:cs typeface="Gill Sans"/>
                <a:sym typeface="Gill Sans"/>
              </a:defRPr>
            </a:lvl6pPr>
            <a:lvl7pPr indent="0" lvl="6" marL="0" algn="r">
              <a:spcBef>
                <a:spcPts val="0"/>
              </a:spcBef>
              <a:buNone/>
              <a:defRPr b="0" i="0" sz="1200" u="none" cap="none" strike="noStrike">
                <a:solidFill>
                  <a:srgbClr val="724108"/>
                </a:solidFill>
                <a:latin typeface="Gill Sans"/>
                <a:ea typeface="Gill Sans"/>
                <a:cs typeface="Gill Sans"/>
                <a:sym typeface="Gill Sans"/>
              </a:defRPr>
            </a:lvl7pPr>
            <a:lvl8pPr indent="0" lvl="7" marL="0" algn="r">
              <a:spcBef>
                <a:spcPts val="0"/>
              </a:spcBef>
              <a:buNone/>
              <a:defRPr b="0" i="0" sz="1200" u="none" cap="none" strike="noStrike">
                <a:solidFill>
                  <a:srgbClr val="724108"/>
                </a:solidFill>
                <a:latin typeface="Gill Sans"/>
                <a:ea typeface="Gill Sans"/>
                <a:cs typeface="Gill Sans"/>
                <a:sym typeface="Gill Sans"/>
              </a:defRPr>
            </a:lvl8pPr>
            <a:lvl9pPr indent="0" lvl="8" marL="0" algn="r">
              <a:spcBef>
                <a:spcPts val="0"/>
              </a:spcBef>
              <a:buNone/>
              <a:defRPr b="0" i="0" sz="1200" u="none" cap="none" strike="noStrike">
                <a:solidFill>
                  <a:srgbClr val="72410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63" title="left edge border"/>
          <p:cNvSpPr/>
          <p:nvPr/>
        </p:nvSpPr>
        <p:spPr>
          <a:xfrm>
            <a:off x="0" y="0"/>
            <a:ext cx="283464"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72"/>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72"/>
          <p:cNvSpPr txBox="1"/>
          <p:nvPr>
            <p:ph idx="1" type="body"/>
          </p:nvPr>
        </p:nvSpPr>
        <p:spPr>
          <a:xfrm rot="5400000">
            <a:off x="4544043" y="-1006365"/>
            <a:ext cx="3593591" cy="10178322"/>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86" name="Google Shape;86;p72"/>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2"/>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2"/>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73"/>
          <p:cNvSpPr txBox="1"/>
          <p:nvPr>
            <p:ph type="title"/>
          </p:nvPr>
        </p:nvSpPr>
        <p:spPr>
          <a:xfrm rot="5400000">
            <a:off x="8012185" y="2436522"/>
            <a:ext cx="5600404"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73"/>
          <p:cNvSpPr txBox="1"/>
          <p:nvPr>
            <p:ph idx="1" type="body"/>
          </p:nvPr>
        </p:nvSpPr>
        <p:spPr>
          <a:xfrm rot="5400000">
            <a:off x="2653390" y="-1013705"/>
            <a:ext cx="5600405" cy="839258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92" name="Google Shape;92;p73"/>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73"/>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73"/>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4"/>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4"/>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28" name="Google Shape;28;p64"/>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4"/>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4"/>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5"/>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5"/>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5"/>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5"/>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36" name="Shape 36"/>
        <p:cNvGrpSpPr/>
        <p:nvPr/>
      </p:nvGrpSpPr>
      <p:grpSpPr>
        <a:xfrm>
          <a:off x="0" y="0"/>
          <a:ext cx="0" cy="0"/>
          <a:chOff x="0" y="0"/>
          <a:chExt cx="0" cy="0"/>
        </a:xfrm>
      </p:grpSpPr>
      <p:sp>
        <p:nvSpPr>
          <p:cNvPr id="37" name="Google Shape;37;p66"/>
          <p:cNvSpPr txBox="1"/>
          <p:nvPr>
            <p:ph type="title"/>
          </p:nvPr>
        </p:nvSpPr>
        <p:spPr>
          <a:xfrm>
            <a:off x="3242929" y="1073888"/>
            <a:ext cx="8187071" cy="40646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6"/>
          <p:cNvSpPr txBox="1"/>
          <p:nvPr>
            <p:ph idx="1" type="body"/>
          </p:nvPr>
        </p:nvSpPr>
        <p:spPr>
          <a:xfrm>
            <a:off x="3242930" y="5159781"/>
            <a:ext cx="7017488" cy="95113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2000"/>
              <a:buNone/>
              <a:defRPr b="1" i="0" sz="2000" cap="none">
                <a:solidFill>
                  <a:schemeClr val="accent1"/>
                </a:solidFill>
              </a:defRPr>
            </a:lvl1pPr>
            <a:lvl2pPr indent="-228600" lvl="1" marL="914400" algn="l">
              <a:lnSpc>
                <a:spcPct val="110000"/>
              </a:lnSpc>
              <a:spcBef>
                <a:spcPts val="700"/>
              </a:spcBef>
              <a:spcAft>
                <a:spcPts val="0"/>
              </a:spcAft>
              <a:buSzPts val="2000"/>
              <a:buNone/>
              <a:defRPr sz="2000">
                <a:solidFill>
                  <a:schemeClr val="lt1"/>
                </a:solidFill>
              </a:defRPr>
            </a:lvl2pPr>
            <a:lvl3pPr indent="-228600" lvl="2" marL="1371600" algn="l">
              <a:lnSpc>
                <a:spcPct val="110000"/>
              </a:lnSpc>
              <a:spcBef>
                <a:spcPts val="700"/>
              </a:spcBef>
              <a:spcAft>
                <a:spcPts val="0"/>
              </a:spcAft>
              <a:buSzPts val="1800"/>
              <a:buNone/>
              <a:defRPr sz="1800">
                <a:solidFill>
                  <a:schemeClr val="lt1"/>
                </a:solidFill>
              </a:defRPr>
            </a:lvl3pPr>
            <a:lvl4pPr indent="-228600" lvl="3" marL="1828800" algn="l">
              <a:lnSpc>
                <a:spcPct val="110000"/>
              </a:lnSpc>
              <a:spcBef>
                <a:spcPts val="700"/>
              </a:spcBef>
              <a:spcAft>
                <a:spcPts val="0"/>
              </a:spcAft>
              <a:buSzPts val="1600"/>
              <a:buNone/>
              <a:defRPr sz="1600">
                <a:solidFill>
                  <a:schemeClr val="lt1"/>
                </a:solidFill>
              </a:defRPr>
            </a:lvl4pPr>
            <a:lvl5pPr indent="-228600" lvl="4" marL="2286000" algn="l">
              <a:lnSpc>
                <a:spcPct val="110000"/>
              </a:lnSpc>
              <a:spcBef>
                <a:spcPts val="700"/>
              </a:spcBef>
              <a:spcAft>
                <a:spcPts val="0"/>
              </a:spcAft>
              <a:buSzPts val="1600"/>
              <a:buNone/>
              <a:defRPr sz="1600">
                <a:solidFill>
                  <a:schemeClr val="lt1"/>
                </a:solidFill>
              </a:defRPr>
            </a:lvl5pPr>
            <a:lvl6pPr indent="-228600" lvl="5" marL="2743200" algn="l">
              <a:lnSpc>
                <a:spcPct val="110000"/>
              </a:lnSpc>
              <a:spcBef>
                <a:spcPts val="700"/>
              </a:spcBef>
              <a:spcAft>
                <a:spcPts val="0"/>
              </a:spcAft>
              <a:buSzPts val="1600"/>
              <a:buNone/>
              <a:defRPr sz="1600">
                <a:solidFill>
                  <a:schemeClr val="lt1"/>
                </a:solidFill>
              </a:defRPr>
            </a:lvl6pPr>
            <a:lvl7pPr indent="-228600" lvl="6" marL="3200400" algn="l">
              <a:lnSpc>
                <a:spcPct val="110000"/>
              </a:lnSpc>
              <a:spcBef>
                <a:spcPts val="700"/>
              </a:spcBef>
              <a:spcAft>
                <a:spcPts val="0"/>
              </a:spcAft>
              <a:buSzPts val="1600"/>
              <a:buNone/>
              <a:defRPr sz="1600">
                <a:solidFill>
                  <a:schemeClr val="lt1"/>
                </a:solidFill>
              </a:defRPr>
            </a:lvl7pPr>
            <a:lvl8pPr indent="-228600" lvl="7" marL="3657600" algn="l">
              <a:lnSpc>
                <a:spcPct val="110000"/>
              </a:lnSpc>
              <a:spcBef>
                <a:spcPts val="700"/>
              </a:spcBef>
              <a:spcAft>
                <a:spcPts val="0"/>
              </a:spcAft>
              <a:buSzPts val="1600"/>
              <a:buNone/>
              <a:defRPr sz="1600">
                <a:solidFill>
                  <a:schemeClr val="lt1"/>
                </a:solidFill>
              </a:defRPr>
            </a:lvl8pPr>
            <a:lvl9pPr indent="-228600" lvl="8" marL="4114800" algn="l">
              <a:lnSpc>
                <a:spcPct val="110000"/>
              </a:lnSpc>
              <a:spcBef>
                <a:spcPts val="700"/>
              </a:spcBef>
              <a:spcAft>
                <a:spcPts val="0"/>
              </a:spcAft>
              <a:buSzPts val="1600"/>
              <a:buNone/>
              <a:defRPr sz="1600">
                <a:solidFill>
                  <a:schemeClr val="lt1"/>
                </a:solidFill>
              </a:defRPr>
            </a:lvl9pPr>
          </a:lstStyle>
          <a:p/>
        </p:txBody>
      </p:sp>
      <p:sp>
        <p:nvSpPr>
          <p:cNvPr id="39" name="Google Shape;39;p66"/>
          <p:cNvSpPr txBox="1"/>
          <p:nvPr>
            <p:ph idx="10" type="dt"/>
          </p:nvPr>
        </p:nvSpPr>
        <p:spPr>
          <a:xfrm>
            <a:off x="3236546" y="6375679"/>
            <a:ext cx="1493947"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6"/>
          <p:cNvSpPr txBox="1"/>
          <p:nvPr>
            <p:ph idx="11" type="ftr"/>
          </p:nvPr>
        </p:nvSpPr>
        <p:spPr>
          <a:xfrm>
            <a:off x="5279064"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6"/>
          <p:cNvSpPr txBox="1"/>
          <p:nvPr>
            <p:ph idx="12" type="sldNum"/>
          </p:nvPr>
        </p:nvSpPr>
        <p:spPr>
          <a:xfrm>
            <a:off x="9942434" y="6375679"/>
            <a:ext cx="1487566"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2"/>
                </a:solidFill>
                <a:latin typeface="Gill Sans"/>
                <a:ea typeface="Gill Sans"/>
                <a:cs typeface="Gill Sans"/>
                <a:sym typeface="Gill Sans"/>
              </a:defRPr>
            </a:lvl1pPr>
            <a:lvl2pPr indent="0" lvl="1" marL="0" algn="r">
              <a:spcBef>
                <a:spcPts val="0"/>
              </a:spcBef>
              <a:buNone/>
              <a:defRPr sz="1200">
                <a:solidFill>
                  <a:schemeClr val="lt2"/>
                </a:solidFill>
                <a:latin typeface="Gill Sans"/>
                <a:ea typeface="Gill Sans"/>
                <a:cs typeface="Gill Sans"/>
                <a:sym typeface="Gill Sans"/>
              </a:defRPr>
            </a:lvl2pPr>
            <a:lvl3pPr indent="0" lvl="2" marL="0" algn="r">
              <a:spcBef>
                <a:spcPts val="0"/>
              </a:spcBef>
              <a:buNone/>
              <a:defRPr sz="1200">
                <a:solidFill>
                  <a:schemeClr val="lt2"/>
                </a:solidFill>
                <a:latin typeface="Gill Sans"/>
                <a:ea typeface="Gill Sans"/>
                <a:cs typeface="Gill Sans"/>
                <a:sym typeface="Gill Sans"/>
              </a:defRPr>
            </a:lvl3pPr>
            <a:lvl4pPr indent="0" lvl="3" marL="0" algn="r">
              <a:spcBef>
                <a:spcPts val="0"/>
              </a:spcBef>
              <a:buNone/>
              <a:defRPr sz="1200">
                <a:solidFill>
                  <a:schemeClr val="lt2"/>
                </a:solidFill>
                <a:latin typeface="Gill Sans"/>
                <a:ea typeface="Gill Sans"/>
                <a:cs typeface="Gill Sans"/>
                <a:sym typeface="Gill Sans"/>
              </a:defRPr>
            </a:lvl4pPr>
            <a:lvl5pPr indent="0" lvl="4" marL="0" algn="r">
              <a:spcBef>
                <a:spcPts val="0"/>
              </a:spcBef>
              <a:buNone/>
              <a:defRPr sz="1200">
                <a:solidFill>
                  <a:schemeClr val="lt2"/>
                </a:solidFill>
                <a:latin typeface="Gill Sans"/>
                <a:ea typeface="Gill Sans"/>
                <a:cs typeface="Gill Sans"/>
                <a:sym typeface="Gill Sans"/>
              </a:defRPr>
            </a:lvl5pPr>
            <a:lvl6pPr indent="0" lvl="5" marL="0" algn="r">
              <a:spcBef>
                <a:spcPts val="0"/>
              </a:spcBef>
              <a:buNone/>
              <a:defRPr sz="1200">
                <a:solidFill>
                  <a:schemeClr val="lt2"/>
                </a:solidFill>
                <a:latin typeface="Gill Sans"/>
                <a:ea typeface="Gill Sans"/>
                <a:cs typeface="Gill Sans"/>
                <a:sym typeface="Gill Sans"/>
              </a:defRPr>
            </a:lvl6pPr>
            <a:lvl7pPr indent="0" lvl="6" marL="0" algn="r">
              <a:spcBef>
                <a:spcPts val="0"/>
              </a:spcBef>
              <a:buNone/>
              <a:defRPr sz="1200">
                <a:solidFill>
                  <a:schemeClr val="lt2"/>
                </a:solidFill>
                <a:latin typeface="Gill Sans"/>
                <a:ea typeface="Gill Sans"/>
                <a:cs typeface="Gill Sans"/>
                <a:sym typeface="Gill Sans"/>
              </a:defRPr>
            </a:lvl7pPr>
            <a:lvl8pPr indent="0" lvl="7" marL="0" algn="r">
              <a:spcBef>
                <a:spcPts val="0"/>
              </a:spcBef>
              <a:buNone/>
              <a:defRPr sz="1200">
                <a:solidFill>
                  <a:schemeClr val="lt2"/>
                </a:solidFill>
                <a:latin typeface="Gill Sans"/>
                <a:ea typeface="Gill Sans"/>
                <a:cs typeface="Gill Sans"/>
                <a:sym typeface="Gill Sans"/>
              </a:defRPr>
            </a:lvl8pPr>
            <a:lvl9pPr indent="0" lvl="8" marL="0" algn="r">
              <a:spcBef>
                <a:spcPts val="0"/>
              </a:spcBef>
              <a:buNone/>
              <a:defRPr sz="1200">
                <a:solidFill>
                  <a:schemeClr val="l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grpSp>
        <p:nvGrpSpPr>
          <p:cNvPr id="42" name="Google Shape;42;p66" title="left scallop shape"/>
          <p:cNvGrpSpPr/>
          <p:nvPr/>
        </p:nvGrpSpPr>
        <p:grpSpPr>
          <a:xfrm>
            <a:off x="0" y="0"/>
            <a:ext cx="2814638" cy="6858000"/>
            <a:chOff x="0" y="0"/>
            <a:chExt cx="2814638" cy="6858000"/>
          </a:xfrm>
        </p:grpSpPr>
        <p:sp>
          <p:nvSpPr>
            <p:cNvPr id="43" name="Google Shape;43;p66" title="left scallop shape"/>
            <p:cNvSpPr/>
            <p:nvPr/>
          </p:nvSpPr>
          <p:spPr>
            <a:xfrm>
              <a:off x="0" y="0"/>
              <a:ext cx="2814638"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44" name="Google Shape;44;p66" title="left scallop inline"/>
            <p:cNvSpPr/>
            <p:nvPr/>
          </p:nvSpPr>
          <p:spPr>
            <a:xfrm>
              <a:off x="874382" y="0"/>
              <a:ext cx="1646238"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67"/>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7"/>
          <p:cNvSpPr txBox="1"/>
          <p:nvPr>
            <p:ph idx="1" type="body"/>
          </p:nvPr>
        </p:nvSpPr>
        <p:spPr>
          <a:xfrm>
            <a:off x="1257300" y="2286000"/>
            <a:ext cx="4800600"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8" name="Google Shape;48;p67"/>
          <p:cNvSpPr txBox="1"/>
          <p:nvPr>
            <p:ph idx="2" type="body"/>
          </p:nvPr>
        </p:nvSpPr>
        <p:spPr>
          <a:xfrm>
            <a:off x="6647796" y="2286000"/>
            <a:ext cx="4800600"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9" name="Google Shape;49;p67"/>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7"/>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7"/>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68"/>
          <p:cNvSpPr txBox="1"/>
          <p:nvPr>
            <p:ph type="title"/>
          </p:nvPr>
        </p:nvSpPr>
        <p:spPr>
          <a:xfrm>
            <a:off x="1252728" y="381000"/>
            <a:ext cx="10172700" cy="14935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68"/>
          <p:cNvSpPr txBox="1"/>
          <p:nvPr>
            <p:ph idx="1" type="body"/>
          </p:nvPr>
        </p:nvSpPr>
        <p:spPr>
          <a:xfrm>
            <a:off x="1251678"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55" name="Google Shape;55;p68"/>
          <p:cNvSpPr txBox="1"/>
          <p:nvPr>
            <p:ph idx="2" type="body"/>
          </p:nvPr>
        </p:nvSpPr>
        <p:spPr>
          <a:xfrm>
            <a:off x="1257300" y="2909102"/>
            <a:ext cx="480060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6" name="Google Shape;56;p68"/>
          <p:cNvSpPr txBox="1"/>
          <p:nvPr>
            <p:ph idx="3" type="body"/>
          </p:nvPr>
        </p:nvSpPr>
        <p:spPr>
          <a:xfrm>
            <a:off x="6633864"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57" name="Google Shape;57;p68"/>
          <p:cNvSpPr txBox="1"/>
          <p:nvPr>
            <p:ph idx="4" type="body"/>
          </p:nvPr>
        </p:nvSpPr>
        <p:spPr>
          <a:xfrm>
            <a:off x="6633864" y="2909102"/>
            <a:ext cx="480060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8" name="Google Shape;58;p68"/>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8"/>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8"/>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69"/>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9"/>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9"/>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70" title="right scallop background shape"/>
          <p:cNvSpPr/>
          <p:nvPr/>
        </p:nvSpPr>
        <p:spPr>
          <a:xfrm>
            <a:off x="7389812" y="0"/>
            <a:ext cx="4802188"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70"/>
          <p:cNvSpPr txBox="1"/>
          <p:nvPr>
            <p:ph type="title"/>
          </p:nvPr>
        </p:nvSpPr>
        <p:spPr>
          <a:xfrm>
            <a:off x="8337884" y="457199"/>
            <a:ext cx="3092115" cy="119667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900"/>
              <a:buFont typeface="Gill Sans"/>
              <a:buNone/>
              <a:defRPr b="1" i="0" sz="190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70"/>
          <p:cNvSpPr txBox="1"/>
          <p:nvPr>
            <p:ph idx="1" type="body"/>
          </p:nvPr>
        </p:nvSpPr>
        <p:spPr>
          <a:xfrm>
            <a:off x="765051" y="920377"/>
            <a:ext cx="6158418" cy="4985124"/>
          </a:xfrm>
          <a:prstGeom prst="rect">
            <a:avLst/>
          </a:prstGeom>
          <a:noFill/>
          <a:ln>
            <a:noFill/>
          </a:ln>
        </p:spPr>
        <p:txBody>
          <a:bodyPr anchorCtr="0" anchor="t" bIns="45700" lIns="91425" spcFirstLastPara="1" rIns="91425" wrap="square" tIns="45700">
            <a:normAutofit/>
          </a:bodyPr>
          <a:lstStyle>
            <a:lvl1pPr indent="-431800" lvl="0" marL="457200" algn="l">
              <a:lnSpc>
                <a:spcPct val="110000"/>
              </a:lnSpc>
              <a:spcBef>
                <a:spcPts val="700"/>
              </a:spcBef>
              <a:spcAft>
                <a:spcPts val="0"/>
              </a:spcAft>
              <a:buSzPts val="3200"/>
              <a:buChar char="•"/>
              <a:defRPr sz="3200"/>
            </a:lvl1pPr>
            <a:lvl2pPr indent="-406400" lvl="1" marL="914400" algn="l">
              <a:lnSpc>
                <a:spcPct val="110000"/>
              </a:lnSpc>
              <a:spcBef>
                <a:spcPts val="700"/>
              </a:spcBef>
              <a:spcAft>
                <a:spcPts val="0"/>
              </a:spcAft>
              <a:buSzPts val="2800"/>
              <a:buChar char="–"/>
              <a:defRPr sz="2800"/>
            </a:lvl2pPr>
            <a:lvl3pPr indent="-381000" lvl="2" marL="1371600" algn="l">
              <a:lnSpc>
                <a:spcPct val="110000"/>
              </a:lnSpc>
              <a:spcBef>
                <a:spcPts val="700"/>
              </a:spcBef>
              <a:spcAft>
                <a:spcPts val="0"/>
              </a:spcAft>
              <a:buSzPts val="2400"/>
              <a:buChar char="•"/>
              <a:defRPr sz="2400"/>
            </a:lvl3pPr>
            <a:lvl4pPr indent="-355600" lvl="3" marL="1828800" algn="l">
              <a:lnSpc>
                <a:spcPct val="110000"/>
              </a:lnSpc>
              <a:spcBef>
                <a:spcPts val="700"/>
              </a:spcBef>
              <a:spcAft>
                <a:spcPts val="0"/>
              </a:spcAft>
              <a:buSzPts val="2000"/>
              <a:buChar char="–"/>
              <a:defRPr sz="2000"/>
            </a:lvl4pPr>
            <a:lvl5pPr indent="-355600" lvl="4" marL="2286000" algn="l">
              <a:lnSpc>
                <a:spcPct val="110000"/>
              </a:lnSpc>
              <a:spcBef>
                <a:spcPts val="700"/>
              </a:spcBef>
              <a:spcAft>
                <a:spcPts val="0"/>
              </a:spcAft>
              <a:buSzPts val="2000"/>
              <a:buChar char="•"/>
              <a:defRPr sz="2000"/>
            </a:lvl5pPr>
            <a:lvl6pPr indent="-355600" lvl="5" marL="2743200" algn="l">
              <a:lnSpc>
                <a:spcPct val="110000"/>
              </a:lnSpc>
              <a:spcBef>
                <a:spcPts val="700"/>
              </a:spcBef>
              <a:spcAft>
                <a:spcPts val="0"/>
              </a:spcAft>
              <a:buSzPts val="2000"/>
              <a:buChar char="–"/>
              <a:defRPr sz="2000"/>
            </a:lvl6pPr>
            <a:lvl7pPr indent="-355600" lvl="6" marL="3200400" algn="l">
              <a:lnSpc>
                <a:spcPct val="110000"/>
              </a:lnSpc>
              <a:spcBef>
                <a:spcPts val="700"/>
              </a:spcBef>
              <a:spcAft>
                <a:spcPts val="0"/>
              </a:spcAft>
              <a:buSzPts val="2000"/>
              <a:buChar char="•"/>
              <a:defRPr sz="2000"/>
            </a:lvl7pPr>
            <a:lvl8pPr indent="-355600" lvl="7" marL="3657600" algn="l">
              <a:lnSpc>
                <a:spcPct val="110000"/>
              </a:lnSpc>
              <a:spcBef>
                <a:spcPts val="700"/>
              </a:spcBef>
              <a:spcAft>
                <a:spcPts val="0"/>
              </a:spcAft>
              <a:buSzPts val="2000"/>
              <a:buChar char="–"/>
              <a:defRPr sz="2000"/>
            </a:lvl8pPr>
            <a:lvl9pPr indent="-355600" lvl="8" marL="4114800" algn="l">
              <a:lnSpc>
                <a:spcPct val="110000"/>
              </a:lnSpc>
              <a:spcBef>
                <a:spcPts val="700"/>
              </a:spcBef>
              <a:spcAft>
                <a:spcPts val="0"/>
              </a:spcAft>
              <a:buSzPts val="2000"/>
              <a:buChar char="•"/>
              <a:defRPr sz="2000"/>
            </a:lvl9pPr>
          </a:lstStyle>
          <a:p/>
        </p:txBody>
      </p:sp>
      <p:sp>
        <p:nvSpPr>
          <p:cNvPr id="69" name="Google Shape;69;p70"/>
          <p:cNvSpPr txBox="1"/>
          <p:nvPr>
            <p:ph idx="2" type="body"/>
          </p:nvPr>
        </p:nvSpPr>
        <p:spPr>
          <a:xfrm>
            <a:off x="8337885" y="1741336"/>
            <a:ext cx="3092115"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1600"/>
              <a:buNone/>
              <a:defRPr sz="1600">
                <a:solidFill>
                  <a:schemeClr val="lt2"/>
                </a:solidFill>
              </a:defRPr>
            </a:lvl1pPr>
            <a:lvl2pPr indent="-228600" lvl="1" marL="914400" algn="l">
              <a:lnSpc>
                <a:spcPct val="110000"/>
              </a:lnSpc>
              <a:spcBef>
                <a:spcPts val="700"/>
              </a:spcBef>
              <a:spcAft>
                <a:spcPts val="0"/>
              </a:spcAft>
              <a:buSzPts val="1400"/>
              <a:buNone/>
              <a:defRPr sz="1400"/>
            </a:lvl2pPr>
            <a:lvl3pPr indent="-228600" lvl="2" marL="1371600" algn="l">
              <a:lnSpc>
                <a:spcPct val="110000"/>
              </a:lnSpc>
              <a:spcBef>
                <a:spcPts val="700"/>
              </a:spcBef>
              <a:spcAft>
                <a:spcPts val="0"/>
              </a:spcAft>
              <a:buSzPts val="1200"/>
              <a:buNone/>
              <a:defRPr sz="1200"/>
            </a:lvl3pPr>
            <a:lvl4pPr indent="-228600" lvl="3" marL="1828800" algn="l">
              <a:lnSpc>
                <a:spcPct val="110000"/>
              </a:lnSpc>
              <a:spcBef>
                <a:spcPts val="700"/>
              </a:spcBef>
              <a:spcAft>
                <a:spcPts val="0"/>
              </a:spcAft>
              <a:buSzPts val="1000"/>
              <a:buNone/>
              <a:defRPr sz="1000"/>
            </a:lvl4pPr>
            <a:lvl5pPr indent="-228600" lvl="4" marL="2286000" algn="l">
              <a:lnSpc>
                <a:spcPct val="110000"/>
              </a:lnSpc>
              <a:spcBef>
                <a:spcPts val="700"/>
              </a:spcBef>
              <a:spcAft>
                <a:spcPts val="0"/>
              </a:spcAft>
              <a:buSzPts val="1000"/>
              <a:buNone/>
              <a:defRPr sz="1000"/>
            </a:lvl5pPr>
            <a:lvl6pPr indent="-228600" lvl="5" marL="2743200" algn="l">
              <a:lnSpc>
                <a:spcPct val="110000"/>
              </a:lnSpc>
              <a:spcBef>
                <a:spcPts val="700"/>
              </a:spcBef>
              <a:spcAft>
                <a:spcPts val="0"/>
              </a:spcAft>
              <a:buSzPts val="1000"/>
              <a:buNone/>
              <a:defRPr sz="1000"/>
            </a:lvl6pPr>
            <a:lvl7pPr indent="-228600" lvl="6" marL="3200400" algn="l">
              <a:lnSpc>
                <a:spcPct val="110000"/>
              </a:lnSpc>
              <a:spcBef>
                <a:spcPts val="700"/>
              </a:spcBef>
              <a:spcAft>
                <a:spcPts val="0"/>
              </a:spcAft>
              <a:buSzPts val="1000"/>
              <a:buNone/>
              <a:defRPr sz="1000"/>
            </a:lvl7pPr>
            <a:lvl8pPr indent="-228600" lvl="7" marL="3657600" algn="l">
              <a:lnSpc>
                <a:spcPct val="110000"/>
              </a:lnSpc>
              <a:spcBef>
                <a:spcPts val="700"/>
              </a:spcBef>
              <a:spcAft>
                <a:spcPts val="0"/>
              </a:spcAft>
              <a:buSzPts val="1000"/>
              <a:buNone/>
              <a:defRPr sz="1000"/>
            </a:lvl8pPr>
            <a:lvl9pPr indent="-228600" lvl="8" marL="4114800" algn="l">
              <a:lnSpc>
                <a:spcPct val="110000"/>
              </a:lnSpc>
              <a:spcBef>
                <a:spcPts val="700"/>
              </a:spcBef>
              <a:spcAft>
                <a:spcPts val="0"/>
              </a:spcAft>
              <a:buSzPts val="1000"/>
              <a:buNone/>
              <a:defRPr sz="1000"/>
            </a:lvl9pPr>
          </a:lstStyle>
          <a:p/>
        </p:txBody>
      </p:sp>
      <p:sp>
        <p:nvSpPr>
          <p:cNvPr id="70" name="Google Shape;70;p70"/>
          <p:cNvSpPr txBox="1"/>
          <p:nvPr>
            <p:ph idx="10" type="dt"/>
          </p:nvPr>
        </p:nvSpPr>
        <p:spPr>
          <a:xfrm>
            <a:off x="765051" y="6375679"/>
            <a:ext cx="1233355"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0"/>
          <p:cNvSpPr txBox="1"/>
          <p:nvPr>
            <p:ph idx="11" type="ftr"/>
          </p:nvPr>
        </p:nvSpPr>
        <p:spPr>
          <a:xfrm>
            <a:off x="2103620" y="6375679"/>
            <a:ext cx="3482179"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0"/>
          <p:cNvSpPr txBox="1"/>
          <p:nvPr>
            <p:ph idx="12" type="sldNum"/>
          </p:nvPr>
        </p:nvSpPr>
        <p:spPr>
          <a:xfrm>
            <a:off x="5691014" y="6375679"/>
            <a:ext cx="1232456"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70" title="left edge border"/>
          <p:cNvSpPr/>
          <p:nvPr/>
        </p:nvSpPr>
        <p:spPr>
          <a:xfrm>
            <a:off x="0"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71"/>
          <p:cNvSpPr/>
          <p:nvPr>
            <p:ph idx="2" type="pic"/>
          </p:nvPr>
        </p:nvSpPr>
        <p:spPr>
          <a:xfrm>
            <a:off x="283464" y="0"/>
            <a:ext cx="7355585" cy="6857999"/>
          </a:xfrm>
          <a:prstGeom prst="rect">
            <a:avLst/>
          </a:prstGeom>
          <a:noFill/>
          <a:ln>
            <a:noFill/>
          </a:ln>
        </p:spPr>
        <p:txBody>
          <a:bodyPr anchorCtr="0" anchor="t" bIns="45700" lIns="91425" spcFirstLastPara="1" rIns="91425" wrap="square" tIns="45700">
            <a:normAutofit/>
          </a:bodyPr>
          <a:lstStyle>
            <a:lvl1pPr lvl="0" marR="0" rtl="0" algn="l">
              <a:lnSpc>
                <a:spcPct val="110000"/>
              </a:lnSpc>
              <a:spcBef>
                <a:spcPts val="700"/>
              </a:spcBef>
              <a:spcAft>
                <a:spcPts val="0"/>
              </a:spcAft>
              <a:buClr>
                <a:schemeClr val="dk2"/>
              </a:buClr>
              <a:buSzPts val="3200"/>
              <a:buFont typeface="Arial"/>
              <a:buNone/>
              <a:defRPr b="0" i="0" sz="3200" u="none" cap="none" strike="noStrike">
                <a:solidFill>
                  <a:srgbClr val="595959"/>
                </a:solidFill>
                <a:latin typeface="Gill Sans"/>
                <a:ea typeface="Gill Sans"/>
                <a:cs typeface="Gill Sans"/>
                <a:sym typeface="Gill Sans"/>
              </a:defRPr>
            </a:lvl1pPr>
            <a:lvl2pPr lvl="1" marR="0" rtl="0" algn="l">
              <a:lnSpc>
                <a:spcPct val="110000"/>
              </a:lnSpc>
              <a:spcBef>
                <a:spcPts val="700"/>
              </a:spcBef>
              <a:spcAft>
                <a:spcPts val="0"/>
              </a:spcAft>
              <a:buClr>
                <a:schemeClr val="dk2"/>
              </a:buClr>
              <a:buSzPts val="2800"/>
              <a:buFont typeface="Gill Sans"/>
              <a:buNone/>
              <a:defRPr b="0" i="0" sz="2800" u="none" cap="none" strike="noStrike">
                <a:solidFill>
                  <a:srgbClr val="595959"/>
                </a:solidFill>
                <a:latin typeface="Gill Sans"/>
                <a:ea typeface="Gill Sans"/>
                <a:cs typeface="Gill Sans"/>
                <a:sym typeface="Gill Sans"/>
              </a:defRPr>
            </a:lvl2pPr>
            <a:lvl3pPr lvl="2" marR="0" rtl="0" algn="l">
              <a:lnSpc>
                <a:spcPct val="110000"/>
              </a:lnSpc>
              <a:spcBef>
                <a:spcPts val="700"/>
              </a:spcBef>
              <a:spcAft>
                <a:spcPts val="0"/>
              </a:spcAft>
              <a:buClr>
                <a:schemeClr val="dk2"/>
              </a:buClr>
              <a:buSzPts val="2400"/>
              <a:buFont typeface="Arial"/>
              <a:buNone/>
              <a:defRPr b="0" i="0" sz="2400" u="none" cap="none" strike="noStrike">
                <a:solidFill>
                  <a:srgbClr val="595959"/>
                </a:solidFill>
                <a:latin typeface="Gill Sans"/>
                <a:ea typeface="Gill Sans"/>
                <a:cs typeface="Gill Sans"/>
                <a:sym typeface="Gill Sans"/>
              </a:defRPr>
            </a:lvl3pPr>
            <a:lvl4pPr lvl="3"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4pPr>
            <a:lvl5pPr lvl="4"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5pPr>
            <a:lvl6pPr lvl="5"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6pPr>
            <a:lvl7pPr lvl="6"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7pPr>
            <a:lvl8pPr lvl="7"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8pPr>
            <a:lvl9pPr lvl="8"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9pPr>
          </a:lstStyle>
          <a:p/>
        </p:txBody>
      </p:sp>
      <p:sp>
        <p:nvSpPr>
          <p:cNvPr id="76" name="Google Shape;76;p71" title="right scallop background shape"/>
          <p:cNvSpPr/>
          <p:nvPr/>
        </p:nvSpPr>
        <p:spPr>
          <a:xfrm>
            <a:off x="7389812" y="0"/>
            <a:ext cx="4802188"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71" title="left edge border"/>
          <p:cNvSpPr/>
          <p:nvPr/>
        </p:nvSpPr>
        <p:spPr>
          <a:xfrm>
            <a:off x="0"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1"/>
          <p:cNvSpPr txBox="1"/>
          <p:nvPr>
            <p:ph type="title"/>
          </p:nvPr>
        </p:nvSpPr>
        <p:spPr>
          <a:xfrm>
            <a:off x="8337883" y="457200"/>
            <a:ext cx="3092117" cy="119667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900"/>
              <a:buFont typeface="Gill Sans"/>
              <a:buNone/>
              <a:defRPr b="1" i="0" sz="190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71"/>
          <p:cNvSpPr txBox="1"/>
          <p:nvPr>
            <p:ph idx="1" type="body"/>
          </p:nvPr>
        </p:nvSpPr>
        <p:spPr>
          <a:xfrm>
            <a:off x="8337883" y="1741336"/>
            <a:ext cx="3092117"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1600"/>
              <a:buNone/>
              <a:defRPr sz="1600">
                <a:solidFill>
                  <a:schemeClr val="lt2"/>
                </a:solidFill>
              </a:defRPr>
            </a:lvl1pPr>
            <a:lvl2pPr indent="-228600" lvl="1" marL="914400" algn="l">
              <a:lnSpc>
                <a:spcPct val="110000"/>
              </a:lnSpc>
              <a:spcBef>
                <a:spcPts val="700"/>
              </a:spcBef>
              <a:spcAft>
                <a:spcPts val="0"/>
              </a:spcAft>
              <a:buSzPts val="1400"/>
              <a:buNone/>
              <a:defRPr sz="1400"/>
            </a:lvl2pPr>
            <a:lvl3pPr indent="-228600" lvl="2" marL="1371600" algn="l">
              <a:lnSpc>
                <a:spcPct val="110000"/>
              </a:lnSpc>
              <a:spcBef>
                <a:spcPts val="700"/>
              </a:spcBef>
              <a:spcAft>
                <a:spcPts val="0"/>
              </a:spcAft>
              <a:buSzPts val="1200"/>
              <a:buNone/>
              <a:defRPr sz="1200"/>
            </a:lvl3pPr>
            <a:lvl4pPr indent="-228600" lvl="3" marL="1828800" algn="l">
              <a:lnSpc>
                <a:spcPct val="110000"/>
              </a:lnSpc>
              <a:spcBef>
                <a:spcPts val="700"/>
              </a:spcBef>
              <a:spcAft>
                <a:spcPts val="0"/>
              </a:spcAft>
              <a:buSzPts val="1000"/>
              <a:buNone/>
              <a:defRPr sz="1000"/>
            </a:lvl4pPr>
            <a:lvl5pPr indent="-228600" lvl="4" marL="2286000" algn="l">
              <a:lnSpc>
                <a:spcPct val="110000"/>
              </a:lnSpc>
              <a:spcBef>
                <a:spcPts val="700"/>
              </a:spcBef>
              <a:spcAft>
                <a:spcPts val="0"/>
              </a:spcAft>
              <a:buSzPts val="1000"/>
              <a:buNone/>
              <a:defRPr sz="1000"/>
            </a:lvl5pPr>
            <a:lvl6pPr indent="-228600" lvl="5" marL="2743200" algn="l">
              <a:lnSpc>
                <a:spcPct val="110000"/>
              </a:lnSpc>
              <a:spcBef>
                <a:spcPts val="700"/>
              </a:spcBef>
              <a:spcAft>
                <a:spcPts val="0"/>
              </a:spcAft>
              <a:buSzPts val="1000"/>
              <a:buNone/>
              <a:defRPr sz="1000"/>
            </a:lvl6pPr>
            <a:lvl7pPr indent="-228600" lvl="6" marL="3200400" algn="l">
              <a:lnSpc>
                <a:spcPct val="110000"/>
              </a:lnSpc>
              <a:spcBef>
                <a:spcPts val="700"/>
              </a:spcBef>
              <a:spcAft>
                <a:spcPts val="0"/>
              </a:spcAft>
              <a:buSzPts val="1000"/>
              <a:buNone/>
              <a:defRPr sz="1000"/>
            </a:lvl7pPr>
            <a:lvl8pPr indent="-228600" lvl="7" marL="3657600" algn="l">
              <a:lnSpc>
                <a:spcPct val="110000"/>
              </a:lnSpc>
              <a:spcBef>
                <a:spcPts val="700"/>
              </a:spcBef>
              <a:spcAft>
                <a:spcPts val="0"/>
              </a:spcAft>
              <a:buSzPts val="1000"/>
              <a:buNone/>
              <a:defRPr sz="1000"/>
            </a:lvl8pPr>
            <a:lvl9pPr indent="-228600" lvl="8" marL="4114800" algn="l">
              <a:lnSpc>
                <a:spcPct val="110000"/>
              </a:lnSpc>
              <a:spcBef>
                <a:spcPts val="700"/>
              </a:spcBef>
              <a:spcAft>
                <a:spcPts val="0"/>
              </a:spcAft>
              <a:buSzPts val="1000"/>
              <a:buNone/>
              <a:defRPr sz="1000"/>
            </a:lvl9pPr>
          </a:lstStyle>
          <a:p/>
        </p:txBody>
      </p:sp>
      <p:sp>
        <p:nvSpPr>
          <p:cNvPr id="80" name="Google Shape;80;p71"/>
          <p:cNvSpPr txBox="1"/>
          <p:nvPr>
            <p:ph idx="10" type="dt"/>
          </p:nvPr>
        </p:nvSpPr>
        <p:spPr>
          <a:xfrm>
            <a:off x="765950" y="6375679"/>
            <a:ext cx="1232456"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1"/>
          <p:cNvSpPr txBox="1"/>
          <p:nvPr>
            <p:ph idx="11" type="ftr"/>
          </p:nvPr>
        </p:nvSpPr>
        <p:spPr>
          <a:xfrm>
            <a:off x="2103621" y="6375679"/>
            <a:ext cx="3482178"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1"/>
          <p:cNvSpPr txBox="1"/>
          <p:nvPr>
            <p:ph idx="12" type="sldNum"/>
          </p:nvPr>
        </p:nvSpPr>
        <p:spPr>
          <a:xfrm>
            <a:off x="5687568" y="6375679"/>
            <a:ext cx="1234440"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62"/>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2"/>
              </a:buClr>
              <a:buSzPts val="5100"/>
              <a:buFont typeface="Impact"/>
              <a:buNone/>
              <a:defRPr b="0" i="0" sz="5100"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2"/>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12" name="Google Shape;12;p62"/>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62"/>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62"/>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95959"/>
                </a:solidFill>
                <a:latin typeface="Gill Sans"/>
                <a:ea typeface="Gill Sans"/>
                <a:cs typeface="Gill Sans"/>
                <a:sym typeface="Gill Sans"/>
              </a:defRPr>
            </a:lvl1pPr>
            <a:lvl2pPr indent="0" lvl="1" marL="0" marR="0" rtl="0" algn="r">
              <a:spcBef>
                <a:spcPts val="0"/>
              </a:spcBef>
              <a:buNone/>
              <a:defRPr b="0" i="0" sz="1200" u="none" cap="none" strike="noStrike">
                <a:solidFill>
                  <a:srgbClr val="595959"/>
                </a:solidFill>
                <a:latin typeface="Gill Sans"/>
                <a:ea typeface="Gill Sans"/>
                <a:cs typeface="Gill Sans"/>
                <a:sym typeface="Gill Sans"/>
              </a:defRPr>
            </a:lvl2pPr>
            <a:lvl3pPr indent="0" lvl="2" marL="0" marR="0" rtl="0" algn="r">
              <a:spcBef>
                <a:spcPts val="0"/>
              </a:spcBef>
              <a:buNone/>
              <a:defRPr b="0" i="0" sz="1200" u="none" cap="none" strike="noStrike">
                <a:solidFill>
                  <a:srgbClr val="595959"/>
                </a:solidFill>
                <a:latin typeface="Gill Sans"/>
                <a:ea typeface="Gill Sans"/>
                <a:cs typeface="Gill Sans"/>
                <a:sym typeface="Gill Sans"/>
              </a:defRPr>
            </a:lvl3pPr>
            <a:lvl4pPr indent="0" lvl="3" marL="0" marR="0" rtl="0" algn="r">
              <a:spcBef>
                <a:spcPts val="0"/>
              </a:spcBef>
              <a:buNone/>
              <a:defRPr b="0" i="0" sz="1200" u="none" cap="none" strike="noStrike">
                <a:solidFill>
                  <a:srgbClr val="595959"/>
                </a:solidFill>
                <a:latin typeface="Gill Sans"/>
                <a:ea typeface="Gill Sans"/>
                <a:cs typeface="Gill Sans"/>
                <a:sym typeface="Gill Sans"/>
              </a:defRPr>
            </a:lvl4pPr>
            <a:lvl5pPr indent="0" lvl="4" marL="0" marR="0" rtl="0" algn="r">
              <a:spcBef>
                <a:spcPts val="0"/>
              </a:spcBef>
              <a:buNone/>
              <a:defRPr b="0" i="0" sz="1200" u="none" cap="none" strike="noStrike">
                <a:solidFill>
                  <a:srgbClr val="595959"/>
                </a:solidFill>
                <a:latin typeface="Gill Sans"/>
                <a:ea typeface="Gill Sans"/>
                <a:cs typeface="Gill Sans"/>
                <a:sym typeface="Gill Sans"/>
              </a:defRPr>
            </a:lvl5pPr>
            <a:lvl6pPr indent="0" lvl="5" marL="0" marR="0" rtl="0" algn="r">
              <a:spcBef>
                <a:spcPts val="0"/>
              </a:spcBef>
              <a:buNone/>
              <a:defRPr b="0" i="0" sz="1200" u="none" cap="none" strike="noStrike">
                <a:solidFill>
                  <a:srgbClr val="595959"/>
                </a:solidFill>
                <a:latin typeface="Gill Sans"/>
                <a:ea typeface="Gill Sans"/>
                <a:cs typeface="Gill Sans"/>
                <a:sym typeface="Gill Sans"/>
              </a:defRPr>
            </a:lvl6pPr>
            <a:lvl7pPr indent="0" lvl="6" marL="0" marR="0" rtl="0" algn="r">
              <a:spcBef>
                <a:spcPts val="0"/>
              </a:spcBef>
              <a:buNone/>
              <a:defRPr b="0" i="0" sz="1200" u="none" cap="none" strike="noStrike">
                <a:solidFill>
                  <a:srgbClr val="595959"/>
                </a:solidFill>
                <a:latin typeface="Gill Sans"/>
                <a:ea typeface="Gill Sans"/>
                <a:cs typeface="Gill Sans"/>
                <a:sym typeface="Gill Sans"/>
              </a:defRPr>
            </a:lvl7pPr>
            <a:lvl8pPr indent="0" lvl="7" marL="0" marR="0" rtl="0" algn="r">
              <a:spcBef>
                <a:spcPts val="0"/>
              </a:spcBef>
              <a:buNone/>
              <a:defRPr b="0" i="0" sz="1200" u="none" cap="none" strike="noStrike">
                <a:solidFill>
                  <a:srgbClr val="595959"/>
                </a:solidFill>
                <a:latin typeface="Gill Sans"/>
                <a:ea typeface="Gill Sans"/>
                <a:cs typeface="Gill Sans"/>
                <a:sym typeface="Gill Sans"/>
              </a:defRPr>
            </a:lvl8pPr>
            <a:lvl9pPr indent="0" lvl="8" marL="0" marR="0" rtl="0" algn="r">
              <a:spcBef>
                <a:spcPts val="0"/>
              </a:spcBef>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62" title="Left scallop edge"/>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Google Shape;16;p62" title="right edge border"/>
          <p:cNvSpPr/>
          <p:nvPr/>
        </p:nvSpPr>
        <p:spPr>
          <a:xfrm>
            <a:off x="11908536"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s://www.eufic.org/en/whats-in-food/article/what-are-proteins-and-what-is-their-function-in-the-body" TargetMode="External"/><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11.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gif"/><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12.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13.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14.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15.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15" Type="http://schemas.openxmlformats.org/officeDocument/2006/relationships/hyperlink" Target="https://images.nigms.nih.gov/pages/DetailPage.aspx?imageid2=1281" TargetMode="External"/><Relationship Id="rId14" Type="http://schemas.openxmlformats.org/officeDocument/2006/relationships/image" Target="../media/image3.pn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16.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14" Type="http://schemas.openxmlformats.org/officeDocument/2006/relationships/image" Target="../media/image14.pn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17.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18.xml.rels><?xml version="1.0" encoding="UTF-8" standalone="yes"?><Relationships xmlns="http://schemas.openxmlformats.org/package/2006/relationships"><Relationship Id="rId11" Type="http://schemas.openxmlformats.org/officeDocument/2006/relationships/slide" Target="/ppt/slides/slide36.xml"/><Relationship Id="rId10" Type="http://schemas.openxmlformats.org/officeDocument/2006/relationships/slide" Target="/ppt/slides/slide23.xml"/><Relationship Id="rId13" Type="http://schemas.openxmlformats.org/officeDocument/2006/relationships/slide" Target="/ppt/slides/slide54.xml"/><Relationship Id="rId12" Type="http://schemas.openxmlformats.org/officeDocument/2006/relationships/slide" Target="/ppt/slides/slide47.xm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slide" Target="/ppt/slides/slide12.xml"/><Relationship Id="rId15" Type="http://schemas.openxmlformats.org/officeDocument/2006/relationships/slide" Target="/ppt/slides/slide58.xml"/><Relationship Id="rId14" Type="http://schemas.openxmlformats.org/officeDocument/2006/relationships/slide" Target="/ppt/slides/slide56.xml"/><Relationship Id="rId16" Type="http://schemas.openxmlformats.org/officeDocument/2006/relationships/slide" Target="/ppt/slides/slide59.xml"/><Relationship Id="rId5" Type="http://schemas.openxmlformats.org/officeDocument/2006/relationships/image" Target="../media/image2.jpg"/><Relationship Id="rId6" Type="http://schemas.openxmlformats.org/officeDocument/2006/relationships/slide" Target="/ppt/slides/slide3.xml"/><Relationship Id="rId7" Type="http://schemas.openxmlformats.org/officeDocument/2006/relationships/slide" Target="/ppt/slides/slide4.xml"/><Relationship Id="rId8" Type="http://schemas.openxmlformats.org/officeDocument/2006/relationships/slide" Target="/ppt/slides/slide7.xml"/></Relationships>
</file>

<file path=ppt/slides/_rels/slide19.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slide" Target="/ppt/slides/slide60.xml"/><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20.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9.jpg"/><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21.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22.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rcsb.org/" TargetMode="External"/><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23.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24.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slide" Target="/ppt/slides/slide59.xml"/><Relationship Id="rId4" Type="http://schemas.openxmlformats.org/officeDocument/2006/relationships/image" Target="../media/image1.gif"/><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25.xml.rels><?xml version="1.0" encoding="UTF-8" standalone="yes"?><Relationships xmlns="http://schemas.openxmlformats.org/package/2006/relationships"><Relationship Id="rId11" Type="http://schemas.openxmlformats.org/officeDocument/2006/relationships/slide" Target="/ppt/slides/slide36.xml"/><Relationship Id="rId10" Type="http://schemas.openxmlformats.org/officeDocument/2006/relationships/slide" Target="/ppt/slides/slide23.xml"/><Relationship Id="rId13" Type="http://schemas.openxmlformats.org/officeDocument/2006/relationships/slide" Target="/ppt/slides/slide54.xml"/><Relationship Id="rId12" Type="http://schemas.openxmlformats.org/officeDocument/2006/relationships/slide" Target="/ppt/slides/slide47.xml"/><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slide" Target="/ppt/slides/slide59.xml"/><Relationship Id="rId4" Type="http://schemas.openxmlformats.org/officeDocument/2006/relationships/image" Target="../media/image20.jpg"/><Relationship Id="rId9" Type="http://schemas.openxmlformats.org/officeDocument/2006/relationships/slide" Target="/ppt/slides/slide12.xml"/><Relationship Id="rId15" Type="http://schemas.openxmlformats.org/officeDocument/2006/relationships/slide" Target="/ppt/slides/slide58.xml"/><Relationship Id="rId14" Type="http://schemas.openxmlformats.org/officeDocument/2006/relationships/slide" Target="/ppt/slides/slide56.xml"/><Relationship Id="rId16" Type="http://schemas.openxmlformats.org/officeDocument/2006/relationships/slide" Target="/ppt/slides/slide59.xml"/><Relationship Id="rId5" Type="http://schemas.openxmlformats.org/officeDocument/2006/relationships/image" Target="../media/image17.jpg"/><Relationship Id="rId6" Type="http://schemas.openxmlformats.org/officeDocument/2006/relationships/slide" Target="/ppt/slides/slide3.xml"/><Relationship Id="rId7" Type="http://schemas.openxmlformats.org/officeDocument/2006/relationships/slide" Target="/ppt/slides/slide4.xml"/><Relationship Id="rId8" Type="http://schemas.openxmlformats.org/officeDocument/2006/relationships/slide" Target="/ppt/slides/slide7.xml"/></Relationships>
</file>

<file path=ppt/slides/_rels/slide26.xml.rels><?xml version="1.0" encoding="UTF-8" standalone="yes"?><Relationships xmlns="http://schemas.openxmlformats.org/package/2006/relationships"><Relationship Id="rId11" Type="http://schemas.openxmlformats.org/officeDocument/2006/relationships/slide" Target="/ppt/slides/slide23.xml"/><Relationship Id="rId10" Type="http://schemas.openxmlformats.org/officeDocument/2006/relationships/slide" Target="/ppt/slides/slide12.xml"/><Relationship Id="rId13" Type="http://schemas.openxmlformats.org/officeDocument/2006/relationships/slide" Target="/ppt/slides/slide47.xml"/><Relationship Id="rId12" Type="http://schemas.openxmlformats.org/officeDocument/2006/relationships/slide" Target="/ppt/slides/slide36.xml"/><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jpg"/><Relationship Id="rId4" Type="http://schemas.openxmlformats.org/officeDocument/2006/relationships/slide" Target="/ppt/slides/slide59.xml"/><Relationship Id="rId9" Type="http://schemas.openxmlformats.org/officeDocument/2006/relationships/slide" Target="/ppt/slides/slide7.xml"/><Relationship Id="rId15" Type="http://schemas.openxmlformats.org/officeDocument/2006/relationships/slide" Target="/ppt/slides/slide56.xml"/><Relationship Id="rId14" Type="http://schemas.openxmlformats.org/officeDocument/2006/relationships/slide" Target="/ppt/slides/slide54.xml"/><Relationship Id="rId17" Type="http://schemas.openxmlformats.org/officeDocument/2006/relationships/slide" Target="/ppt/slides/slide59.xml"/><Relationship Id="rId16" Type="http://schemas.openxmlformats.org/officeDocument/2006/relationships/slide" Target="/ppt/slides/slide58.xml"/><Relationship Id="rId5" Type="http://schemas.openxmlformats.org/officeDocument/2006/relationships/slide" Target="/ppt/slides/slide61.xml"/><Relationship Id="rId6" Type="http://schemas.openxmlformats.org/officeDocument/2006/relationships/image" Target="../media/image19.jpg"/><Relationship Id="rId7" Type="http://schemas.openxmlformats.org/officeDocument/2006/relationships/slide" Target="/ppt/slides/slide3.xml"/><Relationship Id="rId8" Type="http://schemas.openxmlformats.org/officeDocument/2006/relationships/slide" Target="/ppt/slides/slide4.xml"/></Relationships>
</file>

<file path=ppt/slides/_rels/slide27.xml.rels><?xml version="1.0" encoding="UTF-8" standalone="yes"?><Relationships xmlns="http://schemas.openxmlformats.org/package/2006/relationships"><Relationship Id="rId11" Type="http://schemas.openxmlformats.org/officeDocument/2006/relationships/slide" Target="/ppt/slides/slide23.xml"/><Relationship Id="rId10" Type="http://schemas.openxmlformats.org/officeDocument/2006/relationships/slide" Target="/ppt/slides/slide12.xml"/><Relationship Id="rId13" Type="http://schemas.openxmlformats.org/officeDocument/2006/relationships/slide" Target="/ppt/slides/slide47.xml"/><Relationship Id="rId12" Type="http://schemas.openxmlformats.org/officeDocument/2006/relationships/slide" Target="/ppt/slides/slide36.xml"/><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jpg"/><Relationship Id="rId4" Type="http://schemas.openxmlformats.org/officeDocument/2006/relationships/slide" Target="/ppt/slides/slide60.xml"/><Relationship Id="rId9" Type="http://schemas.openxmlformats.org/officeDocument/2006/relationships/slide" Target="/ppt/slides/slide7.xml"/><Relationship Id="rId15" Type="http://schemas.openxmlformats.org/officeDocument/2006/relationships/slide" Target="/ppt/slides/slide56.xml"/><Relationship Id="rId14" Type="http://schemas.openxmlformats.org/officeDocument/2006/relationships/slide" Target="/ppt/slides/slide54.xml"/><Relationship Id="rId17" Type="http://schemas.openxmlformats.org/officeDocument/2006/relationships/slide" Target="/ppt/slides/slide59.xml"/><Relationship Id="rId16" Type="http://schemas.openxmlformats.org/officeDocument/2006/relationships/slide" Target="/ppt/slides/slide58.xml"/><Relationship Id="rId5" Type="http://schemas.openxmlformats.org/officeDocument/2006/relationships/hyperlink" Target="https://commons.wikimedia.org/wiki/File:Dialysis.jpg" TargetMode="External"/><Relationship Id="rId6" Type="http://schemas.openxmlformats.org/officeDocument/2006/relationships/image" Target="../media/image21.jpg"/><Relationship Id="rId7" Type="http://schemas.openxmlformats.org/officeDocument/2006/relationships/slide" Target="/ppt/slides/slide3.xml"/><Relationship Id="rId8" Type="http://schemas.openxmlformats.org/officeDocument/2006/relationships/slide" Target="/ppt/slides/slide4.xml"/></Relationships>
</file>

<file path=ppt/slides/_rels/slide28.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slide" Target="/ppt/slides/slide59.xml"/><Relationship Id="rId4" Type="http://schemas.openxmlformats.org/officeDocument/2006/relationships/slide" Target="/ppt/slides/slide59.xml"/><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29.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slide" Target="/ppt/slides/slide60.xml"/><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3.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14" Type="http://schemas.openxmlformats.org/officeDocument/2006/relationships/hyperlink" Target="https://docs.google.com/forms/d/e/1FAIpQLSfeAMmF8vX3LbsUoec56PbHx60hcvalXkMnJZbFahRIqyf48Q/viewform?usp=sf_link" TargetMode="Externa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30.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31.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peer.tamu.edu/curriculum_modules/Cell_Biology/module_5/GC.chromatogramsmall.jpg" TargetMode="External"/><Relationship Id="rId4" Type="http://schemas.openxmlformats.org/officeDocument/2006/relationships/image" Target="../media/image30.jpg"/><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32.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33.xml.rels><?xml version="1.0" encoding="UTF-8" standalone="yes"?><Relationships xmlns="http://schemas.openxmlformats.org/package/2006/relationships"><Relationship Id="rId11" Type="http://schemas.openxmlformats.org/officeDocument/2006/relationships/slide" Target="/ppt/slides/slide23.xml"/><Relationship Id="rId10" Type="http://schemas.openxmlformats.org/officeDocument/2006/relationships/slide" Target="/ppt/slides/slide12.xml"/><Relationship Id="rId13" Type="http://schemas.openxmlformats.org/officeDocument/2006/relationships/slide" Target="/ppt/slides/slide47.xml"/><Relationship Id="rId12" Type="http://schemas.openxmlformats.org/officeDocument/2006/relationships/slide" Target="/ppt/slides/slide36.xml"/><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slide" Target="/ppt/slides/slide61.xml"/><Relationship Id="rId4" Type="http://schemas.openxmlformats.org/officeDocument/2006/relationships/slide" Target="/ppt/slides/slide60.xml"/><Relationship Id="rId9" Type="http://schemas.openxmlformats.org/officeDocument/2006/relationships/slide" Target="/ppt/slides/slide7.xml"/><Relationship Id="rId15" Type="http://schemas.openxmlformats.org/officeDocument/2006/relationships/slide" Target="/ppt/slides/slide56.xml"/><Relationship Id="rId14" Type="http://schemas.openxmlformats.org/officeDocument/2006/relationships/slide" Target="/ppt/slides/slide54.xml"/><Relationship Id="rId17" Type="http://schemas.openxmlformats.org/officeDocument/2006/relationships/slide" Target="/ppt/slides/slide59.xml"/><Relationship Id="rId16" Type="http://schemas.openxmlformats.org/officeDocument/2006/relationships/slide" Target="/ppt/slides/slide58.xml"/><Relationship Id="rId5" Type="http://schemas.openxmlformats.org/officeDocument/2006/relationships/hyperlink" Target="https://peer.tamu.edu/curriculum_modules/Cell_Biology/module_5/gelectrophoresissmall.gif" TargetMode="External"/><Relationship Id="rId6" Type="http://schemas.openxmlformats.org/officeDocument/2006/relationships/image" Target="../media/image27.gif"/><Relationship Id="rId7" Type="http://schemas.openxmlformats.org/officeDocument/2006/relationships/slide" Target="/ppt/slides/slide3.xml"/><Relationship Id="rId8" Type="http://schemas.openxmlformats.org/officeDocument/2006/relationships/slide" Target="/ppt/slides/slide4.xml"/></Relationships>
</file>

<file path=ppt/slides/_rels/slide34.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35.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pn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36.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1.pn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37.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9.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38.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39.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4.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40.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41.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8.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42.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1.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43.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5.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44.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4.jpg"/><Relationship Id="rId4" Type="http://schemas.openxmlformats.org/officeDocument/2006/relationships/image" Target="../media/image38.jpg"/><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45.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46.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nobelprize.org/prizes/chemistry/1954/pauling/biographical/" TargetMode="External"/><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47.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48.xml.rels><?xml version="1.0" encoding="UTF-8" standalone="yes"?><Relationships xmlns="http://schemas.openxmlformats.org/package/2006/relationships"><Relationship Id="rId11" Type="http://schemas.openxmlformats.org/officeDocument/2006/relationships/slide" Target="/ppt/slides/slide36.xml"/><Relationship Id="rId10" Type="http://schemas.openxmlformats.org/officeDocument/2006/relationships/slide" Target="/ppt/slides/slide23.xml"/><Relationship Id="rId13" Type="http://schemas.openxmlformats.org/officeDocument/2006/relationships/slide" Target="/ppt/slides/slide54.xml"/><Relationship Id="rId12" Type="http://schemas.openxmlformats.org/officeDocument/2006/relationships/slide" Target="/ppt/slides/slide47.xml"/><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www.cdc.gov/nceh/publications/factsheets/ChildhoodLeadPoisoning.pdf" TargetMode="External"/><Relationship Id="rId4" Type="http://schemas.openxmlformats.org/officeDocument/2006/relationships/hyperlink" Target="https://www.epa.gov/lead/learn-about-lead" TargetMode="External"/><Relationship Id="rId9" Type="http://schemas.openxmlformats.org/officeDocument/2006/relationships/slide" Target="/ppt/slides/slide12.xml"/><Relationship Id="rId15" Type="http://schemas.openxmlformats.org/officeDocument/2006/relationships/slide" Target="/ppt/slides/slide58.xml"/><Relationship Id="rId14" Type="http://schemas.openxmlformats.org/officeDocument/2006/relationships/slide" Target="/ppt/slides/slide56.xml"/><Relationship Id="rId16" Type="http://schemas.openxmlformats.org/officeDocument/2006/relationships/slide" Target="/ppt/slides/slide59.xml"/><Relationship Id="rId5" Type="http://schemas.openxmlformats.org/officeDocument/2006/relationships/image" Target="../media/image37.jpg"/><Relationship Id="rId6" Type="http://schemas.openxmlformats.org/officeDocument/2006/relationships/slide" Target="/ppt/slides/slide3.xml"/><Relationship Id="rId7" Type="http://schemas.openxmlformats.org/officeDocument/2006/relationships/slide" Target="/ppt/slides/slide4.xml"/><Relationship Id="rId8" Type="http://schemas.openxmlformats.org/officeDocument/2006/relationships/slide" Target="/ppt/slides/slide7.xml"/></Relationships>
</file>

<file path=ppt/slides/_rels/slide49.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2.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5.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slide" Target="/ppt/slides/slide60.xml"/><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50.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slide" Target="/ppt/slides/slide61.xml"/><Relationship Id="rId4" Type="http://schemas.openxmlformats.org/officeDocument/2006/relationships/image" Target="../media/image33.jpg"/><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51.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www.msdsonline.com/2014/11/19/understanding-the-hazards-of-hexane/#:~:text=Short%2Dterm%20exposure%20to%20air,damage%20to%20the%20nervous%20system." TargetMode="External"/><Relationship Id="rId4" Type="http://schemas.openxmlformats.org/officeDocument/2006/relationships/hyperlink" Target="https://www.drugabuse.gov/publications/drugfacts/inhalants" TargetMode="External"/><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52.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6.jp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53.xml.rels><?xml version="1.0" encoding="UTF-8" standalone="yes"?><Relationships xmlns="http://schemas.openxmlformats.org/package/2006/relationships"><Relationship Id="rId11" Type="http://schemas.openxmlformats.org/officeDocument/2006/relationships/slide" Target="/ppt/slides/slide36.xml"/><Relationship Id="rId10" Type="http://schemas.openxmlformats.org/officeDocument/2006/relationships/slide" Target="/ppt/slides/slide23.xml"/><Relationship Id="rId13" Type="http://schemas.openxmlformats.org/officeDocument/2006/relationships/slide" Target="/ppt/slides/slide54.xml"/><Relationship Id="rId12" Type="http://schemas.openxmlformats.org/officeDocument/2006/relationships/slide" Target="/ppt/slides/slide47.xml"/><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9.jpg"/><Relationship Id="rId4" Type="http://schemas.openxmlformats.org/officeDocument/2006/relationships/image" Target="../media/image40.jpg"/><Relationship Id="rId9" Type="http://schemas.openxmlformats.org/officeDocument/2006/relationships/slide" Target="/ppt/slides/slide12.xml"/><Relationship Id="rId15" Type="http://schemas.openxmlformats.org/officeDocument/2006/relationships/slide" Target="/ppt/slides/slide58.xml"/><Relationship Id="rId14" Type="http://schemas.openxmlformats.org/officeDocument/2006/relationships/slide" Target="/ppt/slides/slide56.xml"/><Relationship Id="rId16" Type="http://schemas.openxmlformats.org/officeDocument/2006/relationships/slide" Target="/ppt/slides/slide59.xml"/><Relationship Id="rId5" Type="http://schemas.openxmlformats.org/officeDocument/2006/relationships/hyperlink" Target="https://www.cdc.gov/prions/" TargetMode="External"/><Relationship Id="rId6" Type="http://schemas.openxmlformats.org/officeDocument/2006/relationships/slide" Target="/ppt/slides/slide3.xml"/><Relationship Id="rId7" Type="http://schemas.openxmlformats.org/officeDocument/2006/relationships/slide" Target="/ppt/slides/slide4.xml"/><Relationship Id="rId8" Type="http://schemas.openxmlformats.org/officeDocument/2006/relationships/slide" Target="/ppt/slides/slide7.xml"/></Relationships>
</file>

<file path=ppt/slides/_rels/slide54.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55.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36.xml"/><Relationship Id="rId13" Type="http://schemas.openxmlformats.org/officeDocument/2006/relationships/slide" Target="/ppt/slides/slide56.xml"/><Relationship Id="rId12" Type="http://schemas.openxmlformats.org/officeDocument/2006/relationships/slide" Target="/ppt/slides/slide54.xml"/><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docs.google.com/document/d/19rkwq4FFkf9Caj-43pD7e_Ma4P7LKIxUqMA-IAMAZ-k/edit?usp=sharing" TargetMode="External"/><Relationship Id="rId4" Type="http://schemas.openxmlformats.org/officeDocument/2006/relationships/hyperlink" Target="https://docs.google.com/document/d/1aSl-IIkyWpecSHfjgHFoR3iReEtg-M-YcsSsDqxFgOs/edit?usp=sharing" TargetMode="External"/><Relationship Id="rId9" Type="http://schemas.openxmlformats.org/officeDocument/2006/relationships/slide" Target="/ppt/slides/slide23.xml"/><Relationship Id="rId15" Type="http://schemas.openxmlformats.org/officeDocument/2006/relationships/slide" Target="/ppt/slides/slide59.xml"/><Relationship Id="rId14" Type="http://schemas.openxmlformats.org/officeDocument/2006/relationships/slide" Target="/ppt/slides/slide5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12.xml"/></Relationships>
</file>

<file path=ppt/slides/_rels/slide56.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57.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quizizz.com/admin/quiz/5efb9c9301b333001bb16562" TargetMode="External"/><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58.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docs.google.com/forms/d/e/1FAIpQLSeDFp_YHhezTT-dxoCayUM1W5QYnvRVNpp0Bxaa5Rfy0ogMsQ/viewform?usp=sf_link" TargetMode="External"/><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_rels/slide59.xml.rels><?xml version="1.0" encoding="UTF-8" standalone="yes"?><Relationships xmlns="http://schemas.openxmlformats.org/package/2006/relationships"><Relationship Id="rId11" Type="http://schemas.openxmlformats.org/officeDocument/2006/relationships/slide" Target="/ppt/slides/slide12.xml"/><Relationship Id="rId10" Type="http://schemas.openxmlformats.org/officeDocument/2006/relationships/slide" Target="/ppt/slides/slide7.xml"/><Relationship Id="rId13" Type="http://schemas.openxmlformats.org/officeDocument/2006/relationships/slide" Target="/ppt/slides/slide36.xml"/><Relationship Id="rId12" Type="http://schemas.openxmlformats.org/officeDocument/2006/relationships/slide" Target="/ppt/slides/slide23.xml"/><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slide" Target="/ppt/slides/slide28.xml"/><Relationship Id="rId4" Type="http://schemas.openxmlformats.org/officeDocument/2006/relationships/slide" Target="/ppt/slides/slide25.xml"/><Relationship Id="rId9" Type="http://schemas.openxmlformats.org/officeDocument/2006/relationships/slide" Target="/ppt/slides/slide4.xml"/><Relationship Id="rId15" Type="http://schemas.openxmlformats.org/officeDocument/2006/relationships/slide" Target="/ppt/slides/slide54.xml"/><Relationship Id="rId14" Type="http://schemas.openxmlformats.org/officeDocument/2006/relationships/slide" Target="/ppt/slides/slide47.xml"/><Relationship Id="rId17" Type="http://schemas.openxmlformats.org/officeDocument/2006/relationships/slide" Target="/ppt/slides/slide58.xml"/><Relationship Id="rId16" Type="http://schemas.openxmlformats.org/officeDocument/2006/relationships/slide" Target="/ppt/slides/slide56.xml"/><Relationship Id="rId5" Type="http://schemas.openxmlformats.org/officeDocument/2006/relationships/slide" Target="/ppt/slides/slide28.xml"/><Relationship Id="rId6" Type="http://schemas.openxmlformats.org/officeDocument/2006/relationships/slide" Target="/ppt/slides/slide26.xml"/><Relationship Id="rId18" Type="http://schemas.openxmlformats.org/officeDocument/2006/relationships/slide" Target="/ppt/slides/slide59.xml"/><Relationship Id="rId7" Type="http://schemas.openxmlformats.org/officeDocument/2006/relationships/slide" Target="/ppt/slides/slide24.xml"/><Relationship Id="rId8" Type="http://schemas.openxmlformats.org/officeDocument/2006/relationships/slide" Target="/ppt/slides/slide3.xml"/></Relationships>
</file>

<file path=ppt/slides/_rels/slide6.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60.xml.rels><?xml version="1.0" encoding="UTF-8" standalone="yes"?><Relationships xmlns="http://schemas.openxmlformats.org/package/2006/relationships"><Relationship Id="rId11" Type="http://schemas.openxmlformats.org/officeDocument/2006/relationships/slide" Target="/ppt/slides/slide12.xml"/><Relationship Id="rId10" Type="http://schemas.openxmlformats.org/officeDocument/2006/relationships/slide" Target="/ppt/slides/slide7.xml"/><Relationship Id="rId13" Type="http://schemas.openxmlformats.org/officeDocument/2006/relationships/slide" Target="/ppt/slides/slide36.xml"/><Relationship Id="rId12" Type="http://schemas.openxmlformats.org/officeDocument/2006/relationships/slide" Target="/ppt/slides/slide23.xml"/><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slide" Target="/ppt/slides/slide33.xml"/><Relationship Id="rId4" Type="http://schemas.openxmlformats.org/officeDocument/2006/relationships/slide" Target="/ppt/slides/slide19.xml"/><Relationship Id="rId9" Type="http://schemas.openxmlformats.org/officeDocument/2006/relationships/slide" Target="/ppt/slides/slide4.xml"/><Relationship Id="rId15" Type="http://schemas.openxmlformats.org/officeDocument/2006/relationships/slide" Target="/ppt/slides/slide54.xml"/><Relationship Id="rId14" Type="http://schemas.openxmlformats.org/officeDocument/2006/relationships/slide" Target="/ppt/slides/slide47.xml"/><Relationship Id="rId17" Type="http://schemas.openxmlformats.org/officeDocument/2006/relationships/slide" Target="/ppt/slides/slide58.xml"/><Relationship Id="rId16" Type="http://schemas.openxmlformats.org/officeDocument/2006/relationships/slide" Target="/ppt/slides/slide56.xml"/><Relationship Id="rId5" Type="http://schemas.openxmlformats.org/officeDocument/2006/relationships/slide" Target="/ppt/slides/slide5.xml"/><Relationship Id="rId6" Type="http://schemas.openxmlformats.org/officeDocument/2006/relationships/slide" Target="/ppt/slides/slide29.xml"/><Relationship Id="rId18" Type="http://schemas.openxmlformats.org/officeDocument/2006/relationships/slide" Target="/ppt/slides/slide59.xml"/><Relationship Id="rId7" Type="http://schemas.openxmlformats.org/officeDocument/2006/relationships/slide" Target="/ppt/slides/slide27.xml"/><Relationship Id="rId8" Type="http://schemas.openxmlformats.org/officeDocument/2006/relationships/slide" Target="/ppt/slides/slide3.xml"/></Relationships>
</file>

<file path=ppt/slides/_rels/slide61.xml.rels><?xml version="1.0" encoding="UTF-8" standalone="yes"?><Relationships xmlns="http://schemas.openxmlformats.org/package/2006/relationships"><Relationship Id="rId11" Type="http://schemas.openxmlformats.org/officeDocument/2006/relationships/slide" Target="/ppt/slides/slide36.xml"/><Relationship Id="rId10" Type="http://schemas.openxmlformats.org/officeDocument/2006/relationships/slide" Target="/ppt/slides/slide23.xml"/><Relationship Id="rId13" Type="http://schemas.openxmlformats.org/officeDocument/2006/relationships/slide" Target="/ppt/slides/slide54.xml"/><Relationship Id="rId12" Type="http://schemas.openxmlformats.org/officeDocument/2006/relationships/slide" Target="/ppt/slides/slide47.xml"/><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slide" Target="/ppt/slides/slide26.xml"/><Relationship Id="rId4" Type="http://schemas.openxmlformats.org/officeDocument/2006/relationships/slide" Target="/ppt/slides/slide50.xml"/><Relationship Id="rId9" Type="http://schemas.openxmlformats.org/officeDocument/2006/relationships/slide" Target="/ppt/slides/slide12.xml"/><Relationship Id="rId15" Type="http://schemas.openxmlformats.org/officeDocument/2006/relationships/slide" Target="/ppt/slides/slide58.xml"/><Relationship Id="rId14" Type="http://schemas.openxmlformats.org/officeDocument/2006/relationships/slide" Target="/ppt/slides/slide56.xml"/><Relationship Id="rId16" Type="http://schemas.openxmlformats.org/officeDocument/2006/relationships/slide" Target="/ppt/slides/slide59.xml"/><Relationship Id="rId5" Type="http://schemas.openxmlformats.org/officeDocument/2006/relationships/slide" Target="/ppt/slides/slide33.xml"/><Relationship Id="rId6" Type="http://schemas.openxmlformats.org/officeDocument/2006/relationships/slide" Target="/ppt/slides/slide3.xml"/><Relationship Id="rId7" Type="http://schemas.openxmlformats.org/officeDocument/2006/relationships/slide" Target="/ppt/slides/slide4.xml"/><Relationship Id="rId8" Type="http://schemas.openxmlformats.org/officeDocument/2006/relationships/slide" Target="/ppt/slides/slide7.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60.xml"/><Relationship Id="rId12" Type="http://schemas.openxmlformats.org/officeDocument/2006/relationships/slide" Target="/ppt/slides/slide58.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8.xml.rels><?xml version="1.0" encoding="UTF-8" standalone="yes"?><Relationships xmlns="http://schemas.openxmlformats.org/package/2006/relationships"><Relationship Id="rId11" Type="http://schemas.openxmlformats.org/officeDocument/2006/relationships/slide" Target="/ppt/slides/slide56.xml"/><Relationship Id="rId10" Type="http://schemas.openxmlformats.org/officeDocument/2006/relationships/slide" Target="/ppt/slides/slide54.xml"/><Relationship Id="rId13" Type="http://schemas.openxmlformats.org/officeDocument/2006/relationships/slide" Target="/ppt/slides/slide59.xml"/><Relationship Id="rId12" Type="http://schemas.openxmlformats.org/officeDocument/2006/relationships/slide" Target="/ppt/slides/slide58.xm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7.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23.xml"/><Relationship Id="rId8" Type="http://schemas.openxmlformats.org/officeDocument/2006/relationships/slide" Target="/ppt/slides/slide36.xml"/></Relationships>
</file>

<file path=ppt/slides/_rels/slide9.xml.rels><?xml version="1.0" encoding="UTF-8" standalone="yes"?><Relationships xmlns="http://schemas.openxmlformats.org/package/2006/relationships"><Relationship Id="rId11" Type="http://schemas.openxmlformats.org/officeDocument/2006/relationships/slide" Target="/ppt/slides/slide54.xml"/><Relationship Id="rId10" Type="http://schemas.openxmlformats.org/officeDocument/2006/relationships/slide" Target="/ppt/slides/slide47.xml"/><Relationship Id="rId13" Type="http://schemas.openxmlformats.org/officeDocument/2006/relationships/slide" Target="/ppt/slides/slide58.xml"/><Relationship Id="rId12" Type="http://schemas.openxmlformats.org/officeDocument/2006/relationships/slide" Target="/ppt/slides/slide56.xm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slide" Target="/ppt/slides/slide3.xml"/><Relationship Id="rId9" Type="http://schemas.openxmlformats.org/officeDocument/2006/relationships/slide" Target="/ppt/slides/slide36.xml"/><Relationship Id="rId14" Type="http://schemas.openxmlformats.org/officeDocument/2006/relationships/slide" Target="/ppt/slides/slide5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2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
          <p:cNvSpPr txBox="1"/>
          <p:nvPr>
            <p:ph type="ctrTitle"/>
          </p:nvPr>
        </p:nvSpPr>
        <p:spPr>
          <a:xfrm>
            <a:off x="2616277" y="2061838"/>
            <a:ext cx="6959446" cy="16624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800"/>
              <a:buFont typeface="Impact"/>
              <a:buNone/>
            </a:pPr>
            <a:r>
              <a:rPr lang="en-US" sz="4800"/>
              <a:t>CELLS ARE US</a:t>
            </a:r>
            <a:endParaRPr/>
          </a:p>
        </p:txBody>
      </p:sp>
      <p:sp>
        <p:nvSpPr>
          <p:cNvPr id="100" name="Google Shape;100;p1"/>
          <p:cNvSpPr txBox="1"/>
          <p:nvPr>
            <p:ph idx="1" type="subTitle"/>
          </p:nvPr>
        </p:nvSpPr>
        <p:spPr>
          <a:xfrm>
            <a:off x="3388938" y="3783690"/>
            <a:ext cx="5414125" cy="119671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000"/>
              <a:buNone/>
            </a:pPr>
            <a:r>
              <a:rPr lang="en-US" sz="2000"/>
              <a:t>BUILDING PROTEINS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p:nvPr/>
        </p:nvSpPr>
        <p:spPr>
          <a:xfrm>
            <a:off x="950372" y="193622"/>
            <a:ext cx="26439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Gill Sans"/>
                <a:ea typeface="Gill Sans"/>
                <a:cs typeface="Gill Sans"/>
                <a:sym typeface="Gill Sans"/>
              </a:rPr>
              <a:t>Building Proteins</a:t>
            </a:r>
            <a:endParaRPr/>
          </a:p>
        </p:txBody>
      </p:sp>
      <p:sp>
        <p:nvSpPr>
          <p:cNvPr id="180" name="Google Shape;180;p10"/>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HEALTH AND MEDICINE</a:t>
            </a:r>
            <a:endParaRPr/>
          </a:p>
        </p:txBody>
      </p:sp>
      <p:sp>
        <p:nvSpPr>
          <p:cNvPr id="181" name="Google Shape;181;p10"/>
          <p:cNvSpPr/>
          <p:nvPr/>
        </p:nvSpPr>
        <p:spPr>
          <a:xfrm>
            <a:off x="8855337" y="8956"/>
            <a:ext cx="306481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Why It Matters</a:t>
            </a:r>
            <a:endParaRPr/>
          </a:p>
        </p:txBody>
      </p:sp>
      <p:sp>
        <p:nvSpPr>
          <p:cNvPr id="182" name="Google Shape;182;p10"/>
          <p:cNvSpPr/>
          <p:nvPr/>
        </p:nvSpPr>
        <p:spPr>
          <a:xfrm>
            <a:off x="1864132" y="2289169"/>
            <a:ext cx="472672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Normal Proteins are required for good health.</a:t>
            </a:r>
            <a:endParaRPr sz="1600">
              <a:solidFill>
                <a:srgbClr val="4A5241"/>
              </a:solidFill>
              <a:latin typeface="Verdana"/>
              <a:ea typeface="Verdana"/>
              <a:cs typeface="Verdana"/>
              <a:sym typeface="Verdana"/>
            </a:endParaRPr>
          </a:p>
        </p:txBody>
      </p:sp>
      <p:sp>
        <p:nvSpPr>
          <p:cNvPr id="183" name="Google Shape;183;p10"/>
          <p:cNvSpPr/>
          <p:nvPr/>
        </p:nvSpPr>
        <p:spPr>
          <a:xfrm>
            <a:off x="1864132" y="2885515"/>
            <a:ext cx="4726724"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Life as we know it would not exist without proteins. Everybody knows how important genes are, but </a:t>
            </a:r>
            <a:r>
              <a:rPr b="1" i="1" lang="en-US" sz="1600">
                <a:solidFill>
                  <a:schemeClr val="dk1"/>
                </a:solidFill>
                <a:latin typeface="Verdana"/>
                <a:ea typeface="Verdana"/>
                <a:cs typeface="Verdana"/>
                <a:sym typeface="Verdana"/>
              </a:rPr>
              <a:t>genes get their importance from the fact that they direct the creation of proteins</a:t>
            </a:r>
            <a:r>
              <a:rPr lang="en-US" sz="1600">
                <a:solidFill>
                  <a:schemeClr val="dk1"/>
                </a:solidFill>
                <a:latin typeface="Verdana"/>
                <a:ea typeface="Verdana"/>
                <a:cs typeface="Verdana"/>
                <a:sym typeface="Verdana"/>
              </a:rPr>
              <a:t>. Normal health depends on normal proteins. Disease almost always involves damage to certain proteins and interference with their normal function.</a:t>
            </a:r>
            <a:endParaRPr/>
          </a:p>
        </p:txBody>
      </p:sp>
      <p:pic>
        <p:nvPicPr>
          <p:cNvPr id="184" name="Google Shape;184;p10"/>
          <p:cNvPicPr preferRelativeResize="0"/>
          <p:nvPr/>
        </p:nvPicPr>
        <p:blipFill rotWithShape="1">
          <a:blip r:embed="rId3">
            <a:alphaModFix/>
          </a:blip>
          <a:srcRect b="0" l="0" r="0" t="0"/>
          <a:stretch/>
        </p:blipFill>
        <p:spPr>
          <a:xfrm>
            <a:off x="6653592" y="1424205"/>
            <a:ext cx="5222739" cy="4857146"/>
          </a:xfrm>
          <a:prstGeom prst="rect">
            <a:avLst/>
          </a:prstGeom>
          <a:noFill/>
          <a:ln>
            <a:noFill/>
          </a:ln>
        </p:spPr>
      </p:pic>
      <p:sp>
        <p:nvSpPr>
          <p:cNvPr id="185" name="Google Shape;185;p10"/>
          <p:cNvSpPr txBox="1"/>
          <p:nvPr/>
        </p:nvSpPr>
        <p:spPr>
          <a:xfrm>
            <a:off x="6488850" y="6216670"/>
            <a:ext cx="54267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Functions of proteins in the body. Figure from European Food Information Council. </a:t>
            </a:r>
            <a:r>
              <a:rPr lang="en-US" sz="1200" u="sng">
                <a:solidFill>
                  <a:schemeClr val="accent1"/>
                </a:solidFill>
                <a:latin typeface="Times New Roman"/>
                <a:ea typeface="Times New Roman"/>
                <a:cs typeface="Times New Roman"/>
                <a:sym typeface="Times New Roman"/>
                <a:hlinkClick r:id="rId4">
                  <a:extLst>
                    <a:ext uri="{A12FA001-AC4F-418D-AE19-62706E023703}">
                      <ahyp:hlinkClr val="tx"/>
                    </a:ext>
                  </a:extLst>
                </a:hlinkClick>
              </a:rPr>
              <a:t>https://www.eufic.org/en/whats-in-food/article/what-are-proteins-and-what-is-their-function-in-the-body</a:t>
            </a:r>
            <a:endParaRPr sz="1200">
              <a:solidFill>
                <a:schemeClr val="accent1"/>
              </a:solidFill>
              <a:latin typeface="Times New Roman"/>
              <a:ea typeface="Times New Roman"/>
              <a:cs typeface="Times New Roman"/>
              <a:sym typeface="Times New Roman"/>
            </a:endParaRPr>
          </a:p>
        </p:txBody>
      </p:sp>
      <p:graphicFrame>
        <p:nvGraphicFramePr>
          <p:cNvPr id="186" name="Google Shape;186;p10"/>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p:nvPr/>
        </p:nvSpPr>
        <p:spPr>
          <a:xfrm>
            <a:off x="950372" y="193622"/>
            <a:ext cx="26439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Gill Sans"/>
                <a:ea typeface="Gill Sans"/>
                <a:cs typeface="Gill Sans"/>
                <a:sym typeface="Gill Sans"/>
              </a:rPr>
              <a:t>Building Proteins</a:t>
            </a:r>
            <a:endParaRPr/>
          </a:p>
        </p:txBody>
      </p:sp>
      <p:sp>
        <p:nvSpPr>
          <p:cNvPr id="192" name="Google Shape;192;p11"/>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HEALTH AND MEDICINE</a:t>
            </a:r>
            <a:endParaRPr/>
          </a:p>
        </p:txBody>
      </p:sp>
      <p:sp>
        <p:nvSpPr>
          <p:cNvPr id="193" name="Google Shape;193;p11"/>
          <p:cNvSpPr/>
          <p:nvPr/>
        </p:nvSpPr>
        <p:spPr>
          <a:xfrm>
            <a:off x="8855337" y="8956"/>
            <a:ext cx="306481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Why It Matters</a:t>
            </a:r>
            <a:endParaRPr/>
          </a:p>
        </p:txBody>
      </p:sp>
      <p:sp>
        <p:nvSpPr>
          <p:cNvPr id="194" name="Google Shape;194;p11"/>
          <p:cNvSpPr/>
          <p:nvPr/>
        </p:nvSpPr>
        <p:spPr>
          <a:xfrm>
            <a:off x="2025651" y="1259019"/>
            <a:ext cx="869047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What about proteins that you eat? Meat has lots of proteins. What happens to meat that you eat?</a:t>
            </a:r>
            <a:endParaRPr/>
          </a:p>
        </p:txBody>
      </p:sp>
      <p:sp>
        <p:nvSpPr>
          <p:cNvPr id="195" name="Google Shape;195;p11"/>
          <p:cNvSpPr/>
          <p:nvPr/>
        </p:nvSpPr>
        <p:spPr>
          <a:xfrm>
            <a:off x="2025650" y="1843794"/>
            <a:ext cx="8690476" cy="1591590"/>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It gets digested, of course. </a:t>
            </a:r>
            <a:endParaRPr/>
          </a:p>
          <a:p>
            <a:pPr indent="-342900" lvl="1" marL="800100" marR="0" rtl="0" algn="l">
              <a:lnSpc>
                <a:spcPct val="107000"/>
              </a:lnSpc>
              <a:spcBef>
                <a:spcPts val="80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And what does digestion mean? .... broken down (to amino acids). So any proteins you eat get broken down. </a:t>
            </a:r>
            <a:endParaRPr/>
          </a:p>
          <a:p>
            <a:pPr indent="-342900" lvl="1" marL="800100" marR="0" rtl="0" algn="l">
              <a:lnSpc>
                <a:spcPct val="107000"/>
              </a:lnSpc>
              <a:spcBef>
                <a:spcPts val="80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Then the pieces get taken into your cells and are used as building blocks to make new protein</a:t>
            </a:r>
            <a:endParaRPr b="0" i="0" sz="1600" u="none" cap="none" strike="noStrike">
              <a:solidFill>
                <a:schemeClr val="dk1"/>
              </a:solidFill>
              <a:latin typeface="Verdana"/>
              <a:ea typeface="Verdana"/>
              <a:cs typeface="Verdana"/>
              <a:sym typeface="Verdana"/>
            </a:endParaRPr>
          </a:p>
        </p:txBody>
      </p:sp>
      <p:sp>
        <p:nvSpPr>
          <p:cNvPr id="196" name="Google Shape;196;p11"/>
          <p:cNvSpPr/>
          <p:nvPr/>
        </p:nvSpPr>
        <p:spPr>
          <a:xfrm>
            <a:off x="2025650" y="3435384"/>
            <a:ext cx="869047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If you know why proteins are medically important, what they do, and how they are made by instructions from the genes, there is the possibility that you can control the inside-the-cell production of proteins. Thus, there is the possibility of correcting genetic disorders or treating a variety of medical conditions. This is the whole idea of "gene therapy."</a:t>
            </a:r>
            <a:endParaRPr/>
          </a:p>
        </p:txBody>
      </p:sp>
      <p:pic>
        <p:nvPicPr>
          <p:cNvPr descr="Protein Digestion Diagram" id="197" name="Google Shape;197;p11"/>
          <p:cNvPicPr preferRelativeResize="0"/>
          <p:nvPr/>
        </p:nvPicPr>
        <p:blipFill rotWithShape="1">
          <a:blip r:embed="rId3">
            <a:alphaModFix/>
          </a:blip>
          <a:srcRect b="0" l="0" r="0" t="0"/>
          <a:stretch/>
        </p:blipFill>
        <p:spPr>
          <a:xfrm>
            <a:off x="3813796" y="4758823"/>
            <a:ext cx="4564407" cy="1962822"/>
          </a:xfrm>
          <a:prstGeom prst="rect">
            <a:avLst/>
          </a:prstGeom>
          <a:noFill/>
          <a:ln>
            <a:noFill/>
          </a:ln>
        </p:spPr>
      </p:pic>
      <p:graphicFrame>
        <p:nvGraphicFramePr>
          <p:cNvPr id="198" name="Google Shape;198;p11"/>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p:nvPr/>
        </p:nvSpPr>
        <p:spPr>
          <a:xfrm>
            <a:off x="1096983" y="1555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204" name="Google Shape;204;p12"/>
          <p:cNvSpPr/>
          <p:nvPr/>
        </p:nvSpPr>
        <p:spPr>
          <a:xfrm>
            <a:off x="3768184" y="2967335"/>
            <a:ext cx="465563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What We Know</a:t>
            </a:r>
            <a:endParaRPr/>
          </a:p>
        </p:txBody>
      </p:sp>
      <p:graphicFrame>
        <p:nvGraphicFramePr>
          <p:cNvPr id="205" name="Google Shape;205;p12"/>
          <p:cNvGraphicFramePr/>
          <p:nvPr/>
        </p:nvGraphicFramePr>
        <p:xfrm>
          <a:off x="0" y="908807"/>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211" name="Google Shape;211;p13"/>
          <p:cNvSpPr txBox="1"/>
          <p:nvPr>
            <p:ph type="title"/>
          </p:nvPr>
        </p:nvSpPr>
        <p:spPr>
          <a:xfrm>
            <a:off x="1762125" y="576649"/>
            <a:ext cx="10158025" cy="7859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WHAT ARE THE TWO MOST IMPORTANT FUNCTIONS OF PROTEINS?</a:t>
            </a:r>
            <a:endParaRPr/>
          </a:p>
        </p:txBody>
      </p:sp>
      <p:sp>
        <p:nvSpPr>
          <p:cNvPr id="212" name="Google Shape;212;p13"/>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sp>
        <p:nvSpPr>
          <p:cNvPr id="213" name="Google Shape;213;p13"/>
          <p:cNvSpPr/>
          <p:nvPr/>
        </p:nvSpPr>
        <p:spPr>
          <a:xfrm>
            <a:off x="3334871" y="2312894"/>
            <a:ext cx="541838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Proteins are very large molecules that make up more than half of the dry matter of cells. They are some 2 to 20 times bigger than other molecules in cells. Proteins often determine the shape and structure of cells, and they also have two very important functions:</a:t>
            </a:r>
            <a:endParaRPr/>
          </a:p>
        </p:txBody>
      </p:sp>
      <p:sp>
        <p:nvSpPr>
          <p:cNvPr id="214" name="Google Shape;214;p13"/>
          <p:cNvSpPr/>
          <p:nvPr/>
        </p:nvSpPr>
        <p:spPr>
          <a:xfrm>
            <a:off x="3334871" y="3882554"/>
            <a:ext cx="5418385" cy="1225528"/>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7000"/>
              </a:lnSpc>
              <a:spcBef>
                <a:spcPts val="0"/>
              </a:spcBef>
              <a:spcAft>
                <a:spcPts val="0"/>
              </a:spcAft>
              <a:buClr>
                <a:schemeClr val="dk1"/>
              </a:buClr>
              <a:buSzPts val="1000"/>
              <a:buFont typeface="Arial"/>
              <a:buChar char="•"/>
            </a:pPr>
            <a:r>
              <a:rPr b="0" i="0" lang="en-US" sz="1600" u="none" cap="none" strike="noStrike">
                <a:solidFill>
                  <a:schemeClr val="dk1"/>
                </a:solidFill>
                <a:latin typeface="Verdana"/>
                <a:ea typeface="Verdana"/>
                <a:cs typeface="Verdana"/>
                <a:sym typeface="Verdana"/>
              </a:rPr>
              <a:t>Recognizing and interacting with other molecules</a:t>
            </a:r>
            <a:endParaRPr/>
          </a:p>
          <a:p>
            <a:pPr indent="-285750" lvl="1" marL="742950" marR="0" rtl="0" algn="l">
              <a:lnSpc>
                <a:spcPct val="107000"/>
              </a:lnSpc>
              <a:spcBef>
                <a:spcPts val="800"/>
              </a:spcBef>
              <a:spcAft>
                <a:spcPts val="0"/>
              </a:spcAft>
              <a:buClr>
                <a:schemeClr val="dk1"/>
              </a:buClr>
              <a:buSzPts val="1000"/>
              <a:buFont typeface="Arial"/>
              <a:buChar char="•"/>
            </a:pPr>
            <a:r>
              <a:rPr b="0" i="0" lang="en-US" sz="1600" u="none" cap="none" strike="noStrike">
                <a:solidFill>
                  <a:schemeClr val="dk1"/>
                </a:solidFill>
                <a:latin typeface="Verdana"/>
                <a:ea typeface="Verdana"/>
                <a:cs typeface="Verdana"/>
                <a:sym typeface="Verdana"/>
              </a:rPr>
              <a:t>Promoting reactions between other chemicals</a:t>
            </a:r>
            <a:endParaRPr/>
          </a:p>
        </p:txBody>
      </p:sp>
      <p:graphicFrame>
        <p:nvGraphicFramePr>
          <p:cNvPr id="215" name="Google Shape;215;p13"/>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221" name="Google Shape;221;p14"/>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WHAT ARE PROTEINS MADE OF?</a:t>
            </a:r>
            <a:endParaRPr/>
          </a:p>
        </p:txBody>
      </p:sp>
      <p:sp>
        <p:nvSpPr>
          <p:cNvPr id="222" name="Google Shape;222;p14"/>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sp>
        <p:nvSpPr>
          <p:cNvPr id="223" name="Google Shape;223;p14"/>
          <p:cNvSpPr/>
          <p:nvPr/>
        </p:nvSpPr>
        <p:spPr>
          <a:xfrm>
            <a:off x="1762125" y="1329857"/>
            <a:ext cx="1015802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Much like a string of pearls, a protein is built up from repeating units - in this case smaller molecules called "amino acids." </a:t>
            </a:r>
            <a:r>
              <a:rPr lang="en-US" sz="1600">
                <a:solidFill>
                  <a:schemeClr val="dk1"/>
                </a:solidFill>
                <a:latin typeface="Verdana"/>
                <a:ea typeface="Verdana"/>
                <a:cs typeface="Verdana"/>
                <a:sym typeface="Verdana"/>
              </a:rPr>
              <a:t>There are 20 such amino acids in the body. Nine of these amino acids cannot be made in the human body. These nine have to be acquired through eating certain foods, such as meat and certain vegetables.</a:t>
            </a:r>
            <a:endParaRPr sz="1600">
              <a:solidFill>
                <a:schemeClr val="dk1"/>
              </a:solidFill>
              <a:latin typeface="Verdana"/>
              <a:ea typeface="Verdana"/>
              <a:cs typeface="Verdana"/>
              <a:sym typeface="Verdana"/>
            </a:endParaRPr>
          </a:p>
        </p:txBody>
      </p:sp>
      <p:sp>
        <p:nvSpPr>
          <p:cNvPr id="224" name="Google Shape;224;p14"/>
          <p:cNvSpPr/>
          <p:nvPr/>
        </p:nvSpPr>
        <p:spPr>
          <a:xfrm>
            <a:off x="1762125" y="2407075"/>
            <a:ext cx="10158025" cy="595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Proteins differ in the number and sequence of amino acids that they contain. That's where the information code is.</a:t>
            </a:r>
            <a:endParaRPr sz="1200">
              <a:solidFill>
                <a:schemeClr val="dk1"/>
              </a:solidFill>
              <a:latin typeface="Verdana"/>
              <a:ea typeface="Verdana"/>
              <a:cs typeface="Verdana"/>
              <a:sym typeface="Verdana"/>
            </a:endParaRPr>
          </a:p>
        </p:txBody>
      </p:sp>
      <p:pic>
        <p:nvPicPr>
          <p:cNvPr descr="Kevin Ahern's Biochemistry (BB 450/550) at Oregon State University" id="225" name="Google Shape;225;p14"/>
          <p:cNvPicPr preferRelativeResize="0"/>
          <p:nvPr/>
        </p:nvPicPr>
        <p:blipFill rotWithShape="1">
          <a:blip r:embed="rId3">
            <a:alphaModFix/>
          </a:blip>
          <a:srcRect b="10145" l="0" r="0" t="0"/>
          <a:stretch/>
        </p:blipFill>
        <p:spPr>
          <a:xfrm>
            <a:off x="2947536" y="3148493"/>
            <a:ext cx="6296927" cy="355762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graphicFrame>
        <p:nvGraphicFramePr>
          <p:cNvPr id="226" name="Google Shape;226;p14"/>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232" name="Google Shape;232;p15"/>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HOW ARE PROTEINS MADE?</a:t>
            </a:r>
            <a:endParaRPr/>
          </a:p>
        </p:txBody>
      </p:sp>
      <p:sp>
        <p:nvSpPr>
          <p:cNvPr id="233" name="Google Shape;233;p15"/>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sp>
        <p:nvSpPr>
          <p:cNvPr id="234" name="Google Shape;234;p15"/>
          <p:cNvSpPr/>
          <p:nvPr/>
        </p:nvSpPr>
        <p:spPr>
          <a:xfrm>
            <a:off x="1990846" y="1329857"/>
            <a:ext cx="868101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As discussed in our “From Genes to Proteins” unit, genes, made up of DNA found in in the cell nucleus, direct protein synthesis. These genes are </a:t>
            </a:r>
            <a:r>
              <a:rPr b="1" lang="en-US" sz="1600">
                <a:solidFill>
                  <a:srgbClr val="000000"/>
                </a:solidFill>
                <a:latin typeface="Verdana"/>
                <a:ea typeface="Verdana"/>
                <a:cs typeface="Verdana"/>
                <a:sym typeface="Verdana"/>
              </a:rPr>
              <a:t>transcribed</a:t>
            </a:r>
            <a:r>
              <a:rPr lang="en-US" sz="1600">
                <a:solidFill>
                  <a:srgbClr val="000000"/>
                </a:solidFill>
                <a:latin typeface="Verdana"/>
                <a:ea typeface="Verdana"/>
                <a:cs typeface="Verdana"/>
                <a:sym typeface="Verdana"/>
              </a:rPr>
              <a:t> from DNA to messenger RNA (mRNA). mRNA then leaves the nucleus and goes to the cytoplasm where it connects to an organelle called a </a:t>
            </a:r>
            <a:r>
              <a:rPr b="1" lang="en-US" sz="1600">
                <a:solidFill>
                  <a:srgbClr val="000000"/>
                </a:solidFill>
                <a:latin typeface="Verdana"/>
                <a:ea typeface="Verdana"/>
                <a:cs typeface="Verdana"/>
                <a:sym typeface="Verdana"/>
              </a:rPr>
              <a:t>ribosome</a:t>
            </a:r>
            <a:r>
              <a:rPr lang="en-US" sz="1600">
                <a:solidFill>
                  <a:srgbClr val="000000"/>
                </a:solidFill>
                <a:latin typeface="Verdana"/>
                <a:ea typeface="Verdana"/>
                <a:cs typeface="Verdana"/>
                <a:sym typeface="Verdana"/>
              </a:rPr>
              <a:t>. </a:t>
            </a:r>
            <a:endParaRPr sz="1600">
              <a:solidFill>
                <a:schemeClr val="dk1"/>
              </a:solidFill>
              <a:latin typeface="Verdana"/>
              <a:ea typeface="Verdana"/>
              <a:cs typeface="Verdana"/>
              <a:sym typeface="Verdana"/>
            </a:endParaRPr>
          </a:p>
        </p:txBody>
      </p:sp>
      <p:graphicFrame>
        <p:nvGraphicFramePr>
          <p:cNvPr id="235" name="Google Shape;235;p15"/>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pic>
        <p:nvPicPr>
          <p:cNvPr descr="A close up of a logo&#10;&#10;Description automatically generated" id="236" name="Google Shape;236;p15"/>
          <p:cNvPicPr preferRelativeResize="0"/>
          <p:nvPr/>
        </p:nvPicPr>
        <p:blipFill rotWithShape="1">
          <a:blip r:embed="rId14">
            <a:alphaModFix/>
          </a:blip>
          <a:srcRect b="0" l="0" r="0" t="0"/>
          <a:stretch/>
        </p:blipFill>
        <p:spPr>
          <a:xfrm>
            <a:off x="6875362" y="2535126"/>
            <a:ext cx="3477593" cy="3831599"/>
          </a:xfrm>
          <a:prstGeom prst="rect">
            <a:avLst/>
          </a:prstGeom>
          <a:noFill/>
          <a:ln>
            <a:noFill/>
          </a:ln>
        </p:spPr>
      </p:pic>
      <p:sp>
        <p:nvSpPr>
          <p:cNvPr id="237" name="Google Shape;237;p15"/>
          <p:cNvSpPr/>
          <p:nvPr/>
        </p:nvSpPr>
        <p:spPr>
          <a:xfrm>
            <a:off x="1990845" y="2498944"/>
            <a:ext cx="4884517"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ribosome (seen in blue) is made up of two subunits and houses a process called </a:t>
            </a:r>
            <a:r>
              <a:rPr b="1" lang="en-US" sz="1600">
                <a:solidFill>
                  <a:srgbClr val="000000"/>
                </a:solidFill>
                <a:latin typeface="Verdana"/>
                <a:ea typeface="Verdana"/>
                <a:cs typeface="Verdana"/>
                <a:sym typeface="Verdana"/>
              </a:rPr>
              <a:t>translation</a:t>
            </a:r>
            <a:r>
              <a:rPr lang="en-US" sz="1600">
                <a:solidFill>
                  <a:srgbClr val="000000"/>
                </a:solidFill>
                <a:latin typeface="Verdana"/>
                <a:ea typeface="Verdana"/>
                <a:cs typeface="Verdana"/>
                <a:sym typeface="Verdana"/>
              </a:rPr>
              <a:t>, illustrated in the image to the right. In this process a large complex called transfer RNA or tRNA (tan in the image) has three nucleotide bases that complement the mRNA sequence (purple chain) one codon, or three nucleotides, at a time. Each codon codes for a specific amino acid. Each tRNA complex has an amino acid (red) that corresponds to its codon, so as each mRNA codon is read, a new tRNA adds a new amino acid to the chain.</a:t>
            </a:r>
            <a:endParaRPr sz="1600">
              <a:solidFill>
                <a:schemeClr val="dk1"/>
              </a:solidFill>
              <a:latin typeface="Gill Sans"/>
              <a:ea typeface="Gill Sans"/>
              <a:cs typeface="Gill Sans"/>
              <a:sym typeface="Gill Sans"/>
            </a:endParaRPr>
          </a:p>
        </p:txBody>
      </p:sp>
      <p:sp>
        <p:nvSpPr>
          <p:cNvPr id="238" name="Google Shape;238;p15"/>
          <p:cNvSpPr/>
          <p:nvPr/>
        </p:nvSpPr>
        <p:spPr>
          <a:xfrm>
            <a:off x="7267095" y="6402907"/>
            <a:ext cx="2694126" cy="3996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Source: Judith Stoffer. Image: 1281 via </a:t>
            </a:r>
            <a:r>
              <a:rPr lang="en-US" sz="1000" u="sng">
                <a:solidFill>
                  <a:schemeClr val="accent1"/>
                </a:solidFill>
                <a:latin typeface="Times New Roman"/>
                <a:ea typeface="Times New Roman"/>
                <a:cs typeface="Times New Roman"/>
                <a:sym typeface="Times New Roman"/>
                <a:hlinkClick r:id="rId15">
                  <a:extLst>
                    <a:ext uri="{A12FA001-AC4F-418D-AE19-62706E023703}">
                      <ahyp:hlinkClr val="tx"/>
                    </a:ext>
                  </a:extLst>
                </a:hlinkClick>
              </a:rPr>
              <a:t>National Institute of  General Medical Sciences </a:t>
            </a:r>
            <a:endParaRPr sz="1000">
              <a:solidFill>
                <a:schemeClr val="accent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244" name="Google Shape;244;p16"/>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HOW ARE PROTEINS MADE?</a:t>
            </a:r>
            <a:endParaRPr/>
          </a:p>
        </p:txBody>
      </p:sp>
      <p:sp>
        <p:nvSpPr>
          <p:cNvPr id="245" name="Google Shape;245;p16"/>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246" name="Google Shape;246;p16"/>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pic>
        <p:nvPicPr>
          <p:cNvPr id="247" name="Google Shape;247;p16"/>
          <p:cNvPicPr preferRelativeResize="0"/>
          <p:nvPr/>
        </p:nvPicPr>
        <p:blipFill rotWithShape="1">
          <a:blip r:embed="rId14">
            <a:alphaModFix/>
          </a:blip>
          <a:srcRect b="2104" l="1119" r="1460" t="1933"/>
          <a:stretch/>
        </p:blipFill>
        <p:spPr>
          <a:xfrm>
            <a:off x="2133434" y="2726915"/>
            <a:ext cx="8763446" cy="40211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48" name="Google Shape;248;p16"/>
          <p:cNvSpPr/>
          <p:nvPr/>
        </p:nvSpPr>
        <p:spPr>
          <a:xfrm>
            <a:off x="1979271" y="1297059"/>
            <a:ext cx="868101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table below show what mRNA codons code for what amino acids. As you can see, some amino acids are coded for by multiple codon sequences. Most of these redundant codons share one or two bases, and the third base is usually the one that changes. This makes it more difficult for DNA mutations to change the amino acid and therefore the shape of the protein.</a:t>
            </a:r>
            <a:endParaRPr sz="1600">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7"/>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254" name="Google Shape;254;p17"/>
          <p:cNvSpPr txBox="1"/>
          <p:nvPr>
            <p:ph type="title"/>
          </p:nvPr>
        </p:nvSpPr>
        <p:spPr>
          <a:xfrm>
            <a:off x="1762125" y="576648"/>
            <a:ext cx="10158025" cy="8397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WHY IS THE NUMBER OF AMINO ACIDS IN A PROTEIN IMPORTANT?</a:t>
            </a:r>
            <a:endParaRPr/>
          </a:p>
        </p:txBody>
      </p:sp>
      <p:sp>
        <p:nvSpPr>
          <p:cNvPr id="255" name="Google Shape;255;p17"/>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sp>
        <p:nvSpPr>
          <p:cNvPr id="256" name="Google Shape;256;p17"/>
          <p:cNvSpPr/>
          <p:nvPr/>
        </p:nvSpPr>
        <p:spPr>
          <a:xfrm>
            <a:off x="2456328" y="1914440"/>
            <a:ext cx="541468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How many different proteins could you make if you used 4 amino acids per protein? There are 20 amino acids, and each could be positioned any place in the chain. This would create 20</a:t>
            </a:r>
            <a:r>
              <a:rPr baseline="30000" lang="en-US" sz="1600">
                <a:solidFill>
                  <a:schemeClr val="dk1"/>
                </a:solidFill>
                <a:latin typeface="Verdana"/>
                <a:ea typeface="Verdana"/>
                <a:cs typeface="Verdana"/>
                <a:sym typeface="Verdana"/>
              </a:rPr>
              <a:t>4</a:t>
            </a:r>
            <a:r>
              <a:rPr lang="en-US" sz="1600">
                <a:solidFill>
                  <a:schemeClr val="dk1"/>
                </a:solidFill>
                <a:latin typeface="Verdana"/>
                <a:ea typeface="Verdana"/>
                <a:cs typeface="Verdana"/>
                <a:sym typeface="Verdana"/>
              </a:rPr>
              <a:t> (that's 20 x 20 x 20 x 20) number of patterns.</a:t>
            </a:r>
            <a:endParaRPr sz="1600">
              <a:solidFill>
                <a:schemeClr val="dk1"/>
              </a:solidFill>
              <a:latin typeface="Verdana"/>
              <a:ea typeface="Verdana"/>
              <a:cs typeface="Verdana"/>
              <a:sym typeface="Verdana"/>
            </a:endParaRPr>
          </a:p>
        </p:txBody>
      </p:sp>
      <p:sp>
        <p:nvSpPr>
          <p:cNvPr id="257" name="Google Shape;257;p17"/>
          <p:cNvSpPr/>
          <p:nvPr/>
        </p:nvSpPr>
        <p:spPr>
          <a:xfrm>
            <a:off x="2456328" y="3237879"/>
            <a:ext cx="541468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But because proteins have many more amino acids than just four, on the order of 300 amino acids or so, the total possibilities are huge (20</a:t>
            </a:r>
            <a:r>
              <a:rPr baseline="30000" lang="en-US" sz="1600">
                <a:solidFill>
                  <a:schemeClr val="dk1"/>
                </a:solidFill>
                <a:latin typeface="Verdana"/>
                <a:ea typeface="Verdana"/>
                <a:cs typeface="Verdana"/>
                <a:sym typeface="Verdana"/>
              </a:rPr>
              <a:t>300</a:t>
            </a:r>
            <a:r>
              <a:rPr lang="en-US" sz="1600">
                <a:solidFill>
                  <a:schemeClr val="dk1"/>
                </a:solidFill>
                <a:latin typeface="Verdana"/>
                <a:ea typeface="Verdana"/>
                <a:cs typeface="Verdana"/>
                <a:sym typeface="Verdana"/>
              </a:rPr>
              <a:t>)(that's 20 times itself 300 times). Thus, if you want molecules that contain a lot of "information," proteins are ideal molecules. All cells, of all plant and animal species, depend on proteins to carry information and to do the many kinds of jobs that cells have to do.</a:t>
            </a:r>
            <a:endParaRPr sz="1600">
              <a:solidFill>
                <a:schemeClr val="dk1"/>
              </a:solidFill>
              <a:latin typeface="Verdana"/>
              <a:ea typeface="Verdana"/>
              <a:cs typeface="Verdana"/>
              <a:sym typeface="Verdana"/>
            </a:endParaRPr>
          </a:p>
        </p:txBody>
      </p:sp>
      <p:pic>
        <p:nvPicPr>
          <p:cNvPr id="258" name="Google Shape;258;p17"/>
          <p:cNvPicPr preferRelativeResize="0"/>
          <p:nvPr/>
        </p:nvPicPr>
        <p:blipFill rotWithShape="1">
          <a:blip r:embed="rId3">
            <a:alphaModFix/>
          </a:blip>
          <a:srcRect b="0" l="0" r="0" t="0"/>
          <a:stretch/>
        </p:blipFill>
        <p:spPr>
          <a:xfrm>
            <a:off x="8265459" y="2113471"/>
            <a:ext cx="2268468" cy="230832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59" name="Google Shape;259;p17"/>
          <p:cNvSpPr/>
          <p:nvPr/>
        </p:nvSpPr>
        <p:spPr>
          <a:xfrm>
            <a:off x="8265458" y="4477319"/>
            <a:ext cx="226846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Differences in the number and order of amino acids present create different proteins.</a:t>
            </a:r>
            <a:endParaRPr/>
          </a:p>
        </p:txBody>
      </p:sp>
      <p:graphicFrame>
        <p:nvGraphicFramePr>
          <p:cNvPr id="260" name="Google Shape;260;p17"/>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8"/>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266" name="Google Shape;266;p18"/>
          <p:cNvSpPr txBox="1"/>
          <p:nvPr>
            <p:ph type="title"/>
          </p:nvPr>
        </p:nvSpPr>
        <p:spPr>
          <a:xfrm>
            <a:off x="1762125" y="576649"/>
            <a:ext cx="10158025" cy="646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WHAT DO PROTEIN STRUCTURES LOOK LIKE?</a:t>
            </a:r>
            <a:endParaRPr/>
          </a:p>
        </p:txBody>
      </p:sp>
      <p:sp>
        <p:nvSpPr>
          <p:cNvPr id="267" name="Google Shape;267;p18"/>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sp>
        <p:nvSpPr>
          <p:cNvPr id="268" name="Google Shape;268;p18"/>
          <p:cNvSpPr/>
          <p:nvPr/>
        </p:nvSpPr>
        <p:spPr>
          <a:xfrm>
            <a:off x="1762125" y="1129189"/>
            <a:ext cx="10158025" cy="6144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Protein structure is very complex because the different amino acids cause coiling and folding in different ways. </a:t>
            </a:r>
            <a:endParaRPr sz="1200">
              <a:solidFill>
                <a:schemeClr val="dk1"/>
              </a:solidFill>
              <a:latin typeface="Verdana"/>
              <a:ea typeface="Verdana"/>
              <a:cs typeface="Verdana"/>
              <a:sym typeface="Verdana"/>
            </a:endParaRPr>
          </a:p>
        </p:txBody>
      </p:sp>
      <p:sp>
        <p:nvSpPr>
          <p:cNvPr id="269" name="Google Shape;269;p18"/>
          <p:cNvSpPr/>
          <p:nvPr/>
        </p:nvSpPr>
        <p:spPr>
          <a:xfrm>
            <a:off x="1762125" y="1743624"/>
            <a:ext cx="10158024" cy="143071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1600"/>
              <a:buFont typeface="Impact"/>
              <a:buAutoNum type="arabicPeriod"/>
            </a:pPr>
            <a:r>
              <a:rPr lang="en-US" sz="1600">
                <a:solidFill>
                  <a:schemeClr val="dk1"/>
                </a:solidFill>
                <a:latin typeface="Verdana"/>
                <a:ea typeface="Verdana"/>
                <a:cs typeface="Verdana"/>
                <a:sym typeface="Verdana"/>
              </a:rPr>
              <a:t>Primary structure: simple chain of amino acids.</a:t>
            </a:r>
            <a:endParaRPr/>
          </a:p>
          <a:p>
            <a:pPr indent="-342900" lvl="0" marL="342900" marR="0" rtl="0" algn="l">
              <a:lnSpc>
                <a:spcPct val="107000"/>
              </a:lnSpc>
              <a:spcBef>
                <a:spcPts val="800"/>
              </a:spcBef>
              <a:spcAft>
                <a:spcPts val="0"/>
              </a:spcAft>
              <a:buClr>
                <a:schemeClr val="dk1"/>
              </a:buClr>
              <a:buSzPts val="1600"/>
              <a:buFont typeface="Impact"/>
              <a:buAutoNum type="arabicPeriod"/>
            </a:pPr>
            <a:r>
              <a:rPr lang="en-US" sz="1600">
                <a:solidFill>
                  <a:schemeClr val="dk1"/>
                </a:solidFill>
                <a:latin typeface="Verdana"/>
                <a:ea typeface="Verdana"/>
                <a:cs typeface="Verdana"/>
                <a:sym typeface="Verdana"/>
              </a:rPr>
              <a:t>Secondary structure: chains that are coiled or form pleated sheets.</a:t>
            </a:r>
            <a:endParaRPr/>
          </a:p>
          <a:p>
            <a:pPr indent="-342900" lvl="0" marL="342900" marR="0" rtl="0" algn="l">
              <a:lnSpc>
                <a:spcPct val="107000"/>
              </a:lnSpc>
              <a:spcBef>
                <a:spcPts val="800"/>
              </a:spcBef>
              <a:spcAft>
                <a:spcPts val="0"/>
              </a:spcAft>
              <a:buClr>
                <a:schemeClr val="dk1"/>
              </a:buClr>
              <a:buSzPts val="1600"/>
              <a:buFont typeface="Impact"/>
              <a:buAutoNum type="arabicPeriod"/>
            </a:pPr>
            <a:r>
              <a:rPr lang="en-US" sz="1600">
                <a:solidFill>
                  <a:schemeClr val="dk1"/>
                </a:solidFill>
                <a:latin typeface="Verdana"/>
                <a:ea typeface="Verdana"/>
                <a:cs typeface="Verdana"/>
                <a:sym typeface="Verdana"/>
              </a:rPr>
              <a:t>Tertiary structure: coiled or pleated chains that are folded. </a:t>
            </a:r>
            <a:endParaRPr/>
          </a:p>
          <a:p>
            <a:pPr indent="-342900" lvl="0" marL="342900" marR="0" rtl="0" algn="l">
              <a:lnSpc>
                <a:spcPct val="107000"/>
              </a:lnSpc>
              <a:spcBef>
                <a:spcPts val="800"/>
              </a:spcBef>
              <a:spcAft>
                <a:spcPts val="0"/>
              </a:spcAft>
              <a:buClr>
                <a:schemeClr val="dk1"/>
              </a:buClr>
              <a:buSzPts val="1600"/>
              <a:buFont typeface="Impact"/>
              <a:buAutoNum type="arabicPeriod"/>
            </a:pPr>
            <a:r>
              <a:rPr lang="en-US" sz="1600">
                <a:solidFill>
                  <a:schemeClr val="dk1"/>
                </a:solidFill>
                <a:latin typeface="Verdana"/>
                <a:ea typeface="Verdana"/>
                <a:cs typeface="Verdana"/>
                <a:sym typeface="Verdana"/>
              </a:rPr>
              <a:t>Quaternary structure: folded protein consisting of more than one amino acid chain.</a:t>
            </a:r>
            <a:endParaRPr sz="1600">
              <a:solidFill>
                <a:schemeClr val="dk1"/>
              </a:solidFill>
              <a:latin typeface="Verdana"/>
              <a:ea typeface="Verdana"/>
              <a:cs typeface="Verdana"/>
              <a:sym typeface="Verdana"/>
            </a:endParaRPr>
          </a:p>
        </p:txBody>
      </p:sp>
      <p:sp>
        <p:nvSpPr>
          <p:cNvPr id="270" name="Google Shape;270;p18"/>
          <p:cNvSpPr/>
          <p:nvPr/>
        </p:nvSpPr>
        <p:spPr>
          <a:xfrm>
            <a:off x="1762124" y="3174337"/>
            <a:ext cx="1015802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One way to get the idea is to cut a sheet of paper in half, lengthwise. Mark a couple of colored spots on it, to represent "hot spots" or active regions of the protein.</a:t>
            </a:r>
            <a:endParaRPr/>
          </a:p>
        </p:txBody>
      </p:sp>
      <p:sp>
        <p:nvSpPr>
          <p:cNvPr id="271" name="Google Shape;271;p18"/>
          <p:cNvSpPr/>
          <p:nvPr/>
        </p:nvSpPr>
        <p:spPr>
          <a:xfrm>
            <a:off x="1793983" y="3759112"/>
            <a:ext cx="765262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This paper represents amino acids laid out lengthwise. Red spots represent small regions of amino acid "hot spots" that can attract and bind things like drugs or hormones.</a:t>
            </a:r>
            <a:endParaRPr/>
          </a:p>
        </p:txBody>
      </p:sp>
      <p:pic>
        <p:nvPicPr>
          <p:cNvPr descr="Paper with Red Spots Picture" id="272" name="Google Shape;272;p18"/>
          <p:cNvPicPr preferRelativeResize="0"/>
          <p:nvPr/>
        </p:nvPicPr>
        <p:blipFill rotWithShape="1">
          <a:blip r:embed="rId3">
            <a:alphaModFix/>
          </a:blip>
          <a:srcRect b="23876" l="0" r="0" t="13188"/>
          <a:stretch/>
        </p:blipFill>
        <p:spPr>
          <a:xfrm>
            <a:off x="9446607" y="3759112"/>
            <a:ext cx="2324454" cy="952036"/>
          </a:xfrm>
          <a:prstGeom prst="rect">
            <a:avLst/>
          </a:prstGeom>
          <a:noFill/>
          <a:ln>
            <a:noFill/>
          </a:ln>
        </p:spPr>
      </p:pic>
      <p:sp>
        <p:nvSpPr>
          <p:cNvPr id="273" name="Google Shape;273;p18"/>
          <p:cNvSpPr/>
          <p:nvPr/>
        </p:nvSpPr>
        <p:spPr>
          <a:xfrm>
            <a:off x="1762124" y="4590109"/>
            <a:ext cx="7684482" cy="3325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Now crumple the paper up in different ways.</a:t>
            </a:r>
            <a:endParaRPr sz="1200">
              <a:solidFill>
                <a:schemeClr val="dk1"/>
              </a:solidFill>
              <a:latin typeface="Verdana"/>
              <a:ea typeface="Verdana"/>
              <a:cs typeface="Verdana"/>
              <a:sym typeface="Verdana"/>
            </a:endParaRPr>
          </a:p>
        </p:txBody>
      </p:sp>
      <p:pic>
        <p:nvPicPr>
          <p:cNvPr descr="Paper with Red Spots Picture" id="274" name="Google Shape;274;p18"/>
          <p:cNvPicPr preferRelativeResize="0"/>
          <p:nvPr/>
        </p:nvPicPr>
        <p:blipFill rotWithShape="1">
          <a:blip r:embed="rId4">
            <a:alphaModFix/>
          </a:blip>
          <a:srcRect b="0" l="0" r="0" t="0"/>
          <a:stretch/>
        </p:blipFill>
        <p:spPr>
          <a:xfrm>
            <a:off x="1762123" y="4922636"/>
            <a:ext cx="1762125" cy="1143000"/>
          </a:xfrm>
          <a:prstGeom prst="rect">
            <a:avLst/>
          </a:prstGeom>
          <a:noFill/>
          <a:ln>
            <a:noFill/>
          </a:ln>
        </p:spPr>
      </p:pic>
      <p:pic>
        <p:nvPicPr>
          <p:cNvPr descr="Crumbled Paper with Red Spots Picture" id="275" name="Google Shape;275;p18"/>
          <p:cNvPicPr preferRelativeResize="0"/>
          <p:nvPr/>
        </p:nvPicPr>
        <p:blipFill rotWithShape="1">
          <a:blip r:embed="rId5">
            <a:alphaModFix/>
          </a:blip>
          <a:srcRect b="0" l="0" r="0" t="0"/>
          <a:stretch/>
        </p:blipFill>
        <p:spPr>
          <a:xfrm>
            <a:off x="3646635" y="4922636"/>
            <a:ext cx="1571625" cy="1181100"/>
          </a:xfrm>
          <a:prstGeom prst="rect">
            <a:avLst/>
          </a:prstGeom>
          <a:noFill/>
          <a:ln>
            <a:noFill/>
          </a:ln>
        </p:spPr>
      </p:pic>
      <p:sp>
        <p:nvSpPr>
          <p:cNvPr id="276" name="Google Shape;276;p18"/>
          <p:cNvSpPr/>
          <p:nvPr/>
        </p:nvSpPr>
        <p:spPr>
          <a:xfrm>
            <a:off x="5218260" y="4922636"/>
            <a:ext cx="6701888" cy="138640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Depending on how the paper folds, the hot spots are in different positions. Looking at the picture on the left, a drug or hormone that needs to bind to two hot spots has to have a compatible shape that can bind. But that same drug could not bind if the protein were folded as on the right.</a:t>
            </a:r>
            <a:endParaRPr sz="1200">
              <a:solidFill>
                <a:schemeClr val="dk1"/>
              </a:solidFill>
              <a:latin typeface="Verdana"/>
              <a:ea typeface="Verdana"/>
              <a:cs typeface="Verdana"/>
              <a:sym typeface="Verdana"/>
            </a:endParaRPr>
          </a:p>
        </p:txBody>
      </p:sp>
      <p:sp>
        <p:nvSpPr>
          <p:cNvPr id="277" name="Google Shape;277;p18"/>
          <p:cNvSpPr/>
          <p:nvPr/>
        </p:nvSpPr>
        <p:spPr>
          <a:xfrm>
            <a:off x="1762122" y="6297066"/>
            <a:ext cx="10158023" cy="595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When clusters of different proteins clump together as sub-units of a much larger glob, this creates what is called </a:t>
            </a:r>
            <a:r>
              <a:rPr b="1" lang="en-US" sz="1600">
                <a:solidFill>
                  <a:schemeClr val="dk1"/>
                </a:solidFill>
                <a:latin typeface="Verdana"/>
                <a:ea typeface="Verdana"/>
                <a:cs typeface="Verdana"/>
                <a:sym typeface="Verdana"/>
              </a:rPr>
              <a:t>quaternary</a:t>
            </a:r>
            <a:r>
              <a:rPr lang="en-US" sz="1600">
                <a:solidFill>
                  <a:schemeClr val="dk1"/>
                </a:solidFill>
                <a:latin typeface="Verdana"/>
                <a:ea typeface="Verdana"/>
                <a:cs typeface="Verdana"/>
                <a:sym typeface="Verdana"/>
              </a:rPr>
              <a:t> structure.</a:t>
            </a:r>
            <a:endParaRPr sz="1200">
              <a:solidFill>
                <a:schemeClr val="dk1"/>
              </a:solidFill>
              <a:latin typeface="Verdana"/>
              <a:ea typeface="Verdana"/>
              <a:cs typeface="Verdana"/>
              <a:sym typeface="Verdana"/>
            </a:endParaRPr>
          </a:p>
        </p:txBody>
      </p:sp>
      <p:graphicFrame>
        <p:nvGraphicFramePr>
          <p:cNvPr id="278" name="Google Shape;278;p18"/>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6">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9"/>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284" name="Google Shape;284;p19"/>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WHAT DO PROTEIN STRUCTURES LOOK LIKE?</a:t>
            </a:r>
            <a:endParaRPr sz="3200">
              <a:solidFill>
                <a:schemeClr val="dk1"/>
              </a:solidFill>
              <a:latin typeface="Calibri"/>
              <a:ea typeface="Calibri"/>
              <a:cs typeface="Calibri"/>
              <a:sym typeface="Calibri"/>
            </a:endParaRPr>
          </a:p>
        </p:txBody>
      </p:sp>
      <p:sp>
        <p:nvSpPr>
          <p:cNvPr id="285" name="Google Shape;285;p19"/>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pic>
        <p:nvPicPr>
          <p:cNvPr descr="Flowchart depicting the four orders of protein structure." id="286" name="Google Shape;286;p19"/>
          <p:cNvPicPr preferRelativeResize="0"/>
          <p:nvPr/>
        </p:nvPicPr>
        <p:blipFill rotWithShape="1">
          <a:blip r:embed="rId3">
            <a:alphaModFix/>
          </a:blip>
          <a:srcRect b="0" l="0" r="0" t="0"/>
          <a:stretch/>
        </p:blipFill>
        <p:spPr>
          <a:xfrm>
            <a:off x="1797983" y="1259019"/>
            <a:ext cx="3831851" cy="490950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87" name="Google Shape;287;p19"/>
          <p:cNvSpPr/>
          <p:nvPr/>
        </p:nvSpPr>
        <p:spPr>
          <a:xfrm>
            <a:off x="1762125" y="6211669"/>
            <a:ext cx="38318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000000"/>
                </a:solidFill>
                <a:latin typeface="Verdana"/>
                <a:ea typeface="Verdana"/>
                <a:cs typeface="Verdana"/>
                <a:sym typeface="Verdana"/>
              </a:rPr>
              <a:t>Image modified from OpenStax Biology's modification of work by the National Human Genome Research Institute.</a:t>
            </a:r>
            <a:endParaRPr sz="1200">
              <a:solidFill>
                <a:schemeClr val="dk1"/>
              </a:solidFill>
              <a:latin typeface="Verdana"/>
              <a:ea typeface="Verdana"/>
              <a:cs typeface="Verdana"/>
              <a:sym typeface="Verdana"/>
            </a:endParaRPr>
          </a:p>
        </p:txBody>
      </p:sp>
      <p:sp>
        <p:nvSpPr>
          <p:cNvPr id="288" name="Google Shape;288;p19"/>
          <p:cNvSpPr/>
          <p:nvPr/>
        </p:nvSpPr>
        <p:spPr>
          <a:xfrm>
            <a:off x="5938337" y="1896729"/>
            <a:ext cx="5034462" cy="191334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Some parts of a protein may be strongly bonded because of atomic bridges that link two regions. Sulfur-sulfur bonds commonly create such bridges in proteins. (These are the same bridges that get broken and reformed during a hair perm. They're what causes part of the hair perm smell too.)</a:t>
            </a:r>
            <a:endParaRPr sz="1200">
              <a:solidFill>
                <a:schemeClr val="dk1"/>
              </a:solidFill>
              <a:latin typeface="Verdana"/>
              <a:ea typeface="Verdana"/>
              <a:cs typeface="Verdana"/>
              <a:sym typeface="Verdana"/>
            </a:endParaRPr>
          </a:p>
        </p:txBody>
      </p:sp>
      <p:sp>
        <p:nvSpPr>
          <p:cNvPr id="289" name="Google Shape;289;p19"/>
          <p:cNvSpPr/>
          <p:nvPr/>
        </p:nvSpPr>
        <p:spPr>
          <a:xfrm>
            <a:off x="5938337" y="3810073"/>
            <a:ext cx="506651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Certain toxins damage cells because they impose extra bridges that do not normally occur (see our discussion of the hazards of </a:t>
            </a:r>
            <a:r>
              <a:rPr lang="en-US" sz="1600" u="sng">
                <a:solidFill>
                  <a:schemeClr val="accent1"/>
                </a:solidFill>
                <a:latin typeface="Verdana"/>
                <a:ea typeface="Verdana"/>
                <a:cs typeface="Verdana"/>
                <a:sym typeface="Verdana"/>
                <a:hlinkClick action="ppaction://hlinksldjump" r:id="rId4">
                  <a:extLst>
                    <a:ext uri="{A12FA001-AC4F-418D-AE19-62706E023703}">
                      <ahyp:hlinkClr val="tx"/>
                    </a:ext>
                  </a:extLst>
                </a:hlinkClick>
              </a:rPr>
              <a:t>hexane</a:t>
            </a:r>
            <a:r>
              <a:rPr lang="en-US" sz="1600">
                <a:solidFill>
                  <a:schemeClr val="dk1"/>
                </a:solidFill>
                <a:latin typeface="Verdana"/>
                <a:ea typeface="Verdana"/>
                <a:cs typeface="Verdana"/>
                <a:sym typeface="Verdana"/>
              </a:rPr>
              <a:t>).</a:t>
            </a:r>
            <a:endParaRPr/>
          </a:p>
        </p:txBody>
      </p:sp>
      <p:graphicFrame>
        <p:nvGraphicFramePr>
          <p:cNvPr id="290" name="Google Shape;290;p19"/>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1143001" y="304513"/>
            <a:ext cx="9905998" cy="93116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5100"/>
              <a:buFont typeface="Calibri"/>
              <a:buNone/>
            </a:pPr>
            <a:r>
              <a:rPr lang="en-US">
                <a:solidFill>
                  <a:schemeClr val="dk1"/>
                </a:solidFill>
                <a:latin typeface="Calibri"/>
                <a:ea typeface="Calibri"/>
                <a:cs typeface="Calibri"/>
                <a:sym typeface="Calibri"/>
              </a:rPr>
              <a:t>NAVIGATION TABLE</a:t>
            </a:r>
            <a:endParaRPr/>
          </a:p>
        </p:txBody>
      </p:sp>
      <p:sp>
        <p:nvSpPr>
          <p:cNvPr id="106" name="Google Shape;106;p2"/>
          <p:cNvSpPr/>
          <p:nvPr/>
        </p:nvSpPr>
        <p:spPr>
          <a:xfrm>
            <a:off x="1062361" y="22253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7" name="Google Shape;107;p2"/>
          <p:cNvSpPr/>
          <p:nvPr/>
        </p:nvSpPr>
        <p:spPr>
          <a:xfrm>
            <a:off x="1214761" y="23777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8" name="Google Shape;108;p2"/>
          <p:cNvSpPr/>
          <p:nvPr/>
        </p:nvSpPr>
        <p:spPr>
          <a:xfrm>
            <a:off x="1367161" y="25301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aphicFrame>
        <p:nvGraphicFramePr>
          <p:cNvPr id="109" name="Google Shape;109;p2"/>
          <p:cNvGraphicFramePr/>
          <p:nvPr/>
        </p:nvGraphicFramePr>
        <p:xfrm>
          <a:off x="3968689" y="1235676"/>
          <a:ext cx="3000000" cy="3000000"/>
        </p:xfrm>
        <a:graphic>
          <a:graphicData uri="http://schemas.openxmlformats.org/drawingml/2006/table">
            <a:tbl>
              <a:tblPr bandRow="1" firstRow="1">
                <a:noFill/>
                <a:tableStyleId>{BE7F98DF-04C1-49D1-8C3B-5FE359A80FED}</a:tableStyleId>
              </a:tblPr>
              <a:tblGrid>
                <a:gridCol w="4460925"/>
              </a:tblGrid>
              <a:tr h="841375">
                <a:tc>
                  <a:txBody>
                    <a:bodyPr/>
                    <a:lstStyle/>
                    <a:p>
                      <a:pPr indent="0" lvl="0" marL="0" marR="0" rtl="0" algn="ctr">
                        <a:spcBef>
                          <a:spcPts val="0"/>
                        </a:spcBef>
                        <a:spcAft>
                          <a:spcPts val="0"/>
                        </a:spcAft>
                        <a:buNone/>
                      </a:pPr>
                      <a:r>
                        <a:rPr lang="en-US" sz="24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006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511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03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56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0"/>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296" name="Google Shape;296;p20"/>
          <p:cNvSpPr txBox="1"/>
          <p:nvPr>
            <p:ph type="title"/>
          </p:nvPr>
        </p:nvSpPr>
        <p:spPr>
          <a:xfrm>
            <a:off x="1762125" y="576648"/>
            <a:ext cx="10158025" cy="83977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HERE’S HOW SCIENTISTS VISUALIZE HIGHER-ORDER STRUCTURES</a:t>
            </a:r>
            <a:endParaRPr/>
          </a:p>
        </p:txBody>
      </p:sp>
      <p:sp>
        <p:nvSpPr>
          <p:cNvPr id="297" name="Google Shape;297;p20"/>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sp>
        <p:nvSpPr>
          <p:cNvPr id="298" name="Google Shape;298;p20"/>
          <p:cNvSpPr/>
          <p:nvPr/>
        </p:nvSpPr>
        <p:spPr>
          <a:xfrm>
            <a:off x="1762125" y="1416424"/>
            <a:ext cx="7522788"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Amino acids that have no electric charge avoid water and are attracted to lipids and to each other. As a result, they form a coil. So, to simplify the representation of those sections of a protein, they are shown as a coiled ribbon (see diagram on right).</a:t>
            </a:r>
            <a:endParaRPr/>
          </a:p>
        </p:txBody>
      </p:sp>
      <p:pic>
        <p:nvPicPr>
          <p:cNvPr id="299" name="Google Shape;299;p20"/>
          <p:cNvPicPr preferRelativeResize="0"/>
          <p:nvPr/>
        </p:nvPicPr>
        <p:blipFill rotWithShape="1">
          <a:blip r:embed="rId3">
            <a:alphaModFix/>
          </a:blip>
          <a:srcRect b="0" l="0" r="0" t="0"/>
          <a:stretch/>
        </p:blipFill>
        <p:spPr>
          <a:xfrm>
            <a:off x="9721469" y="1222979"/>
            <a:ext cx="1762125" cy="1783080"/>
          </a:xfrm>
          <a:prstGeom prst="rect">
            <a:avLst/>
          </a:prstGeom>
          <a:noFill/>
          <a:ln>
            <a:noFill/>
          </a:ln>
        </p:spPr>
      </p:pic>
      <p:sp>
        <p:nvSpPr>
          <p:cNvPr id="300" name="Google Shape;300;p20"/>
          <p:cNvSpPr/>
          <p:nvPr/>
        </p:nvSpPr>
        <p:spPr>
          <a:xfrm>
            <a:off x="1762125" y="2493642"/>
            <a:ext cx="82066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 illustration below represents the combined result of coiling and folding of a protein when it gets embedded in a membrane.</a:t>
            </a:r>
            <a:endParaRPr/>
          </a:p>
        </p:txBody>
      </p:sp>
      <p:pic>
        <p:nvPicPr>
          <p:cNvPr descr="Combined Result of Folding and Coiling In a Membrane Image" id="301" name="Google Shape;301;p20"/>
          <p:cNvPicPr preferRelativeResize="0"/>
          <p:nvPr/>
        </p:nvPicPr>
        <p:blipFill rotWithShape="1">
          <a:blip r:embed="rId4">
            <a:alphaModFix/>
          </a:blip>
          <a:srcRect b="0" l="0" r="0" t="0"/>
          <a:stretch/>
        </p:blipFill>
        <p:spPr>
          <a:xfrm>
            <a:off x="1762125" y="3496329"/>
            <a:ext cx="5619750" cy="239077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02" name="Google Shape;302;p20"/>
          <p:cNvSpPr/>
          <p:nvPr/>
        </p:nvSpPr>
        <p:spPr>
          <a:xfrm>
            <a:off x="7381875" y="3078417"/>
            <a:ext cx="4538275"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This picture shows two ways of drawing a membrane protein. </a:t>
            </a:r>
            <a:r>
              <a:rPr lang="en-US" sz="1600">
                <a:solidFill>
                  <a:srgbClr val="800000"/>
                </a:solidFill>
                <a:latin typeface="Verdana"/>
                <a:ea typeface="Verdana"/>
                <a:cs typeface="Verdana"/>
                <a:sym typeface="Verdana"/>
              </a:rPr>
              <a:t>Left: </a:t>
            </a:r>
            <a:r>
              <a:rPr lang="en-US" sz="1600">
                <a:solidFill>
                  <a:schemeClr val="dk1"/>
                </a:solidFill>
                <a:latin typeface="Verdana"/>
                <a:ea typeface="Verdana"/>
                <a:cs typeface="Verdana"/>
                <a:sym typeface="Verdana"/>
              </a:rPr>
              <a:t>secondary coiled structure, with the coiled part buried in the membrane. The small letters are the first letter of names of the amino acids, showing the sequence as we explained at the top of this page. </a:t>
            </a:r>
            <a:r>
              <a:rPr lang="en-US" sz="1600">
                <a:solidFill>
                  <a:srgbClr val="800000"/>
                </a:solidFill>
                <a:latin typeface="Verdana"/>
                <a:ea typeface="Verdana"/>
                <a:cs typeface="Verdana"/>
                <a:sym typeface="Verdana"/>
              </a:rPr>
              <a:t>Middle: </a:t>
            </a:r>
            <a:r>
              <a:rPr lang="en-US" sz="1600">
                <a:solidFill>
                  <a:schemeClr val="dk1"/>
                </a:solidFill>
                <a:latin typeface="Verdana"/>
                <a:ea typeface="Verdana"/>
                <a:cs typeface="Verdana"/>
                <a:sym typeface="Verdana"/>
              </a:rPr>
              <a:t>a "ribbon" diagram" of the same thing, with the red parts representing uncoiled amino acid strands that are outside of the membrane. </a:t>
            </a:r>
            <a:r>
              <a:rPr lang="en-US" sz="1600">
                <a:solidFill>
                  <a:srgbClr val="800000"/>
                </a:solidFill>
                <a:latin typeface="Verdana"/>
                <a:ea typeface="Verdana"/>
                <a:cs typeface="Verdana"/>
                <a:sym typeface="Verdana"/>
              </a:rPr>
              <a:t>Far right:</a:t>
            </a:r>
            <a:r>
              <a:rPr lang="en-US" sz="1600">
                <a:solidFill>
                  <a:schemeClr val="dk1"/>
                </a:solidFill>
                <a:latin typeface="Verdana"/>
                <a:ea typeface="Verdana"/>
                <a:cs typeface="Verdana"/>
                <a:sym typeface="Verdana"/>
              </a:rPr>
              <a:t> diagrams showing how the structure might look if you were looking down on the membrane rather than looking at it from the side. </a:t>
            </a:r>
            <a:endParaRPr/>
          </a:p>
        </p:txBody>
      </p:sp>
      <p:sp>
        <p:nvSpPr>
          <p:cNvPr id="303" name="Google Shape;303;p20"/>
          <p:cNvSpPr/>
          <p:nvPr/>
        </p:nvSpPr>
        <p:spPr>
          <a:xfrm>
            <a:off x="1762124" y="5881662"/>
            <a:ext cx="56197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Image courtesy of Dr. Fillipp Oesterhelt, University of Munich, Germany.</a:t>
            </a:r>
            <a:endParaRPr sz="1200">
              <a:solidFill>
                <a:schemeClr val="dk1"/>
              </a:solidFill>
              <a:latin typeface="Times New Roman"/>
              <a:ea typeface="Times New Roman"/>
              <a:cs typeface="Times New Roman"/>
              <a:sym typeface="Times New Roman"/>
            </a:endParaRPr>
          </a:p>
        </p:txBody>
      </p:sp>
      <p:graphicFrame>
        <p:nvGraphicFramePr>
          <p:cNvPr id="304" name="Google Shape;304;p20"/>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1"/>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310" name="Google Shape;310;p21"/>
          <p:cNvSpPr txBox="1"/>
          <p:nvPr>
            <p:ph type="title"/>
          </p:nvPr>
        </p:nvSpPr>
        <p:spPr>
          <a:xfrm>
            <a:off x="1762125" y="576649"/>
            <a:ext cx="10158025" cy="46166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WHY ARE PROTEINS’ STRUCTURES IMPORTANT?</a:t>
            </a:r>
            <a:endParaRPr/>
          </a:p>
        </p:txBody>
      </p:sp>
      <p:sp>
        <p:nvSpPr>
          <p:cNvPr id="311" name="Google Shape;311;p21"/>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sp>
        <p:nvSpPr>
          <p:cNvPr id="312" name="Google Shape;312;p21"/>
          <p:cNvSpPr/>
          <p:nvPr/>
        </p:nvSpPr>
        <p:spPr>
          <a:xfrm>
            <a:off x="2456329" y="1522407"/>
            <a:ext cx="5952564" cy="191334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Think about how molecules recognize each other. Proteins that fit well with other molecules, like a hand in a glove, or a key in a lock, can participate in reactions with those molecules. Whether or not a good fit occurs depends on the structure of the protein and of the molecules with which it encounters either inside the cell or on the cell surface.</a:t>
            </a:r>
            <a:endParaRPr sz="1200">
              <a:solidFill>
                <a:schemeClr val="dk1"/>
              </a:solidFill>
              <a:latin typeface="Verdana"/>
              <a:ea typeface="Verdana"/>
              <a:cs typeface="Verdana"/>
              <a:sym typeface="Verdana"/>
            </a:endParaRPr>
          </a:p>
        </p:txBody>
      </p:sp>
      <p:sp>
        <p:nvSpPr>
          <p:cNvPr id="313" name="Google Shape;313;p21"/>
          <p:cNvSpPr/>
          <p:nvPr/>
        </p:nvSpPr>
        <p:spPr>
          <a:xfrm>
            <a:off x="8408894" y="2037675"/>
            <a:ext cx="27969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rgbClr val="336699"/>
                </a:solidFill>
                <a:latin typeface="Verdana"/>
                <a:ea typeface="Verdana"/>
                <a:cs typeface="Verdana"/>
                <a:sym typeface="Verdana"/>
              </a:rPr>
              <a:t>A protein's function is established by its structure.</a:t>
            </a:r>
            <a:endParaRPr sz="1600">
              <a:solidFill>
                <a:schemeClr val="dk1"/>
              </a:solidFill>
              <a:latin typeface="Verdana"/>
              <a:ea typeface="Verdana"/>
              <a:cs typeface="Verdana"/>
              <a:sym typeface="Verdana"/>
            </a:endParaRPr>
          </a:p>
        </p:txBody>
      </p:sp>
      <p:sp>
        <p:nvSpPr>
          <p:cNvPr id="314" name="Google Shape;314;p21"/>
          <p:cNvSpPr/>
          <p:nvPr/>
        </p:nvSpPr>
        <p:spPr>
          <a:xfrm>
            <a:off x="2456329" y="3459152"/>
            <a:ext cx="595256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Remember the illustration of the crumpled sheet of paper?</a:t>
            </a:r>
            <a:endParaRPr/>
          </a:p>
        </p:txBody>
      </p:sp>
      <p:sp>
        <p:nvSpPr>
          <p:cNvPr id="315" name="Google Shape;315;p21"/>
          <p:cNvSpPr/>
          <p:nvPr/>
        </p:nvSpPr>
        <p:spPr>
          <a:xfrm>
            <a:off x="2456329" y="4043927"/>
            <a:ext cx="5924144" cy="595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In membranes, protein structure affects function in two ways:</a:t>
            </a:r>
            <a:endParaRPr sz="1200">
              <a:solidFill>
                <a:schemeClr val="dk1"/>
              </a:solidFill>
              <a:latin typeface="Verdana"/>
              <a:ea typeface="Verdana"/>
              <a:cs typeface="Verdana"/>
              <a:sym typeface="Verdana"/>
            </a:endParaRPr>
          </a:p>
        </p:txBody>
      </p:sp>
      <p:pic>
        <p:nvPicPr>
          <p:cNvPr descr="Protein and Membrane Image" id="316" name="Google Shape;316;p21"/>
          <p:cNvPicPr preferRelativeResize="0"/>
          <p:nvPr/>
        </p:nvPicPr>
        <p:blipFill rotWithShape="1">
          <a:blip r:embed="rId3">
            <a:alphaModFix/>
          </a:blip>
          <a:srcRect b="0" l="0" r="0" t="0"/>
          <a:stretch/>
        </p:blipFill>
        <p:spPr>
          <a:xfrm>
            <a:off x="8408894" y="4175887"/>
            <a:ext cx="2796988" cy="191334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17" name="Google Shape;317;p21"/>
          <p:cNvSpPr/>
          <p:nvPr/>
        </p:nvSpPr>
        <p:spPr>
          <a:xfrm>
            <a:off x="2456329" y="4628702"/>
            <a:ext cx="5924144" cy="1460528"/>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chemeClr val="dk1"/>
              </a:buClr>
              <a:buSzPts val="1600"/>
              <a:buFont typeface="Impact"/>
              <a:buAutoNum type="arabicPeriod"/>
            </a:pPr>
            <a:r>
              <a:rPr b="0" i="0" lang="en-US" sz="1600" u="none" cap="none" strike="noStrike">
                <a:solidFill>
                  <a:schemeClr val="dk1"/>
                </a:solidFill>
                <a:latin typeface="Verdana"/>
                <a:ea typeface="Verdana"/>
                <a:cs typeface="Verdana"/>
                <a:sym typeface="Verdana"/>
              </a:rPr>
              <a:t>non-charged parts coil in the membrane,</a:t>
            </a:r>
            <a:br>
              <a:rPr b="0" i="0" lang="en-US" sz="1600" u="none" cap="none" strike="noStrike">
                <a:solidFill>
                  <a:schemeClr val="dk1"/>
                </a:solidFill>
                <a:latin typeface="Verdana"/>
                <a:ea typeface="Verdana"/>
                <a:cs typeface="Verdana"/>
                <a:sym typeface="Verdana"/>
              </a:rPr>
            </a:br>
            <a:r>
              <a:rPr b="0" i="0" lang="en-US" sz="1600" u="none" cap="none" strike="noStrike">
                <a:solidFill>
                  <a:schemeClr val="dk1"/>
                </a:solidFill>
                <a:latin typeface="Verdana"/>
                <a:ea typeface="Verdana"/>
                <a:cs typeface="Verdana"/>
                <a:sym typeface="Verdana"/>
              </a:rPr>
              <a:t>acting like an anchor</a:t>
            </a:r>
            <a:endParaRPr/>
          </a:p>
          <a:p>
            <a:pPr indent="-342900" lvl="1" marL="800100" marR="0" rtl="0" algn="l">
              <a:spcBef>
                <a:spcPts val="800"/>
              </a:spcBef>
              <a:spcAft>
                <a:spcPts val="0"/>
              </a:spcAft>
              <a:buClr>
                <a:schemeClr val="dk1"/>
              </a:buClr>
              <a:buSzPts val="1600"/>
              <a:buFont typeface="Impact"/>
              <a:buAutoNum type="arabicPeriod"/>
            </a:pPr>
            <a:r>
              <a:rPr b="0" i="0" lang="en-US" sz="1600" u="none" cap="none" strike="noStrike">
                <a:solidFill>
                  <a:schemeClr val="dk1"/>
                </a:solidFill>
                <a:latin typeface="Verdana"/>
                <a:ea typeface="Verdana"/>
                <a:cs typeface="Verdana"/>
                <a:sym typeface="Verdana"/>
              </a:rPr>
              <a:t>portions of the protein that are attracted to water, stick out both sides of the membrane, available to interact with other molecules</a:t>
            </a:r>
            <a:endParaRPr/>
          </a:p>
        </p:txBody>
      </p:sp>
      <p:graphicFrame>
        <p:nvGraphicFramePr>
          <p:cNvPr id="318" name="Google Shape;318;p21"/>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2"/>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324" name="Google Shape;324;p22"/>
          <p:cNvSpPr txBox="1"/>
          <p:nvPr>
            <p:ph type="title"/>
          </p:nvPr>
        </p:nvSpPr>
        <p:spPr>
          <a:xfrm>
            <a:off x="1762125" y="576648"/>
            <a:ext cx="10158025" cy="8218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WOULD EVEN A SMALL CHANGE IN STRUCTURE AFFECT A PROTEIN?</a:t>
            </a:r>
            <a:endParaRPr/>
          </a:p>
        </p:txBody>
      </p:sp>
      <p:sp>
        <p:nvSpPr>
          <p:cNvPr id="325" name="Google Shape;325;p22"/>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sp>
        <p:nvSpPr>
          <p:cNvPr id="326" name="Google Shape;326;p22"/>
          <p:cNvSpPr/>
          <p:nvPr/>
        </p:nvSpPr>
        <p:spPr>
          <a:xfrm>
            <a:off x="1935722" y="1470209"/>
            <a:ext cx="8337831" cy="217681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Proteins are so precisely built that a change in only a few amino acids can radically change the structure of proteins and cause major changes in the function. Many of the genetic diseases are caused by miscoding of the sequence of only a few amino acids. Structure of proteins, particularly those in the cell membrane that have signaling functions, can be changed by interaction with molecules in the environment, and their functions become temporarily altered. This may affect how they bind with hormones or drugs or with other molecules.</a:t>
            </a:r>
            <a:endParaRPr sz="1600">
              <a:solidFill>
                <a:schemeClr val="dk1"/>
              </a:solidFill>
              <a:latin typeface="Verdana"/>
              <a:ea typeface="Verdana"/>
              <a:cs typeface="Verdana"/>
              <a:sym typeface="Verdana"/>
            </a:endParaRPr>
          </a:p>
        </p:txBody>
      </p:sp>
      <p:sp>
        <p:nvSpPr>
          <p:cNvPr id="327" name="Google Shape;327;p22"/>
          <p:cNvSpPr/>
          <p:nvPr/>
        </p:nvSpPr>
        <p:spPr>
          <a:xfrm>
            <a:off x="1935722" y="3647023"/>
            <a:ext cx="833783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For more on neat views of 3-D protein structure, </a:t>
            </a:r>
            <a:r>
              <a:rPr lang="en-US" sz="1600" u="sng">
                <a:solidFill>
                  <a:schemeClr val="accent1"/>
                </a:solidFill>
                <a:latin typeface="Verdana"/>
                <a:ea typeface="Verdana"/>
                <a:cs typeface="Verdana"/>
                <a:sym typeface="Verdana"/>
                <a:hlinkClick r:id="rId3">
                  <a:extLst>
                    <a:ext uri="{A12FA001-AC4F-418D-AE19-62706E023703}">
                      <ahyp:hlinkClr val="tx"/>
                    </a:ext>
                  </a:extLst>
                </a:hlinkClick>
              </a:rPr>
              <a:t>click here</a:t>
            </a:r>
            <a:r>
              <a:rPr lang="en-US" sz="1600">
                <a:solidFill>
                  <a:srgbClr val="000000"/>
                </a:solidFill>
                <a:latin typeface="Verdana"/>
                <a:ea typeface="Verdana"/>
                <a:cs typeface="Verdana"/>
                <a:sym typeface="Verdana"/>
              </a:rPr>
              <a:t>. When you arrive at the Web page, pick a protein of interest, hit "Visualize", and then Hit "Quick PDB". Use the tool bar to the right of the image to manipulate image. Image can be rotated, measured, and analyzed.</a:t>
            </a:r>
            <a:endParaRPr sz="1600">
              <a:solidFill>
                <a:schemeClr val="dk1"/>
              </a:solidFill>
              <a:latin typeface="Verdana"/>
              <a:ea typeface="Verdana"/>
              <a:cs typeface="Verdana"/>
              <a:sym typeface="Verdana"/>
            </a:endParaRPr>
          </a:p>
        </p:txBody>
      </p:sp>
      <p:sp>
        <p:nvSpPr>
          <p:cNvPr id="328" name="Google Shape;328;p22"/>
          <p:cNvSpPr/>
          <p:nvPr/>
        </p:nvSpPr>
        <p:spPr>
          <a:xfrm>
            <a:off x="1935722" y="4726071"/>
            <a:ext cx="833783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Now you have a good idea of what proteins are, their structure, and how they function in your body! Next time someone says that it’s good to eat foods with plenty of protein, you will know why! Let’s read about a scientist who had a key role in helping us understand proteins, and we will take a look at some toxic substances that cause our protein production process to go haywire!</a:t>
            </a:r>
            <a:endParaRPr/>
          </a:p>
        </p:txBody>
      </p:sp>
      <p:graphicFrame>
        <p:nvGraphicFramePr>
          <p:cNvPr id="329" name="Google Shape;329;p22"/>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3"/>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335" name="Google Shape;335;p23"/>
          <p:cNvSpPr/>
          <p:nvPr/>
        </p:nvSpPr>
        <p:spPr>
          <a:xfrm>
            <a:off x="3893891" y="2967335"/>
            <a:ext cx="44042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How We Know</a:t>
            </a:r>
            <a:endParaRPr/>
          </a:p>
        </p:txBody>
      </p:sp>
      <p:graphicFrame>
        <p:nvGraphicFramePr>
          <p:cNvPr id="336" name="Google Shape;336;p23"/>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4"/>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342" name="Google Shape;342;p24"/>
          <p:cNvSpPr txBox="1"/>
          <p:nvPr>
            <p:ph type="title"/>
          </p:nvPr>
        </p:nvSpPr>
        <p:spPr>
          <a:xfrm>
            <a:off x="1762125" y="576649"/>
            <a:ext cx="10158025" cy="85770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YOU CAN’T SEEN PROTEINS, SO HOW DO YOU STUDY THEM?</a:t>
            </a:r>
            <a:endParaRPr/>
          </a:p>
        </p:txBody>
      </p:sp>
      <p:sp>
        <p:nvSpPr>
          <p:cNvPr id="343" name="Google Shape;343;p24"/>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344" name="Google Shape;344;p24"/>
          <p:cNvSpPr/>
          <p:nvPr/>
        </p:nvSpPr>
        <p:spPr>
          <a:xfrm>
            <a:off x="1762125" y="1420906"/>
            <a:ext cx="609600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If you can't see it with the naked eye, you have to find ways to make it visible. First, many cell proteins are not visible to the eye because they are dissolved in the water that is inside and outside of cells. You can often see these proteins if you change them so they no longer dissolve in water. One way to make a protein insoluble (not dissolvable) is to change its structure by </a:t>
            </a:r>
            <a:r>
              <a:rPr b="1" lang="en-US" sz="1600" u="sng">
                <a:solidFill>
                  <a:schemeClr val="accent1"/>
                </a:solidFill>
                <a:latin typeface="Verdana"/>
                <a:ea typeface="Verdana"/>
                <a:cs typeface="Verdana"/>
                <a:sym typeface="Verdana"/>
                <a:hlinkClick action="ppaction://hlinksldjump" r:id="rId3">
                  <a:extLst>
                    <a:ext uri="{A12FA001-AC4F-418D-AE19-62706E023703}">
                      <ahyp:hlinkClr val="tx"/>
                    </a:ext>
                  </a:extLst>
                </a:hlinkClick>
              </a:rPr>
              <a:t>denaturing</a:t>
            </a:r>
            <a:r>
              <a:rPr lang="en-US" sz="1600">
                <a:solidFill>
                  <a:schemeClr val="dk1"/>
                </a:solidFill>
                <a:latin typeface="Verdana"/>
                <a:ea typeface="Verdana"/>
                <a:cs typeface="Verdana"/>
                <a:sym typeface="Verdana"/>
              </a:rPr>
              <a:t> it so that it precipitates out of solution.</a:t>
            </a:r>
            <a:endParaRPr/>
          </a:p>
        </p:txBody>
      </p:sp>
      <p:pic>
        <p:nvPicPr>
          <p:cNvPr descr="Egg Images" id="345" name="Google Shape;345;p24"/>
          <p:cNvPicPr preferRelativeResize="0"/>
          <p:nvPr/>
        </p:nvPicPr>
        <p:blipFill rotWithShape="1">
          <a:blip r:embed="rId4">
            <a:alphaModFix/>
          </a:blip>
          <a:srcRect b="0" l="0" r="0" t="0"/>
          <a:stretch/>
        </p:blipFill>
        <p:spPr>
          <a:xfrm>
            <a:off x="8097185" y="1397675"/>
            <a:ext cx="3583905" cy="20313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46" name="Google Shape;346;p24"/>
          <p:cNvSpPr/>
          <p:nvPr/>
        </p:nvSpPr>
        <p:spPr>
          <a:xfrm>
            <a:off x="8097185" y="3522943"/>
            <a:ext cx="358390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Heat denatures egg-white protein and makes it more visible</a:t>
            </a:r>
            <a:endParaRPr/>
          </a:p>
        </p:txBody>
      </p:sp>
      <p:sp>
        <p:nvSpPr>
          <p:cNvPr id="347" name="Google Shape;347;p24"/>
          <p:cNvSpPr/>
          <p:nvPr/>
        </p:nvSpPr>
        <p:spPr>
          <a:xfrm>
            <a:off x="1767170" y="3466764"/>
            <a:ext cx="63300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Cells are made up of more than just proteins, so how do you separate the proteins to study them?</a:t>
            </a:r>
            <a:endParaRPr sz="1600">
              <a:solidFill>
                <a:srgbClr val="4A5241"/>
              </a:solidFill>
              <a:latin typeface="Verdana"/>
              <a:ea typeface="Verdana"/>
              <a:cs typeface="Verdana"/>
              <a:sym typeface="Verdana"/>
            </a:endParaRPr>
          </a:p>
        </p:txBody>
      </p:sp>
      <p:sp>
        <p:nvSpPr>
          <p:cNvPr id="348" name="Google Shape;348;p24"/>
          <p:cNvSpPr/>
          <p:nvPr/>
        </p:nvSpPr>
        <p:spPr>
          <a:xfrm>
            <a:off x="1758282" y="4004100"/>
            <a:ext cx="1015802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Cells contain mixtures of proteins and a large number of other chemicals. You need to have a way to separate proteins from all the other stuff inside of cells. Lipid and salts are the main chemicals that need to be removed in order to study pure proteins. After removing lipid and salts, the different kinds of proteins have to be separated from one another.</a:t>
            </a:r>
            <a:endParaRPr/>
          </a:p>
        </p:txBody>
      </p:sp>
      <p:sp>
        <p:nvSpPr>
          <p:cNvPr id="349" name="Google Shape;349;p24"/>
          <p:cNvSpPr/>
          <p:nvPr/>
        </p:nvSpPr>
        <p:spPr>
          <a:xfrm>
            <a:off x="1767170" y="5033880"/>
            <a:ext cx="1015802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Cells are made up of more than just proteins, so how do you separate the proteins to study them?</a:t>
            </a:r>
            <a:endParaRPr sz="1600">
              <a:solidFill>
                <a:srgbClr val="4A5241"/>
              </a:solidFill>
              <a:latin typeface="Verdana"/>
              <a:ea typeface="Verdana"/>
              <a:cs typeface="Verdana"/>
              <a:sym typeface="Verdana"/>
            </a:endParaRPr>
          </a:p>
        </p:txBody>
      </p:sp>
      <p:sp>
        <p:nvSpPr>
          <p:cNvPr id="350" name="Google Shape;350;p24"/>
          <p:cNvSpPr/>
          <p:nvPr/>
        </p:nvSpPr>
        <p:spPr>
          <a:xfrm>
            <a:off x="1758283" y="5560602"/>
            <a:ext cx="3101952" cy="859466"/>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chemeClr val="dk1"/>
              </a:buClr>
              <a:buSzPts val="1600"/>
              <a:buFont typeface="Impact"/>
              <a:buAutoNum type="arabicPeriod"/>
            </a:pPr>
            <a:r>
              <a:rPr b="0" i="0" lang="en-US" sz="1600" u="none" cap="none" strike="noStrike">
                <a:solidFill>
                  <a:schemeClr val="dk1"/>
                </a:solidFill>
                <a:latin typeface="Verdana"/>
                <a:ea typeface="Verdana"/>
                <a:cs typeface="Verdana"/>
                <a:sym typeface="Verdana"/>
              </a:rPr>
              <a:t>Centrifuge</a:t>
            </a:r>
            <a:endParaRPr/>
          </a:p>
          <a:p>
            <a:pPr indent="-342900" lvl="1" marL="800100" marR="0" rtl="0" algn="l">
              <a:lnSpc>
                <a:spcPct val="107000"/>
              </a:lnSpc>
              <a:spcBef>
                <a:spcPts val="0"/>
              </a:spcBef>
              <a:spcAft>
                <a:spcPts val="0"/>
              </a:spcAft>
              <a:buClr>
                <a:schemeClr val="dk1"/>
              </a:buClr>
              <a:buSzPts val="1600"/>
              <a:buFont typeface="Impact"/>
              <a:buAutoNum type="arabicPeriod"/>
            </a:pPr>
            <a:r>
              <a:rPr b="0" i="0" lang="en-US" sz="1600" u="none" cap="none" strike="noStrike">
                <a:solidFill>
                  <a:schemeClr val="dk1"/>
                </a:solidFill>
                <a:latin typeface="Verdana"/>
                <a:ea typeface="Verdana"/>
                <a:cs typeface="Verdana"/>
                <a:sym typeface="Verdana"/>
              </a:rPr>
              <a:t>Remove the lipids</a:t>
            </a:r>
            <a:endParaRPr/>
          </a:p>
          <a:p>
            <a:pPr indent="-342900" lvl="1" marL="800100" marR="0" rtl="0" algn="l">
              <a:lnSpc>
                <a:spcPct val="107000"/>
              </a:lnSpc>
              <a:spcBef>
                <a:spcPts val="0"/>
              </a:spcBef>
              <a:spcAft>
                <a:spcPts val="0"/>
              </a:spcAft>
              <a:buClr>
                <a:schemeClr val="dk1"/>
              </a:buClr>
              <a:buSzPts val="1600"/>
              <a:buFont typeface="Impact"/>
              <a:buAutoNum type="arabicPeriod"/>
            </a:pPr>
            <a:r>
              <a:rPr b="0" i="0" lang="en-US" sz="1600" u="none" cap="none" strike="noStrike">
                <a:solidFill>
                  <a:schemeClr val="dk1"/>
                </a:solidFill>
                <a:latin typeface="Verdana"/>
                <a:ea typeface="Verdana"/>
                <a:cs typeface="Verdana"/>
                <a:sym typeface="Verdana"/>
              </a:rPr>
              <a:t>Remove the salts</a:t>
            </a:r>
            <a:endParaRPr b="0" i="0" sz="1600" u="none" cap="none" strike="noStrike">
              <a:solidFill>
                <a:schemeClr val="dk1"/>
              </a:solidFill>
              <a:latin typeface="Verdana"/>
              <a:ea typeface="Verdana"/>
              <a:cs typeface="Verdana"/>
              <a:sym typeface="Verdana"/>
            </a:endParaRPr>
          </a:p>
        </p:txBody>
      </p:sp>
      <p:sp>
        <p:nvSpPr>
          <p:cNvPr id="351" name="Google Shape;351;p24"/>
          <p:cNvSpPr/>
          <p:nvPr/>
        </p:nvSpPr>
        <p:spPr>
          <a:xfrm>
            <a:off x="4932177" y="5523658"/>
            <a:ext cx="4450362" cy="86549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1600"/>
              <a:buFont typeface="Impact"/>
              <a:buAutoNum type="arabicPeriod" startAt="4"/>
            </a:pPr>
            <a:r>
              <a:rPr lang="en-US" sz="1600">
                <a:solidFill>
                  <a:schemeClr val="dk1"/>
                </a:solidFill>
                <a:latin typeface="Verdana"/>
                <a:ea typeface="Verdana"/>
                <a:cs typeface="Verdana"/>
                <a:sym typeface="Verdana"/>
              </a:rPr>
              <a:t>Separate and purify</a:t>
            </a:r>
            <a:endParaRPr/>
          </a:p>
          <a:p>
            <a:pPr indent="-342900" lvl="0" marL="342900" marR="0" rtl="0" algn="l">
              <a:lnSpc>
                <a:spcPct val="107000"/>
              </a:lnSpc>
              <a:spcBef>
                <a:spcPts val="0"/>
              </a:spcBef>
              <a:spcAft>
                <a:spcPts val="0"/>
              </a:spcAft>
              <a:buClr>
                <a:schemeClr val="dk1"/>
              </a:buClr>
              <a:buSzPts val="1600"/>
              <a:buFont typeface="Impact"/>
              <a:buAutoNum type="arabicPeriod" startAt="4"/>
            </a:pPr>
            <a:r>
              <a:rPr lang="en-US" sz="1600">
                <a:solidFill>
                  <a:schemeClr val="dk1"/>
                </a:solidFill>
                <a:latin typeface="Verdana"/>
                <a:ea typeface="Verdana"/>
                <a:cs typeface="Verdana"/>
                <a:sym typeface="Verdana"/>
              </a:rPr>
              <a:t>Determine the amino acid sequence</a:t>
            </a:r>
            <a:endParaRPr/>
          </a:p>
          <a:p>
            <a:pPr indent="-342900" lvl="0" marL="342900" marR="0" rtl="0" algn="l">
              <a:spcBef>
                <a:spcPts val="0"/>
              </a:spcBef>
              <a:spcAft>
                <a:spcPts val="0"/>
              </a:spcAft>
              <a:buClr>
                <a:schemeClr val="dk1"/>
              </a:buClr>
              <a:buSzPts val="1600"/>
              <a:buFont typeface="Impact"/>
              <a:buAutoNum type="arabicPeriod" startAt="4"/>
            </a:pPr>
            <a:r>
              <a:rPr lang="en-US" sz="1600">
                <a:solidFill>
                  <a:schemeClr val="dk1"/>
                </a:solidFill>
                <a:latin typeface="Verdana"/>
                <a:ea typeface="Verdana"/>
                <a:cs typeface="Verdana"/>
                <a:sym typeface="Verdana"/>
              </a:rPr>
              <a:t>Determine the 3D structure</a:t>
            </a:r>
            <a:endParaRPr/>
          </a:p>
        </p:txBody>
      </p:sp>
      <p:graphicFrame>
        <p:nvGraphicFramePr>
          <p:cNvPr id="352" name="Google Shape;352;p24"/>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5"/>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358" name="Google Shape;358;p25"/>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STEP 1: CENTRIFUGE</a:t>
            </a:r>
            <a:endParaRPr/>
          </a:p>
        </p:txBody>
      </p:sp>
      <p:sp>
        <p:nvSpPr>
          <p:cNvPr id="359" name="Google Shape;359;p25"/>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360" name="Google Shape;360;p25"/>
          <p:cNvSpPr/>
          <p:nvPr/>
        </p:nvSpPr>
        <p:spPr>
          <a:xfrm>
            <a:off x="1762126" y="1222980"/>
            <a:ext cx="794807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 first step in many protein studies is to separate cellular parts first, so that you can study the proteins in specific parts of the cell, such as proteins in the nucleus, for example.</a:t>
            </a:r>
            <a:endParaRPr/>
          </a:p>
        </p:txBody>
      </p:sp>
      <p:sp>
        <p:nvSpPr>
          <p:cNvPr id="361" name="Google Shape;361;p25"/>
          <p:cNvSpPr/>
          <p:nvPr/>
        </p:nvSpPr>
        <p:spPr>
          <a:xfrm>
            <a:off x="1762125" y="2053977"/>
            <a:ext cx="7948074" cy="191334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One popular approach is to </a:t>
            </a:r>
            <a:r>
              <a:rPr b="1" lang="en-US" sz="1600" u="sng">
                <a:solidFill>
                  <a:schemeClr val="accent1"/>
                </a:solidFill>
                <a:latin typeface="Verdana"/>
                <a:ea typeface="Verdana"/>
                <a:cs typeface="Verdana"/>
                <a:sym typeface="Verdana"/>
                <a:hlinkClick action="ppaction://hlinksldjump" r:id="rId3">
                  <a:extLst>
                    <a:ext uri="{A12FA001-AC4F-418D-AE19-62706E023703}">
                      <ahyp:hlinkClr val="tx"/>
                    </a:ext>
                  </a:extLst>
                </a:hlinkClick>
              </a:rPr>
              <a:t>centrifuge</a:t>
            </a:r>
            <a:r>
              <a:rPr lang="en-US" sz="1600">
                <a:solidFill>
                  <a:schemeClr val="dk1"/>
                </a:solidFill>
                <a:latin typeface="Verdana"/>
                <a:ea typeface="Verdana"/>
                <a:cs typeface="Verdana"/>
                <a:sym typeface="Verdana"/>
              </a:rPr>
              <a:t> cells at high speeds. This is like those rides in amusement parks that spin you around and around in a horizontal plane. To get the best separation of cell parts, you must use centrifuges that spin at enormous speeds. This separates the components of the cells according to their weight. For example, chromosomes are heavy, so they would be forced down toward the bottom of the tube. Lighter weight organelles would be located toward the top.</a:t>
            </a:r>
            <a:endParaRPr sz="1200">
              <a:solidFill>
                <a:schemeClr val="dk1"/>
              </a:solidFill>
              <a:latin typeface="Verdana"/>
              <a:ea typeface="Verdana"/>
              <a:cs typeface="Verdana"/>
              <a:sym typeface="Verdana"/>
            </a:endParaRPr>
          </a:p>
        </p:txBody>
      </p:sp>
      <p:pic>
        <p:nvPicPr>
          <p:cNvPr id="362" name="Google Shape;362;p25"/>
          <p:cNvPicPr preferRelativeResize="0"/>
          <p:nvPr/>
        </p:nvPicPr>
        <p:blipFill rotWithShape="1">
          <a:blip r:embed="rId4">
            <a:alphaModFix/>
          </a:blip>
          <a:srcRect b="0" l="0" r="0" t="0"/>
          <a:stretch/>
        </p:blipFill>
        <p:spPr>
          <a:xfrm>
            <a:off x="9710199" y="1259019"/>
            <a:ext cx="2020570" cy="26765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63" name="Google Shape;363;p25"/>
          <p:cNvSpPr/>
          <p:nvPr/>
        </p:nvSpPr>
        <p:spPr>
          <a:xfrm>
            <a:off x="5875439" y="3990171"/>
            <a:ext cx="5855330" cy="191334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Centrifugation works best if cells are broken up and put in a liquid that can suspend the cell parts in different layers. A gradient of different organelles and concentrations is a very popular solvent system for separating different parts of a cell (mitochondria spin down in one layer of a solvent, membranes in another, chromosomes in another, and so on).</a:t>
            </a:r>
            <a:endParaRPr/>
          </a:p>
        </p:txBody>
      </p:sp>
      <p:pic>
        <p:nvPicPr>
          <p:cNvPr id="364" name="Google Shape;364;p25"/>
          <p:cNvPicPr preferRelativeResize="0"/>
          <p:nvPr/>
        </p:nvPicPr>
        <p:blipFill rotWithShape="1">
          <a:blip r:embed="rId5">
            <a:alphaModFix/>
          </a:blip>
          <a:srcRect b="0" l="0" r="0" t="0"/>
          <a:stretch/>
        </p:blipFill>
        <p:spPr>
          <a:xfrm>
            <a:off x="2120152" y="4138845"/>
            <a:ext cx="3563471" cy="211138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graphicFrame>
        <p:nvGraphicFramePr>
          <p:cNvPr id="365" name="Google Shape;365;p25"/>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6">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6"/>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371" name="Google Shape;371;p26"/>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STEP 2: REMOVE THE LIPIDS</a:t>
            </a:r>
            <a:endParaRPr/>
          </a:p>
        </p:txBody>
      </p:sp>
      <p:sp>
        <p:nvSpPr>
          <p:cNvPr id="372" name="Google Shape;372;p26"/>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373" name="Google Shape;373;p26"/>
          <p:cNvSpPr/>
          <p:nvPr/>
        </p:nvSpPr>
        <p:spPr>
          <a:xfrm>
            <a:off x="1762125" y="1259019"/>
            <a:ext cx="410079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Lipids are a major component of cells. Lipids can be separated from many proteins rather easily, because lipid does not dissolve well in water. Lipid removal is desired before protein purification processing, because lipids would interfere with the separation of the different kinds of proteins.</a:t>
            </a:r>
            <a:endParaRPr/>
          </a:p>
        </p:txBody>
      </p:sp>
      <p:pic>
        <p:nvPicPr>
          <p:cNvPr id="374" name="Google Shape;374;p26"/>
          <p:cNvPicPr preferRelativeResize="0"/>
          <p:nvPr/>
        </p:nvPicPr>
        <p:blipFill rotWithShape="1">
          <a:blip r:embed="rId3">
            <a:alphaModFix/>
          </a:blip>
          <a:srcRect b="0" l="0" r="0" t="0"/>
          <a:stretch/>
        </p:blipFill>
        <p:spPr>
          <a:xfrm>
            <a:off x="6096000" y="1273930"/>
            <a:ext cx="3626169" cy="2169981"/>
          </a:xfrm>
          <a:prstGeom prst="rect">
            <a:avLst/>
          </a:prstGeom>
          <a:noFill/>
          <a:ln>
            <a:noFill/>
          </a:ln>
        </p:spPr>
      </p:pic>
      <p:sp>
        <p:nvSpPr>
          <p:cNvPr id="375" name="Google Shape;375;p26"/>
          <p:cNvSpPr/>
          <p:nvPr/>
        </p:nvSpPr>
        <p:spPr>
          <a:xfrm>
            <a:off x="9696034" y="1273930"/>
            <a:ext cx="176212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Verdana"/>
                <a:ea typeface="Verdana"/>
                <a:cs typeface="Verdana"/>
                <a:sym typeface="Verdana"/>
              </a:rPr>
              <a:t>Fats tend to self organize like this in water, rather than dissolving. But they do dissolve in organic solvents, whereas proteins do not.</a:t>
            </a:r>
            <a:endParaRPr sz="1200">
              <a:solidFill>
                <a:schemeClr val="dk1"/>
              </a:solidFill>
              <a:latin typeface="Verdana"/>
              <a:ea typeface="Verdana"/>
              <a:cs typeface="Verdana"/>
              <a:sym typeface="Verdana"/>
            </a:endParaRPr>
          </a:p>
        </p:txBody>
      </p:sp>
      <p:sp>
        <p:nvSpPr>
          <p:cNvPr id="376" name="Google Shape;376;p26"/>
          <p:cNvSpPr/>
          <p:nvPr/>
        </p:nvSpPr>
        <p:spPr>
          <a:xfrm>
            <a:off x="6096001" y="3904203"/>
            <a:ext cx="5074024"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Separation of the lipid from the protein can be done by first gently mashing the cells to release their lipids and proteins. Then, the cellular </a:t>
            </a:r>
            <a:r>
              <a:rPr b="1" lang="en-US" sz="1600" u="sng">
                <a:solidFill>
                  <a:schemeClr val="accent1"/>
                </a:solidFill>
                <a:latin typeface="Verdana"/>
                <a:ea typeface="Verdana"/>
                <a:cs typeface="Verdana"/>
                <a:sym typeface="Verdana"/>
                <a:hlinkClick action="ppaction://hlinksldjump" r:id="rId4">
                  <a:extLst>
                    <a:ext uri="{A12FA001-AC4F-418D-AE19-62706E023703}">
                      <ahyp:hlinkClr val="tx"/>
                    </a:ext>
                  </a:extLst>
                </a:hlinkClick>
              </a:rPr>
              <a:t>debris</a:t>
            </a:r>
            <a:r>
              <a:rPr lang="en-US" sz="1600">
                <a:solidFill>
                  <a:schemeClr val="dk1"/>
                </a:solidFill>
                <a:latin typeface="Verdana"/>
                <a:ea typeface="Verdana"/>
                <a:cs typeface="Verdana"/>
                <a:sym typeface="Verdana"/>
              </a:rPr>
              <a:t> is stirred into a mixture of two different </a:t>
            </a:r>
            <a:r>
              <a:rPr b="1" lang="en-US" sz="1600" u="sng">
                <a:solidFill>
                  <a:schemeClr val="accent1"/>
                </a:solidFill>
                <a:latin typeface="Verdana"/>
                <a:ea typeface="Verdana"/>
                <a:cs typeface="Verdana"/>
                <a:sym typeface="Verdana"/>
                <a:hlinkClick action="ppaction://hlinksldjump" r:id="rId5">
                  <a:extLst>
                    <a:ext uri="{A12FA001-AC4F-418D-AE19-62706E023703}">
                      <ahyp:hlinkClr val="tx"/>
                    </a:ext>
                  </a:extLst>
                </a:hlinkClick>
              </a:rPr>
              <a:t>solvents</a:t>
            </a:r>
            <a:r>
              <a:rPr lang="en-US" sz="1600">
                <a:solidFill>
                  <a:schemeClr val="dk1"/>
                </a:solidFill>
                <a:latin typeface="Verdana"/>
                <a:ea typeface="Verdana"/>
                <a:cs typeface="Verdana"/>
                <a:sym typeface="Verdana"/>
              </a:rPr>
              <a:t> that do not dissolve in each other. The mashing does not break the basic atomic bonding in lipids and proteins, so proteins can be recovered intact from the solvent that contains the protein. The solvent with the lipid fraction can be thrown away.</a:t>
            </a:r>
            <a:endParaRPr/>
          </a:p>
        </p:txBody>
      </p:sp>
      <p:pic>
        <p:nvPicPr>
          <p:cNvPr id="377" name="Google Shape;377;p26"/>
          <p:cNvPicPr preferRelativeResize="0"/>
          <p:nvPr/>
        </p:nvPicPr>
        <p:blipFill rotWithShape="1">
          <a:blip r:embed="rId6">
            <a:alphaModFix/>
          </a:blip>
          <a:srcRect b="0" l="0" r="0" t="0"/>
          <a:stretch/>
        </p:blipFill>
        <p:spPr>
          <a:xfrm>
            <a:off x="2147587" y="4029322"/>
            <a:ext cx="3456147" cy="2013339"/>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378" name="Google Shape;378;p26"/>
          <p:cNvSpPr/>
          <p:nvPr/>
        </p:nvSpPr>
        <p:spPr>
          <a:xfrm>
            <a:off x="2147586" y="6199796"/>
            <a:ext cx="345614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Verdana"/>
                <a:ea typeface="Verdana"/>
                <a:cs typeface="Verdana"/>
                <a:sym typeface="Verdana"/>
              </a:rPr>
              <a:t>U.S. Department of Agriculture scientist extracting cellular components</a:t>
            </a:r>
            <a:endParaRPr sz="1200">
              <a:solidFill>
                <a:schemeClr val="dk1"/>
              </a:solidFill>
              <a:latin typeface="Verdana"/>
              <a:ea typeface="Verdana"/>
              <a:cs typeface="Verdana"/>
              <a:sym typeface="Verdana"/>
            </a:endParaRPr>
          </a:p>
        </p:txBody>
      </p:sp>
      <p:graphicFrame>
        <p:nvGraphicFramePr>
          <p:cNvPr id="379" name="Google Shape;379;p26"/>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6">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7">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7"/>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385" name="Google Shape;385;p27"/>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STEP 3: REMOVE SALTS</a:t>
            </a:r>
            <a:endParaRPr/>
          </a:p>
        </p:txBody>
      </p:sp>
      <p:sp>
        <p:nvSpPr>
          <p:cNvPr id="386" name="Google Shape;386;p27"/>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387" name="Google Shape;387;p27"/>
          <p:cNvSpPr/>
          <p:nvPr/>
        </p:nvSpPr>
        <p:spPr>
          <a:xfrm>
            <a:off x="1762125" y="1259019"/>
            <a:ext cx="78394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If you had a bag of cell contents containing proteins, salts, and water, can you think of a way to get some of the salt removed? What if I tell you that the bag is plastic and that very small molecules, like salts, can get out?</a:t>
            </a:r>
            <a:endParaRPr sz="1600">
              <a:solidFill>
                <a:schemeClr val="dk1"/>
              </a:solidFill>
              <a:latin typeface="Verdana"/>
              <a:ea typeface="Verdana"/>
              <a:cs typeface="Verdana"/>
              <a:sym typeface="Verdana"/>
            </a:endParaRPr>
          </a:p>
        </p:txBody>
      </p:sp>
      <p:pic>
        <p:nvPicPr>
          <p:cNvPr id="388" name="Google Shape;388;p27"/>
          <p:cNvPicPr preferRelativeResize="0"/>
          <p:nvPr/>
        </p:nvPicPr>
        <p:blipFill rotWithShape="1">
          <a:blip r:embed="rId3">
            <a:alphaModFix/>
          </a:blip>
          <a:srcRect b="0" l="0" r="0" t="0"/>
          <a:stretch/>
        </p:blipFill>
        <p:spPr>
          <a:xfrm>
            <a:off x="9601558" y="1259019"/>
            <a:ext cx="2318592" cy="154219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89" name="Google Shape;389;p27"/>
          <p:cNvSpPr/>
          <p:nvPr/>
        </p:nvSpPr>
        <p:spPr>
          <a:xfrm>
            <a:off x="1721222" y="2090016"/>
            <a:ext cx="788033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In this case, what would happen if you set your plastic bag in a tub of pure water that contained no salts? </a:t>
            </a:r>
            <a:r>
              <a:rPr lang="en-US" sz="1600">
                <a:solidFill>
                  <a:schemeClr val="dk1"/>
                </a:solidFill>
                <a:latin typeface="Verdana"/>
                <a:ea typeface="Verdana"/>
                <a:cs typeface="Verdana"/>
                <a:sym typeface="Verdana"/>
              </a:rPr>
              <a:t>These ideas are discussed also in the unit on cell membranes.</a:t>
            </a:r>
            <a:r>
              <a:rPr lang="en-US" sz="1600">
                <a:solidFill>
                  <a:srgbClr val="000000"/>
                </a:solidFill>
                <a:latin typeface="Verdana"/>
                <a:ea typeface="Verdana"/>
                <a:cs typeface="Verdana"/>
                <a:sym typeface="Verdana"/>
              </a:rPr>
              <a:t> The salts inside the bag would move outside the bag until a balance ("equilibrium") was reached between the amount of salt molecules inside the bag and the amount of salt in the water outside the bag? This is the process known as </a:t>
            </a:r>
            <a:r>
              <a:rPr b="1" lang="en-US" sz="1600" u="sng">
                <a:solidFill>
                  <a:schemeClr val="accent1"/>
                </a:solidFill>
                <a:latin typeface="Verdana"/>
                <a:ea typeface="Verdana"/>
                <a:cs typeface="Verdana"/>
                <a:sym typeface="Verdana"/>
                <a:hlinkClick action="ppaction://hlinksldjump" r:id="rId4">
                  <a:extLst>
                    <a:ext uri="{A12FA001-AC4F-418D-AE19-62706E023703}">
                      <ahyp:hlinkClr val="tx"/>
                    </a:ext>
                  </a:extLst>
                </a:hlinkClick>
              </a:rPr>
              <a:t>dialysis</a:t>
            </a:r>
            <a:r>
              <a:rPr lang="en-US" sz="1600">
                <a:solidFill>
                  <a:srgbClr val="000000"/>
                </a:solidFill>
                <a:latin typeface="Verdana"/>
                <a:ea typeface="Verdana"/>
                <a:cs typeface="Verdana"/>
                <a:sym typeface="Verdana"/>
              </a:rPr>
              <a:t>.</a:t>
            </a:r>
            <a:endParaRPr sz="1600">
              <a:solidFill>
                <a:schemeClr val="dk1"/>
              </a:solidFill>
              <a:latin typeface="Verdana"/>
              <a:ea typeface="Verdana"/>
              <a:cs typeface="Verdana"/>
              <a:sym typeface="Verdana"/>
            </a:endParaRPr>
          </a:p>
        </p:txBody>
      </p:sp>
      <p:sp>
        <p:nvSpPr>
          <p:cNvPr id="390" name="Google Shape;390;p27"/>
          <p:cNvSpPr/>
          <p:nvPr/>
        </p:nvSpPr>
        <p:spPr>
          <a:xfrm>
            <a:off x="5661389" y="5834061"/>
            <a:ext cx="4443794" cy="106708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200">
                <a:solidFill>
                  <a:srgbClr val="202122"/>
                </a:solidFill>
                <a:latin typeface="Verdana"/>
                <a:ea typeface="Verdana"/>
                <a:cs typeface="Verdana"/>
                <a:sym typeface="Verdana"/>
              </a:rPr>
              <a:t>Over time, solutes originally in high concentration inside the bag move to the solution surrounding the membrane. </a:t>
            </a:r>
            <a:endParaRPr/>
          </a:p>
          <a:p>
            <a:pPr indent="0" lvl="0" marL="0" marR="0" rtl="0" algn="ctr">
              <a:lnSpc>
                <a:spcPct val="107000"/>
              </a:lnSpc>
              <a:spcBef>
                <a:spcPts val="0"/>
              </a:spcBef>
              <a:spcAft>
                <a:spcPts val="0"/>
              </a:spcAft>
              <a:buNone/>
            </a:pPr>
            <a:r>
              <a:rPr lang="en-US" sz="1200">
                <a:solidFill>
                  <a:srgbClr val="202122"/>
                </a:solidFill>
                <a:latin typeface="Times New Roman"/>
                <a:ea typeface="Times New Roman"/>
                <a:cs typeface="Times New Roman"/>
                <a:sym typeface="Times New Roman"/>
              </a:rPr>
              <a:t>Dialysis. By Gjk003 </a:t>
            </a:r>
            <a:r>
              <a:rPr lang="en-US" sz="1200" u="sng">
                <a:solidFill>
                  <a:schemeClr val="accent1"/>
                </a:solidFill>
                <a:latin typeface="Times New Roman"/>
                <a:ea typeface="Times New Roman"/>
                <a:cs typeface="Times New Roman"/>
                <a:sym typeface="Times New Roman"/>
                <a:hlinkClick r:id="rId5">
                  <a:extLst>
                    <a:ext uri="{A12FA001-AC4F-418D-AE19-62706E023703}">
                      <ahyp:hlinkClr val="tx"/>
                    </a:ext>
                  </a:extLst>
                </a:hlinkClick>
              </a:rPr>
              <a:t>https://commons.wikimedia.org/wiki/File:Dialysis.jpg</a:t>
            </a:r>
            <a:endParaRPr sz="1200">
              <a:solidFill>
                <a:schemeClr val="accent1"/>
              </a:solidFill>
              <a:latin typeface="Times New Roman"/>
              <a:ea typeface="Times New Roman"/>
              <a:cs typeface="Times New Roman"/>
              <a:sym typeface="Times New Roman"/>
            </a:endParaRPr>
          </a:p>
        </p:txBody>
      </p:sp>
      <p:sp>
        <p:nvSpPr>
          <p:cNvPr id="391" name="Google Shape;391;p27"/>
          <p:cNvSpPr/>
          <p:nvPr/>
        </p:nvSpPr>
        <p:spPr>
          <a:xfrm>
            <a:off x="6096000" y="3659676"/>
            <a:ext cx="38100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But we only have half of the salt out. How would we get some more out? We just put the bag in a </a:t>
            </a:r>
            <a:r>
              <a:rPr i="1" lang="en-US" sz="1600">
                <a:solidFill>
                  <a:srgbClr val="000000"/>
                </a:solidFill>
                <a:latin typeface="Verdana"/>
                <a:ea typeface="Verdana"/>
                <a:cs typeface="Verdana"/>
                <a:sym typeface="Verdana"/>
              </a:rPr>
              <a:t>fresh</a:t>
            </a:r>
            <a:r>
              <a:rPr lang="en-US" sz="1600">
                <a:solidFill>
                  <a:srgbClr val="000000"/>
                </a:solidFill>
                <a:latin typeface="Verdana"/>
                <a:ea typeface="Verdana"/>
                <a:cs typeface="Verdana"/>
                <a:sym typeface="Verdana"/>
              </a:rPr>
              <a:t> tub of pure water and repeat the process over and over until we get the protein pure enough for our purposes.</a:t>
            </a:r>
            <a:endParaRPr sz="1600">
              <a:solidFill>
                <a:schemeClr val="dk1"/>
              </a:solidFill>
              <a:latin typeface="Verdana"/>
              <a:ea typeface="Verdana"/>
              <a:cs typeface="Verdana"/>
              <a:sym typeface="Verdana"/>
            </a:endParaRPr>
          </a:p>
        </p:txBody>
      </p:sp>
      <p:pic>
        <p:nvPicPr>
          <p:cNvPr id="392" name="Google Shape;392;p27"/>
          <p:cNvPicPr preferRelativeResize="0"/>
          <p:nvPr/>
        </p:nvPicPr>
        <p:blipFill rotWithShape="1">
          <a:blip r:embed="rId6">
            <a:alphaModFix/>
          </a:blip>
          <a:srcRect b="0" l="4851" r="8573" t="10709"/>
          <a:stretch/>
        </p:blipFill>
        <p:spPr>
          <a:xfrm>
            <a:off x="1936145" y="3739161"/>
            <a:ext cx="3603903" cy="254219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graphicFrame>
        <p:nvGraphicFramePr>
          <p:cNvPr id="393" name="Google Shape;393;p27"/>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6">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7">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8"/>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399" name="Google Shape;399;p28"/>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STEP 4: SEPARATE AND PURIFY</a:t>
            </a:r>
            <a:endParaRPr/>
          </a:p>
        </p:txBody>
      </p:sp>
      <p:sp>
        <p:nvSpPr>
          <p:cNvPr id="400" name="Google Shape;400;p28"/>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401" name="Google Shape;401;p28"/>
          <p:cNvSpPr/>
          <p:nvPr/>
        </p:nvSpPr>
        <p:spPr>
          <a:xfrm>
            <a:off x="2956210" y="2101700"/>
            <a:ext cx="634915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 good method of separating substances in a mixture is called </a:t>
            </a:r>
            <a:r>
              <a:rPr lang="en-US" sz="1600" u="sng">
                <a:solidFill>
                  <a:schemeClr val="accent1"/>
                </a:solidFill>
                <a:latin typeface="Verdana"/>
                <a:ea typeface="Verdana"/>
                <a:cs typeface="Verdana"/>
                <a:sym typeface="Verdana"/>
                <a:hlinkClick action="ppaction://hlinksldjump" r:id="rId3">
                  <a:extLst>
                    <a:ext uri="{A12FA001-AC4F-418D-AE19-62706E023703}">
                      <ahyp:hlinkClr val="tx"/>
                    </a:ext>
                  </a:extLst>
                </a:hlinkClick>
              </a:rPr>
              <a:t>chromatography</a:t>
            </a:r>
            <a:r>
              <a:rPr lang="en-US" sz="1600">
                <a:solidFill>
                  <a:srgbClr val="000000"/>
                </a:solidFill>
                <a:latin typeface="Verdana"/>
                <a:ea typeface="Verdana"/>
                <a:cs typeface="Verdana"/>
                <a:sym typeface="Verdana"/>
              </a:rPr>
              <a:t>. Here are several different methods of chromatography. Which one would you pick to separate proteins?</a:t>
            </a:r>
            <a:endParaRPr sz="1600">
              <a:solidFill>
                <a:schemeClr val="dk1"/>
              </a:solidFill>
              <a:latin typeface="Verdana"/>
              <a:ea typeface="Verdana"/>
              <a:cs typeface="Verdana"/>
              <a:sym typeface="Verdana"/>
            </a:endParaRPr>
          </a:p>
        </p:txBody>
      </p:sp>
      <p:sp>
        <p:nvSpPr>
          <p:cNvPr id="402" name="Google Shape;402;p28"/>
          <p:cNvSpPr/>
          <p:nvPr/>
        </p:nvSpPr>
        <p:spPr>
          <a:xfrm>
            <a:off x="2956210" y="3178918"/>
            <a:ext cx="634915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Column Chromatography – Method 1</a:t>
            </a:r>
            <a:endParaRPr sz="1600">
              <a:solidFill>
                <a:srgbClr val="4A5241"/>
              </a:solidFill>
              <a:latin typeface="Verdana"/>
              <a:ea typeface="Verdana"/>
              <a:cs typeface="Verdana"/>
              <a:sym typeface="Verdana"/>
            </a:endParaRPr>
          </a:p>
        </p:txBody>
      </p:sp>
      <p:sp>
        <p:nvSpPr>
          <p:cNvPr id="403" name="Google Shape;403;p28"/>
          <p:cNvSpPr/>
          <p:nvPr/>
        </p:nvSpPr>
        <p:spPr>
          <a:xfrm>
            <a:off x="2956210" y="3517472"/>
            <a:ext cx="6349154"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This type of chromatography is called "column," because you use a long glass tube to do the separations. The idea here is that if you pack a long glass tube, open at both ends, with powdered packing material of the right kind, it can </a:t>
            </a:r>
            <a:r>
              <a:rPr lang="en-US" sz="1600" u="sng">
                <a:solidFill>
                  <a:schemeClr val="accent1"/>
                </a:solidFill>
                <a:latin typeface="Verdana"/>
                <a:ea typeface="Verdana"/>
                <a:cs typeface="Verdana"/>
                <a:sym typeface="Verdana"/>
                <a:hlinkClick action="ppaction://hlinksldjump" r:id="rId4">
                  <a:extLst>
                    <a:ext uri="{A12FA001-AC4F-418D-AE19-62706E023703}">
                      <ahyp:hlinkClr val="tx"/>
                    </a:ext>
                  </a:extLst>
                </a:hlinkClick>
              </a:rPr>
              <a:t>adsorb</a:t>
            </a:r>
            <a:r>
              <a:rPr lang="en-US" sz="1600">
                <a:solidFill>
                  <a:srgbClr val="000000"/>
                </a:solidFill>
                <a:latin typeface="Verdana"/>
                <a:ea typeface="Verdana"/>
                <a:cs typeface="Verdana"/>
                <a:sym typeface="Verdana"/>
              </a:rPr>
              <a:t> the salt and let the water and proteins pass through. Then you could separate proteins of different sizes by pouring them through columns in which the packing material would only let certain-size molecules get through.</a:t>
            </a:r>
            <a:r>
              <a:rPr lang="en-US" sz="1600">
                <a:solidFill>
                  <a:schemeClr val="dk1"/>
                </a:solidFill>
                <a:latin typeface="Verdana"/>
                <a:ea typeface="Verdana"/>
                <a:cs typeface="Verdana"/>
                <a:sym typeface="Verdana"/>
              </a:rPr>
              <a:t> </a:t>
            </a:r>
            <a:endParaRPr/>
          </a:p>
        </p:txBody>
      </p:sp>
      <p:graphicFrame>
        <p:nvGraphicFramePr>
          <p:cNvPr id="404" name="Google Shape;404;p28"/>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9"/>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410" name="Google Shape;410;p29"/>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STEP 4: SEPARATE AND PURIFY</a:t>
            </a:r>
            <a:endParaRPr/>
          </a:p>
        </p:txBody>
      </p:sp>
      <p:sp>
        <p:nvSpPr>
          <p:cNvPr id="411" name="Google Shape;411;p29"/>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412" name="Google Shape;412;p29"/>
          <p:cNvSpPr/>
          <p:nvPr/>
        </p:nvSpPr>
        <p:spPr>
          <a:xfrm>
            <a:off x="2474259" y="1671394"/>
            <a:ext cx="4787153"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 idea is that certain packing materials will adsorb some substances better than others. So, for example, when you pass through the packing a water solution (loaded at the top in this picture), some molecules will stick to the packing material as it flows through the tube and out the bottom. Then, a follow-up step involves flushing the packing with an appropriate liquid that can dissolve the adsorbed chemicals and carry them out with the liquid (drained at the bottom of this picture).</a:t>
            </a:r>
            <a:endParaRPr/>
          </a:p>
        </p:txBody>
      </p:sp>
      <p:pic>
        <p:nvPicPr>
          <p:cNvPr id="413" name="Google Shape;413;p29"/>
          <p:cNvPicPr preferRelativeResize="0"/>
          <p:nvPr/>
        </p:nvPicPr>
        <p:blipFill rotWithShape="1">
          <a:blip r:embed="rId3">
            <a:alphaModFix/>
          </a:blip>
          <a:srcRect b="0" l="0" r="0" t="0"/>
          <a:stretch/>
        </p:blipFill>
        <p:spPr>
          <a:xfrm>
            <a:off x="7261412" y="1727532"/>
            <a:ext cx="2779059" cy="29908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14" name="Google Shape;414;p29"/>
          <p:cNvSpPr/>
          <p:nvPr/>
        </p:nvSpPr>
        <p:spPr>
          <a:xfrm>
            <a:off x="2474259" y="4774520"/>
            <a:ext cx="756621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This process is called "</a:t>
            </a:r>
            <a:r>
              <a:rPr lang="en-US" sz="1600" u="sng">
                <a:solidFill>
                  <a:schemeClr val="accent1"/>
                </a:solidFill>
                <a:latin typeface="Verdana"/>
                <a:ea typeface="Verdana"/>
                <a:cs typeface="Verdana"/>
                <a:sym typeface="Verdana"/>
                <a:hlinkClick action="ppaction://hlinksldjump" r:id="rId4">
                  <a:extLst>
                    <a:ext uri="{A12FA001-AC4F-418D-AE19-62706E023703}">
                      <ahyp:hlinkClr val="tx"/>
                    </a:ext>
                  </a:extLst>
                </a:hlinkClick>
              </a:rPr>
              <a:t>elution</a:t>
            </a:r>
            <a:r>
              <a:rPr lang="en-US" sz="1600">
                <a:solidFill>
                  <a:schemeClr val="dk1"/>
                </a:solidFill>
                <a:latin typeface="Verdana"/>
                <a:ea typeface="Verdana"/>
                <a:cs typeface="Verdana"/>
                <a:sym typeface="Verdana"/>
              </a:rPr>
              <a:t>". Proteins come in different sizes and different sized proteins come off the column at different rates, thus achieving separation of proteins. Thus, if you collect the wash liquid for 10 seconds, for example, you may get one kind of protein, a collection of wash liquid for the next 10 seconds would get another protein, and so on.</a:t>
            </a:r>
            <a:endParaRPr/>
          </a:p>
        </p:txBody>
      </p:sp>
      <p:graphicFrame>
        <p:nvGraphicFramePr>
          <p:cNvPr id="415" name="Google Shape;415;p29"/>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FFFFFF"/>
                </a:solidFill>
                <a:latin typeface="Calibri"/>
                <a:ea typeface="Calibri"/>
                <a:cs typeface="Calibri"/>
                <a:sym typeface="Calibri"/>
              </a:rPr>
              <a:t>Building Proteins</a:t>
            </a:r>
            <a:endParaRPr/>
          </a:p>
        </p:txBody>
      </p:sp>
      <p:sp>
        <p:nvSpPr>
          <p:cNvPr id="115" name="Google Shape;115;p3"/>
          <p:cNvSpPr/>
          <p:nvPr/>
        </p:nvSpPr>
        <p:spPr>
          <a:xfrm>
            <a:off x="4850306" y="591458"/>
            <a:ext cx="249138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EAB9A3"/>
                </a:solidFill>
                <a:latin typeface="Calibri"/>
                <a:ea typeface="Calibri"/>
                <a:cs typeface="Calibri"/>
                <a:sym typeface="Calibri"/>
              </a:rPr>
              <a:t>Pre-Test</a:t>
            </a:r>
            <a:endParaRPr/>
          </a:p>
        </p:txBody>
      </p:sp>
      <p:graphicFrame>
        <p:nvGraphicFramePr>
          <p:cNvPr id="116" name="Google Shape;116;p3"/>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
        <p:nvSpPr>
          <p:cNvPr id="117" name="Google Shape;117;p3"/>
          <p:cNvSpPr txBox="1"/>
          <p:nvPr/>
        </p:nvSpPr>
        <p:spPr>
          <a:xfrm>
            <a:off x="3498574" y="2405270"/>
            <a:ext cx="6858000" cy="33855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600"/>
              <a:buFont typeface="Arial"/>
              <a:buChar char="•"/>
            </a:pPr>
            <a:r>
              <a:rPr b="0" i="0" lang="en-US" sz="1600" u="sng" cap="none" strike="noStrike">
                <a:solidFill>
                  <a:schemeClr val="hlink"/>
                </a:solidFill>
                <a:latin typeface="Verdana"/>
                <a:ea typeface="Verdana"/>
                <a:cs typeface="Verdana"/>
                <a:sym typeface="Verdana"/>
                <a:hlinkClick r:id="rId14"/>
              </a:rPr>
              <a:t>Google assessment</a:t>
            </a:r>
            <a:endParaRPr b="0" i="0" sz="1600" u="none" cap="none" strike="noStrike">
              <a:solidFill>
                <a:schemeClr val="accent1"/>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0"/>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421" name="Google Shape;421;p30"/>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STEP 4: SEPARATE AND PURIFY</a:t>
            </a:r>
            <a:endParaRPr/>
          </a:p>
        </p:txBody>
      </p:sp>
      <p:sp>
        <p:nvSpPr>
          <p:cNvPr id="422" name="Google Shape;422;p30"/>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423" name="Google Shape;423;p30"/>
          <p:cNvSpPr/>
          <p:nvPr/>
        </p:nvSpPr>
        <p:spPr>
          <a:xfrm>
            <a:off x="2492187" y="2406498"/>
            <a:ext cx="451821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Gas Chromatography – Method 2</a:t>
            </a:r>
            <a:endParaRPr sz="1600">
              <a:solidFill>
                <a:srgbClr val="4A5241"/>
              </a:solidFill>
              <a:latin typeface="Verdana"/>
              <a:ea typeface="Verdana"/>
              <a:cs typeface="Verdana"/>
              <a:sym typeface="Verdana"/>
            </a:endParaRPr>
          </a:p>
        </p:txBody>
      </p:sp>
      <p:sp>
        <p:nvSpPr>
          <p:cNvPr id="424" name="Google Shape;424;p30"/>
          <p:cNvSpPr/>
          <p:nvPr/>
        </p:nvSpPr>
        <p:spPr>
          <a:xfrm>
            <a:off x="2492187" y="2723272"/>
            <a:ext cx="4518213"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Another kind of chromatography is called "gas" chromatography. Note the diagram on the right. The cell chemicals are injected onto a heated column. The column may be many feet long and coiled so that you have a huge surface area for adsorption of dissolved substances. A gas (usually helium) carries the substances through the column, where they pass by an electronic detector at different rates.</a:t>
            </a:r>
            <a:endParaRPr/>
          </a:p>
        </p:txBody>
      </p:sp>
      <p:pic>
        <p:nvPicPr>
          <p:cNvPr id="425" name="Google Shape;425;p30"/>
          <p:cNvPicPr preferRelativeResize="0"/>
          <p:nvPr/>
        </p:nvPicPr>
        <p:blipFill rotWithShape="1">
          <a:blip r:embed="rId3">
            <a:alphaModFix/>
          </a:blip>
          <a:srcRect b="0" l="0" r="0" t="0"/>
          <a:stretch/>
        </p:blipFill>
        <p:spPr>
          <a:xfrm>
            <a:off x="7740462" y="2575775"/>
            <a:ext cx="2942038" cy="2282482"/>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426" name="Google Shape;426;p30"/>
          <p:cNvSpPr/>
          <p:nvPr/>
        </p:nvSpPr>
        <p:spPr>
          <a:xfrm>
            <a:off x="7740461" y="5094916"/>
            <a:ext cx="294203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Gas chromatograph instrument. Door opens to the oven, which contains the coiled metal column. Injection port for samples is on top right of the cabinet, above the electronic control panel. Flow of carrier gas is fed in through the back.</a:t>
            </a:r>
            <a:endParaRPr/>
          </a:p>
        </p:txBody>
      </p:sp>
      <p:graphicFrame>
        <p:nvGraphicFramePr>
          <p:cNvPr id="427" name="Google Shape;427;p30"/>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1"/>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433" name="Google Shape;433;p31"/>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STEP 4: SEPARATE AND PURIFY</a:t>
            </a:r>
            <a:endParaRPr/>
          </a:p>
        </p:txBody>
      </p:sp>
      <p:sp>
        <p:nvSpPr>
          <p:cNvPr id="434" name="Google Shape;434;p31"/>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435" name="Google Shape;435;p31"/>
          <p:cNvSpPr/>
          <p:nvPr/>
        </p:nvSpPr>
        <p:spPr>
          <a:xfrm>
            <a:off x="6095999" y="1564336"/>
            <a:ext cx="484094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What causes the dissolved particles to separate?</a:t>
            </a:r>
            <a:endParaRPr sz="1600">
              <a:solidFill>
                <a:srgbClr val="4A5241"/>
              </a:solidFill>
              <a:latin typeface="Verdana"/>
              <a:ea typeface="Verdana"/>
              <a:cs typeface="Verdana"/>
              <a:sym typeface="Verdana"/>
            </a:endParaRPr>
          </a:p>
        </p:txBody>
      </p:sp>
      <p:pic>
        <p:nvPicPr>
          <p:cNvPr id="436" name="Google Shape;436;p31">
            <a:hlinkClick r:id="rId3"/>
          </p:cNvPr>
          <p:cNvPicPr preferRelativeResize="0"/>
          <p:nvPr/>
        </p:nvPicPr>
        <p:blipFill rotWithShape="1">
          <a:blip r:embed="rId4">
            <a:alphaModFix/>
          </a:blip>
          <a:srcRect b="0" l="0" r="0" t="0"/>
          <a:stretch/>
        </p:blipFill>
        <p:spPr>
          <a:xfrm>
            <a:off x="2272369" y="2000632"/>
            <a:ext cx="3681908" cy="346384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37" name="Google Shape;437;p31"/>
          <p:cNvSpPr/>
          <p:nvPr/>
        </p:nvSpPr>
        <p:spPr>
          <a:xfrm>
            <a:off x="6095998" y="2103014"/>
            <a:ext cx="4840942"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Because different chemicals have different adsorption properties, they separate over time. One chemical, for example, that does not stick well to the column will rush right through and the detector produces a spike in a graph to reveal its presence. Then, at later times other more sticky solutes will come off the column and produce delayed peaks. The tracing of the various peaks is called a chromatogram. If you carefully time when the peaks occur, you can actually collect the solutes at the other end.</a:t>
            </a:r>
            <a:endParaRPr/>
          </a:p>
        </p:txBody>
      </p:sp>
      <p:sp>
        <p:nvSpPr>
          <p:cNvPr id="438" name="Google Shape;438;p31"/>
          <p:cNvSpPr/>
          <p:nvPr/>
        </p:nvSpPr>
        <p:spPr>
          <a:xfrm>
            <a:off x="6095999" y="5106187"/>
            <a:ext cx="484094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Gas chromatography is not very useful for proteins. Know why? It is the heat, which denatures and changes proteins.</a:t>
            </a:r>
            <a:endParaRPr/>
          </a:p>
        </p:txBody>
      </p:sp>
      <p:graphicFrame>
        <p:nvGraphicFramePr>
          <p:cNvPr id="439" name="Google Shape;439;p31"/>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2"/>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445" name="Google Shape;445;p32"/>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STEP 4: SEPARATE AND PURIFY</a:t>
            </a:r>
            <a:endParaRPr/>
          </a:p>
        </p:txBody>
      </p:sp>
      <p:sp>
        <p:nvSpPr>
          <p:cNvPr id="446" name="Google Shape;446;p32"/>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447" name="Google Shape;447;p32"/>
          <p:cNvSpPr/>
          <p:nvPr/>
        </p:nvSpPr>
        <p:spPr>
          <a:xfrm>
            <a:off x="3370729" y="2354907"/>
            <a:ext cx="5549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Paper Chromatography and Gel Electrophoresis – Method 3</a:t>
            </a:r>
            <a:endParaRPr sz="1600">
              <a:solidFill>
                <a:srgbClr val="4A5241"/>
              </a:solidFill>
              <a:latin typeface="Verdana"/>
              <a:ea typeface="Verdana"/>
              <a:cs typeface="Verdana"/>
              <a:sym typeface="Verdana"/>
            </a:endParaRPr>
          </a:p>
        </p:txBody>
      </p:sp>
      <p:sp>
        <p:nvSpPr>
          <p:cNvPr id="448" name="Google Shape;448;p32"/>
          <p:cNvSpPr/>
          <p:nvPr/>
        </p:nvSpPr>
        <p:spPr>
          <a:xfrm>
            <a:off x="3370729" y="2942798"/>
            <a:ext cx="5549048"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Another simple way to separate proteins is to use paper chromatography. What happens to a piece of paper if you turn it on edge and dip it into some water? The water migrates up the paper, right? Scientists use this same principle to get a solution of proteins and water to migrate up a piece of paper. This will separate proteins!</a:t>
            </a:r>
            <a:endParaRPr/>
          </a:p>
        </p:txBody>
      </p:sp>
      <p:graphicFrame>
        <p:nvGraphicFramePr>
          <p:cNvPr id="449" name="Google Shape;449;p32"/>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3"/>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455" name="Google Shape;455;p33"/>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STEP 4: SEPARATE AND PURIFY</a:t>
            </a:r>
            <a:endParaRPr/>
          </a:p>
        </p:txBody>
      </p:sp>
      <p:sp>
        <p:nvSpPr>
          <p:cNvPr id="456" name="Google Shape;456;p33"/>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457" name="Google Shape;457;p33"/>
          <p:cNvSpPr/>
          <p:nvPr/>
        </p:nvSpPr>
        <p:spPr>
          <a:xfrm>
            <a:off x="1762124" y="1276826"/>
            <a:ext cx="101523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Why does this separate the proteins?</a:t>
            </a:r>
            <a:endParaRPr sz="1600">
              <a:solidFill>
                <a:srgbClr val="4A5241"/>
              </a:solidFill>
              <a:latin typeface="Verdana"/>
              <a:ea typeface="Verdana"/>
              <a:cs typeface="Verdana"/>
              <a:sym typeface="Verdana"/>
            </a:endParaRPr>
          </a:p>
        </p:txBody>
      </p:sp>
      <p:sp>
        <p:nvSpPr>
          <p:cNvPr id="458" name="Google Shape;458;p33"/>
          <p:cNvSpPr/>
          <p:nvPr/>
        </p:nvSpPr>
        <p:spPr>
          <a:xfrm>
            <a:off x="1762122" y="1615380"/>
            <a:ext cx="1016371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 proteins separate on the paper because some proteins are bigger and heavier than others. They are not dragged as far by the water. Then, if you let the paper dry, the separated proteins are just sitting there, and you can spray a stain on them. The stain makes them appear like spots, each at a different location along the paper.</a:t>
            </a:r>
            <a:endParaRPr/>
          </a:p>
        </p:txBody>
      </p:sp>
      <p:sp>
        <p:nvSpPr>
          <p:cNvPr id="459" name="Google Shape;459;p33"/>
          <p:cNvSpPr/>
          <p:nvPr/>
        </p:nvSpPr>
        <p:spPr>
          <a:xfrm>
            <a:off x="1762121" y="2692598"/>
            <a:ext cx="5606867"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Still, this is a little crude, and better results can be had if you use an electric current to help pull proteins apart. While the proteins are migrating, an electric current can separate the proteins based on their electrical charge. A more protein that has a negative charge would be pulled toward the positive source of current. An electropositive protein would be pulled toward the negative source of current. If a semi-solid </a:t>
            </a:r>
            <a:r>
              <a:rPr b="1" lang="en-US" sz="1600" u="sng">
                <a:solidFill>
                  <a:schemeClr val="accent1"/>
                </a:solidFill>
                <a:latin typeface="Verdana"/>
                <a:ea typeface="Verdana"/>
                <a:cs typeface="Verdana"/>
                <a:sym typeface="Verdana"/>
                <a:hlinkClick action="ppaction://hlinksldjump" r:id="rId3">
                  <a:extLst>
                    <a:ext uri="{A12FA001-AC4F-418D-AE19-62706E023703}">
                      <ahyp:hlinkClr val="tx"/>
                    </a:ext>
                  </a:extLst>
                </a:hlinkClick>
              </a:rPr>
              <a:t>substrate</a:t>
            </a:r>
            <a:r>
              <a:rPr lang="en-US" sz="1600">
                <a:solidFill>
                  <a:schemeClr val="dk1"/>
                </a:solidFill>
                <a:latin typeface="Verdana"/>
                <a:ea typeface="Verdana"/>
                <a:cs typeface="Verdana"/>
                <a:sym typeface="Verdana"/>
              </a:rPr>
              <a:t>, instead of water, is used, the substrate can be dried and stained after the proteins are separated to reveal where each one is concentrated. This is exactly the technique commonly used today. It is called </a:t>
            </a:r>
            <a:r>
              <a:rPr lang="en-US" sz="1600" u="sng">
                <a:solidFill>
                  <a:schemeClr val="accent1"/>
                </a:solidFill>
                <a:latin typeface="Verdana"/>
                <a:ea typeface="Verdana"/>
                <a:cs typeface="Verdana"/>
                <a:sym typeface="Verdana"/>
                <a:hlinkClick action="ppaction://hlinksldjump" r:id="rId4">
                  <a:extLst>
                    <a:ext uri="{A12FA001-AC4F-418D-AE19-62706E023703}">
                      <ahyp:hlinkClr val="tx"/>
                    </a:ext>
                  </a:extLst>
                </a:hlinkClick>
              </a:rPr>
              <a:t>Gel Electrophoresis</a:t>
            </a:r>
            <a:r>
              <a:rPr lang="en-US" sz="1600">
                <a:solidFill>
                  <a:schemeClr val="dk1"/>
                </a:solidFill>
                <a:latin typeface="Verdana"/>
                <a:ea typeface="Verdana"/>
                <a:cs typeface="Verdana"/>
                <a:sym typeface="Verdana"/>
              </a:rPr>
              <a:t>, because the substrate is a Jell-O-like gel (semi-solid) that has microscopic pores that let proteins migrate through.</a:t>
            </a:r>
            <a:endParaRPr/>
          </a:p>
        </p:txBody>
      </p:sp>
      <p:pic>
        <p:nvPicPr>
          <p:cNvPr id="460" name="Google Shape;460;p33">
            <a:hlinkClick r:id="rId5"/>
          </p:cNvPr>
          <p:cNvPicPr preferRelativeResize="0"/>
          <p:nvPr/>
        </p:nvPicPr>
        <p:blipFill rotWithShape="1">
          <a:blip r:embed="rId6">
            <a:alphaModFix/>
          </a:blip>
          <a:srcRect b="0" l="0" r="0" t="0"/>
          <a:stretch/>
        </p:blipFill>
        <p:spPr>
          <a:xfrm>
            <a:off x="8283388" y="3330684"/>
            <a:ext cx="3430950" cy="2486585"/>
          </a:xfrm>
          <a:prstGeom prst="rect">
            <a:avLst/>
          </a:prstGeom>
          <a:noFill/>
          <a:ln>
            <a:noFill/>
          </a:ln>
        </p:spPr>
      </p:pic>
      <p:graphicFrame>
        <p:nvGraphicFramePr>
          <p:cNvPr id="461" name="Google Shape;461;p33"/>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6">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7">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4"/>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467" name="Google Shape;467;p34"/>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STEP 5: DETERMINE THE AMINO ACID SEQUENCE</a:t>
            </a:r>
            <a:endParaRPr/>
          </a:p>
        </p:txBody>
      </p:sp>
      <p:sp>
        <p:nvSpPr>
          <p:cNvPr id="468" name="Google Shape;468;p34"/>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469" name="Google Shape;469;p34"/>
          <p:cNvSpPr/>
          <p:nvPr/>
        </p:nvSpPr>
        <p:spPr>
          <a:xfrm>
            <a:off x="2474259" y="1259019"/>
            <a:ext cx="446398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First, the proteins have to be "digested" into their amino acid pieces. Then chemical reactions can determine what amino acids are present. This used to be a time-consuming and laborious process. Nowadays, laboratory instruments perform this function automatically, identifying not only what amino acids are present but also their sequence (order).</a:t>
            </a:r>
            <a:endParaRPr/>
          </a:p>
        </p:txBody>
      </p:sp>
      <p:sp>
        <p:nvSpPr>
          <p:cNvPr id="470" name="Google Shape;470;p34"/>
          <p:cNvSpPr/>
          <p:nvPr/>
        </p:nvSpPr>
        <p:spPr>
          <a:xfrm>
            <a:off x="2492188" y="3802955"/>
            <a:ext cx="722555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 diagram on the right shows how atoms in an amino acid are arranged. Carbon atoms are represented by the letter C, oxygen atoms by O, Nitrogen by N, and hydrogen by H. The R stands for the rest of the molecule which is different for each kind of amino acid.</a:t>
            </a:r>
            <a:endParaRPr/>
          </a:p>
        </p:txBody>
      </p:sp>
      <p:pic>
        <p:nvPicPr>
          <p:cNvPr id="471" name="Google Shape;471;p34"/>
          <p:cNvPicPr preferRelativeResize="0"/>
          <p:nvPr/>
        </p:nvPicPr>
        <p:blipFill rotWithShape="1">
          <a:blip r:embed="rId3">
            <a:alphaModFix/>
          </a:blip>
          <a:srcRect b="0" l="0" r="0" t="0"/>
          <a:stretch/>
        </p:blipFill>
        <p:spPr>
          <a:xfrm>
            <a:off x="6938242" y="1332423"/>
            <a:ext cx="2779499" cy="239712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72" name="Google Shape;472;p34"/>
          <p:cNvSpPr/>
          <p:nvPr/>
        </p:nvSpPr>
        <p:spPr>
          <a:xfrm>
            <a:off x="2474259" y="5126394"/>
            <a:ext cx="724348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instruments use a chemical reaction that strips off one amino acid at a time, starting at the end with a Nitrogen group. By lopping off one amino acid at one end, the next amino acid has an exposed Nitrogen group, and it in turn can be lopped off and identified.</a:t>
            </a:r>
            <a:endParaRPr sz="1600">
              <a:solidFill>
                <a:schemeClr val="dk1"/>
              </a:solidFill>
              <a:latin typeface="Verdana"/>
              <a:ea typeface="Verdana"/>
              <a:cs typeface="Verdana"/>
              <a:sym typeface="Verdana"/>
            </a:endParaRPr>
          </a:p>
        </p:txBody>
      </p:sp>
      <p:graphicFrame>
        <p:nvGraphicFramePr>
          <p:cNvPr id="473" name="Google Shape;473;p34"/>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5"/>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479" name="Google Shape;479;p35"/>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STEP 6: DETERMINE THE 3D STRUCTURE</a:t>
            </a:r>
            <a:endParaRPr/>
          </a:p>
        </p:txBody>
      </p:sp>
      <p:sp>
        <p:nvSpPr>
          <p:cNvPr id="480" name="Google Shape;480;p35"/>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sp>
        <p:nvSpPr>
          <p:cNvPr id="481" name="Google Shape;481;p35"/>
          <p:cNvSpPr/>
          <p:nvPr/>
        </p:nvSpPr>
        <p:spPr>
          <a:xfrm>
            <a:off x="1935722" y="1545889"/>
            <a:ext cx="539022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 final step needed to identify different kinds of proteins is to determine the protein's three-dimensional structure. One common approach is to expose a purified protein to x-rays, and then examine the pattern of radiation scatter. As x-rays pass through protein, they get deflected, and that can produce a visual pattern if the scattered x-rays hit a photographic film placed behind the protein target.</a:t>
            </a:r>
            <a:endParaRPr/>
          </a:p>
        </p:txBody>
      </p:sp>
      <p:pic>
        <p:nvPicPr>
          <p:cNvPr id="482" name="Google Shape;482;p35"/>
          <p:cNvPicPr preferRelativeResize="0"/>
          <p:nvPr/>
        </p:nvPicPr>
        <p:blipFill rotWithShape="1">
          <a:blip r:embed="rId3">
            <a:alphaModFix/>
          </a:blip>
          <a:srcRect b="0" l="0" r="0" t="0"/>
          <a:stretch/>
        </p:blipFill>
        <p:spPr>
          <a:xfrm>
            <a:off x="7325945" y="1602179"/>
            <a:ext cx="2930332" cy="422738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83" name="Google Shape;483;p35"/>
          <p:cNvSpPr/>
          <p:nvPr/>
        </p:nvSpPr>
        <p:spPr>
          <a:xfrm>
            <a:off x="7325945" y="5829560"/>
            <a:ext cx="293033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Verdana"/>
                <a:ea typeface="Verdana"/>
                <a:cs typeface="Verdana"/>
                <a:sym typeface="Verdana"/>
              </a:rPr>
              <a:t>Flow chart showing the major steps in X-ray protein crystallography</a:t>
            </a:r>
            <a:endParaRPr sz="1200">
              <a:solidFill>
                <a:schemeClr val="dk1"/>
              </a:solidFill>
              <a:latin typeface="Verdana"/>
              <a:ea typeface="Verdana"/>
              <a:cs typeface="Verdana"/>
              <a:sym typeface="Verdana"/>
            </a:endParaRPr>
          </a:p>
        </p:txBody>
      </p:sp>
      <p:sp>
        <p:nvSpPr>
          <p:cNvPr id="484" name="Google Shape;484;p35"/>
          <p:cNvSpPr/>
          <p:nvPr/>
        </p:nvSpPr>
        <p:spPr>
          <a:xfrm>
            <a:off x="1935715" y="3854213"/>
            <a:ext cx="5390221" cy="85946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However, this only works if the proteins are made into crystals of repeating units of protein molecules. </a:t>
            </a:r>
            <a:endParaRPr sz="1200">
              <a:solidFill>
                <a:schemeClr val="dk1"/>
              </a:solidFill>
              <a:latin typeface="Verdana"/>
              <a:ea typeface="Verdana"/>
              <a:cs typeface="Verdana"/>
              <a:sym typeface="Verdana"/>
            </a:endParaRPr>
          </a:p>
        </p:txBody>
      </p:sp>
      <p:sp>
        <p:nvSpPr>
          <p:cNvPr id="485" name="Google Shape;485;p35"/>
          <p:cNvSpPr/>
          <p:nvPr/>
        </p:nvSpPr>
        <p:spPr>
          <a:xfrm>
            <a:off x="1935716" y="4713679"/>
            <a:ext cx="556380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Why does anyone care about the 3D structure of proteins? The answer is that this structure helps scientists understand how the protein binds and interacts with other molecules. It can help develop new drugs that specifically target a given protein.</a:t>
            </a:r>
            <a:endParaRPr/>
          </a:p>
        </p:txBody>
      </p:sp>
      <p:graphicFrame>
        <p:nvGraphicFramePr>
          <p:cNvPr id="486" name="Google Shape;486;p35"/>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6"/>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492" name="Google Shape;492;p36"/>
          <p:cNvSpPr/>
          <p:nvPr/>
        </p:nvSpPr>
        <p:spPr>
          <a:xfrm>
            <a:off x="4457829" y="591458"/>
            <a:ext cx="327634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Story Time</a:t>
            </a:r>
            <a:endParaRPr/>
          </a:p>
        </p:txBody>
      </p:sp>
      <p:sp>
        <p:nvSpPr>
          <p:cNvPr id="493" name="Google Shape;493;p36"/>
          <p:cNvSpPr txBox="1"/>
          <p:nvPr>
            <p:ph type="title"/>
          </p:nvPr>
        </p:nvSpPr>
        <p:spPr>
          <a:xfrm>
            <a:off x="1818861" y="1514788"/>
            <a:ext cx="10068339" cy="69356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2"/>
              </a:buClr>
              <a:buSzPts val="4800"/>
              <a:buFont typeface="Cambria Math"/>
              <a:buNone/>
            </a:pPr>
            <a:r>
              <a:rPr lang="en-US" sz="4800">
                <a:solidFill>
                  <a:schemeClr val="accent2"/>
                </a:solidFill>
                <a:latin typeface="Cambria Math"/>
                <a:ea typeface="Cambria Math"/>
                <a:cs typeface="Cambria Math"/>
                <a:sym typeface="Cambria Math"/>
              </a:rPr>
              <a:t>LINUS PAULING (1901-1994)</a:t>
            </a:r>
            <a:endParaRPr/>
          </a:p>
        </p:txBody>
      </p:sp>
      <p:sp>
        <p:nvSpPr>
          <p:cNvPr id="494" name="Google Shape;494;p36"/>
          <p:cNvSpPr/>
          <p:nvPr/>
        </p:nvSpPr>
        <p:spPr>
          <a:xfrm>
            <a:off x="2956210" y="2413338"/>
            <a:ext cx="3695602"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 British journal included only Linus Pauling and Einstein from the 20th Century in their list of the greatest scientists in the history of the world. As you will see, Linus made major discoveries about chemical bonding and the structure of proteins―pretty heady stuff for a high-school dropout. He didn’t drop out because school was too hard. For him, it was too easy.</a:t>
            </a:r>
            <a:endParaRPr sz="1600">
              <a:solidFill>
                <a:schemeClr val="dk1"/>
              </a:solidFill>
              <a:latin typeface="Verdana"/>
              <a:ea typeface="Verdana"/>
              <a:cs typeface="Verdana"/>
              <a:sym typeface="Verdana"/>
            </a:endParaRPr>
          </a:p>
        </p:txBody>
      </p:sp>
      <p:pic>
        <p:nvPicPr>
          <p:cNvPr id="495" name="Google Shape;495;p36"/>
          <p:cNvPicPr preferRelativeResize="0"/>
          <p:nvPr/>
        </p:nvPicPr>
        <p:blipFill rotWithShape="1">
          <a:blip r:embed="rId3">
            <a:alphaModFix/>
          </a:blip>
          <a:srcRect b="0" l="0" r="0" t="0"/>
          <a:stretch/>
        </p:blipFill>
        <p:spPr>
          <a:xfrm>
            <a:off x="7025990" y="2389019"/>
            <a:ext cx="2209800" cy="30956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496" name="Google Shape;496;p36"/>
          <p:cNvSpPr txBox="1"/>
          <p:nvPr/>
        </p:nvSpPr>
        <p:spPr>
          <a:xfrm>
            <a:off x="7025991" y="5585796"/>
            <a:ext cx="22098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Source: Nobel Prize</a:t>
            </a:r>
            <a:endParaRPr/>
          </a:p>
        </p:txBody>
      </p:sp>
      <p:graphicFrame>
        <p:nvGraphicFramePr>
          <p:cNvPr id="497" name="Google Shape;497;p36"/>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7"/>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503" name="Google Shape;503;p37"/>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mbria Math"/>
              <a:buNone/>
            </a:pPr>
            <a:r>
              <a:rPr lang="en-US" sz="4000">
                <a:solidFill>
                  <a:schemeClr val="accent2"/>
                </a:solidFill>
                <a:latin typeface="Cambria Math"/>
                <a:ea typeface="Cambria Math"/>
                <a:cs typeface="Cambria Math"/>
                <a:sym typeface="Cambria Math"/>
              </a:rPr>
              <a:t>LINUS PAULING (1901-1994)</a:t>
            </a:r>
            <a:endParaRPr sz="3600">
              <a:solidFill>
                <a:schemeClr val="dk1"/>
              </a:solidFill>
              <a:latin typeface="Calibri"/>
              <a:ea typeface="Calibri"/>
              <a:cs typeface="Calibri"/>
              <a:sym typeface="Calibri"/>
            </a:endParaRPr>
          </a:p>
        </p:txBody>
      </p:sp>
      <p:sp>
        <p:nvSpPr>
          <p:cNvPr id="504" name="Google Shape;504;p37"/>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505" name="Google Shape;505;p37"/>
          <p:cNvSpPr/>
          <p:nvPr/>
        </p:nvSpPr>
        <p:spPr>
          <a:xfrm>
            <a:off x="1762124" y="1474172"/>
            <a:ext cx="10158025"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Some scientists are born with a silver spoon in their mouth. But not Linus Pauling. From age 4 to 9, Linus lived in a small Oregon town, which was like an outpost in the Old West. The town had one street, lined by stores with false fronts on many of the buildings, as you see on cowboy movie sets today. Real cowboys lounged in front of the general store, and real Indians camped on the edge of town. His father, Herman, was a self-taught pharmacist and "medicine man." He ran a drug store in town. Maybe that is why Linus developed a lifelong interest in chemistry. The family was very poor. In fact, they had to move to town in order to get help from his mother's family. But Linus was happy. For him, life was cowboys and Indians.</a:t>
            </a:r>
            <a:endParaRPr sz="1600">
              <a:solidFill>
                <a:schemeClr val="dk1"/>
              </a:solidFill>
              <a:latin typeface="Verdana"/>
              <a:ea typeface="Verdana"/>
              <a:cs typeface="Verdana"/>
              <a:sym typeface="Verdana"/>
            </a:endParaRPr>
          </a:p>
        </p:txBody>
      </p:sp>
      <p:sp>
        <p:nvSpPr>
          <p:cNvPr id="506" name="Google Shape;506;p37"/>
          <p:cNvSpPr/>
          <p:nvPr/>
        </p:nvSpPr>
        <p:spPr>
          <a:xfrm>
            <a:off x="1762122" y="3536275"/>
            <a:ext cx="866775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But Linus's happy childhood came to an end at age nine when his father died. His mother struggled alone to raise Linus and his two younger sisters. Linus found comfort in reading and collecting insects and minerals. By age nine, he had already read the entire Bible and Darwin's book, </a:t>
            </a:r>
            <a:r>
              <a:rPr i="1" lang="en-US" sz="1600">
                <a:solidFill>
                  <a:srgbClr val="000000"/>
                </a:solidFill>
                <a:latin typeface="Verdana"/>
                <a:ea typeface="Verdana"/>
                <a:cs typeface="Verdana"/>
                <a:sym typeface="Verdana"/>
              </a:rPr>
              <a:t>Origin of Species</a:t>
            </a:r>
            <a:r>
              <a:rPr lang="en-US" sz="1600">
                <a:solidFill>
                  <a:srgbClr val="000000"/>
                </a:solidFill>
                <a:latin typeface="Verdana"/>
                <a:ea typeface="Verdana"/>
                <a:cs typeface="Verdana"/>
                <a:sym typeface="Verdana"/>
              </a:rPr>
              <a:t>. His father had made certain that Linus read important books. However, in those days good books were hard to find in a frontier town.</a:t>
            </a:r>
            <a:endParaRPr sz="1600">
              <a:solidFill>
                <a:schemeClr val="dk1"/>
              </a:solidFill>
              <a:latin typeface="Verdana"/>
              <a:ea typeface="Verdana"/>
              <a:cs typeface="Verdana"/>
              <a:sym typeface="Verdana"/>
            </a:endParaRPr>
          </a:p>
        </p:txBody>
      </p:sp>
      <p:pic>
        <p:nvPicPr>
          <p:cNvPr descr="Chemist Image" id="507" name="Google Shape;507;p37"/>
          <p:cNvPicPr preferRelativeResize="0"/>
          <p:nvPr/>
        </p:nvPicPr>
        <p:blipFill rotWithShape="1">
          <a:blip r:embed="rId3">
            <a:alphaModFix/>
          </a:blip>
          <a:srcRect b="0" l="0" r="0" t="0"/>
          <a:stretch/>
        </p:blipFill>
        <p:spPr>
          <a:xfrm>
            <a:off x="10429878" y="3644153"/>
            <a:ext cx="952500" cy="13811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508" name="Google Shape;508;p37"/>
          <p:cNvSpPr/>
          <p:nvPr/>
        </p:nvSpPr>
        <p:spPr>
          <a:xfrm>
            <a:off x="1762120" y="5105935"/>
            <a:ext cx="1015802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Linus's interest in chemistry apparently came from his childhood experiences with a chemistry set that a playmate had. They spent many hours tinkering with it. They also spent many happy hours collecting rocks and minerals in a creek bed near town. Linus wondered about the internal structure of rocks and minerals. Many years later, he answered some of those questions in his research lab.</a:t>
            </a:r>
            <a:endParaRPr sz="1600">
              <a:solidFill>
                <a:schemeClr val="dk1"/>
              </a:solidFill>
              <a:latin typeface="Verdana"/>
              <a:ea typeface="Verdana"/>
              <a:cs typeface="Verdana"/>
              <a:sym typeface="Verdana"/>
            </a:endParaRPr>
          </a:p>
        </p:txBody>
      </p:sp>
      <p:graphicFrame>
        <p:nvGraphicFramePr>
          <p:cNvPr id="509" name="Google Shape;509;p37"/>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8"/>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515" name="Google Shape;515;p38"/>
          <p:cNvSpPr txBox="1"/>
          <p:nvPr>
            <p:ph type="title"/>
          </p:nvPr>
        </p:nvSpPr>
        <p:spPr>
          <a:xfrm>
            <a:off x="1762125" y="576649"/>
            <a:ext cx="10158025" cy="646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mbria Math"/>
              <a:buNone/>
            </a:pPr>
            <a:r>
              <a:rPr lang="en-US" sz="4000">
                <a:solidFill>
                  <a:schemeClr val="accent2"/>
                </a:solidFill>
                <a:latin typeface="Cambria Math"/>
                <a:ea typeface="Cambria Math"/>
                <a:cs typeface="Cambria Math"/>
                <a:sym typeface="Cambria Math"/>
              </a:rPr>
              <a:t>LINUS PAULING (1901-1994)</a:t>
            </a:r>
            <a:endParaRPr sz="3600">
              <a:solidFill>
                <a:schemeClr val="dk1"/>
              </a:solidFill>
              <a:latin typeface="Calibri"/>
              <a:ea typeface="Calibri"/>
              <a:cs typeface="Calibri"/>
              <a:sym typeface="Calibri"/>
            </a:endParaRPr>
          </a:p>
        </p:txBody>
      </p:sp>
      <p:sp>
        <p:nvSpPr>
          <p:cNvPr id="516" name="Google Shape;516;p38"/>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517" name="Google Shape;517;p38"/>
          <p:cNvSpPr/>
          <p:nvPr/>
        </p:nvSpPr>
        <p:spPr>
          <a:xfrm>
            <a:off x="1762125" y="1222980"/>
            <a:ext cx="10158025"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Unlike many scientists who go to prestigious universities like Harvard, Oxford, and Caltech, Linus went to his local college, Oregon State Agricultural College (now Oregon State University), where he majored in chemical engineering. He supported himself by working at all sorts of jobs. He chopped wood, butchered cattle, and mopped floors for a quarter an hour. He even provided much of his family's financial support in addition to completely supporting himself. The college courses were not very challenging for Linus. He took the most difficult courses they had and still found time to join a fraternity, to participate in varsity track, and to work 25 hours a week. In his third year of college, he temporarily stopped classes in order to work full time.</a:t>
            </a:r>
            <a:endParaRPr sz="1600">
              <a:solidFill>
                <a:schemeClr val="dk1"/>
              </a:solidFill>
              <a:latin typeface="Verdana"/>
              <a:ea typeface="Verdana"/>
              <a:cs typeface="Verdana"/>
              <a:sym typeface="Verdana"/>
            </a:endParaRPr>
          </a:p>
        </p:txBody>
      </p:sp>
      <p:sp>
        <p:nvSpPr>
          <p:cNvPr id="518" name="Google Shape;518;p38"/>
          <p:cNvSpPr/>
          <p:nvPr/>
        </p:nvSpPr>
        <p:spPr>
          <a:xfrm>
            <a:off x="1762124" y="3285083"/>
            <a:ext cx="1015802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In the summer, Linus worked as a paving inspector, checking the blacktop and later analyzing it in the lab. This work yielded $125 per month and stimulated his interest in chemistry. He sent this money to his mother to place in the bank for him to use to return to school for the fall term. However, when it came time to go back to school, Linus discovered that his mother had become ill with pernicious anemia and had spent all the money. But he was such a good student that the college gave him a job helping to teach. At age 18, he was teaching the sophomore class that he had taken the year before.</a:t>
            </a:r>
            <a:endParaRPr sz="1600">
              <a:solidFill>
                <a:schemeClr val="dk1"/>
              </a:solidFill>
              <a:latin typeface="Verdana"/>
              <a:ea typeface="Verdana"/>
              <a:cs typeface="Verdana"/>
              <a:sym typeface="Verdana"/>
            </a:endParaRPr>
          </a:p>
        </p:txBody>
      </p:sp>
      <p:sp>
        <p:nvSpPr>
          <p:cNvPr id="519" name="Google Shape;519;p38"/>
          <p:cNvSpPr/>
          <p:nvPr/>
        </p:nvSpPr>
        <p:spPr>
          <a:xfrm>
            <a:off x="1762122" y="5100965"/>
            <a:ext cx="1015802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In the fall of his senior year, Linus met the girl of his dreams. She was a home economics major taking the chemistry class he was teaching. He met her by calling out the simplest name on the class roster: "Miss Miller, will you please tell us what you know about ammonium hydroxide?" Miss Miller, it turned out, knew quite a bit about ammonium hydroxide, and it did not take long for her to know about Linus. In a few months, they became engaged.</a:t>
            </a:r>
            <a:endParaRPr sz="1600">
              <a:solidFill>
                <a:schemeClr val="dk1"/>
              </a:solidFill>
              <a:latin typeface="Verdana"/>
              <a:ea typeface="Verdana"/>
              <a:cs typeface="Verdana"/>
              <a:sym typeface="Verdana"/>
            </a:endParaRPr>
          </a:p>
        </p:txBody>
      </p:sp>
      <p:graphicFrame>
        <p:nvGraphicFramePr>
          <p:cNvPr id="520" name="Google Shape;520;p38"/>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9"/>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526" name="Google Shape;526;p39"/>
          <p:cNvSpPr txBox="1"/>
          <p:nvPr>
            <p:ph type="title"/>
          </p:nvPr>
        </p:nvSpPr>
        <p:spPr>
          <a:xfrm>
            <a:off x="1762125" y="576649"/>
            <a:ext cx="10158025" cy="646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mbria Math"/>
              <a:buNone/>
            </a:pPr>
            <a:r>
              <a:rPr lang="en-US" sz="4000">
                <a:solidFill>
                  <a:schemeClr val="accent2"/>
                </a:solidFill>
                <a:latin typeface="Cambria Math"/>
                <a:ea typeface="Cambria Math"/>
                <a:cs typeface="Cambria Math"/>
                <a:sym typeface="Cambria Math"/>
              </a:rPr>
              <a:t>LINUS PAULING (1901-1994)</a:t>
            </a:r>
            <a:endParaRPr sz="3600">
              <a:solidFill>
                <a:schemeClr val="dk1"/>
              </a:solidFill>
              <a:latin typeface="Calibri"/>
              <a:ea typeface="Calibri"/>
              <a:cs typeface="Calibri"/>
              <a:sym typeface="Calibri"/>
            </a:endParaRPr>
          </a:p>
        </p:txBody>
      </p:sp>
      <p:sp>
        <p:nvSpPr>
          <p:cNvPr id="527" name="Google Shape;527;p39"/>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528" name="Google Shape;528;p39"/>
          <p:cNvSpPr/>
          <p:nvPr/>
        </p:nvSpPr>
        <p:spPr>
          <a:xfrm>
            <a:off x="3048000" y="1774187"/>
            <a:ext cx="609600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When he graduated as a chemical engineer, Linus' mother wanted him to come home and make money, perhaps as a secondary school teacher. However, from reading some of the textbooks in college, Linus realized that he wanted to do research. His abilities and test scores were good enough to get him admitted to a PhD program at Caltech (California Institute of Technology). He obtained his PhD at age 24.</a:t>
            </a:r>
            <a:endParaRPr sz="1600">
              <a:solidFill>
                <a:schemeClr val="dk1"/>
              </a:solidFill>
              <a:latin typeface="Verdana"/>
              <a:ea typeface="Verdana"/>
              <a:cs typeface="Verdana"/>
              <a:sym typeface="Verdana"/>
            </a:endParaRPr>
          </a:p>
        </p:txBody>
      </p:sp>
      <p:sp>
        <p:nvSpPr>
          <p:cNvPr id="529" name="Google Shape;529;p39"/>
          <p:cNvSpPr/>
          <p:nvPr/>
        </p:nvSpPr>
        <p:spPr>
          <a:xfrm>
            <a:off x="3048000" y="3836290"/>
            <a:ext cx="609600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One reason he chose Caltech was because they had a professor, Alfred Noyes, who specialized in the study of bonding of atoms. After graduation, Linus went to Europe for three years to conduct research in laboratories that were at the cutting edge of research on atomic structure. He then went back to Caltech as a faculty member and rose to the rank of full professor in only three years. He was a science superstar.</a:t>
            </a:r>
            <a:endParaRPr sz="1600">
              <a:solidFill>
                <a:schemeClr val="dk1"/>
              </a:solidFill>
              <a:latin typeface="Verdana"/>
              <a:ea typeface="Verdana"/>
              <a:cs typeface="Verdana"/>
              <a:sym typeface="Verdana"/>
            </a:endParaRPr>
          </a:p>
        </p:txBody>
      </p:sp>
      <p:graphicFrame>
        <p:nvGraphicFramePr>
          <p:cNvPr id="530" name="Google Shape;530;p39"/>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FFFFFF"/>
                </a:solidFill>
                <a:latin typeface="Calibri"/>
                <a:ea typeface="Calibri"/>
                <a:cs typeface="Calibri"/>
                <a:sym typeface="Calibri"/>
              </a:rPr>
              <a:t>Building Proteins</a:t>
            </a:r>
            <a:endParaRPr/>
          </a:p>
        </p:txBody>
      </p:sp>
      <p:sp>
        <p:nvSpPr>
          <p:cNvPr id="123" name="Google Shape;123;p4"/>
          <p:cNvSpPr/>
          <p:nvPr/>
        </p:nvSpPr>
        <p:spPr>
          <a:xfrm>
            <a:off x="4209329" y="2967335"/>
            <a:ext cx="377334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EAB9A3"/>
                </a:solidFill>
                <a:latin typeface="Calibri"/>
                <a:ea typeface="Calibri"/>
                <a:cs typeface="Calibri"/>
                <a:sym typeface="Calibri"/>
              </a:rPr>
              <a:t>Introduction</a:t>
            </a:r>
            <a:endParaRPr/>
          </a:p>
        </p:txBody>
      </p:sp>
      <p:graphicFrame>
        <p:nvGraphicFramePr>
          <p:cNvPr id="124" name="Google Shape;124;p4"/>
          <p:cNvGraphicFramePr/>
          <p:nvPr/>
        </p:nvGraphicFramePr>
        <p:xfrm>
          <a:off x="0" y="908807"/>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0"/>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536" name="Google Shape;536;p40"/>
          <p:cNvSpPr txBox="1"/>
          <p:nvPr>
            <p:ph type="title"/>
          </p:nvPr>
        </p:nvSpPr>
        <p:spPr>
          <a:xfrm>
            <a:off x="1762125" y="576649"/>
            <a:ext cx="10158025" cy="646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mbria Math"/>
              <a:buNone/>
            </a:pPr>
            <a:r>
              <a:rPr lang="en-US" sz="4000">
                <a:solidFill>
                  <a:schemeClr val="accent2"/>
                </a:solidFill>
                <a:latin typeface="Cambria Math"/>
                <a:ea typeface="Cambria Math"/>
                <a:cs typeface="Cambria Math"/>
                <a:sym typeface="Cambria Math"/>
              </a:rPr>
              <a:t>LINUS PAULING (1901-1994)</a:t>
            </a:r>
            <a:endParaRPr sz="3600">
              <a:solidFill>
                <a:schemeClr val="dk1"/>
              </a:solidFill>
              <a:latin typeface="Calibri"/>
              <a:ea typeface="Calibri"/>
              <a:cs typeface="Calibri"/>
              <a:sym typeface="Calibri"/>
            </a:endParaRPr>
          </a:p>
        </p:txBody>
      </p:sp>
      <p:sp>
        <p:nvSpPr>
          <p:cNvPr id="537" name="Google Shape;537;p40"/>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538" name="Google Shape;538;p40"/>
          <p:cNvSpPr/>
          <p:nvPr/>
        </p:nvSpPr>
        <p:spPr>
          <a:xfrm>
            <a:off x="3048000" y="1433969"/>
            <a:ext cx="6096000"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Linus became interested in atomic bonding and quickly became the leading authority. In the same year in which he was promoted to professor, Pauling published the paper that made him famous: "The Nature of the Chemical Bond." At age 32, Linus was inducted into the National Academy of Science, becoming the youngest person ever to be admitted. In his research, Pauling used the latest ideas about atoms to explain how atoms share electrons and how this sharing formed a bond to make a molecule. This is common knowledge today, but we forget that we owe these ideas largely to Linus. This work was the basis for Linus receiving the Nobel Prize in Chemistry in 1954.</a:t>
            </a:r>
            <a:endParaRPr sz="1600">
              <a:solidFill>
                <a:schemeClr val="dk1"/>
              </a:solidFill>
              <a:latin typeface="Verdana"/>
              <a:ea typeface="Verdana"/>
              <a:cs typeface="Verdana"/>
              <a:sym typeface="Verdana"/>
            </a:endParaRPr>
          </a:p>
        </p:txBody>
      </p:sp>
      <p:sp>
        <p:nvSpPr>
          <p:cNvPr id="539" name="Google Shape;539;p40"/>
          <p:cNvSpPr/>
          <p:nvPr/>
        </p:nvSpPr>
        <p:spPr>
          <a:xfrm>
            <a:off x="3048000" y="4727178"/>
            <a:ext cx="6096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Pauling pioneered discoveries of the hydrogen bond. In water, for example, hydrogen loosely holds on to the oxygen atom by sharing its sole electron with an electron of oxygen. It can similarly bond with some other atoms. For other atoms, like carbon, for example, hydrogen bonding is very strong (such bonds are called covalent). </a:t>
            </a:r>
            <a:endParaRPr sz="1600">
              <a:solidFill>
                <a:schemeClr val="dk1"/>
              </a:solidFill>
              <a:latin typeface="Verdana"/>
              <a:ea typeface="Verdana"/>
              <a:cs typeface="Verdana"/>
              <a:sym typeface="Verdana"/>
            </a:endParaRPr>
          </a:p>
        </p:txBody>
      </p:sp>
      <p:graphicFrame>
        <p:nvGraphicFramePr>
          <p:cNvPr id="540" name="Google Shape;540;p40"/>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1"/>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546" name="Google Shape;546;p41"/>
          <p:cNvSpPr txBox="1"/>
          <p:nvPr>
            <p:ph type="title"/>
          </p:nvPr>
        </p:nvSpPr>
        <p:spPr>
          <a:xfrm>
            <a:off x="1762125" y="576649"/>
            <a:ext cx="10158025" cy="646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mbria Math"/>
              <a:buNone/>
            </a:pPr>
            <a:r>
              <a:rPr lang="en-US" sz="4000">
                <a:solidFill>
                  <a:schemeClr val="accent2"/>
                </a:solidFill>
                <a:latin typeface="Cambria Math"/>
                <a:ea typeface="Cambria Math"/>
                <a:cs typeface="Cambria Math"/>
                <a:sym typeface="Cambria Math"/>
              </a:rPr>
              <a:t>LINUS PAULING (1901-1994)</a:t>
            </a:r>
            <a:endParaRPr sz="3600">
              <a:solidFill>
                <a:schemeClr val="dk1"/>
              </a:solidFill>
              <a:latin typeface="Calibri"/>
              <a:ea typeface="Calibri"/>
              <a:cs typeface="Calibri"/>
              <a:sym typeface="Calibri"/>
            </a:endParaRPr>
          </a:p>
        </p:txBody>
      </p:sp>
      <p:sp>
        <p:nvSpPr>
          <p:cNvPr id="547" name="Google Shape;547;p41"/>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548" name="Google Shape;548;p41"/>
          <p:cNvSpPr/>
          <p:nvPr/>
        </p:nvSpPr>
        <p:spPr>
          <a:xfrm>
            <a:off x="1762125" y="1222980"/>
            <a:ext cx="6757983"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Linus showed scientists how to study molecules and how to measure the angles, bond energies, and distances between the atoms in a molecule. One of his key ideas was to make a "footprint" of the structure of molecules from the pattern formed by a stream of x-rays as it passes between atoms in the molecules of a sample. The technique is called x-ray diffraction. Atoms in a molecule affect the path of the x-rays in such a way that the pattern reveals the inner structure of the molecule.</a:t>
            </a:r>
            <a:endParaRPr sz="1600">
              <a:solidFill>
                <a:schemeClr val="dk1"/>
              </a:solidFill>
              <a:latin typeface="Verdana"/>
              <a:ea typeface="Verdana"/>
              <a:cs typeface="Verdana"/>
              <a:sym typeface="Verdana"/>
            </a:endParaRPr>
          </a:p>
        </p:txBody>
      </p:sp>
      <p:pic>
        <p:nvPicPr>
          <p:cNvPr id="549" name="Google Shape;549;p41"/>
          <p:cNvPicPr preferRelativeResize="0"/>
          <p:nvPr/>
        </p:nvPicPr>
        <p:blipFill rotWithShape="1">
          <a:blip r:embed="rId3">
            <a:alphaModFix/>
          </a:blip>
          <a:srcRect b="0" l="0" r="0" t="0"/>
          <a:stretch/>
        </p:blipFill>
        <p:spPr>
          <a:xfrm>
            <a:off x="8520108" y="1267875"/>
            <a:ext cx="2869079" cy="21611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550" name="Google Shape;550;p41"/>
          <p:cNvSpPr txBox="1"/>
          <p:nvPr/>
        </p:nvSpPr>
        <p:spPr>
          <a:xfrm>
            <a:off x="8520108" y="3550655"/>
            <a:ext cx="286907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Figure 1. Linus Pauling x-ray apparatus</a:t>
            </a:r>
            <a:endParaRPr/>
          </a:p>
        </p:txBody>
      </p:sp>
      <p:sp>
        <p:nvSpPr>
          <p:cNvPr id="551" name="Google Shape;551;p41"/>
          <p:cNvSpPr/>
          <p:nvPr/>
        </p:nvSpPr>
        <p:spPr>
          <a:xfrm>
            <a:off x="1762125" y="3285083"/>
            <a:ext cx="675798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Before he was 40 years old, Linus had made many major discoveries in chemistry. He showed how molecules participate in chemical reactions, how magnetic fields affect molecules, how atoms attract extra electrons, and how atoms become polarized with negative and positive regions.</a:t>
            </a:r>
            <a:endParaRPr sz="1600">
              <a:solidFill>
                <a:schemeClr val="dk1"/>
              </a:solidFill>
              <a:latin typeface="Verdana"/>
              <a:ea typeface="Verdana"/>
              <a:cs typeface="Verdana"/>
              <a:sym typeface="Verdana"/>
            </a:endParaRPr>
          </a:p>
        </p:txBody>
      </p:sp>
      <p:sp>
        <p:nvSpPr>
          <p:cNvPr id="552" name="Google Shape;552;p41"/>
          <p:cNvSpPr/>
          <p:nvPr/>
        </p:nvSpPr>
        <p:spPr>
          <a:xfrm>
            <a:off x="1762124" y="4614747"/>
            <a:ext cx="10158024"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Early on, Linus's main interest was in the structure of proteins. He knew that the structure of any given protein depended on its environment. For example, consider the egg-white protein of eggs. When you break a fresh egg, do you see any whiteness? No. But when it starts to fry, all but the yolk turns white. What is happening here? The answer is that heat breaks certain bonds to change the structure so that it reflects a white color to your eyes. This process is called "denaturation“ --- that is, the natural structure of the protein is changed. Linus was interested in natural structure of proteins because it is that natural structure that governs protein functions.</a:t>
            </a:r>
            <a:endParaRPr sz="1600">
              <a:solidFill>
                <a:schemeClr val="dk1"/>
              </a:solidFill>
              <a:latin typeface="Verdana"/>
              <a:ea typeface="Verdana"/>
              <a:cs typeface="Verdana"/>
              <a:sym typeface="Verdana"/>
            </a:endParaRPr>
          </a:p>
        </p:txBody>
      </p:sp>
      <p:graphicFrame>
        <p:nvGraphicFramePr>
          <p:cNvPr id="553" name="Google Shape;553;p41"/>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2"/>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559" name="Google Shape;559;p42"/>
          <p:cNvSpPr txBox="1"/>
          <p:nvPr>
            <p:ph type="title"/>
          </p:nvPr>
        </p:nvSpPr>
        <p:spPr>
          <a:xfrm>
            <a:off x="1762125" y="576649"/>
            <a:ext cx="10158025" cy="646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mbria Math"/>
              <a:buNone/>
            </a:pPr>
            <a:r>
              <a:rPr lang="en-US" sz="4000">
                <a:solidFill>
                  <a:schemeClr val="accent2"/>
                </a:solidFill>
                <a:latin typeface="Cambria Math"/>
                <a:ea typeface="Cambria Math"/>
                <a:cs typeface="Cambria Math"/>
                <a:sym typeface="Cambria Math"/>
              </a:rPr>
              <a:t>LINUS PAULING (1901-1994)</a:t>
            </a:r>
            <a:endParaRPr sz="3600">
              <a:solidFill>
                <a:schemeClr val="dk1"/>
              </a:solidFill>
              <a:latin typeface="Calibri"/>
              <a:ea typeface="Calibri"/>
              <a:cs typeface="Calibri"/>
              <a:sym typeface="Calibri"/>
            </a:endParaRPr>
          </a:p>
        </p:txBody>
      </p:sp>
      <p:sp>
        <p:nvSpPr>
          <p:cNvPr id="560" name="Google Shape;560;p42"/>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561" name="Google Shape;561;p42"/>
          <p:cNvSpPr/>
          <p:nvPr/>
        </p:nvSpPr>
        <p:spPr>
          <a:xfrm>
            <a:off x="1762124" y="1190508"/>
            <a:ext cx="70017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Once he had mastered understanding of the hydrogen bond, Linus was poised to pursue his other interest: the structure of proteins.</a:t>
            </a:r>
            <a:endParaRPr sz="1600">
              <a:solidFill>
                <a:schemeClr val="dk1"/>
              </a:solidFill>
              <a:latin typeface="Verdana"/>
              <a:ea typeface="Verdana"/>
              <a:cs typeface="Verdana"/>
              <a:sym typeface="Verdana"/>
            </a:endParaRPr>
          </a:p>
        </p:txBody>
      </p:sp>
      <p:pic>
        <p:nvPicPr>
          <p:cNvPr id="562" name="Google Shape;562;p42"/>
          <p:cNvPicPr preferRelativeResize="0"/>
          <p:nvPr/>
        </p:nvPicPr>
        <p:blipFill rotWithShape="1">
          <a:blip r:embed="rId3">
            <a:alphaModFix/>
          </a:blip>
          <a:srcRect b="0" l="0" r="0" t="0"/>
          <a:stretch/>
        </p:blipFill>
        <p:spPr>
          <a:xfrm>
            <a:off x="8763840" y="1224778"/>
            <a:ext cx="3019425" cy="47529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563" name="Google Shape;563;p42"/>
          <p:cNvSpPr txBox="1"/>
          <p:nvPr/>
        </p:nvSpPr>
        <p:spPr>
          <a:xfrm>
            <a:off x="9051071" y="6038800"/>
            <a:ext cx="28690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Figure 2. Linus Pauling worked with ball-and-stick models of atoms to illustrate the three-dimensional structure of molecules.</a:t>
            </a:r>
            <a:endParaRPr/>
          </a:p>
        </p:txBody>
      </p:sp>
      <p:sp>
        <p:nvSpPr>
          <p:cNvPr id="564" name="Google Shape;564;p42"/>
          <p:cNvSpPr/>
          <p:nvPr/>
        </p:nvSpPr>
        <p:spPr>
          <a:xfrm>
            <a:off x="1762124" y="1775283"/>
            <a:ext cx="7001714"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Proteins interested Pauling also because they controlled most everything happening inside the cell. For example, biochemical reactions are promoted by proteins that we call enzymes. In </a:t>
            </a:r>
            <a:r>
              <a:rPr b="1" lang="en-US" sz="1600">
                <a:solidFill>
                  <a:srgbClr val="000000"/>
                </a:solidFill>
                <a:latin typeface="Verdana"/>
                <a:ea typeface="Verdana"/>
                <a:cs typeface="Verdana"/>
                <a:sym typeface="Verdana"/>
              </a:rPr>
              <a:t>mitochondria</a:t>
            </a:r>
            <a:r>
              <a:rPr lang="en-US" sz="1600">
                <a:solidFill>
                  <a:srgbClr val="000000"/>
                </a:solidFill>
                <a:latin typeface="Verdana"/>
                <a:ea typeface="Verdana"/>
                <a:cs typeface="Verdana"/>
                <a:sym typeface="Verdana"/>
              </a:rPr>
              <a:t> of eukaryotic cells, for example, a variety of enzymes control the various reactions, known as the </a:t>
            </a:r>
            <a:r>
              <a:rPr b="1" lang="en-US" sz="1600">
                <a:solidFill>
                  <a:srgbClr val="000000"/>
                </a:solidFill>
                <a:latin typeface="Verdana"/>
                <a:ea typeface="Verdana"/>
                <a:cs typeface="Verdana"/>
                <a:sym typeface="Verdana"/>
              </a:rPr>
              <a:t>Krebs cycle</a:t>
            </a:r>
            <a:r>
              <a:rPr lang="en-US" sz="1600">
                <a:solidFill>
                  <a:srgbClr val="000000"/>
                </a:solidFill>
                <a:latin typeface="Verdana"/>
                <a:ea typeface="Verdana"/>
                <a:cs typeface="Verdana"/>
                <a:sym typeface="Verdana"/>
              </a:rPr>
              <a:t>, that harvest much of chemical bond energy from a break-down product of glucose. These enzymes also exist in prokaryotes, but the reactions occur in the cytoplasm.</a:t>
            </a:r>
            <a:endParaRPr sz="1600">
              <a:solidFill>
                <a:schemeClr val="dk1"/>
              </a:solidFill>
              <a:latin typeface="Verdana"/>
              <a:ea typeface="Verdana"/>
              <a:cs typeface="Verdana"/>
              <a:sym typeface="Verdana"/>
            </a:endParaRPr>
          </a:p>
        </p:txBody>
      </p:sp>
      <p:sp>
        <p:nvSpPr>
          <p:cNvPr id="565" name="Google Shape;565;p42"/>
          <p:cNvSpPr/>
          <p:nvPr/>
        </p:nvSpPr>
        <p:spPr>
          <a:xfrm>
            <a:off x="1762121" y="3837386"/>
            <a:ext cx="700171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Linus was especially interested in the chemical bonding of atoms within proteins. Originally, this interest was because he knew that enzymes attached in very specific ways to influence chemical reactions either to join molecules together or break them apart. He wondered what created the specificity of binding.</a:t>
            </a:r>
            <a:endParaRPr sz="1600">
              <a:solidFill>
                <a:schemeClr val="dk1"/>
              </a:solidFill>
              <a:latin typeface="Verdana"/>
              <a:ea typeface="Verdana"/>
              <a:cs typeface="Verdana"/>
              <a:sym typeface="Verdana"/>
            </a:endParaRPr>
          </a:p>
        </p:txBody>
      </p:sp>
      <p:sp>
        <p:nvSpPr>
          <p:cNvPr id="566" name="Google Shape;566;p42"/>
          <p:cNvSpPr/>
          <p:nvPr/>
        </p:nvSpPr>
        <p:spPr>
          <a:xfrm>
            <a:off x="1762115" y="5161637"/>
            <a:ext cx="700171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There were other reasons why Linus knew proteins were really important. For example, certain proteins interact with hormones and neurotransmitters to mediate their actions on cells. They do this by selectively binding to certain proteins in the cell membrane. You might think of these "receptors" as corks floating in the sea of the membrane’s lipid bilayer.</a:t>
            </a:r>
            <a:endParaRPr sz="1600">
              <a:solidFill>
                <a:schemeClr val="dk1"/>
              </a:solidFill>
              <a:latin typeface="Verdana"/>
              <a:ea typeface="Verdana"/>
              <a:cs typeface="Verdana"/>
              <a:sym typeface="Verdana"/>
            </a:endParaRPr>
          </a:p>
        </p:txBody>
      </p:sp>
      <p:graphicFrame>
        <p:nvGraphicFramePr>
          <p:cNvPr id="567" name="Google Shape;567;p42"/>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3"/>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573" name="Google Shape;573;p43"/>
          <p:cNvSpPr txBox="1"/>
          <p:nvPr>
            <p:ph type="title"/>
          </p:nvPr>
        </p:nvSpPr>
        <p:spPr>
          <a:xfrm>
            <a:off x="1762125" y="576649"/>
            <a:ext cx="10158025" cy="646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mbria Math"/>
              <a:buNone/>
            </a:pPr>
            <a:r>
              <a:rPr lang="en-US" sz="4000">
                <a:solidFill>
                  <a:schemeClr val="accent2"/>
                </a:solidFill>
                <a:latin typeface="Cambria Math"/>
                <a:ea typeface="Cambria Math"/>
                <a:cs typeface="Cambria Math"/>
                <a:sym typeface="Cambria Math"/>
              </a:rPr>
              <a:t>LINUS PAULING (1901-1994)</a:t>
            </a:r>
            <a:endParaRPr sz="3600">
              <a:solidFill>
                <a:schemeClr val="dk1"/>
              </a:solidFill>
              <a:latin typeface="Calibri"/>
              <a:ea typeface="Calibri"/>
              <a:cs typeface="Calibri"/>
              <a:sym typeface="Calibri"/>
            </a:endParaRPr>
          </a:p>
        </p:txBody>
      </p:sp>
      <p:sp>
        <p:nvSpPr>
          <p:cNvPr id="574" name="Google Shape;574;p43"/>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575" name="Google Shape;575;p43"/>
          <p:cNvSpPr/>
          <p:nvPr/>
        </p:nvSpPr>
        <p:spPr>
          <a:xfrm>
            <a:off x="1762125" y="1222980"/>
            <a:ext cx="1015802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Proteins are even involved in the function of genes. One class of proteins, histones, forms a coating around DNA to influence which genes are turned on or off. Finally, other kinds of proteins are anchored in eukaryotic cell membranes and influence cell-to-cell interactions.</a:t>
            </a:r>
            <a:endParaRPr sz="1600">
              <a:solidFill>
                <a:schemeClr val="dk1"/>
              </a:solidFill>
              <a:latin typeface="Verdana"/>
              <a:ea typeface="Verdana"/>
              <a:cs typeface="Verdana"/>
              <a:sym typeface="Verdana"/>
            </a:endParaRPr>
          </a:p>
        </p:txBody>
      </p:sp>
      <p:sp>
        <p:nvSpPr>
          <p:cNvPr id="576" name="Google Shape;576;p43"/>
          <p:cNvSpPr/>
          <p:nvPr/>
        </p:nvSpPr>
        <p:spPr>
          <a:xfrm>
            <a:off x="1762125" y="2053977"/>
            <a:ext cx="1015802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In 1951, Pauling reported that some 15 years of experiments in his lab on the structure of proteins indicated that proteins had complex three-dimensional structure. In the simplest, primary form, other investigators had shown that proteins contained chains of amino acids bonded together. Think of it like a string of beads, with some strings attached to other strings by Sulphur bonds (S in Fig.3).</a:t>
            </a:r>
            <a:endParaRPr sz="1600">
              <a:solidFill>
                <a:schemeClr val="dk1"/>
              </a:solidFill>
              <a:latin typeface="Verdana"/>
              <a:ea typeface="Verdana"/>
              <a:cs typeface="Verdana"/>
              <a:sym typeface="Verdana"/>
            </a:endParaRPr>
          </a:p>
        </p:txBody>
      </p:sp>
      <p:pic>
        <p:nvPicPr>
          <p:cNvPr id="577" name="Google Shape;577;p43"/>
          <p:cNvPicPr preferRelativeResize="0"/>
          <p:nvPr/>
        </p:nvPicPr>
        <p:blipFill rotWithShape="1">
          <a:blip r:embed="rId3">
            <a:alphaModFix/>
          </a:blip>
          <a:srcRect b="0" l="0" r="0" t="0"/>
          <a:stretch/>
        </p:blipFill>
        <p:spPr>
          <a:xfrm>
            <a:off x="1762124" y="3379694"/>
            <a:ext cx="5943600" cy="3324225"/>
          </a:xfrm>
          <a:prstGeom prst="rect">
            <a:avLst/>
          </a:prstGeom>
          <a:noFill/>
          <a:ln>
            <a:noFill/>
          </a:ln>
        </p:spPr>
      </p:pic>
      <p:sp>
        <p:nvSpPr>
          <p:cNvPr id="578" name="Google Shape;578;p43"/>
          <p:cNvSpPr/>
          <p:nvPr/>
        </p:nvSpPr>
        <p:spPr>
          <a:xfrm>
            <a:off x="7705724" y="5118631"/>
            <a:ext cx="371531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Times New Roman"/>
                <a:ea typeface="Times New Roman"/>
                <a:cs typeface="Times New Roman"/>
                <a:sym typeface="Times New Roman"/>
              </a:rPr>
              <a:t>Figure 3. Components of a protein. All proteins are made of many amino acids (shown here with abbreviated names: Ala, Lys, Pro, etc.) linked together in a chain. Some of the amino acids in one chain get tied with amino acids in another chain by sharing bonds with sulfur atoms (S).</a:t>
            </a:r>
            <a:endParaRPr sz="1200">
              <a:solidFill>
                <a:schemeClr val="dk1"/>
              </a:solidFill>
              <a:latin typeface="Gill Sans"/>
              <a:ea typeface="Gill Sans"/>
              <a:cs typeface="Gill Sans"/>
              <a:sym typeface="Gill Sans"/>
            </a:endParaRPr>
          </a:p>
        </p:txBody>
      </p:sp>
      <p:graphicFrame>
        <p:nvGraphicFramePr>
          <p:cNvPr id="579" name="Google Shape;579;p43"/>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4"/>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585" name="Google Shape;585;p44"/>
          <p:cNvSpPr txBox="1"/>
          <p:nvPr>
            <p:ph type="title"/>
          </p:nvPr>
        </p:nvSpPr>
        <p:spPr>
          <a:xfrm>
            <a:off x="1762125" y="576649"/>
            <a:ext cx="10158025" cy="646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mbria Math"/>
              <a:buNone/>
            </a:pPr>
            <a:r>
              <a:rPr lang="en-US" sz="4000">
                <a:solidFill>
                  <a:schemeClr val="accent2"/>
                </a:solidFill>
                <a:latin typeface="Cambria Math"/>
                <a:ea typeface="Cambria Math"/>
                <a:cs typeface="Cambria Math"/>
                <a:sym typeface="Cambria Math"/>
              </a:rPr>
              <a:t>LINUS PAULING (1901-1994)</a:t>
            </a:r>
            <a:endParaRPr sz="3600">
              <a:solidFill>
                <a:schemeClr val="dk1"/>
              </a:solidFill>
              <a:latin typeface="Calibri"/>
              <a:ea typeface="Calibri"/>
              <a:cs typeface="Calibri"/>
              <a:sym typeface="Calibri"/>
            </a:endParaRPr>
          </a:p>
        </p:txBody>
      </p:sp>
      <p:sp>
        <p:nvSpPr>
          <p:cNvPr id="586" name="Google Shape;586;p44"/>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587" name="Google Shape;587;p44"/>
          <p:cNvSpPr/>
          <p:nvPr/>
        </p:nvSpPr>
        <p:spPr>
          <a:xfrm>
            <a:off x="1762125" y="1207509"/>
            <a:ext cx="1015802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All that was known at the time was that proteins had a chain-like structure shown in the previous slide. Linus and a colleague, Robert Corey, showed how the amino acids were constructed and how hydrogen bonds forced the chain into coils, appearing much like the way a telephone cord coils (Fig. 4). What they showed was that the hydrogen atom in one amino acid would form a weak bond with another amino acid four down the chain. This bonding twists the chain into a coil, like a coiled telephone wire. The twist is right to left, creating a secondary structure that is called an alpha helix. </a:t>
            </a:r>
            <a:endParaRPr sz="1600">
              <a:solidFill>
                <a:schemeClr val="dk1"/>
              </a:solidFill>
              <a:latin typeface="Verdana"/>
              <a:ea typeface="Verdana"/>
              <a:cs typeface="Verdana"/>
              <a:sym typeface="Verdana"/>
            </a:endParaRPr>
          </a:p>
        </p:txBody>
      </p:sp>
      <p:sp>
        <p:nvSpPr>
          <p:cNvPr id="588" name="Google Shape;588;p44"/>
          <p:cNvSpPr/>
          <p:nvPr/>
        </p:nvSpPr>
        <p:spPr>
          <a:xfrm>
            <a:off x="1762125" y="3023391"/>
            <a:ext cx="10158024"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 further change in three-dimensional structure is imposed when sections of a coil line up against each other to form sheet-like structure. Finally, a tertiary structure is imposed when certain amino acids that are electrically charged and others that lack a charge caused stacking and folding to create a glob-like structure (Fig.5). The three-dimensional tertiary structure has pockets and protrusions of various surface electrical charges that govern how the protein interacts with other molecules. Still further, quaternary structure, is imposed if the protein consists of more than one amino acid chain. This complex structure dictates how hormones, neurosecretions, and drugs act on cells, by binding at specific locations in the protein.</a:t>
            </a:r>
            <a:endParaRPr sz="1600">
              <a:solidFill>
                <a:schemeClr val="dk1"/>
              </a:solidFill>
              <a:latin typeface="Verdana"/>
              <a:ea typeface="Verdana"/>
              <a:cs typeface="Verdana"/>
              <a:sym typeface="Verdana"/>
            </a:endParaRPr>
          </a:p>
        </p:txBody>
      </p:sp>
      <p:pic>
        <p:nvPicPr>
          <p:cNvPr id="589" name="Google Shape;589;p44"/>
          <p:cNvPicPr preferRelativeResize="0"/>
          <p:nvPr/>
        </p:nvPicPr>
        <p:blipFill rotWithShape="1">
          <a:blip r:embed="rId3">
            <a:alphaModFix/>
          </a:blip>
          <a:srcRect b="0" l="35875" r="16939" t="0"/>
          <a:stretch/>
        </p:blipFill>
        <p:spPr>
          <a:xfrm rot="5400000">
            <a:off x="4072052" y="4345566"/>
            <a:ext cx="800008" cy="2609850"/>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7572584" y="5110677"/>
            <a:ext cx="1636970" cy="1541339"/>
          </a:xfrm>
          <a:prstGeom prst="rect">
            <a:avLst/>
          </a:prstGeom>
          <a:noFill/>
          <a:ln>
            <a:noFill/>
          </a:ln>
        </p:spPr>
      </p:pic>
      <p:sp>
        <p:nvSpPr>
          <p:cNvPr id="591" name="Google Shape;591;p44"/>
          <p:cNvSpPr txBox="1"/>
          <p:nvPr/>
        </p:nvSpPr>
        <p:spPr>
          <a:xfrm>
            <a:off x="3167131" y="6005685"/>
            <a:ext cx="28690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Figure 4. Telephone-cord analogy of protein structure. Helix coiling to form secondary structure. </a:t>
            </a:r>
            <a:endParaRPr/>
          </a:p>
        </p:txBody>
      </p:sp>
      <p:sp>
        <p:nvSpPr>
          <p:cNvPr id="592" name="Google Shape;592;p44"/>
          <p:cNvSpPr txBox="1"/>
          <p:nvPr/>
        </p:nvSpPr>
        <p:spPr>
          <a:xfrm>
            <a:off x="9209554" y="5404164"/>
            <a:ext cx="27105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Figure 5. Folding and stacking to create tertiary structure.</a:t>
            </a:r>
            <a:endParaRPr/>
          </a:p>
        </p:txBody>
      </p:sp>
      <p:graphicFrame>
        <p:nvGraphicFramePr>
          <p:cNvPr id="593" name="Google Shape;593;p44"/>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45"/>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599" name="Google Shape;599;p45"/>
          <p:cNvSpPr txBox="1"/>
          <p:nvPr>
            <p:ph type="title"/>
          </p:nvPr>
        </p:nvSpPr>
        <p:spPr>
          <a:xfrm>
            <a:off x="1762125" y="576649"/>
            <a:ext cx="10158025" cy="646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mbria Math"/>
              <a:buNone/>
            </a:pPr>
            <a:r>
              <a:rPr lang="en-US" sz="4000">
                <a:solidFill>
                  <a:schemeClr val="accent2"/>
                </a:solidFill>
                <a:latin typeface="Cambria Math"/>
                <a:ea typeface="Cambria Math"/>
                <a:cs typeface="Cambria Math"/>
                <a:sym typeface="Cambria Math"/>
              </a:rPr>
              <a:t>LINUS PAULING (1901-1994)</a:t>
            </a:r>
            <a:endParaRPr sz="3600">
              <a:solidFill>
                <a:schemeClr val="dk1"/>
              </a:solidFill>
              <a:latin typeface="Calibri"/>
              <a:ea typeface="Calibri"/>
              <a:cs typeface="Calibri"/>
              <a:sym typeface="Calibri"/>
            </a:endParaRPr>
          </a:p>
        </p:txBody>
      </p:sp>
      <p:sp>
        <p:nvSpPr>
          <p:cNvPr id="600" name="Google Shape;600;p45"/>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601" name="Google Shape;601;p45"/>
          <p:cNvSpPr/>
          <p:nvPr/>
        </p:nvSpPr>
        <p:spPr>
          <a:xfrm>
            <a:off x="1762125" y="1222980"/>
            <a:ext cx="10158025"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These monumental discoveries were not enough for Pauling. By now, everybody knew that hydrogen bonds had to play a role in DNA structure and function. Linus took on the challenge from a British team consisting of James Watson and Francis Crick. All of them used Pauling’s bond-length data and ideas of coiling induced by hydrogen bonding and the approach of x-ray diffraction to decode the structure of DNA. The problem for Linus was that his resounding success with protein structure made him too optimistic about his prowess for solving the DNA problem. In a few months he dashed off his conclusion that DNA was a triple helix—a serious mistake. He apparently forgot that it took him some 15 years to unravel protein structure. He would not have made this mistake if he had seen the DNA x-rays taken by Rosalind Franklin. He had asked to see them, but they would not share their pictures with him.</a:t>
            </a:r>
            <a:endParaRPr sz="1600">
              <a:solidFill>
                <a:schemeClr val="dk1"/>
              </a:solidFill>
              <a:latin typeface="Verdana"/>
              <a:ea typeface="Verdana"/>
              <a:cs typeface="Verdana"/>
              <a:sym typeface="Verdana"/>
            </a:endParaRPr>
          </a:p>
        </p:txBody>
      </p:sp>
      <p:sp>
        <p:nvSpPr>
          <p:cNvPr id="602" name="Google Shape;602;p45"/>
          <p:cNvSpPr/>
          <p:nvPr/>
        </p:nvSpPr>
        <p:spPr>
          <a:xfrm>
            <a:off x="1762125" y="3777525"/>
            <a:ext cx="1015802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In their famous book, </a:t>
            </a:r>
            <a:r>
              <a:rPr i="1" lang="en-US" sz="1600">
                <a:solidFill>
                  <a:srgbClr val="000000"/>
                </a:solidFill>
                <a:latin typeface="Verdana"/>
                <a:ea typeface="Verdana"/>
                <a:cs typeface="Verdana"/>
                <a:sym typeface="Verdana"/>
              </a:rPr>
              <a:t>The Double Helix,</a:t>
            </a:r>
            <a:r>
              <a:rPr lang="en-US" sz="1600">
                <a:solidFill>
                  <a:srgbClr val="000000"/>
                </a:solidFill>
                <a:latin typeface="Verdana"/>
                <a:ea typeface="Verdana"/>
                <a:cs typeface="Verdana"/>
                <a:sym typeface="Verdana"/>
              </a:rPr>
              <a:t> Watson and Crick describe the race to be the first to understand DNA structure and, in the process, genes. They freely admit that the race was with Linus, and they used his explanation of chemical bonding as the basis for arriving at the correct structure of DNA. Linus came very close to winning a second Nobel Prize in chemistry. One of the students that Linus trained, William Lipscomb, also won a Nobel Prize.</a:t>
            </a:r>
            <a:endParaRPr sz="1600">
              <a:solidFill>
                <a:schemeClr val="dk1"/>
              </a:solidFill>
              <a:latin typeface="Verdana"/>
              <a:ea typeface="Verdana"/>
              <a:cs typeface="Verdana"/>
              <a:sym typeface="Verdana"/>
            </a:endParaRPr>
          </a:p>
        </p:txBody>
      </p:sp>
      <p:sp>
        <p:nvSpPr>
          <p:cNvPr id="603" name="Google Shape;603;p45"/>
          <p:cNvSpPr/>
          <p:nvPr/>
        </p:nvSpPr>
        <p:spPr>
          <a:xfrm>
            <a:off x="1762125" y="5100964"/>
            <a:ext cx="1020677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One reason for Linus Pauling's lifetime of success is explained by an exchange he had with a high school student: "How do you get so many great ideas?" the student asked. Linus replied, "To get good ideas, the important thing is to have lots of ideas." He believed that if you were wrong, some smart scientist would soon show the idea to be wrong. This, of course, happened to him, because he was wrong about the structure of DNA. But if you are right, you may have an idea that nobody else would have thought of. Pauling got that right for protein structure.</a:t>
            </a:r>
            <a:endParaRPr sz="1600">
              <a:solidFill>
                <a:schemeClr val="dk1"/>
              </a:solidFill>
              <a:latin typeface="Verdana"/>
              <a:ea typeface="Verdana"/>
              <a:cs typeface="Verdana"/>
              <a:sym typeface="Verdana"/>
            </a:endParaRPr>
          </a:p>
        </p:txBody>
      </p:sp>
      <p:graphicFrame>
        <p:nvGraphicFramePr>
          <p:cNvPr id="604" name="Google Shape;604;p45"/>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46"/>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610" name="Google Shape;610;p46"/>
          <p:cNvSpPr txBox="1"/>
          <p:nvPr>
            <p:ph type="title"/>
          </p:nvPr>
        </p:nvSpPr>
        <p:spPr>
          <a:xfrm>
            <a:off x="1762125" y="576649"/>
            <a:ext cx="10158025" cy="646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mbria Math"/>
              <a:buNone/>
            </a:pPr>
            <a:r>
              <a:rPr lang="en-US" sz="4000">
                <a:solidFill>
                  <a:schemeClr val="accent2"/>
                </a:solidFill>
                <a:latin typeface="Cambria Math"/>
                <a:ea typeface="Cambria Math"/>
                <a:cs typeface="Cambria Math"/>
                <a:sym typeface="Cambria Math"/>
              </a:rPr>
              <a:t>REFERENCES</a:t>
            </a:r>
            <a:endParaRPr sz="3600">
              <a:solidFill>
                <a:schemeClr val="dk1"/>
              </a:solidFill>
              <a:latin typeface="Calibri"/>
              <a:ea typeface="Calibri"/>
              <a:cs typeface="Calibri"/>
              <a:sym typeface="Calibri"/>
            </a:endParaRPr>
          </a:p>
        </p:txBody>
      </p:sp>
      <p:sp>
        <p:nvSpPr>
          <p:cNvPr id="611" name="Google Shape;611;p46"/>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612" name="Google Shape;612;p46"/>
          <p:cNvSpPr/>
          <p:nvPr/>
        </p:nvSpPr>
        <p:spPr>
          <a:xfrm>
            <a:off x="3048000" y="1911620"/>
            <a:ext cx="6096000" cy="35599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Author: W. R. Klemm</a:t>
            </a:r>
            <a:endParaRPr sz="1600">
              <a:solidFill>
                <a:schemeClr val="dk1"/>
              </a:solidFill>
              <a:latin typeface="Verdana"/>
              <a:ea typeface="Verdana"/>
              <a:cs typeface="Verdana"/>
              <a:sym typeface="Verdana"/>
            </a:endParaRPr>
          </a:p>
          <a:p>
            <a:pPr indent="0" lvl="0" marL="0" marR="0" rtl="0" algn="l">
              <a:spcBef>
                <a:spcPts val="800"/>
              </a:spcBef>
              <a:spcAft>
                <a:spcPts val="0"/>
              </a:spcAft>
              <a:buNone/>
            </a:pPr>
            <a:r>
              <a:rPr lang="en-US" sz="1600">
                <a:solidFill>
                  <a:srgbClr val="000000"/>
                </a:solidFill>
                <a:latin typeface="Verdana"/>
                <a:ea typeface="Verdana"/>
                <a:cs typeface="Verdana"/>
                <a:sym typeface="Verdana"/>
              </a:rPr>
              <a:t>Photos:</a:t>
            </a:r>
            <a:endParaRPr sz="1600">
              <a:solidFill>
                <a:schemeClr val="dk1"/>
              </a:solidFill>
              <a:latin typeface="Verdana"/>
              <a:ea typeface="Verdana"/>
              <a:cs typeface="Verdana"/>
              <a:sym typeface="Verdana"/>
            </a:endParaRPr>
          </a:p>
          <a:p>
            <a:pPr indent="-457200" lvl="0" marL="457200" marR="0" rtl="0" algn="l">
              <a:spcBef>
                <a:spcPts val="800"/>
              </a:spcBef>
              <a:spcAft>
                <a:spcPts val="0"/>
              </a:spcAft>
              <a:buNone/>
            </a:pPr>
            <a:r>
              <a:rPr lang="en-US" sz="1600">
                <a:solidFill>
                  <a:srgbClr val="000000"/>
                </a:solidFill>
                <a:latin typeface="Verdana"/>
                <a:ea typeface="Verdana"/>
                <a:cs typeface="Verdana"/>
                <a:sym typeface="Verdana"/>
              </a:rPr>
              <a:t>The Double Helix, 1968, New York: Authenum (Linus Pauling, p.37)</a:t>
            </a:r>
            <a:endParaRPr sz="1600">
              <a:solidFill>
                <a:schemeClr val="dk1"/>
              </a:solidFill>
              <a:latin typeface="Verdana"/>
              <a:ea typeface="Verdana"/>
              <a:cs typeface="Verdana"/>
              <a:sym typeface="Verdana"/>
            </a:endParaRPr>
          </a:p>
          <a:p>
            <a:pPr indent="-457200" lvl="0" marL="457200" marR="0" rtl="0" algn="l">
              <a:spcBef>
                <a:spcPts val="800"/>
              </a:spcBef>
              <a:spcAft>
                <a:spcPts val="0"/>
              </a:spcAft>
              <a:buNone/>
            </a:pPr>
            <a:r>
              <a:rPr lang="en-US" sz="1600">
                <a:solidFill>
                  <a:srgbClr val="000000"/>
                </a:solidFill>
                <a:latin typeface="Verdana"/>
                <a:ea typeface="Verdana"/>
                <a:cs typeface="Verdana"/>
                <a:sym typeface="Verdana"/>
              </a:rPr>
              <a:t>Discover Magazine, Nov. 2018 (protein structures, p. 57)</a:t>
            </a:r>
            <a:endParaRPr sz="1600">
              <a:solidFill>
                <a:schemeClr val="dk1"/>
              </a:solidFill>
              <a:latin typeface="Verdana"/>
              <a:ea typeface="Verdana"/>
              <a:cs typeface="Verdana"/>
              <a:sym typeface="Verdana"/>
            </a:endParaRPr>
          </a:p>
          <a:p>
            <a:pPr indent="-457200" lvl="0" marL="457200" marR="0" rtl="0" algn="l">
              <a:spcBef>
                <a:spcPts val="800"/>
              </a:spcBef>
              <a:spcAft>
                <a:spcPts val="0"/>
              </a:spcAft>
              <a:buNone/>
            </a:pPr>
            <a:r>
              <a:rPr lang="en-US" sz="1600">
                <a:solidFill>
                  <a:srgbClr val="000000"/>
                </a:solidFill>
                <a:latin typeface="Verdana"/>
                <a:ea typeface="Verdana"/>
                <a:cs typeface="Verdana"/>
                <a:sym typeface="Verdana"/>
              </a:rPr>
              <a:t>Oregon State University, http://scarc.library.oregonstate.edu/coll/pauling/bond/pictures/1925i.63.html (Pauling lab).</a:t>
            </a:r>
            <a:endParaRPr sz="1600">
              <a:solidFill>
                <a:schemeClr val="dk1"/>
              </a:solidFill>
              <a:latin typeface="Verdana"/>
              <a:ea typeface="Verdana"/>
              <a:cs typeface="Verdana"/>
              <a:sym typeface="Verdana"/>
            </a:endParaRPr>
          </a:p>
          <a:p>
            <a:pPr indent="-457200" lvl="0" marL="457200" marR="0" rtl="0" algn="l">
              <a:spcBef>
                <a:spcPts val="800"/>
              </a:spcBef>
              <a:spcAft>
                <a:spcPts val="0"/>
              </a:spcAft>
              <a:buNone/>
            </a:pPr>
            <a:r>
              <a:rPr lang="en-US" sz="1600">
                <a:solidFill>
                  <a:srgbClr val="000000"/>
                </a:solidFill>
                <a:latin typeface="Verdana"/>
                <a:ea typeface="Verdana"/>
                <a:cs typeface="Verdana"/>
                <a:sym typeface="Verdana"/>
              </a:rPr>
              <a:t>Linus Pauling – Biographical. NobelPrize.org. Nobel Media AB 2019. Mon. 26 Aug 2019.</a:t>
            </a:r>
            <a:r>
              <a:rPr lang="en-US" sz="1600">
                <a:solidFill>
                  <a:srgbClr val="8A8A8D"/>
                </a:solidFill>
                <a:latin typeface="Verdana"/>
                <a:ea typeface="Verdana"/>
                <a:cs typeface="Verdana"/>
                <a:sym typeface="Verdana"/>
              </a:rPr>
              <a:t> </a:t>
            </a:r>
            <a:r>
              <a:rPr lang="en-US" sz="1600">
                <a:solidFill>
                  <a:srgbClr val="000000"/>
                </a:solidFill>
                <a:latin typeface="Verdana"/>
                <a:ea typeface="Verdana"/>
                <a:cs typeface="Verdana"/>
                <a:sym typeface="Verdana"/>
              </a:rPr>
              <a:t>&lt;</a:t>
            </a:r>
            <a:r>
              <a:rPr lang="en-US" sz="1600" u="sng">
                <a:solidFill>
                  <a:srgbClr val="1155CC"/>
                </a:solidFill>
                <a:latin typeface="Verdana"/>
                <a:ea typeface="Verdana"/>
                <a:cs typeface="Verdana"/>
                <a:sym typeface="Verdana"/>
                <a:hlinkClick r:id="rId3">
                  <a:extLst>
                    <a:ext uri="{A12FA001-AC4F-418D-AE19-62706E023703}">
                      <ahyp:hlinkClr val="tx"/>
                    </a:ext>
                  </a:extLst>
                </a:hlinkClick>
              </a:rPr>
              <a:t>https://www.nobelprize.org/prizes/chemistry/1954/pauling/biographical/</a:t>
            </a:r>
            <a:r>
              <a:rPr lang="en-US" sz="1600">
                <a:solidFill>
                  <a:srgbClr val="000000"/>
                </a:solidFill>
                <a:latin typeface="Verdana"/>
                <a:ea typeface="Verdana"/>
                <a:cs typeface="Verdana"/>
                <a:sym typeface="Verdana"/>
              </a:rPr>
              <a:t>&gt;</a:t>
            </a:r>
            <a:endParaRPr sz="1600">
              <a:solidFill>
                <a:schemeClr val="dk1"/>
              </a:solidFill>
              <a:latin typeface="Verdana"/>
              <a:ea typeface="Verdana"/>
              <a:cs typeface="Verdana"/>
              <a:sym typeface="Verdana"/>
            </a:endParaRPr>
          </a:p>
        </p:txBody>
      </p:sp>
      <p:graphicFrame>
        <p:nvGraphicFramePr>
          <p:cNvPr id="613" name="Google Shape;613;p46"/>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47"/>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619" name="Google Shape;619;p47"/>
          <p:cNvSpPr/>
          <p:nvPr/>
        </p:nvSpPr>
        <p:spPr>
          <a:xfrm>
            <a:off x="3484357" y="2967335"/>
            <a:ext cx="522328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Common Hazards</a:t>
            </a:r>
            <a:endParaRPr/>
          </a:p>
        </p:txBody>
      </p:sp>
      <p:graphicFrame>
        <p:nvGraphicFramePr>
          <p:cNvPr id="620" name="Google Shape;620;p47"/>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48"/>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626" name="Google Shape;626;p48"/>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A TOXIC SUBSTANCE - LEAD</a:t>
            </a:r>
            <a:endParaRPr/>
          </a:p>
        </p:txBody>
      </p:sp>
      <p:sp>
        <p:nvSpPr>
          <p:cNvPr id="627" name="Google Shape;627;p48"/>
          <p:cNvSpPr/>
          <p:nvPr/>
        </p:nvSpPr>
        <p:spPr>
          <a:xfrm>
            <a:off x="8383072" y="2387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Common Hazards</a:t>
            </a:r>
            <a:endParaRPr/>
          </a:p>
        </p:txBody>
      </p:sp>
      <p:sp>
        <p:nvSpPr>
          <p:cNvPr id="628" name="Google Shape;628;p48"/>
          <p:cNvSpPr/>
          <p:nvPr/>
        </p:nvSpPr>
        <p:spPr>
          <a:xfrm>
            <a:off x="1756502" y="1259018"/>
            <a:ext cx="101692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How are we exposed to lead?</a:t>
            </a:r>
            <a:endParaRPr sz="1600">
              <a:solidFill>
                <a:srgbClr val="4A5241"/>
              </a:solidFill>
              <a:latin typeface="Verdana"/>
              <a:ea typeface="Verdana"/>
              <a:cs typeface="Verdana"/>
              <a:sym typeface="Verdana"/>
            </a:endParaRPr>
          </a:p>
        </p:txBody>
      </p:sp>
      <p:sp>
        <p:nvSpPr>
          <p:cNvPr id="629" name="Google Shape;629;p48"/>
          <p:cNvSpPr/>
          <p:nvPr/>
        </p:nvSpPr>
        <p:spPr>
          <a:xfrm>
            <a:off x="1756502" y="1597572"/>
            <a:ext cx="5218039"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Although lead does not occur naturally in the body, everyone has acquired some lead in their body from the environment. The CDC cites the major source of lead exposure among U.S. children is lead-based paint and lead-contaminated dust found in deteriorating buildings. Lead-based paints were banned for use in housing in 1978. However, approximately 24 million housing units in the United States have deteriorated leaded paint and elevated levels of lead-contaminated house dust. More than 4 million of these dwellings are home to one or more young children. Lead interferes with red blood cell formation. It can cause brain damage, slowed growth and development, learning and behavior problems, and hearing and speech problems. At very high levels, it can cause seizures, coma, and even death. The effects on mental development are especially severe in young children. </a:t>
            </a:r>
            <a:r>
              <a:rPr lang="en-US" sz="1600" u="sng">
                <a:solidFill>
                  <a:schemeClr val="accent1"/>
                </a:solidFill>
                <a:latin typeface="Verdana"/>
                <a:ea typeface="Verdana"/>
                <a:cs typeface="Verdana"/>
                <a:sym typeface="Verdana"/>
                <a:hlinkClick r:id="rId3">
                  <a:extLst>
                    <a:ext uri="{A12FA001-AC4F-418D-AE19-62706E023703}">
                      <ahyp:hlinkClr val="tx"/>
                    </a:ext>
                  </a:extLst>
                </a:hlinkClick>
              </a:rPr>
              <a:t>Click here</a:t>
            </a:r>
            <a:r>
              <a:rPr lang="en-US" sz="1600">
                <a:solidFill>
                  <a:schemeClr val="dk1"/>
                </a:solidFill>
                <a:latin typeface="Verdana"/>
                <a:ea typeface="Verdana"/>
                <a:cs typeface="Verdana"/>
                <a:sym typeface="Verdana"/>
              </a:rPr>
              <a:t> and </a:t>
            </a:r>
            <a:r>
              <a:rPr lang="en-US" sz="1600" u="sng">
                <a:solidFill>
                  <a:schemeClr val="accent1"/>
                </a:solidFill>
                <a:latin typeface="Verdana"/>
                <a:ea typeface="Verdana"/>
                <a:cs typeface="Verdana"/>
                <a:sym typeface="Verdana"/>
                <a:hlinkClick r:id="rId4">
                  <a:extLst>
                    <a:ext uri="{A12FA001-AC4F-418D-AE19-62706E023703}">
                      <ahyp:hlinkClr val="tx"/>
                    </a:ext>
                  </a:extLst>
                </a:hlinkClick>
              </a:rPr>
              <a:t>here</a:t>
            </a:r>
            <a:r>
              <a:rPr lang="en-US" sz="1600">
                <a:solidFill>
                  <a:schemeClr val="dk1"/>
                </a:solidFill>
                <a:latin typeface="Verdana"/>
                <a:ea typeface="Verdana"/>
                <a:cs typeface="Verdana"/>
                <a:sym typeface="Verdana"/>
              </a:rPr>
              <a:t> to learn more about childhood lead poisoning.</a:t>
            </a:r>
            <a:endParaRPr/>
          </a:p>
        </p:txBody>
      </p:sp>
      <p:pic>
        <p:nvPicPr>
          <p:cNvPr id="630" name="Google Shape;630;p48"/>
          <p:cNvPicPr preferRelativeResize="0"/>
          <p:nvPr/>
        </p:nvPicPr>
        <p:blipFill rotWithShape="1">
          <a:blip r:embed="rId5">
            <a:alphaModFix/>
          </a:blip>
          <a:srcRect b="0" l="0" r="0" t="0"/>
          <a:stretch/>
        </p:blipFill>
        <p:spPr>
          <a:xfrm>
            <a:off x="7345132" y="1785483"/>
            <a:ext cx="4210050" cy="4210050"/>
          </a:xfrm>
          <a:prstGeom prst="rect">
            <a:avLst/>
          </a:prstGeom>
          <a:noFill/>
          <a:ln>
            <a:noFill/>
          </a:ln>
        </p:spPr>
      </p:pic>
      <p:graphicFrame>
        <p:nvGraphicFramePr>
          <p:cNvPr id="631" name="Google Shape;631;p48"/>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6">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49"/>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637" name="Google Shape;637;p49"/>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A TOXIC SUBSTANCE - LEAD</a:t>
            </a:r>
            <a:endParaRPr/>
          </a:p>
        </p:txBody>
      </p:sp>
      <p:sp>
        <p:nvSpPr>
          <p:cNvPr id="638" name="Google Shape;638;p49"/>
          <p:cNvSpPr/>
          <p:nvPr/>
        </p:nvSpPr>
        <p:spPr>
          <a:xfrm>
            <a:off x="8383072" y="2387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Common Hazards</a:t>
            </a:r>
            <a:endParaRPr/>
          </a:p>
        </p:txBody>
      </p:sp>
      <p:sp>
        <p:nvSpPr>
          <p:cNvPr id="639" name="Google Shape;639;p49"/>
          <p:cNvSpPr/>
          <p:nvPr/>
        </p:nvSpPr>
        <p:spPr>
          <a:xfrm>
            <a:off x="2419889" y="1814828"/>
            <a:ext cx="6096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How does lead make us sick?</a:t>
            </a:r>
            <a:endParaRPr sz="1600">
              <a:solidFill>
                <a:srgbClr val="4A5241"/>
              </a:solidFill>
              <a:latin typeface="Verdana"/>
              <a:ea typeface="Verdana"/>
              <a:cs typeface="Verdana"/>
              <a:sym typeface="Verdana"/>
            </a:endParaRPr>
          </a:p>
        </p:txBody>
      </p:sp>
      <p:sp>
        <p:nvSpPr>
          <p:cNvPr id="640" name="Google Shape;640;p49"/>
          <p:cNvSpPr/>
          <p:nvPr/>
        </p:nvSpPr>
        <p:spPr>
          <a:xfrm>
            <a:off x="2419889" y="2178968"/>
            <a:ext cx="60960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Lead is a true poison that has no necessary role in the body. Scientists have only an incomplete understanding of how lead acts as a poison. One thing seems clearly established: lead damages many body systems, but especially the brain and cardiovascular system, by inhibiting a range of enzymes, particularly those involved in making the non-protein part of hemoglobin (heme) and anti-oxidant chemicals. Lead generates reactive oxygen molecules and intensifies oxidative stress and cellular inflammation. The mechanism often involves a distortion of protein three-dimensional structure when lead binds to proteins.</a:t>
            </a:r>
            <a:endParaRPr/>
          </a:p>
        </p:txBody>
      </p:sp>
      <p:pic>
        <p:nvPicPr>
          <p:cNvPr descr="Lead Element Abbreviation Image" id="641" name="Google Shape;641;p49"/>
          <p:cNvPicPr preferRelativeResize="0"/>
          <p:nvPr/>
        </p:nvPicPr>
        <p:blipFill rotWithShape="1">
          <a:blip r:embed="rId3">
            <a:alphaModFix/>
          </a:blip>
          <a:srcRect b="5479" l="5211" r="6360" t="3889"/>
          <a:stretch/>
        </p:blipFill>
        <p:spPr>
          <a:xfrm>
            <a:off x="8845826" y="2564296"/>
            <a:ext cx="1828800" cy="1699591"/>
          </a:xfrm>
          <a:prstGeom prst="rect">
            <a:avLst/>
          </a:prstGeom>
          <a:noFill/>
          <a:ln>
            <a:noFill/>
          </a:ln>
        </p:spPr>
      </p:pic>
      <p:graphicFrame>
        <p:nvGraphicFramePr>
          <p:cNvPr id="642" name="Google Shape;642;p49"/>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FFFFFF"/>
                </a:solidFill>
                <a:latin typeface="Calibri"/>
                <a:ea typeface="Calibri"/>
                <a:cs typeface="Calibri"/>
                <a:sym typeface="Calibri"/>
              </a:rPr>
              <a:t>Building Proteins</a:t>
            </a:r>
            <a:endParaRPr/>
          </a:p>
        </p:txBody>
      </p:sp>
      <p:sp>
        <p:nvSpPr>
          <p:cNvPr id="130" name="Google Shape;130;p5"/>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WE NEED PROTEIN</a:t>
            </a:r>
            <a:endParaRPr/>
          </a:p>
        </p:txBody>
      </p:sp>
      <p:sp>
        <p:nvSpPr>
          <p:cNvPr id="131" name="Google Shape;131;p5"/>
          <p:cNvSpPr/>
          <p:nvPr/>
        </p:nvSpPr>
        <p:spPr>
          <a:xfrm>
            <a:off x="9184593" y="-4945"/>
            <a:ext cx="25808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EAB9A3"/>
                </a:solidFill>
                <a:latin typeface="Calibri"/>
                <a:ea typeface="Calibri"/>
                <a:cs typeface="Calibri"/>
                <a:sym typeface="Calibri"/>
              </a:rPr>
              <a:t>Introduction</a:t>
            </a:r>
            <a:endParaRPr/>
          </a:p>
        </p:txBody>
      </p:sp>
      <p:sp>
        <p:nvSpPr>
          <p:cNvPr id="132" name="Google Shape;132;p5"/>
          <p:cNvSpPr/>
          <p:nvPr/>
        </p:nvSpPr>
        <p:spPr>
          <a:xfrm>
            <a:off x="1935722" y="1259019"/>
            <a:ext cx="829164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You’ve probably heard about how important proteins are for your health. Certain foods like eggs, chicken, fish, and beef are very rich in protein.</a:t>
            </a:r>
            <a:endParaRPr/>
          </a:p>
        </p:txBody>
      </p:sp>
      <p:pic>
        <p:nvPicPr>
          <p:cNvPr descr="Eating &amp; Nutrition for Hemodialysis | NIDDK" id="133" name="Google Shape;133;p5"/>
          <p:cNvPicPr preferRelativeResize="0"/>
          <p:nvPr/>
        </p:nvPicPr>
        <p:blipFill rotWithShape="1">
          <a:blip r:embed="rId3">
            <a:alphaModFix/>
          </a:blip>
          <a:srcRect b="0" l="0" r="0" t="0"/>
          <a:stretch/>
        </p:blipFill>
        <p:spPr>
          <a:xfrm>
            <a:off x="4381500" y="1921954"/>
            <a:ext cx="3429000" cy="1974215"/>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
        <p:nvSpPr>
          <p:cNvPr id="134" name="Google Shape;134;p5"/>
          <p:cNvSpPr/>
          <p:nvPr/>
        </p:nvSpPr>
        <p:spPr>
          <a:xfrm>
            <a:off x="2047461" y="3969731"/>
            <a:ext cx="817990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Have you ever thought about what proteins really are? Proteins are large size molecules called </a:t>
            </a:r>
            <a:r>
              <a:rPr b="1" lang="en-US" sz="1600" u="sng">
                <a:solidFill>
                  <a:schemeClr val="accent1"/>
                </a:solidFill>
                <a:latin typeface="Verdana"/>
                <a:ea typeface="Verdana"/>
                <a:cs typeface="Verdana"/>
                <a:sym typeface="Verdana"/>
                <a:hlinkClick action="ppaction://hlinksldjump" r:id="rId4">
                  <a:extLst>
                    <a:ext uri="{A12FA001-AC4F-418D-AE19-62706E023703}">
                      <ahyp:hlinkClr val="tx"/>
                    </a:ext>
                  </a:extLst>
                </a:hlinkClick>
              </a:rPr>
              <a:t>macromolecules</a:t>
            </a:r>
            <a:r>
              <a:rPr lang="en-US" sz="1600">
                <a:solidFill>
                  <a:schemeClr val="dk1"/>
                </a:solidFill>
                <a:latin typeface="Verdana"/>
                <a:ea typeface="Verdana"/>
                <a:cs typeface="Verdana"/>
                <a:sym typeface="Verdana"/>
              </a:rPr>
              <a:t>. Proteins are made up of amino acids that join together to form long chains. You can think of a protein as a string of beads in which each bead is an amino acid. There are 20 amino acids that help form the thousands of different proteins in your body.</a:t>
            </a:r>
            <a:endParaRPr/>
          </a:p>
        </p:txBody>
      </p:sp>
      <p:sp>
        <p:nvSpPr>
          <p:cNvPr id="135" name="Google Shape;135;p5"/>
          <p:cNvSpPr/>
          <p:nvPr/>
        </p:nvSpPr>
        <p:spPr>
          <a:xfrm>
            <a:off x="2047461" y="5293170"/>
            <a:ext cx="8179904" cy="112293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Proteins do most of their work in the cell and perform various jobs. Proteins are needed to make structures in the cell and to serve in a variety of ways as signaling molecules. The building of protein is directed by the genes on chromosomes inside the cell nucleus.</a:t>
            </a:r>
            <a:endParaRPr sz="1600">
              <a:solidFill>
                <a:schemeClr val="dk1"/>
              </a:solidFill>
              <a:latin typeface="Verdana"/>
              <a:ea typeface="Verdana"/>
              <a:cs typeface="Verdana"/>
              <a:sym typeface="Verdana"/>
            </a:endParaRPr>
          </a:p>
        </p:txBody>
      </p:sp>
      <p:graphicFrame>
        <p:nvGraphicFramePr>
          <p:cNvPr id="136" name="Google Shape;136;p5"/>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0"/>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648" name="Google Shape;648;p50"/>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A TOXIC SUBSTANCE - HEXANE</a:t>
            </a:r>
            <a:endParaRPr/>
          </a:p>
        </p:txBody>
      </p:sp>
      <p:sp>
        <p:nvSpPr>
          <p:cNvPr id="649" name="Google Shape;649;p50"/>
          <p:cNvSpPr/>
          <p:nvPr/>
        </p:nvSpPr>
        <p:spPr>
          <a:xfrm>
            <a:off x="8383072" y="2387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Common Hazards</a:t>
            </a:r>
            <a:endParaRPr/>
          </a:p>
        </p:txBody>
      </p:sp>
      <p:sp>
        <p:nvSpPr>
          <p:cNvPr id="650" name="Google Shape;650;p50"/>
          <p:cNvSpPr/>
          <p:nvPr/>
        </p:nvSpPr>
        <p:spPr>
          <a:xfrm>
            <a:off x="2613026" y="2406499"/>
            <a:ext cx="418000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Why is hexane dangerous?</a:t>
            </a:r>
            <a:endParaRPr sz="1600">
              <a:solidFill>
                <a:srgbClr val="4A5241"/>
              </a:solidFill>
              <a:latin typeface="Verdana"/>
              <a:ea typeface="Verdana"/>
              <a:cs typeface="Verdana"/>
              <a:sym typeface="Verdana"/>
            </a:endParaRPr>
          </a:p>
        </p:txBody>
      </p:sp>
      <p:sp>
        <p:nvSpPr>
          <p:cNvPr id="651" name="Google Shape;651;p50"/>
          <p:cNvSpPr/>
          <p:nvPr/>
        </p:nvSpPr>
        <p:spPr>
          <a:xfrm>
            <a:off x="2627729" y="2745053"/>
            <a:ext cx="4185446"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Hexane, a molecule with six carbon atoms, each bonded to hydrogen, is very toxic. The damage caused by hexane includes liver damage and a wasting away of both sensory and motor nerve fibers, especially in the nerves of the limbs (this is called </a:t>
            </a:r>
            <a:r>
              <a:rPr b="1" lang="en-US" sz="1600" u="sng">
                <a:solidFill>
                  <a:schemeClr val="accent1"/>
                </a:solidFill>
                <a:latin typeface="Verdana"/>
                <a:ea typeface="Verdana"/>
                <a:cs typeface="Verdana"/>
                <a:sym typeface="Verdana"/>
                <a:hlinkClick action="ppaction://hlinksldjump" r:id="rId3">
                  <a:extLst>
                    <a:ext uri="{A12FA001-AC4F-418D-AE19-62706E023703}">
                      <ahyp:hlinkClr val="tx"/>
                    </a:ext>
                  </a:extLst>
                </a:hlinkClick>
              </a:rPr>
              <a:t>peripheral neuropathy</a:t>
            </a:r>
            <a:r>
              <a:rPr lang="en-US" sz="1600">
                <a:solidFill>
                  <a:schemeClr val="dk1"/>
                </a:solidFill>
                <a:latin typeface="Verdana"/>
                <a:ea typeface="Verdana"/>
                <a:cs typeface="Verdana"/>
                <a:sym typeface="Verdana"/>
              </a:rPr>
              <a:t>).</a:t>
            </a:r>
            <a:endParaRPr/>
          </a:p>
        </p:txBody>
      </p:sp>
      <p:pic>
        <p:nvPicPr>
          <p:cNvPr id="652" name="Google Shape;652;p50"/>
          <p:cNvPicPr preferRelativeResize="0"/>
          <p:nvPr/>
        </p:nvPicPr>
        <p:blipFill rotWithShape="1">
          <a:blip r:embed="rId4">
            <a:alphaModFix/>
          </a:blip>
          <a:srcRect b="0" l="0" r="0" t="0"/>
          <a:stretch/>
        </p:blipFill>
        <p:spPr>
          <a:xfrm>
            <a:off x="6841137" y="2457146"/>
            <a:ext cx="3180080" cy="197675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653" name="Google Shape;653;p50"/>
          <p:cNvSpPr/>
          <p:nvPr/>
        </p:nvSpPr>
        <p:spPr>
          <a:xfrm>
            <a:off x="6793032" y="4433901"/>
            <a:ext cx="3180080" cy="106298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200">
                <a:solidFill>
                  <a:schemeClr val="dk1"/>
                </a:solidFill>
                <a:latin typeface="Verdana"/>
                <a:ea typeface="Verdana"/>
                <a:cs typeface="Verdana"/>
                <a:sym typeface="Verdana"/>
              </a:rPr>
              <a:t>Hexane is a hydrocarbon (contains mostly carbon and hydrogen). It is an industrial solvent and also occurs in airplane glue, which some uninformed people sniff in order to get "high."</a:t>
            </a:r>
            <a:endParaRPr sz="1100">
              <a:solidFill>
                <a:schemeClr val="dk1"/>
              </a:solidFill>
              <a:latin typeface="Verdana"/>
              <a:ea typeface="Verdana"/>
              <a:cs typeface="Verdana"/>
              <a:sym typeface="Verdana"/>
            </a:endParaRPr>
          </a:p>
        </p:txBody>
      </p:sp>
      <p:graphicFrame>
        <p:nvGraphicFramePr>
          <p:cNvPr id="654" name="Google Shape;654;p50"/>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51"/>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660" name="Google Shape;660;p51"/>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A TOXIC SUBSTANCE - HEXANE</a:t>
            </a:r>
            <a:endParaRPr/>
          </a:p>
        </p:txBody>
      </p:sp>
      <p:sp>
        <p:nvSpPr>
          <p:cNvPr id="661" name="Google Shape;661;p51"/>
          <p:cNvSpPr/>
          <p:nvPr/>
        </p:nvSpPr>
        <p:spPr>
          <a:xfrm>
            <a:off x="8383072" y="2387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Common Hazards</a:t>
            </a:r>
            <a:endParaRPr/>
          </a:p>
        </p:txBody>
      </p:sp>
      <p:sp>
        <p:nvSpPr>
          <p:cNvPr id="662" name="Google Shape;662;p51"/>
          <p:cNvSpPr/>
          <p:nvPr/>
        </p:nvSpPr>
        <p:spPr>
          <a:xfrm>
            <a:off x="1756502" y="1230860"/>
            <a:ext cx="10158025" cy="31745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500">
                <a:solidFill>
                  <a:schemeClr val="dk1"/>
                </a:solidFill>
                <a:latin typeface="Verdana"/>
                <a:ea typeface="Verdana"/>
                <a:cs typeface="Verdana"/>
                <a:sym typeface="Verdana"/>
              </a:rPr>
              <a:t>Two main things happen in nerves as a result of hexane:</a:t>
            </a:r>
            <a:endParaRPr sz="1500">
              <a:solidFill>
                <a:schemeClr val="dk1"/>
              </a:solidFill>
              <a:latin typeface="Verdana"/>
              <a:ea typeface="Verdana"/>
              <a:cs typeface="Verdana"/>
              <a:sym typeface="Verdana"/>
            </a:endParaRPr>
          </a:p>
        </p:txBody>
      </p:sp>
      <p:sp>
        <p:nvSpPr>
          <p:cNvPr id="663" name="Google Shape;663;p51"/>
          <p:cNvSpPr/>
          <p:nvPr/>
        </p:nvSpPr>
        <p:spPr>
          <a:xfrm>
            <a:off x="1762125" y="1546413"/>
            <a:ext cx="10152401" cy="667042"/>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chemeClr val="dk1"/>
              </a:buClr>
              <a:buSzPts val="1000"/>
              <a:buFont typeface="Noto Sans Symbols"/>
              <a:buChar char="∙"/>
            </a:pPr>
            <a:r>
              <a:rPr b="0" i="0" lang="en-US" sz="1500" u="none" cap="none" strike="noStrike">
                <a:solidFill>
                  <a:schemeClr val="dk1"/>
                </a:solidFill>
                <a:latin typeface="Verdana"/>
                <a:ea typeface="Verdana"/>
                <a:cs typeface="Verdana"/>
                <a:sym typeface="Verdana"/>
              </a:rPr>
              <a:t>Glial cells, found in brain and spinal cord, are killed.</a:t>
            </a:r>
            <a:endParaRPr/>
          </a:p>
          <a:p>
            <a:pPr indent="-342900" lvl="1" marL="800100" marR="0" rtl="0" algn="l">
              <a:lnSpc>
                <a:spcPct val="107000"/>
              </a:lnSpc>
              <a:spcBef>
                <a:spcPts val="800"/>
              </a:spcBef>
              <a:spcAft>
                <a:spcPts val="0"/>
              </a:spcAft>
              <a:buClr>
                <a:schemeClr val="dk1"/>
              </a:buClr>
              <a:buSzPts val="1000"/>
              <a:buFont typeface="Noto Sans Symbols"/>
              <a:buChar char="∙"/>
            </a:pPr>
            <a:r>
              <a:rPr b="0" i="0" lang="en-US" sz="1500" u="none" cap="none" strike="noStrike">
                <a:solidFill>
                  <a:schemeClr val="dk1"/>
                </a:solidFill>
                <a:latin typeface="Verdana"/>
                <a:ea typeface="Verdana"/>
                <a:cs typeface="Verdana"/>
                <a:sym typeface="Verdana"/>
              </a:rPr>
              <a:t>Filaments inside of nerve fibers become clustered and clumpy. </a:t>
            </a:r>
            <a:endParaRPr b="0" i="0" sz="1500" u="none" cap="none" strike="noStrike">
              <a:solidFill>
                <a:schemeClr val="dk1"/>
              </a:solidFill>
              <a:latin typeface="Verdana"/>
              <a:ea typeface="Verdana"/>
              <a:cs typeface="Verdana"/>
              <a:sym typeface="Verdana"/>
            </a:endParaRPr>
          </a:p>
        </p:txBody>
      </p:sp>
      <p:sp>
        <p:nvSpPr>
          <p:cNvPr id="664" name="Google Shape;664;p51"/>
          <p:cNvSpPr/>
          <p:nvPr/>
        </p:nvSpPr>
        <p:spPr>
          <a:xfrm>
            <a:off x="1756502" y="2245002"/>
            <a:ext cx="10152399" cy="1708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Verdana"/>
                <a:ea typeface="Verdana"/>
                <a:cs typeface="Verdana"/>
                <a:sym typeface="Verdana"/>
              </a:rPr>
              <a:t>Normally, these filaments are lined up in straight parallel lines inside nerve fibers, and they help transport materials down the nerve fiber. Remember, for example, that a nerve to your toe has the cell body in the spinal cord. Only the cell body can make all the proteins and many of the other compounds needed by all parts of the cell. These materials have to be shipped down the nerve fiber to the terminals. This is a long and difficult transportation process, involving a meter or more, and many substances are transported along normal filaments only at a few millimeters per day. How tall are you? That will give you a better idea of how long transport takes under normal conditions.</a:t>
            </a:r>
            <a:endParaRPr/>
          </a:p>
        </p:txBody>
      </p:sp>
      <p:sp>
        <p:nvSpPr>
          <p:cNvPr id="665" name="Google Shape;665;p51"/>
          <p:cNvSpPr/>
          <p:nvPr/>
        </p:nvSpPr>
        <p:spPr>
          <a:xfrm>
            <a:off x="1756498" y="3922055"/>
            <a:ext cx="1015239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Verdana"/>
                <a:ea typeface="Verdana"/>
                <a:cs typeface="Verdana"/>
                <a:sym typeface="Verdana"/>
              </a:rPr>
              <a:t>Anything that disrupts this transport problem obviously makes a difficult situation much worse. In the case of hexane, one of its breakdown products causes nerve cell filament proteins to cross-link. This cross-linking distorts the proteins and causes them to clump. The clumping physically disrupts the normal flow of materials, much like a dam stops the flow of water.</a:t>
            </a:r>
            <a:endParaRPr/>
          </a:p>
        </p:txBody>
      </p:sp>
      <p:sp>
        <p:nvSpPr>
          <p:cNvPr id="666" name="Google Shape;666;p51"/>
          <p:cNvSpPr/>
          <p:nvPr/>
        </p:nvSpPr>
        <p:spPr>
          <a:xfrm>
            <a:off x="1756496" y="4937718"/>
            <a:ext cx="1015240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Verdana"/>
                <a:ea typeface="Verdana"/>
                <a:cs typeface="Verdana"/>
                <a:sym typeface="Verdana"/>
              </a:rPr>
              <a:t>How do you get exposed to hexane? Usually it is from breathing organic solvents that contain it, like glues. If hexane gets on the skin, it causes marked irritation (imagine what it is doing to your delicate lungs). Once in the body, it seeks out the brain and makes you feel dizzy, silly, and sleepy. But the damage it is doing to your brain is not funny.</a:t>
            </a:r>
            <a:endParaRPr/>
          </a:p>
        </p:txBody>
      </p:sp>
      <p:sp>
        <p:nvSpPr>
          <p:cNvPr id="667" name="Google Shape;667;p51"/>
          <p:cNvSpPr/>
          <p:nvPr/>
        </p:nvSpPr>
        <p:spPr>
          <a:xfrm>
            <a:off x="1762125" y="5953381"/>
            <a:ext cx="1016365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u="sng">
                <a:solidFill>
                  <a:schemeClr val="accent1"/>
                </a:solidFill>
                <a:latin typeface="Verdana"/>
                <a:ea typeface="Verdana"/>
                <a:cs typeface="Verdana"/>
                <a:sym typeface="Verdana"/>
                <a:hlinkClick r:id="rId3">
                  <a:extLst>
                    <a:ext uri="{A12FA001-AC4F-418D-AE19-62706E023703}">
                      <ahyp:hlinkClr val="tx"/>
                    </a:ext>
                  </a:extLst>
                </a:hlinkClick>
              </a:rPr>
              <a:t>Click here</a:t>
            </a:r>
            <a:r>
              <a:rPr lang="en-US" sz="1500">
                <a:solidFill>
                  <a:schemeClr val="dk1"/>
                </a:solidFill>
                <a:latin typeface="Verdana"/>
                <a:ea typeface="Verdana"/>
                <a:cs typeface="Verdana"/>
                <a:sym typeface="Verdana"/>
              </a:rPr>
              <a:t> for more information on hexane. For more information on the effects of sniffing solvents, such as hexane, </a:t>
            </a:r>
            <a:r>
              <a:rPr lang="en-US" sz="1500" u="sng">
                <a:solidFill>
                  <a:schemeClr val="accent1"/>
                </a:solidFill>
                <a:latin typeface="Verdana"/>
                <a:ea typeface="Verdana"/>
                <a:cs typeface="Verdana"/>
                <a:sym typeface="Verdana"/>
                <a:hlinkClick r:id="rId4">
                  <a:extLst>
                    <a:ext uri="{A12FA001-AC4F-418D-AE19-62706E023703}">
                      <ahyp:hlinkClr val="tx"/>
                    </a:ext>
                  </a:extLst>
                </a:hlinkClick>
              </a:rPr>
              <a:t>Click Here</a:t>
            </a:r>
            <a:r>
              <a:rPr lang="en-US" sz="1500">
                <a:solidFill>
                  <a:schemeClr val="dk1"/>
                </a:solidFill>
                <a:latin typeface="Verdana"/>
                <a:ea typeface="Verdana"/>
                <a:cs typeface="Verdana"/>
                <a:sym typeface="Verdana"/>
              </a:rPr>
              <a:t>.</a:t>
            </a:r>
            <a:endParaRPr/>
          </a:p>
        </p:txBody>
      </p:sp>
      <p:graphicFrame>
        <p:nvGraphicFramePr>
          <p:cNvPr id="668" name="Google Shape;668;p51"/>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52"/>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674" name="Google Shape;674;p52"/>
          <p:cNvSpPr txBox="1"/>
          <p:nvPr>
            <p:ph type="title"/>
          </p:nvPr>
        </p:nvSpPr>
        <p:spPr>
          <a:xfrm>
            <a:off x="1762125" y="576649"/>
            <a:ext cx="10158025" cy="47657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ANOTHER HAZARD: PRIONS AND MAD COW DISEASE</a:t>
            </a:r>
            <a:endParaRPr/>
          </a:p>
        </p:txBody>
      </p:sp>
      <p:sp>
        <p:nvSpPr>
          <p:cNvPr id="675" name="Google Shape;675;p52"/>
          <p:cNvSpPr/>
          <p:nvPr/>
        </p:nvSpPr>
        <p:spPr>
          <a:xfrm>
            <a:off x="8383072" y="2387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Common Hazards</a:t>
            </a:r>
            <a:endParaRPr/>
          </a:p>
        </p:txBody>
      </p:sp>
      <p:sp>
        <p:nvSpPr>
          <p:cNvPr id="676" name="Google Shape;676;p52"/>
          <p:cNvSpPr/>
          <p:nvPr/>
        </p:nvSpPr>
        <p:spPr>
          <a:xfrm>
            <a:off x="2456329" y="1465602"/>
            <a:ext cx="6202147"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Have you heard of "mad cow" disease? This fatal disease, also called Creutzfeldt-Jakob Disease (CJD), can come from eating beef or sheep that have been infected with an unusual infectious agent called a "prion." A prion is a type of protein that can trigger normal proteins in the brain to fold abnormally. Prion diseases can affect both humans and animals and are sometimes spread to humans by infected meat products. Prions are an odd form of protein and contain no nucleic acid (DNA or RNA), yet they are still infectious.</a:t>
            </a:r>
            <a:endParaRPr/>
          </a:p>
        </p:txBody>
      </p:sp>
      <p:pic>
        <p:nvPicPr>
          <p:cNvPr descr="Cow Image" id="677" name="Google Shape;677;p52"/>
          <p:cNvPicPr preferRelativeResize="0"/>
          <p:nvPr/>
        </p:nvPicPr>
        <p:blipFill rotWithShape="1">
          <a:blip r:embed="rId3">
            <a:alphaModFix/>
          </a:blip>
          <a:srcRect b="0" l="0" r="0" t="0"/>
          <a:stretch/>
        </p:blipFill>
        <p:spPr>
          <a:xfrm>
            <a:off x="8658477" y="1706836"/>
            <a:ext cx="1698190" cy="2072078"/>
          </a:xfrm>
          <a:prstGeom prst="rect">
            <a:avLst/>
          </a:prstGeom>
          <a:noFill/>
          <a:ln>
            <a:noFill/>
          </a:ln>
        </p:spPr>
      </p:pic>
      <p:sp>
        <p:nvSpPr>
          <p:cNvPr id="678" name="Google Shape;678;p52"/>
          <p:cNvSpPr/>
          <p:nvPr/>
        </p:nvSpPr>
        <p:spPr>
          <a:xfrm>
            <a:off x="2456329" y="4020147"/>
            <a:ext cx="7900338"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So how do prions reproduce without having DNA to provide instructions? Prions reproduce by converting certain cellular proteins into an infectious form. You might say that it makes the cell infect itself (and other cells that get exposed from a person eating prion-contaminated meat). The infectious prion is a changed structural form, dominated by conversion of protein helix structure into flat sheets. The infectious prion is extremely insoluble and resistant to protein-digesting enzymes, heat or other denaturing agents.</a:t>
            </a:r>
            <a:endParaRPr/>
          </a:p>
        </p:txBody>
      </p:sp>
      <p:graphicFrame>
        <p:nvGraphicFramePr>
          <p:cNvPr id="679" name="Google Shape;679;p52"/>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53"/>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685" name="Google Shape;685;p53"/>
          <p:cNvSpPr txBox="1"/>
          <p:nvPr>
            <p:ph type="title"/>
          </p:nvPr>
        </p:nvSpPr>
        <p:spPr>
          <a:xfrm>
            <a:off x="1762125" y="576649"/>
            <a:ext cx="10158025" cy="47657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ANOTHER HAZARD: PRIONS AND MAD COW DISEASE</a:t>
            </a:r>
            <a:endParaRPr/>
          </a:p>
        </p:txBody>
      </p:sp>
      <p:sp>
        <p:nvSpPr>
          <p:cNvPr id="686" name="Google Shape;686;p53"/>
          <p:cNvSpPr/>
          <p:nvPr/>
        </p:nvSpPr>
        <p:spPr>
          <a:xfrm>
            <a:off x="8383072" y="2387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Common Hazards</a:t>
            </a:r>
            <a:endParaRPr/>
          </a:p>
        </p:txBody>
      </p:sp>
      <p:pic>
        <p:nvPicPr>
          <p:cNvPr descr="Electron microscope image showing clumps of prion fibers" id="687" name="Google Shape;687;p53"/>
          <p:cNvPicPr preferRelativeResize="0"/>
          <p:nvPr/>
        </p:nvPicPr>
        <p:blipFill rotWithShape="1">
          <a:blip r:embed="rId3">
            <a:alphaModFix/>
          </a:blip>
          <a:srcRect b="0" l="0" r="0" t="0"/>
          <a:stretch/>
        </p:blipFill>
        <p:spPr>
          <a:xfrm>
            <a:off x="1863259" y="1208066"/>
            <a:ext cx="3040716" cy="3243615"/>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
        <p:nvSpPr>
          <p:cNvPr id="688" name="Google Shape;688;p53"/>
          <p:cNvSpPr/>
          <p:nvPr/>
        </p:nvSpPr>
        <p:spPr>
          <a:xfrm>
            <a:off x="1762125" y="4586951"/>
            <a:ext cx="3141850" cy="106298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200">
                <a:solidFill>
                  <a:schemeClr val="dk1"/>
                </a:solidFill>
                <a:latin typeface="Verdana"/>
                <a:ea typeface="Verdana"/>
                <a:cs typeface="Verdana"/>
                <a:sym typeface="Verdana"/>
              </a:rPr>
              <a:t>This image, magnified 100,000 times using a transmission electron microscope, shows thread-like structures of prion protein. </a:t>
            </a:r>
            <a:r>
              <a:rPr i="1" lang="en-US" sz="1200">
                <a:solidFill>
                  <a:schemeClr val="dk1"/>
                </a:solidFill>
                <a:latin typeface="Verdana"/>
                <a:ea typeface="Verdana"/>
                <a:cs typeface="Verdana"/>
                <a:sym typeface="Verdana"/>
              </a:rPr>
              <a:t>NIAID/RML.</a:t>
            </a:r>
            <a:endParaRPr sz="1200">
              <a:solidFill>
                <a:schemeClr val="dk1"/>
              </a:solidFill>
              <a:latin typeface="Verdana"/>
              <a:ea typeface="Verdana"/>
              <a:cs typeface="Verdana"/>
              <a:sym typeface="Verdana"/>
            </a:endParaRPr>
          </a:p>
        </p:txBody>
      </p:sp>
      <p:sp>
        <p:nvSpPr>
          <p:cNvPr id="689" name="Google Shape;689;p53"/>
          <p:cNvSpPr/>
          <p:nvPr/>
        </p:nvSpPr>
        <p:spPr>
          <a:xfrm>
            <a:off x="5005109" y="1436255"/>
            <a:ext cx="6096000" cy="217681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The prions attack nervous tissue, especially the brain. That is why the disease is called "mad cow." Affected cows stagger around with muscle stiffness and a change of gait. They may run into things or fall and tremble. When you examine the brain of such cows, the brain is full of holes, like a sponge. That is why they call it a Spongiform Encephalopathy ("enceph" refers to the head and "pathy" refers to "diseased").</a:t>
            </a:r>
            <a:endParaRPr sz="1200">
              <a:solidFill>
                <a:schemeClr val="dk1"/>
              </a:solidFill>
              <a:latin typeface="Verdana"/>
              <a:ea typeface="Verdana"/>
              <a:cs typeface="Verdana"/>
              <a:sym typeface="Verdana"/>
            </a:endParaRPr>
          </a:p>
        </p:txBody>
      </p:sp>
      <p:pic>
        <p:nvPicPr>
          <p:cNvPr id="690" name="Google Shape;690;p53"/>
          <p:cNvPicPr preferRelativeResize="0"/>
          <p:nvPr/>
        </p:nvPicPr>
        <p:blipFill rotWithShape="1">
          <a:blip r:embed="rId4">
            <a:alphaModFix/>
          </a:blip>
          <a:srcRect b="0" l="0" r="0" t="0"/>
          <a:stretch/>
        </p:blipFill>
        <p:spPr>
          <a:xfrm>
            <a:off x="8725672" y="3778903"/>
            <a:ext cx="2857500" cy="2276475"/>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691" name="Google Shape;691;p53"/>
          <p:cNvSpPr/>
          <p:nvPr/>
        </p:nvSpPr>
        <p:spPr>
          <a:xfrm>
            <a:off x="6096000" y="6180293"/>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Verdana"/>
                <a:ea typeface="Verdana"/>
                <a:cs typeface="Verdana"/>
                <a:sym typeface="Verdana"/>
              </a:rPr>
              <a:t>Microscopic "holes" are characteristic in prion-affected tissue sections, causing the tissue to develop a "spongy" architecture. This causes deterioration of that "spongy" tissue in the brain.</a:t>
            </a:r>
            <a:endParaRPr sz="1200">
              <a:solidFill>
                <a:schemeClr val="dk1"/>
              </a:solidFill>
              <a:latin typeface="Verdana"/>
              <a:ea typeface="Verdana"/>
              <a:cs typeface="Verdana"/>
              <a:sym typeface="Verdana"/>
            </a:endParaRPr>
          </a:p>
        </p:txBody>
      </p:sp>
      <p:sp>
        <p:nvSpPr>
          <p:cNvPr id="692" name="Google Shape;692;p53"/>
          <p:cNvSpPr/>
          <p:nvPr/>
        </p:nvSpPr>
        <p:spPr>
          <a:xfrm>
            <a:off x="5005109" y="3613069"/>
            <a:ext cx="372056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More detail can be found at:</a:t>
            </a:r>
            <a:br>
              <a:rPr lang="en-US" sz="1600">
                <a:solidFill>
                  <a:schemeClr val="dk1"/>
                </a:solidFill>
                <a:latin typeface="Verdana"/>
                <a:ea typeface="Verdana"/>
                <a:cs typeface="Verdana"/>
                <a:sym typeface="Verdana"/>
              </a:rPr>
            </a:br>
            <a:r>
              <a:rPr lang="en-US" sz="1600" u="sng">
                <a:solidFill>
                  <a:schemeClr val="accent1"/>
                </a:solidFill>
                <a:latin typeface="Verdana"/>
                <a:ea typeface="Verdana"/>
                <a:cs typeface="Verdana"/>
                <a:sym typeface="Verdana"/>
                <a:hlinkClick r:id="rId5">
                  <a:extLst>
                    <a:ext uri="{A12FA001-AC4F-418D-AE19-62706E023703}">
                      <ahyp:hlinkClr val="tx"/>
                    </a:ext>
                  </a:extLst>
                </a:hlinkClick>
              </a:rPr>
              <a:t>https://www.cdc.gov/prions/</a:t>
            </a:r>
            <a:endParaRPr sz="1600">
              <a:solidFill>
                <a:schemeClr val="accent1"/>
              </a:solidFill>
              <a:latin typeface="Verdana"/>
              <a:ea typeface="Verdana"/>
              <a:cs typeface="Verdana"/>
              <a:sym typeface="Verdana"/>
            </a:endParaRPr>
          </a:p>
        </p:txBody>
      </p:sp>
      <p:graphicFrame>
        <p:nvGraphicFramePr>
          <p:cNvPr id="693" name="Google Shape;693;p53"/>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6">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54"/>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699" name="Google Shape;699;p54"/>
          <p:cNvSpPr/>
          <p:nvPr/>
        </p:nvSpPr>
        <p:spPr>
          <a:xfrm>
            <a:off x="4677987" y="2967335"/>
            <a:ext cx="283603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Activities</a:t>
            </a:r>
            <a:endParaRPr/>
          </a:p>
        </p:txBody>
      </p:sp>
      <p:graphicFrame>
        <p:nvGraphicFramePr>
          <p:cNvPr id="700" name="Google Shape;700;p54"/>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55"/>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706" name="Google Shape;706;p55"/>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CLICK TO DOWNLOAD AN ACTIVITY</a:t>
            </a:r>
            <a:endParaRPr/>
          </a:p>
        </p:txBody>
      </p:sp>
      <p:sp>
        <p:nvSpPr>
          <p:cNvPr id="707" name="Google Shape;707;p55"/>
          <p:cNvSpPr/>
          <p:nvPr/>
        </p:nvSpPr>
        <p:spPr>
          <a:xfrm>
            <a:off x="9964165" y="-2507"/>
            <a:ext cx="19559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Activities</a:t>
            </a:r>
            <a:endParaRPr/>
          </a:p>
        </p:txBody>
      </p:sp>
      <p:sp>
        <p:nvSpPr>
          <p:cNvPr id="708" name="Google Shape;708;p55"/>
          <p:cNvSpPr txBox="1"/>
          <p:nvPr/>
        </p:nvSpPr>
        <p:spPr>
          <a:xfrm>
            <a:off x="3159818" y="2802834"/>
            <a:ext cx="7782339" cy="6617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600"/>
              <a:buFont typeface="Arial"/>
              <a:buChar char="•"/>
            </a:pPr>
            <a:r>
              <a:rPr lang="en-US" sz="1600" u="sng">
                <a:solidFill>
                  <a:schemeClr val="accent1"/>
                </a:solidFill>
                <a:latin typeface="Verdana"/>
                <a:ea typeface="Verdana"/>
                <a:cs typeface="Verdana"/>
                <a:sym typeface="Verdana"/>
                <a:hlinkClick r:id="rId3">
                  <a:extLst>
                    <a:ext uri="{A12FA001-AC4F-418D-AE19-62706E023703}">
                      <ahyp:hlinkClr val="tx"/>
                    </a:ext>
                  </a:extLst>
                </a:hlinkClick>
              </a:rPr>
              <a:t>Student Activity Sheet #1 – Modeling the Structure of Protein </a:t>
            </a:r>
            <a:endParaRPr sz="1600">
              <a:solidFill>
                <a:schemeClr val="accent1"/>
              </a:solidFill>
              <a:latin typeface="Verdana"/>
              <a:ea typeface="Verdana"/>
              <a:cs typeface="Verdana"/>
              <a:sym typeface="Verdana"/>
            </a:endParaRPr>
          </a:p>
          <a:p>
            <a:pPr indent="-285750" lvl="0" marL="285750" marR="0" rtl="0" algn="l">
              <a:spcBef>
                <a:spcPts val="600"/>
              </a:spcBef>
              <a:spcAft>
                <a:spcPts val="0"/>
              </a:spcAft>
              <a:buClr>
                <a:schemeClr val="accent1"/>
              </a:buClr>
              <a:buSzPts val="1600"/>
              <a:buFont typeface="Arial"/>
              <a:buChar char="•"/>
            </a:pPr>
            <a:r>
              <a:rPr lang="en-US" sz="1600" u="sng">
                <a:solidFill>
                  <a:schemeClr val="accent1"/>
                </a:solidFill>
                <a:latin typeface="Verdana"/>
                <a:ea typeface="Verdana"/>
                <a:cs typeface="Verdana"/>
                <a:sym typeface="Verdana"/>
                <a:hlinkClick r:id="rId4">
                  <a:extLst>
                    <a:ext uri="{A12FA001-AC4F-418D-AE19-62706E023703}">
                      <ahyp:hlinkClr val="tx"/>
                    </a:ext>
                  </a:extLst>
                </a:hlinkClick>
              </a:rPr>
              <a:t>Student Activity Sheet #2 – The Denaturing of Proteins</a:t>
            </a:r>
            <a:endParaRPr sz="1600">
              <a:solidFill>
                <a:schemeClr val="accent1"/>
              </a:solidFill>
              <a:latin typeface="Verdana"/>
              <a:ea typeface="Verdana"/>
              <a:cs typeface="Verdana"/>
              <a:sym typeface="Verdana"/>
            </a:endParaRPr>
          </a:p>
        </p:txBody>
      </p:sp>
      <p:graphicFrame>
        <p:nvGraphicFramePr>
          <p:cNvPr id="709" name="Google Shape;709;p55"/>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56"/>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715" name="Google Shape;715;p56"/>
          <p:cNvSpPr/>
          <p:nvPr/>
        </p:nvSpPr>
        <p:spPr>
          <a:xfrm>
            <a:off x="3620810" y="2967335"/>
            <a:ext cx="495039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Self-Study Game</a:t>
            </a:r>
            <a:endParaRPr/>
          </a:p>
        </p:txBody>
      </p:sp>
      <p:graphicFrame>
        <p:nvGraphicFramePr>
          <p:cNvPr id="716" name="Google Shape;716;p56"/>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57"/>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722" name="Google Shape;722;p57"/>
          <p:cNvSpPr txBox="1"/>
          <p:nvPr>
            <p:ph type="title"/>
          </p:nvPr>
        </p:nvSpPr>
        <p:spPr>
          <a:xfrm>
            <a:off x="1762124"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CLICK BELOW TO PLAY A GAME!</a:t>
            </a:r>
            <a:endParaRPr/>
          </a:p>
        </p:txBody>
      </p:sp>
      <p:sp>
        <p:nvSpPr>
          <p:cNvPr id="723" name="Google Shape;723;p57"/>
          <p:cNvSpPr/>
          <p:nvPr/>
        </p:nvSpPr>
        <p:spPr>
          <a:xfrm>
            <a:off x="8556729" y="0"/>
            <a:ext cx="336342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Self-Study Game</a:t>
            </a:r>
            <a:endParaRPr/>
          </a:p>
        </p:txBody>
      </p:sp>
      <p:sp>
        <p:nvSpPr>
          <p:cNvPr id="724" name="Google Shape;724;p57"/>
          <p:cNvSpPr txBox="1"/>
          <p:nvPr/>
        </p:nvSpPr>
        <p:spPr>
          <a:xfrm>
            <a:off x="3478696" y="2959564"/>
            <a:ext cx="5774634" cy="33855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600"/>
              <a:buFont typeface="Arial"/>
              <a:buChar char="•"/>
            </a:pPr>
            <a:r>
              <a:rPr lang="en-US" sz="1600" u="sng">
                <a:solidFill>
                  <a:schemeClr val="accent1"/>
                </a:solidFill>
                <a:latin typeface="Verdana"/>
                <a:ea typeface="Verdana"/>
                <a:cs typeface="Verdana"/>
                <a:sym typeface="Verdana"/>
                <a:hlinkClick r:id="rId3">
                  <a:extLst>
                    <a:ext uri="{A12FA001-AC4F-418D-AE19-62706E023703}">
                      <ahyp:hlinkClr val="tx"/>
                    </a:ext>
                  </a:extLst>
                </a:hlinkClick>
              </a:rPr>
              <a:t>Quizizz</a:t>
            </a:r>
            <a:endParaRPr sz="1600">
              <a:solidFill>
                <a:schemeClr val="accent1"/>
              </a:solidFill>
              <a:latin typeface="Verdana"/>
              <a:ea typeface="Verdana"/>
              <a:cs typeface="Verdana"/>
              <a:sym typeface="Verdana"/>
            </a:endParaRPr>
          </a:p>
        </p:txBody>
      </p:sp>
      <p:graphicFrame>
        <p:nvGraphicFramePr>
          <p:cNvPr id="725" name="Google Shape;725;p57"/>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58"/>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731" name="Google Shape;731;p58"/>
          <p:cNvSpPr/>
          <p:nvPr/>
        </p:nvSpPr>
        <p:spPr>
          <a:xfrm>
            <a:off x="4709210" y="591458"/>
            <a:ext cx="277358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Post-Test</a:t>
            </a:r>
            <a:endParaRPr/>
          </a:p>
        </p:txBody>
      </p:sp>
      <p:sp>
        <p:nvSpPr>
          <p:cNvPr id="732" name="Google Shape;732;p58"/>
          <p:cNvSpPr txBox="1"/>
          <p:nvPr/>
        </p:nvSpPr>
        <p:spPr>
          <a:xfrm>
            <a:off x="3498574" y="2405270"/>
            <a:ext cx="6858000" cy="33855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600"/>
              <a:buFont typeface="Arial"/>
              <a:buChar char="•"/>
            </a:pPr>
            <a:r>
              <a:rPr lang="en-US" sz="1600" u="sng">
                <a:solidFill>
                  <a:schemeClr val="accent1"/>
                </a:solidFill>
                <a:latin typeface="Verdana"/>
                <a:ea typeface="Verdana"/>
                <a:cs typeface="Verdana"/>
                <a:sym typeface="Verdana"/>
                <a:hlinkClick r:id="rId3">
                  <a:extLst>
                    <a:ext uri="{A12FA001-AC4F-418D-AE19-62706E023703}">
                      <ahyp:hlinkClr val="tx"/>
                    </a:ext>
                  </a:extLst>
                </a:hlinkClick>
              </a:rPr>
              <a:t>Google assessment</a:t>
            </a:r>
            <a:endParaRPr sz="1600">
              <a:solidFill>
                <a:schemeClr val="accent1"/>
              </a:solidFill>
              <a:latin typeface="Verdana"/>
              <a:ea typeface="Verdana"/>
              <a:cs typeface="Verdana"/>
              <a:sym typeface="Verdana"/>
            </a:endParaRPr>
          </a:p>
        </p:txBody>
      </p:sp>
      <p:graphicFrame>
        <p:nvGraphicFramePr>
          <p:cNvPr id="733" name="Google Shape;733;p58"/>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59"/>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739" name="Google Shape;739;p59"/>
          <p:cNvSpPr/>
          <p:nvPr/>
        </p:nvSpPr>
        <p:spPr>
          <a:xfrm>
            <a:off x="4776666" y="591458"/>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Glossary</a:t>
            </a:r>
            <a:endParaRPr/>
          </a:p>
        </p:txBody>
      </p:sp>
      <p:sp>
        <p:nvSpPr>
          <p:cNvPr id="740" name="Google Shape;740;p59"/>
          <p:cNvSpPr/>
          <p:nvPr/>
        </p:nvSpPr>
        <p:spPr>
          <a:xfrm>
            <a:off x="1762125" y="1514790"/>
            <a:ext cx="1019679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Adsorb</a:t>
            </a:r>
            <a:r>
              <a:rPr lang="en-US" sz="1800">
                <a:solidFill>
                  <a:srgbClr val="000000"/>
                </a:solidFill>
                <a:latin typeface="Verdana"/>
                <a:ea typeface="Verdana"/>
                <a:cs typeface="Verdana"/>
                <a:sym typeface="Verdana"/>
              </a:rPr>
              <a:t> - to form a thin layer of molecules of a substance on the surface of a solid or liquid. </a:t>
            </a:r>
            <a:r>
              <a:rPr lang="en-US" sz="1800" u="sng">
                <a:solidFill>
                  <a:schemeClr val="accent1"/>
                </a:solidFill>
                <a:latin typeface="Verdana"/>
                <a:ea typeface="Verdana"/>
                <a:cs typeface="Verdana"/>
                <a:sym typeface="Verdana"/>
                <a:hlinkClick action="ppaction://hlinksldjump" r:id="rId3">
                  <a:extLst>
                    <a:ext uri="{A12FA001-AC4F-418D-AE19-62706E023703}">
                      <ahyp:hlinkClr val="tx"/>
                    </a:ext>
                  </a:extLst>
                </a:hlinkClick>
              </a:rPr>
              <a:t>Return to How We Know</a:t>
            </a:r>
            <a:endParaRPr sz="1800">
              <a:solidFill>
                <a:schemeClr val="dk1"/>
              </a:solidFill>
              <a:latin typeface="Gill Sans"/>
              <a:ea typeface="Gill Sans"/>
              <a:cs typeface="Gill Sans"/>
              <a:sym typeface="Gill Sans"/>
            </a:endParaRPr>
          </a:p>
        </p:txBody>
      </p:sp>
      <p:sp>
        <p:nvSpPr>
          <p:cNvPr id="741" name="Google Shape;741;p59"/>
          <p:cNvSpPr/>
          <p:nvPr/>
        </p:nvSpPr>
        <p:spPr>
          <a:xfrm>
            <a:off x="1762125" y="2161121"/>
            <a:ext cx="1019679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Centrifuge</a:t>
            </a:r>
            <a:r>
              <a:rPr lang="en-US" sz="1800">
                <a:solidFill>
                  <a:srgbClr val="000000"/>
                </a:solidFill>
                <a:latin typeface="Verdana"/>
                <a:ea typeface="Verdana"/>
                <a:cs typeface="Verdana"/>
                <a:sym typeface="Verdana"/>
              </a:rPr>
              <a:t> - a machine that rotates (spins) rapidly and uses centrifugal force to separate substances of different densities. You've used a centrifuge before. Have you ever watched a washing machine on spin cycle? A washing machine uses centrifugal force in the spin cycle to separate the water from your clothes. </a:t>
            </a:r>
            <a:r>
              <a:rPr lang="en-US" sz="1800" u="sng">
                <a:solidFill>
                  <a:schemeClr val="accent1"/>
                </a:solidFill>
                <a:latin typeface="Verdana"/>
                <a:ea typeface="Verdana"/>
                <a:cs typeface="Verdana"/>
                <a:sym typeface="Verdana"/>
                <a:hlinkClick action="ppaction://hlinksldjump" r:id="rId4">
                  <a:extLst>
                    <a:ext uri="{A12FA001-AC4F-418D-AE19-62706E023703}">
                      <ahyp:hlinkClr val="tx"/>
                    </a:ext>
                  </a:extLst>
                </a:hlinkClick>
              </a:rPr>
              <a:t>Return to How We Know</a:t>
            </a:r>
            <a:endParaRPr sz="1800">
              <a:solidFill>
                <a:schemeClr val="accent1"/>
              </a:solidFill>
              <a:latin typeface="Gill Sans"/>
              <a:ea typeface="Gill Sans"/>
              <a:cs typeface="Gill Sans"/>
              <a:sym typeface="Gill Sans"/>
            </a:endParaRPr>
          </a:p>
        </p:txBody>
      </p:sp>
      <p:sp>
        <p:nvSpPr>
          <p:cNvPr id="742" name="Google Shape;742;p59"/>
          <p:cNvSpPr/>
          <p:nvPr/>
        </p:nvSpPr>
        <p:spPr>
          <a:xfrm>
            <a:off x="1724121" y="3638449"/>
            <a:ext cx="1019679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Chromatography</a:t>
            </a:r>
            <a:r>
              <a:rPr lang="en-US" sz="1800">
                <a:solidFill>
                  <a:srgbClr val="000000"/>
                </a:solidFill>
                <a:latin typeface="Verdana"/>
                <a:ea typeface="Verdana"/>
                <a:cs typeface="Verdana"/>
                <a:sym typeface="Verdana"/>
              </a:rPr>
              <a:t> - a way of finding out which substances a mixture contains by passing it through or over something that absorbs the different substances at different rates. </a:t>
            </a:r>
            <a:r>
              <a:rPr lang="en-US" sz="1800" u="sng">
                <a:solidFill>
                  <a:schemeClr val="accent1"/>
                </a:solidFill>
                <a:latin typeface="Verdana"/>
                <a:ea typeface="Verdana"/>
                <a:cs typeface="Verdana"/>
                <a:sym typeface="Verdana"/>
                <a:hlinkClick action="ppaction://hlinksldjump" r:id="rId5">
                  <a:extLst>
                    <a:ext uri="{A12FA001-AC4F-418D-AE19-62706E023703}">
                      <ahyp:hlinkClr val="tx"/>
                    </a:ext>
                  </a:extLst>
                </a:hlinkClick>
              </a:rPr>
              <a:t>Return to How We Know</a:t>
            </a:r>
            <a:endParaRPr sz="1800">
              <a:solidFill>
                <a:schemeClr val="accent1"/>
              </a:solidFill>
              <a:latin typeface="Gill Sans"/>
              <a:ea typeface="Gill Sans"/>
              <a:cs typeface="Gill Sans"/>
              <a:sym typeface="Gill Sans"/>
            </a:endParaRPr>
          </a:p>
        </p:txBody>
      </p:sp>
      <p:sp>
        <p:nvSpPr>
          <p:cNvPr id="743" name="Google Shape;743;p59"/>
          <p:cNvSpPr/>
          <p:nvPr/>
        </p:nvSpPr>
        <p:spPr>
          <a:xfrm>
            <a:off x="1724121" y="4577508"/>
            <a:ext cx="1015878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Debris</a:t>
            </a:r>
            <a:r>
              <a:rPr lang="en-US" sz="1800">
                <a:solidFill>
                  <a:srgbClr val="000000"/>
                </a:solidFill>
                <a:latin typeface="Verdana"/>
                <a:ea typeface="Verdana"/>
                <a:cs typeface="Verdana"/>
                <a:sym typeface="Verdana"/>
              </a:rPr>
              <a:t> - parts or fragments of something that has been broken down. </a:t>
            </a:r>
            <a:r>
              <a:rPr lang="en-US" sz="1800" u="sng">
                <a:solidFill>
                  <a:schemeClr val="accent1"/>
                </a:solidFill>
                <a:latin typeface="Verdana"/>
                <a:ea typeface="Verdana"/>
                <a:cs typeface="Verdana"/>
                <a:sym typeface="Verdana"/>
                <a:hlinkClick action="ppaction://hlinksldjump" r:id="rId6">
                  <a:extLst>
                    <a:ext uri="{A12FA001-AC4F-418D-AE19-62706E023703}">
                      <ahyp:hlinkClr val="tx"/>
                    </a:ext>
                  </a:extLst>
                </a:hlinkClick>
              </a:rPr>
              <a:t>Return to How We Know </a:t>
            </a:r>
            <a:endParaRPr sz="1800">
              <a:solidFill>
                <a:schemeClr val="accent1"/>
              </a:solidFill>
              <a:latin typeface="Gill Sans"/>
              <a:ea typeface="Gill Sans"/>
              <a:cs typeface="Gill Sans"/>
              <a:sym typeface="Gill Sans"/>
            </a:endParaRPr>
          </a:p>
        </p:txBody>
      </p:sp>
      <p:sp>
        <p:nvSpPr>
          <p:cNvPr id="744" name="Google Shape;744;p59"/>
          <p:cNvSpPr/>
          <p:nvPr/>
        </p:nvSpPr>
        <p:spPr>
          <a:xfrm>
            <a:off x="1724121" y="5210113"/>
            <a:ext cx="1015878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Denaturing</a:t>
            </a:r>
            <a:r>
              <a:rPr lang="en-US" sz="1800">
                <a:solidFill>
                  <a:srgbClr val="000000"/>
                </a:solidFill>
                <a:latin typeface="Verdana"/>
                <a:ea typeface="Verdana"/>
                <a:cs typeface="Verdana"/>
                <a:sym typeface="Verdana"/>
              </a:rPr>
              <a:t> - a protein is said to be denatured if it unfolds or uncoils so that its function is abolished even though the primary string of amino acids remains intact. </a:t>
            </a:r>
            <a:r>
              <a:rPr lang="en-US" sz="1800" u="sng">
                <a:solidFill>
                  <a:schemeClr val="accent1"/>
                </a:solidFill>
                <a:latin typeface="Verdana"/>
                <a:ea typeface="Verdana"/>
                <a:cs typeface="Verdana"/>
                <a:sym typeface="Verdana"/>
                <a:hlinkClick action="ppaction://hlinksldjump" r:id="rId7">
                  <a:extLst>
                    <a:ext uri="{A12FA001-AC4F-418D-AE19-62706E023703}">
                      <ahyp:hlinkClr val="tx"/>
                    </a:ext>
                  </a:extLst>
                </a:hlinkClick>
              </a:rPr>
              <a:t>Return to How We Know</a:t>
            </a:r>
            <a:endParaRPr sz="1800">
              <a:solidFill>
                <a:schemeClr val="accent1"/>
              </a:solidFill>
              <a:latin typeface="Gill Sans"/>
              <a:ea typeface="Gill Sans"/>
              <a:cs typeface="Gill Sans"/>
              <a:sym typeface="Gill Sans"/>
            </a:endParaRPr>
          </a:p>
        </p:txBody>
      </p:sp>
      <p:sp>
        <p:nvSpPr>
          <p:cNvPr id="745" name="Google Shape;745;p59"/>
          <p:cNvSpPr txBox="1"/>
          <p:nvPr>
            <p:ph type="title"/>
          </p:nvPr>
        </p:nvSpPr>
        <p:spPr>
          <a:xfrm>
            <a:off x="881062" y="495764"/>
            <a:ext cx="1198750" cy="41495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Calibri"/>
              <a:buNone/>
            </a:pPr>
            <a:r>
              <a:rPr lang="en-US" sz="3200">
                <a:latin typeface="Calibri"/>
                <a:ea typeface="Calibri"/>
                <a:cs typeface="Calibri"/>
                <a:sym typeface="Calibri"/>
              </a:rPr>
              <a:t>A-DE</a:t>
            </a:r>
            <a:endParaRPr/>
          </a:p>
        </p:txBody>
      </p:sp>
      <p:graphicFrame>
        <p:nvGraphicFramePr>
          <p:cNvPr id="746" name="Google Shape;746;p59"/>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6">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7">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8">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142" name="Google Shape;142;p6"/>
          <p:cNvSpPr/>
          <p:nvPr/>
        </p:nvSpPr>
        <p:spPr>
          <a:xfrm>
            <a:off x="4499252" y="591458"/>
            <a:ext cx="319350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Objectives</a:t>
            </a:r>
            <a:endParaRPr/>
          </a:p>
        </p:txBody>
      </p:sp>
      <p:sp>
        <p:nvSpPr>
          <p:cNvPr id="143" name="Google Shape;143;p6"/>
          <p:cNvSpPr/>
          <p:nvPr/>
        </p:nvSpPr>
        <p:spPr>
          <a:xfrm>
            <a:off x="3230217" y="2339047"/>
            <a:ext cx="6082748" cy="66915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7000"/>
              </a:lnSpc>
              <a:spcBef>
                <a:spcPts val="0"/>
              </a:spcBef>
              <a:spcAft>
                <a:spcPts val="0"/>
              </a:spcAft>
              <a:buClr>
                <a:schemeClr val="dk1"/>
              </a:buClr>
              <a:buSzPts val="1800"/>
              <a:buFont typeface="Arial"/>
              <a:buChar char="•"/>
            </a:pPr>
            <a:r>
              <a:rPr lang="en-US" sz="1800">
                <a:solidFill>
                  <a:schemeClr val="dk1"/>
                </a:solidFill>
                <a:latin typeface="Verdana"/>
                <a:ea typeface="Verdana"/>
                <a:cs typeface="Verdana"/>
                <a:sym typeface="Verdana"/>
              </a:rPr>
              <a:t>After completing this lesson, each student should be able to:</a:t>
            </a:r>
            <a:endParaRPr sz="1400">
              <a:solidFill>
                <a:schemeClr val="dk1"/>
              </a:solidFill>
              <a:latin typeface="Calibri"/>
              <a:ea typeface="Calibri"/>
              <a:cs typeface="Calibri"/>
              <a:sym typeface="Calibri"/>
            </a:endParaRPr>
          </a:p>
        </p:txBody>
      </p:sp>
      <p:sp>
        <p:nvSpPr>
          <p:cNvPr id="144" name="Google Shape;144;p6"/>
          <p:cNvSpPr/>
          <p:nvPr/>
        </p:nvSpPr>
        <p:spPr>
          <a:xfrm>
            <a:off x="3230217" y="3008205"/>
            <a:ext cx="6082748" cy="1351396"/>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7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Verdana"/>
                <a:ea typeface="Verdana"/>
                <a:cs typeface="Verdana"/>
                <a:sym typeface="Verdana"/>
              </a:rPr>
              <a:t>Examine and explain the structure of proteins.</a:t>
            </a:r>
            <a:endParaRPr/>
          </a:p>
          <a:p>
            <a:pPr indent="-285750" lvl="1" marL="742950" marR="0" rtl="0" algn="l">
              <a:lnSpc>
                <a:spcPct val="107000"/>
              </a:lnSpc>
              <a:spcBef>
                <a:spcPts val="800"/>
              </a:spcBef>
              <a:spcAft>
                <a:spcPts val="0"/>
              </a:spcAft>
              <a:buClr>
                <a:schemeClr val="dk1"/>
              </a:buClr>
              <a:buSzPts val="1600"/>
              <a:buFont typeface="Noto Sans Symbols"/>
              <a:buChar char="⮚"/>
            </a:pPr>
            <a:r>
              <a:rPr b="0" i="0" lang="en-US" sz="1600" u="none" cap="none" strike="noStrike">
                <a:solidFill>
                  <a:schemeClr val="dk1"/>
                </a:solidFill>
                <a:latin typeface="Verdana"/>
                <a:ea typeface="Verdana"/>
                <a:cs typeface="Verdana"/>
                <a:sym typeface="Verdana"/>
              </a:rPr>
              <a:t>Summarize various functions of proteins.</a:t>
            </a:r>
            <a:endParaRPr/>
          </a:p>
          <a:p>
            <a:pPr indent="-285750" lvl="1" marL="742950" marR="0" rtl="0" algn="l">
              <a:lnSpc>
                <a:spcPct val="107000"/>
              </a:lnSpc>
              <a:spcBef>
                <a:spcPts val="800"/>
              </a:spcBef>
              <a:spcAft>
                <a:spcPts val="0"/>
              </a:spcAft>
              <a:buClr>
                <a:schemeClr val="dk1"/>
              </a:buClr>
              <a:buSzPts val="1600"/>
              <a:buFont typeface="Noto Sans Symbols"/>
              <a:buChar char="⮚"/>
            </a:pPr>
            <a:r>
              <a:rPr b="0" i="0" lang="en-US" sz="1600" u="none" cap="none" strike="noStrike">
                <a:solidFill>
                  <a:schemeClr val="dk1"/>
                </a:solidFill>
                <a:latin typeface="Verdana"/>
                <a:ea typeface="Verdana"/>
                <a:cs typeface="Verdana"/>
                <a:sym typeface="Verdana"/>
              </a:rPr>
              <a:t>Recognize common hazards that affect normal protein functions in the body.</a:t>
            </a:r>
            <a:endParaRPr/>
          </a:p>
        </p:txBody>
      </p:sp>
      <p:graphicFrame>
        <p:nvGraphicFramePr>
          <p:cNvPr id="145" name="Google Shape;145;p6"/>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60"/>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752" name="Google Shape;752;p60"/>
          <p:cNvSpPr/>
          <p:nvPr/>
        </p:nvSpPr>
        <p:spPr>
          <a:xfrm>
            <a:off x="4776666" y="591458"/>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Glossary</a:t>
            </a:r>
            <a:endParaRPr/>
          </a:p>
        </p:txBody>
      </p:sp>
      <p:sp>
        <p:nvSpPr>
          <p:cNvPr id="753" name="Google Shape;753;p60"/>
          <p:cNvSpPr/>
          <p:nvPr/>
        </p:nvSpPr>
        <p:spPr>
          <a:xfrm>
            <a:off x="1762129" y="3362743"/>
            <a:ext cx="1014300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Gel electrophoresis</a:t>
            </a:r>
            <a:r>
              <a:rPr lang="en-US" sz="1800">
                <a:solidFill>
                  <a:srgbClr val="000000"/>
                </a:solidFill>
                <a:latin typeface="Verdana"/>
                <a:ea typeface="Verdana"/>
                <a:cs typeface="Verdana"/>
                <a:sym typeface="Verdana"/>
              </a:rPr>
              <a:t> - a laboratory procedure that uses a gel “filter” and electrodes to separate charged particles like DNA, RNA, and protein by size. </a:t>
            </a:r>
            <a:r>
              <a:rPr lang="en-US" sz="1800" u="sng">
                <a:solidFill>
                  <a:schemeClr val="accent1"/>
                </a:solidFill>
                <a:latin typeface="Verdana"/>
                <a:ea typeface="Verdana"/>
                <a:cs typeface="Verdana"/>
                <a:sym typeface="Verdana"/>
                <a:hlinkClick action="ppaction://hlinksldjump" r:id="rId3">
                  <a:extLst>
                    <a:ext uri="{A12FA001-AC4F-418D-AE19-62706E023703}">
                      <ahyp:hlinkClr val="tx"/>
                    </a:ext>
                  </a:extLst>
                </a:hlinkClick>
              </a:rPr>
              <a:t>Return to How We Know</a:t>
            </a:r>
            <a:endParaRPr sz="1800">
              <a:solidFill>
                <a:schemeClr val="dk1"/>
              </a:solidFill>
              <a:latin typeface="Gill Sans"/>
              <a:ea typeface="Gill Sans"/>
              <a:cs typeface="Gill Sans"/>
              <a:sym typeface="Gill Sans"/>
            </a:endParaRPr>
          </a:p>
        </p:txBody>
      </p:sp>
      <p:sp>
        <p:nvSpPr>
          <p:cNvPr id="754" name="Google Shape;754;p60"/>
          <p:cNvSpPr/>
          <p:nvPr/>
        </p:nvSpPr>
        <p:spPr>
          <a:xfrm>
            <a:off x="1762128" y="4297310"/>
            <a:ext cx="1014300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Hexane</a:t>
            </a:r>
            <a:r>
              <a:rPr lang="en-US" sz="1800">
                <a:solidFill>
                  <a:srgbClr val="000000"/>
                </a:solidFill>
                <a:latin typeface="Verdana"/>
                <a:ea typeface="Verdana"/>
                <a:cs typeface="Verdana"/>
                <a:sym typeface="Verdana"/>
              </a:rPr>
              <a:t> - a colorless and odorless hydrocarbon made up of 6 single bonded carbon atoms. </a:t>
            </a:r>
            <a:r>
              <a:rPr lang="en-US" sz="1800" u="sng">
                <a:solidFill>
                  <a:schemeClr val="accent1"/>
                </a:solidFill>
                <a:latin typeface="Verdana"/>
                <a:ea typeface="Verdana"/>
                <a:cs typeface="Verdana"/>
                <a:sym typeface="Verdana"/>
                <a:hlinkClick action="ppaction://hlinksldjump" r:id="rId4">
                  <a:extLst>
                    <a:ext uri="{A12FA001-AC4F-418D-AE19-62706E023703}">
                      <ahyp:hlinkClr val="tx"/>
                    </a:ext>
                  </a:extLst>
                </a:hlinkClick>
              </a:rPr>
              <a:t>Return to What We Know</a:t>
            </a:r>
            <a:endParaRPr sz="1800">
              <a:solidFill>
                <a:schemeClr val="accent1"/>
              </a:solidFill>
              <a:latin typeface="Gill Sans"/>
              <a:ea typeface="Gill Sans"/>
              <a:cs typeface="Gill Sans"/>
              <a:sym typeface="Gill Sans"/>
            </a:endParaRPr>
          </a:p>
        </p:txBody>
      </p:sp>
      <p:sp>
        <p:nvSpPr>
          <p:cNvPr id="755" name="Google Shape;755;p60"/>
          <p:cNvSpPr/>
          <p:nvPr/>
        </p:nvSpPr>
        <p:spPr>
          <a:xfrm>
            <a:off x="1762125" y="4943641"/>
            <a:ext cx="1014300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Macromolecules </a:t>
            </a:r>
            <a:r>
              <a:rPr lang="en-US" sz="1800">
                <a:solidFill>
                  <a:srgbClr val="000000"/>
                </a:solidFill>
                <a:latin typeface="Verdana"/>
                <a:ea typeface="Verdana"/>
                <a:cs typeface="Verdana"/>
                <a:sym typeface="Verdana"/>
              </a:rPr>
              <a:t>- A molecule containing a large number of atoms. The four main biological macromolecules are carbohydrates, proteins, lipids, and nucleic acids. </a:t>
            </a:r>
            <a:r>
              <a:rPr lang="en-US" sz="1800" u="sng">
                <a:solidFill>
                  <a:schemeClr val="accent1"/>
                </a:solidFill>
                <a:latin typeface="Verdana"/>
                <a:ea typeface="Verdana"/>
                <a:cs typeface="Verdana"/>
                <a:sym typeface="Verdana"/>
                <a:hlinkClick action="ppaction://hlinksldjump" r:id="rId5">
                  <a:extLst>
                    <a:ext uri="{A12FA001-AC4F-418D-AE19-62706E023703}">
                      <ahyp:hlinkClr val="tx"/>
                    </a:ext>
                  </a:extLst>
                </a:hlinkClick>
              </a:rPr>
              <a:t>Return to Introduction</a:t>
            </a:r>
            <a:endParaRPr sz="1800">
              <a:solidFill>
                <a:schemeClr val="accent1"/>
              </a:solidFill>
              <a:latin typeface="Gill Sans"/>
              <a:ea typeface="Gill Sans"/>
              <a:cs typeface="Gill Sans"/>
              <a:sym typeface="Gill Sans"/>
            </a:endParaRPr>
          </a:p>
        </p:txBody>
      </p:sp>
      <p:sp>
        <p:nvSpPr>
          <p:cNvPr id="756" name="Google Shape;756;p60"/>
          <p:cNvSpPr txBox="1"/>
          <p:nvPr>
            <p:ph type="title"/>
          </p:nvPr>
        </p:nvSpPr>
        <p:spPr>
          <a:xfrm>
            <a:off x="881062" y="506431"/>
            <a:ext cx="1198750" cy="34519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Calibri"/>
              <a:buNone/>
            </a:pPr>
            <a:r>
              <a:rPr lang="en-US" sz="3200">
                <a:latin typeface="Calibri"/>
                <a:ea typeface="Calibri"/>
                <a:cs typeface="Calibri"/>
                <a:sym typeface="Calibri"/>
              </a:rPr>
              <a:t>DI-M</a:t>
            </a:r>
            <a:endParaRPr/>
          </a:p>
        </p:txBody>
      </p:sp>
      <p:sp>
        <p:nvSpPr>
          <p:cNvPr id="757" name="Google Shape;757;p60"/>
          <p:cNvSpPr/>
          <p:nvPr/>
        </p:nvSpPr>
        <p:spPr>
          <a:xfrm>
            <a:off x="1800123" y="2438118"/>
            <a:ext cx="1015878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Elution</a:t>
            </a:r>
            <a:r>
              <a:rPr lang="en-US" sz="1800">
                <a:solidFill>
                  <a:srgbClr val="000000"/>
                </a:solidFill>
                <a:latin typeface="Verdana"/>
                <a:ea typeface="Verdana"/>
                <a:cs typeface="Verdana"/>
                <a:sym typeface="Verdana"/>
              </a:rPr>
              <a:t> - to remove one substance from another by washing it out with a solvent. For example, rinsing an adsorbed material from the surface it is attached to. </a:t>
            </a:r>
            <a:r>
              <a:rPr lang="en-US" sz="1800" u="sng">
                <a:solidFill>
                  <a:schemeClr val="accent1"/>
                </a:solidFill>
                <a:latin typeface="Verdana"/>
                <a:ea typeface="Verdana"/>
                <a:cs typeface="Verdana"/>
                <a:sym typeface="Verdana"/>
                <a:hlinkClick action="ppaction://hlinksldjump" r:id="rId6">
                  <a:extLst>
                    <a:ext uri="{A12FA001-AC4F-418D-AE19-62706E023703}">
                      <ahyp:hlinkClr val="tx"/>
                    </a:ext>
                  </a:extLst>
                </a:hlinkClick>
              </a:rPr>
              <a:t>Return to How We Know</a:t>
            </a:r>
            <a:endParaRPr sz="1800">
              <a:solidFill>
                <a:schemeClr val="accent1"/>
              </a:solidFill>
              <a:latin typeface="Gill Sans"/>
              <a:ea typeface="Gill Sans"/>
              <a:cs typeface="Gill Sans"/>
              <a:sym typeface="Gill Sans"/>
            </a:endParaRPr>
          </a:p>
        </p:txBody>
      </p:sp>
      <p:sp>
        <p:nvSpPr>
          <p:cNvPr id="758" name="Google Shape;758;p60"/>
          <p:cNvSpPr/>
          <p:nvPr/>
        </p:nvSpPr>
        <p:spPr>
          <a:xfrm>
            <a:off x="1762125" y="1514788"/>
            <a:ext cx="101430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Dialysis</a:t>
            </a:r>
            <a:r>
              <a:rPr lang="en-US" sz="1800">
                <a:solidFill>
                  <a:srgbClr val="000000"/>
                </a:solidFill>
                <a:latin typeface="Verdana"/>
                <a:ea typeface="Verdana"/>
                <a:cs typeface="Verdana"/>
                <a:sym typeface="Verdana"/>
              </a:rPr>
              <a:t> - a process designed to separate particles in a liquid, using a concentration gradient and semipermeable membrane, so that some particles can pass from high to low concentration while others are left behind. </a:t>
            </a:r>
            <a:r>
              <a:rPr lang="en-US" sz="1800" u="sng">
                <a:solidFill>
                  <a:schemeClr val="accent1"/>
                </a:solidFill>
                <a:latin typeface="Verdana"/>
                <a:ea typeface="Verdana"/>
                <a:cs typeface="Verdana"/>
                <a:sym typeface="Verdana"/>
                <a:hlinkClick action="ppaction://hlinksldjump" r:id="rId7">
                  <a:extLst>
                    <a:ext uri="{A12FA001-AC4F-418D-AE19-62706E023703}">
                      <ahyp:hlinkClr val="tx"/>
                    </a:ext>
                  </a:extLst>
                </a:hlinkClick>
              </a:rPr>
              <a:t>Return to How We Know</a:t>
            </a:r>
            <a:endParaRPr sz="1800">
              <a:solidFill>
                <a:schemeClr val="accent1"/>
              </a:solidFill>
              <a:latin typeface="Gill Sans"/>
              <a:ea typeface="Gill Sans"/>
              <a:cs typeface="Gill Sans"/>
              <a:sym typeface="Gill Sans"/>
            </a:endParaRPr>
          </a:p>
        </p:txBody>
      </p:sp>
      <p:graphicFrame>
        <p:nvGraphicFramePr>
          <p:cNvPr id="759" name="Google Shape;759;p60"/>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6">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7">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8">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61"/>
          <p:cNvSpPr/>
          <p:nvPr/>
        </p:nvSpPr>
        <p:spPr>
          <a:xfrm>
            <a:off x="1096983" y="1936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765" name="Google Shape;765;p61"/>
          <p:cNvSpPr/>
          <p:nvPr/>
        </p:nvSpPr>
        <p:spPr>
          <a:xfrm>
            <a:off x="4776666" y="591458"/>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Glossary</a:t>
            </a:r>
            <a:endParaRPr/>
          </a:p>
        </p:txBody>
      </p:sp>
      <p:sp>
        <p:nvSpPr>
          <p:cNvPr id="766" name="Google Shape;766;p61"/>
          <p:cNvSpPr txBox="1"/>
          <p:nvPr>
            <p:ph type="title"/>
          </p:nvPr>
        </p:nvSpPr>
        <p:spPr>
          <a:xfrm>
            <a:off x="881062" y="485069"/>
            <a:ext cx="1156460" cy="4090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Calibri"/>
              <a:buNone/>
            </a:pPr>
            <a:r>
              <a:rPr lang="en-US" sz="3200">
                <a:latin typeface="Calibri"/>
                <a:ea typeface="Calibri"/>
                <a:cs typeface="Calibri"/>
                <a:sym typeface="Calibri"/>
              </a:rPr>
              <a:t>P-S</a:t>
            </a:r>
            <a:endParaRPr/>
          </a:p>
        </p:txBody>
      </p:sp>
      <p:sp>
        <p:nvSpPr>
          <p:cNvPr id="767" name="Google Shape;767;p61"/>
          <p:cNvSpPr/>
          <p:nvPr/>
        </p:nvSpPr>
        <p:spPr>
          <a:xfrm>
            <a:off x="1762125" y="2374289"/>
            <a:ext cx="101430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Solvents</a:t>
            </a:r>
            <a:r>
              <a:rPr lang="en-US" sz="1800">
                <a:solidFill>
                  <a:srgbClr val="000000"/>
                </a:solidFill>
                <a:latin typeface="Verdana"/>
                <a:ea typeface="Verdana"/>
                <a:cs typeface="Verdana"/>
                <a:sym typeface="Verdana"/>
              </a:rPr>
              <a:t> - a material (usually a liquid) in which other substances are dissolved. </a:t>
            </a:r>
            <a:r>
              <a:rPr lang="en-US" sz="1800" u="sng">
                <a:solidFill>
                  <a:schemeClr val="accent1"/>
                </a:solidFill>
                <a:latin typeface="Verdana"/>
                <a:ea typeface="Verdana"/>
                <a:cs typeface="Verdana"/>
                <a:sym typeface="Verdana"/>
                <a:hlinkClick action="ppaction://hlinksldjump" r:id="rId3">
                  <a:extLst>
                    <a:ext uri="{A12FA001-AC4F-418D-AE19-62706E023703}">
                      <ahyp:hlinkClr val="tx"/>
                    </a:ext>
                  </a:extLst>
                </a:hlinkClick>
              </a:rPr>
              <a:t>Return to How We Know </a:t>
            </a:r>
            <a:endParaRPr sz="1800">
              <a:solidFill>
                <a:schemeClr val="dk1"/>
              </a:solidFill>
              <a:latin typeface="Gill Sans"/>
              <a:ea typeface="Gill Sans"/>
              <a:cs typeface="Gill Sans"/>
              <a:sym typeface="Gill Sans"/>
            </a:endParaRPr>
          </a:p>
        </p:txBody>
      </p:sp>
      <p:sp>
        <p:nvSpPr>
          <p:cNvPr id="768" name="Google Shape;768;p61"/>
          <p:cNvSpPr/>
          <p:nvPr/>
        </p:nvSpPr>
        <p:spPr>
          <a:xfrm>
            <a:off x="1762125" y="1514788"/>
            <a:ext cx="101430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Peripheral neuropathy</a:t>
            </a:r>
            <a:r>
              <a:rPr lang="en-US" sz="1800">
                <a:solidFill>
                  <a:srgbClr val="000000"/>
                </a:solidFill>
                <a:latin typeface="Verdana"/>
                <a:ea typeface="Verdana"/>
                <a:cs typeface="Verdana"/>
                <a:sym typeface="Verdana"/>
              </a:rPr>
              <a:t> - when peripheral nerves (nerves that carry messages from the body and outside world to the spinal cord and brain) are diseased or damaged. </a:t>
            </a:r>
            <a:r>
              <a:rPr lang="en-US" sz="1800" u="sng">
                <a:solidFill>
                  <a:schemeClr val="accent1"/>
                </a:solidFill>
                <a:latin typeface="Verdana"/>
                <a:ea typeface="Verdana"/>
                <a:cs typeface="Verdana"/>
                <a:sym typeface="Verdana"/>
                <a:hlinkClick action="ppaction://hlinksldjump" r:id="rId4">
                  <a:extLst>
                    <a:ext uri="{A12FA001-AC4F-418D-AE19-62706E023703}">
                      <ahyp:hlinkClr val="tx"/>
                    </a:ext>
                  </a:extLst>
                </a:hlinkClick>
              </a:rPr>
              <a:t>Return to Common Hazards</a:t>
            </a:r>
            <a:endParaRPr sz="1800">
              <a:solidFill>
                <a:schemeClr val="accent1"/>
              </a:solidFill>
              <a:latin typeface="Gill Sans"/>
              <a:ea typeface="Gill Sans"/>
              <a:cs typeface="Gill Sans"/>
              <a:sym typeface="Gill Sans"/>
            </a:endParaRPr>
          </a:p>
        </p:txBody>
      </p:sp>
      <p:sp>
        <p:nvSpPr>
          <p:cNvPr id="769" name="Google Shape;769;p61"/>
          <p:cNvSpPr/>
          <p:nvPr/>
        </p:nvSpPr>
        <p:spPr>
          <a:xfrm>
            <a:off x="1762126" y="3020620"/>
            <a:ext cx="1014300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Substrate</a:t>
            </a:r>
            <a:r>
              <a:rPr lang="en-US" sz="1800">
                <a:solidFill>
                  <a:srgbClr val="000000"/>
                </a:solidFill>
                <a:latin typeface="Verdana"/>
                <a:ea typeface="Verdana"/>
                <a:cs typeface="Verdana"/>
                <a:sym typeface="Verdana"/>
              </a:rPr>
              <a:t> - fluid or solid in which an item is placed, or environment in which something may function. For example, a fish's substrate is water. In this case, the substrate that the protein is placed into is a jello-like gel. In chemistry, the substrate is also whatever is acted upon, for example, and antibody's substrate is the part of the germ it attacks. </a:t>
            </a:r>
            <a:r>
              <a:rPr lang="en-US" sz="1800" u="sng">
                <a:solidFill>
                  <a:schemeClr val="accent1"/>
                </a:solidFill>
                <a:latin typeface="Verdana"/>
                <a:ea typeface="Verdana"/>
                <a:cs typeface="Verdana"/>
                <a:sym typeface="Verdana"/>
                <a:hlinkClick action="ppaction://hlinksldjump" r:id="rId5">
                  <a:extLst>
                    <a:ext uri="{A12FA001-AC4F-418D-AE19-62706E023703}">
                      <ahyp:hlinkClr val="tx"/>
                    </a:ext>
                  </a:extLst>
                </a:hlinkClick>
              </a:rPr>
              <a:t>Return to How We Know</a:t>
            </a:r>
            <a:endParaRPr sz="1800">
              <a:solidFill>
                <a:schemeClr val="accent1"/>
              </a:solidFill>
              <a:latin typeface="Gill Sans"/>
              <a:ea typeface="Gill Sans"/>
              <a:cs typeface="Gill Sans"/>
              <a:sym typeface="Gill Sans"/>
            </a:endParaRPr>
          </a:p>
        </p:txBody>
      </p:sp>
      <p:graphicFrame>
        <p:nvGraphicFramePr>
          <p:cNvPr id="770" name="Google Shape;770;p61"/>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5">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6">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p:nvPr/>
        </p:nvSpPr>
        <p:spPr>
          <a:xfrm>
            <a:off x="1096983" y="155522"/>
            <a:ext cx="2350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Building Proteins</a:t>
            </a:r>
            <a:endParaRPr/>
          </a:p>
        </p:txBody>
      </p:sp>
      <p:sp>
        <p:nvSpPr>
          <p:cNvPr id="151" name="Google Shape;151;p7"/>
          <p:cNvSpPr/>
          <p:nvPr/>
        </p:nvSpPr>
        <p:spPr>
          <a:xfrm>
            <a:off x="3842371" y="2967335"/>
            <a:ext cx="450726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Why It Matters</a:t>
            </a:r>
            <a:endParaRPr/>
          </a:p>
        </p:txBody>
      </p:sp>
      <p:graphicFrame>
        <p:nvGraphicFramePr>
          <p:cNvPr id="152" name="Google Shape;152;p7"/>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p:nvPr/>
        </p:nvSpPr>
        <p:spPr>
          <a:xfrm>
            <a:off x="950372" y="193622"/>
            <a:ext cx="26439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Gill Sans"/>
                <a:ea typeface="Gill Sans"/>
                <a:cs typeface="Gill Sans"/>
                <a:sym typeface="Gill Sans"/>
              </a:rPr>
              <a:t>Building Proteins</a:t>
            </a:r>
            <a:endParaRPr/>
          </a:p>
        </p:txBody>
      </p:sp>
      <p:sp>
        <p:nvSpPr>
          <p:cNvPr id="158" name="Google Shape;158;p8"/>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INFORMATION CODING</a:t>
            </a:r>
            <a:endParaRPr/>
          </a:p>
        </p:txBody>
      </p:sp>
      <p:sp>
        <p:nvSpPr>
          <p:cNvPr id="159" name="Google Shape;159;p8"/>
          <p:cNvSpPr/>
          <p:nvPr/>
        </p:nvSpPr>
        <p:spPr>
          <a:xfrm>
            <a:off x="8855337" y="8956"/>
            <a:ext cx="306481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Why It Matters</a:t>
            </a:r>
            <a:endParaRPr/>
          </a:p>
        </p:txBody>
      </p:sp>
      <p:sp>
        <p:nvSpPr>
          <p:cNvPr id="160" name="Google Shape;160;p8"/>
          <p:cNvSpPr/>
          <p:nvPr/>
        </p:nvSpPr>
        <p:spPr>
          <a:xfrm>
            <a:off x="2464904" y="1517433"/>
            <a:ext cx="73152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A5241"/>
                </a:solidFill>
                <a:latin typeface="Verdana"/>
                <a:ea typeface="Verdana"/>
                <a:cs typeface="Verdana"/>
                <a:sym typeface="Verdana"/>
              </a:rPr>
              <a:t>Why is the information coding job of proteins important?</a:t>
            </a:r>
            <a:endParaRPr sz="1600">
              <a:solidFill>
                <a:srgbClr val="4A5241"/>
              </a:solidFill>
              <a:latin typeface="Verdana"/>
              <a:ea typeface="Verdana"/>
              <a:cs typeface="Verdana"/>
              <a:sym typeface="Verdana"/>
            </a:endParaRPr>
          </a:p>
        </p:txBody>
      </p:sp>
      <p:sp>
        <p:nvSpPr>
          <p:cNvPr id="161" name="Google Shape;161;p8"/>
          <p:cNvSpPr/>
          <p:nvPr/>
        </p:nvSpPr>
        <p:spPr>
          <a:xfrm>
            <a:off x="2464904" y="1900461"/>
            <a:ext cx="7315200" cy="217681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Proteins come in many sizes and shapes. You could say that they have an information code determined by DNA sequences. Think of it like a language vocabulary. When you were a baby, and you only knew four or five words, it was very frustrating trying to tell your parents what you wanted. But as your vocabulary increased, so did the range of possible ways of expressing yourself to your parents and to others. Because proteins come in so many varieties, proteins can code for and control many different cell functions.</a:t>
            </a:r>
            <a:endParaRPr/>
          </a:p>
        </p:txBody>
      </p:sp>
      <p:sp>
        <p:nvSpPr>
          <p:cNvPr id="162" name="Google Shape;162;p8"/>
          <p:cNvSpPr/>
          <p:nvPr/>
        </p:nvSpPr>
        <p:spPr>
          <a:xfrm>
            <a:off x="2464904" y="4077275"/>
            <a:ext cx="7315200" cy="164987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Proteins that are </a:t>
            </a:r>
            <a:r>
              <a:rPr b="1" lang="en-US" sz="1600">
                <a:solidFill>
                  <a:schemeClr val="dk1"/>
                </a:solidFill>
                <a:latin typeface="Verdana"/>
                <a:ea typeface="Verdana"/>
                <a:cs typeface="Verdana"/>
                <a:sym typeface="Verdana"/>
              </a:rPr>
              <a:t>embedded in the cell membranes</a:t>
            </a:r>
            <a:r>
              <a:rPr lang="en-US" sz="1600">
                <a:solidFill>
                  <a:schemeClr val="dk1"/>
                </a:solidFill>
                <a:latin typeface="Verdana"/>
                <a:ea typeface="Verdana"/>
                <a:cs typeface="Verdana"/>
                <a:sym typeface="Verdana"/>
              </a:rPr>
              <a:t> function in several ways. First, they function to recognize adjacent cells and thus help maintain organization of tissues. They also recognize chemicals outside of the cell and thus helps cells respond appropriately to hormones, drugs, and chemicals used to send signals in the nervous system. </a:t>
            </a:r>
            <a:endParaRPr sz="1600">
              <a:solidFill>
                <a:schemeClr val="dk1"/>
              </a:solidFill>
              <a:latin typeface="Verdana"/>
              <a:ea typeface="Verdana"/>
              <a:cs typeface="Verdana"/>
              <a:sym typeface="Verdana"/>
            </a:endParaRPr>
          </a:p>
        </p:txBody>
      </p:sp>
      <p:graphicFrame>
        <p:nvGraphicFramePr>
          <p:cNvPr id="163" name="Google Shape;163;p8"/>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p:nvPr/>
        </p:nvSpPr>
        <p:spPr>
          <a:xfrm>
            <a:off x="950372" y="193622"/>
            <a:ext cx="26439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Gill Sans"/>
                <a:ea typeface="Gill Sans"/>
                <a:cs typeface="Gill Sans"/>
                <a:sym typeface="Gill Sans"/>
              </a:rPr>
              <a:t>Building Proteins</a:t>
            </a:r>
            <a:endParaRPr/>
          </a:p>
        </p:txBody>
      </p:sp>
      <p:sp>
        <p:nvSpPr>
          <p:cNvPr id="169" name="Google Shape;169;p9"/>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INFORMATION CODING</a:t>
            </a:r>
            <a:endParaRPr/>
          </a:p>
        </p:txBody>
      </p:sp>
      <p:sp>
        <p:nvSpPr>
          <p:cNvPr id="170" name="Google Shape;170;p9"/>
          <p:cNvSpPr/>
          <p:nvPr/>
        </p:nvSpPr>
        <p:spPr>
          <a:xfrm>
            <a:off x="8855337" y="8956"/>
            <a:ext cx="306481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Why It Matters</a:t>
            </a:r>
            <a:endParaRPr/>
          </a:p>
        </p:txBody>
      </p:sp>
      <p:pic>
        <p:nvPicPr>
          <p:cNvPr descr="Illustration of a typical cell membrane structure. The phospholipid bilayer is included, along with a protein channel, globular protein, glycoprotein, carbohydrate, alpha-helix protein, surface protein, filaments of cytoskeleton, integral protein, peripherial protein, glycolipid, and cholesterol." id="171" name="Google Shape;171;p9"/>
          <p:cNvPicPr preferRelativeResize="0"/>
          <p:nvPr/>
        </p:nvPicPr>
        <p:blipFill rotWithShape="1">
          <a:blip r:embed="rId3">
            <a:alphaModFix/>
          </a:blip>
          <a:srcRect b="0" l="0" r="0" t="0"/>
          <a:stretch/>
        </p:blipFill>
        <p:spPr>
          <a:xfrm>
            <a:off x="2729752" y="1449801"/>
            <a:ext cx="6732494" cy="2329148"/>
          </a:xfrm>
          <a:prstGeom prst="rect">
            <a:avLst/>
          </a:prstGeom>
          <a:noFill/>
          <a:ln>
            <a:noFill/>
          </a:ln>
        </p:spPr>
      </p:pic>
      <p:sp>
        <p:nvSpPr>
          <p:cNvPr id="172" name="Google Shape;172;p9"/>
          <p:cNvSpPr/>
          <p:nvPr/>
        </p:nvSpPr>
        <p:spPr>
          <a:xfrm>
            <a:off x="2423491" y="4814558"/>
            <a:ext cx="7345017" cy="112293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Proteins that are </a:t>
            </a:r>
            <a:r>
              <a:rPr b="1" lang="en-US" sz="1600">
                <a:solidFill>
                  <a:schemeClr val="dk1"/>
                </a:solidFill>
                <a:latin typeface="Verdana"/>
                <a:ea typeface="Verdana"/>
                <a:cs typeface="Verdana"/>
                <a:sym typeface="Verdana"/>
              </a:rPr>
              <a:t>inside</a:t>
            </a:r>
            <a:r>
              <a:rPr lang="en-US" sz="1600">
                <a:solidFill>
                  <a:schemeClr val="dk1"/>
                </a:solidFill>
                <a:latin typeface="Verdana"/>
                <a:ea typeface="Verdana"/>
                <a:cs typeface="Verdana"/>
                <a:sym typeface="Verdana"/>
              </a:rPr>
              <a:t> of cells act as enzymes to help chemical reactions occur. They also help turn genes on and off. Some small proteins (peptides) can be secreted to act as hormones and chemicals used to send signals in the nervous system.</a:t>
            </a:r>
            <a:endParaRPr/>
          </a:p>
        </p:txBody>
      </p:sp>
      <p:sp>
        <p:nvSpPr>
          <p:cNvPr id="173" name="Google Shape;173;p9"/>
          <p:cNvSpPr/>
          <p:nvPr/>
        </p:nvSpPr>
        <p:spPr>
          <a:xfrm>
            <a:off x="4170163" y="3778949"/>
            <a:ext cx="3406587" cy="47012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1200">
                <a:solidFill>
                  <a:srgbClr val="072114"/>
                </a:solidFill>
                <a:latin typeface="Verdana"/>
                <a:ea typeface="Verdana"/>
                <a:cs typeface="Verdana"/>
                <a:sym typeface="Verdana"/>
              </a:rPr>
              <a:t>Typical </a:t>
            </a:r>
            <a:r>
              <a:rPr lang="en-US" sz="1200">
                <a:solidFill>
                  <a:schemeClr val="dk1"/>
                </a:solidFill>
                <a:latin typeface="Verdana"/>
                <a:ea typeface="Verdana"/>
                <a:cs typeface="Verdana"/>
                <a:sym typeface="Verdana"/>
              </a:rPr>
              <a:t>cell membrane</a:t>
            </a:r>
            <a:r>
              <a:rPr i="1" lang="en-US" sz="1200">
                <a:solidFill>
                  <a:srgbClr val="072114"/>
                </a:solidFill>
                <a:latin typeface="Verdana"/>
                <a:ea typeface="Verdana"/>
                <a:cs typeface="Verdana"/>
                <a:sym typeface="Verdana"/>
              </a:rPr>
              <a:t> structure showing proteins in the membrane.</a:t>
            </a:r>
            <a:endParaRPr sz="1200">
              <a:solidFill>
                <a:schemeClr val="dk1"/>
              </a:solidFill>
              <a:latin typeface="Verdana"/>
              <a:ea typeface="Verdana"/>
              <a:cs typeface="Verdana"/>
              <a:sym typeface="Verdana"/>
            </a:endParaRPr>
          </a:p>
        </p:txBody>
      </p:sp>
      <p:graphicFrame>
        <p:nvGraphicFramePr>
          <p:cNvPr id="174" name="Google Shape;174;p9"/>
          <p:cNvGraphicFramePr/>
          <p:nvPr/>
        </p:nvGraphicFramePr>
        <p:xfrm>
          <a:off x="0" y="910721"/>
          <a:ext cx="3000000" cy="3000000"/>
        </p:xfrm>
        <a:graphic>
          <a:graphicData uri="http://schemas.openxmlformats.org/drawingml/2006/table">
            <a:tbl>
              <a:tblPr bandRow="1" firstRow="1">
                <a:noFill/>
                <a:tableStyleId>{BE7F98DF-04C1-49D1-8C3B-5FE359A80FED}</a:tableStyleId>
              </a:tblPr>
              <a:tblGrid>
                <a:gridCol w="1762125"/>
              </a:tblGrid>
              <a:tr h="813525">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Building Proteins</a:t>
                      </a:r>
                      <a:endParaRPr/>
                    </a:p>
                  </a:txBody>
                  <a:tcPr marT="45725" marB="45725" marR="91450" marL="91450" anchor="ctr">
                    <a:solidFill>
                      <a:srgbClr val="1F394D"/>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42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Why It Matters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891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7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6220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66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237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dg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2020-02-28T19:50:13Z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