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Economica"/>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jYp/J262QREfuMujeeirQB8X7y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conomica-bold.fntdata"/><Relationship Id="rId12" Type="http://schemas.openxmlformats.org/officeDocument/2006/relationships/font" Target="fonts/Economic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conomica-boldItalic.fntdata"/><Relationship Id="rId14" Type="http://schemas.openxmlformats.org/officeDocument/2006/relationships/font" Target="fonts/Economica-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8"/>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8"/>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3" name="Google Shape;13;p8"/>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7"/>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7"/>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4" name="Google Shape;54;p17"/>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5" name="Google Shape;5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9"/>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8" name="Google Shape;18;p9"/>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10"/>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2" name="Google Shape;22;p10"/>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3" name="Google Shape;23;p10"/>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1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7" name="Google Shape;27;p11"/>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11"/>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1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2" name="Google Shape;3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5" name="Google Shape;35;p13"/>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1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4"/>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5"/>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1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15"/>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p:txBody>
      </p:sp>
      <p:sp>
        <p:nvSpPr>
          <p:cNvPr id="45" name="Google Shape;45;p15"/>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1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7" name="Google Shape;4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6"/>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7" name="Google Shape;7;p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1" name="Shape 61"/>
        <p:cNvGrpSpPr/>
        <p:nvPr/>
      </p:nvGrpSpPr>
      <p:grpSpPr>
        <a:xfrm>
          <a:off x="0" y="0"/>
          <a:ext cx="0" cy="0"/>
          <a:chOff x="0" y="0"/>
          <a:chExt cx="0" cy="0"/>
        </a:xfrm>
      </p:grpSpPr>
      <p:sp>
        <p:nvSpPr>
          <p:cNvPr id="62" name="Google Shape;62;p1"/>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Life Science- Ecosystems: Natural Selection</a:t>
            </a:r>
            <a:endParaRPr/>
          </a:p>
        </p:txBody>
      </p:sp>
      <p:sp>
        <p:nvSpPr>
          <p:cNvPr id="63" name="Google Shape;63;p1"/>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a:t>Pre-Test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311700" y="445025"/>
            <a:ext cx="8585400" cy="789600"/>
          </a:xfrm>
          <a:prstGeom prst="rect">
            <a:avLst/>
          </a:prstGeom>
          <a:noFill/>
          <a:ln>
            <a:noFill/>
          </a:ln>
        </p:spPr>
        <p:txBody>
          <a:bodyPr anchorCtr="0" anchor="b" bIns="91425" lIns="91425" spcFirstLastPara="1" rIns="91425" wrap="square" tIns="91425">
            <a:noAutofit/>
          </a:bodyPr>
          <a:lstStyle/>
          <a:p>
            <a:pPr indent="-381000" lvl="0" marL="457200" rtl="0" algn="l">
              <a:lnSpc>
                <a:spcPct val="100000"/>
              </a:lnSpc>
              <a:spcBef>
                <a:spcPts val="0"/>
              </a:spcBef>
              <a:spcAft>
                <a:spcPts val="0"/>
              </a:spcAft>
              <a:buSzPts val="2400"/>
              <a:buAutoNum type="arabicPeriod"/>
            </a:pPr>
            <a:r>
              <a:rPr lang="en" sz="2400"/>
              <a:t>The passing of genetic information from one generation to the next generation is:</a:t>
            </a:r>
            <a:endParaRPr sz="2400"/>
          </a:p>
        </p:txBody>
      </p:sp>
      <p:sp>
        <p:nvSpPr>
          <p:cNvPr id="69" name="Google Shape;69;p2"/>
          <p:cNvSpPr txBox="1"/>
          <p:nvPr>
            <p:ph idx="1" type="body"/>
          </p:nvPr>
        </p:nvSpPr>
        <p:spPr>
          <a:xfrm>
            <a:off x="311700" y="1382900"/>
            <a:ext cx="8520600" cy="3186000"/>
          </a:xfrm>
          <a:prstGeom prst="rect">
            <a:avLst/>
          </a:prstGeom>
          <a:noFill/>
          <a:ln>
            <a:noFill/>
          </a:ln>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AutoNum type="alphaUcPeriod"/>
            </a:pPr>
            <a:r>
              <a:rPr lang="en"/>
              <a:t>Natural Selection</a:t>
            </a:r>
            <a:endParaRPr/>
          </a:p>
          <a:p>
            <a:pPr indent="-342900" lvl="0" marL="457200" rtl="0" algn="l">
              <a:lnSpc>
                <a:spcPct val="200000"/>
              </a:lnSpc>
              <a:spcBef>
                <a:spcPts val="0"/>
              </a:spcBef>
              <a:spcAft>
                <a:spcPts val="0"/>
              </a:spcAft>
              <a:buSzPts val="1800"/>
              <a:buAutoNum type="alphaUcPeriod"/>
            </a:pPr>
            <a:r>
              <a:rPr lang="en"/>
              <a:t>Evolution</a:t>
            </a:r>
            <a:endParaRPr/>
          </a:p>
          <a:p>
            <a:pPr indent="-342900" lvl="0" marL="457200" rtl="0" algn="l">
              <a:lnSpc>
                <a:spcPct val="200000"/>
              </a:lnSpc>
              <a:spcBef>
                <a:spcPts val="0"/>
              </a:spcBef>
              <a:spcAft>
                <a:spcPts val="0"/>
              </a:spcAft>
              <a:buSzPts val="1800"/>
              <a:buAutoNum type="alphaUcPeriod"/>
            </a:pPr>
            <a:r>
              <a:rPr lang="en"/>
              <a:t>Sexual reproduction</a:t>
            </a:r>
            <a:endParaRPr/>
          </a:p>
          <a:p>
            <a:pPr indent="-342900" lvl="0" marL="457200" rtl="0" algn="l">
              <a:lnSpc>
                <a:spcPct val="200000"/>
              </a:lnSpc>
              <a:spcBef>
                <a:spcPts val="0"/>
              </a:spcBef>
              <a:spcAft>
                <a:spcPts val="0"/>
              </a:spcAft>
              <a:buSzPts val="1800"/>
              <a:buAutoNum type="alphaUcPeriod"/>
            </a:pPr>
            <a:r>
              <a:rPr lang="en"/>
              <a:t>Heredity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311700" y="315925"/>
            <a:ext cx="8520600" cy="1000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1800"/>
              <a:t>2. </a:t>
            </a:r>
            <a:r>
              <a:rPr lang="en" sz="1800"/>
              <a:t>For centuries, humans have intentionally bred animals and plants with desirable traits to try to increase the frequency of those traits in subsequent generations. Which of the following is an example of selective breeding/artificial selection?</a:t>
            </a:r>
            <a:endParaRPr sz="1800"/>
          </a:p>
        </p:txBody>
      </p:sp>
      <p:sp>
        <p:nvSpPr>
          <p:cNvPr id="75" name="Google Shape;75;p3"/>
          <p:cNvSpPr txBox="1"/>
          <p:nvPr>
            <p:ph idx="1" type="body"/>
          </p:nvPr>
        </p:nvSpPr>
        <p:spPr>
          <a:xfrm>
            <a:off x="311700" y="1465125"/>
            <a:ext cx="8520600" cy="3354000"/>
          </a:xfrm>
          <a:prstGeom prst="rect">
            <a:avLst/>
          </a:prstGeom>
          <a:noFill/>
          <a:ln>
            <a:noFill/>
          </a:ln>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AutoNum type="alphaUcPeriod"/>
            </a:pPr>
            <a:r>
              <a:rPr lang="en"/>
              <a:t>Bees randomly pollinating flowers</a:t>
            </a:r>
            <a:endParaRPr/>
          </a:p>
          <a:p>
            <a:pPr indent="-342900" lvl="0" marL="457200" rtl="0" algn="l">
              <a:lnSpc>
                <a:spcPct val="200000"/>
              </a:lnSpc>
              <a:spcBef>
                <a:spcPts val="0"/>
              </a:spcBef>
              <a:spcAft>
                <a:spcPts val="0"/>
              </a:spcAft>
              <a:buSzPts val="1800"/>
              <a:buAutoNum type="alphaUcPeriod"/>
            </a:pPr>
            <a:r>
              <a:rPr lang="en"/>
              <a:t>Two feral cats mating</a:t>
            </a:r>
            <a:endParaRPr/>
          </a:p>
          <a:p>
            <a:pPr indent="-342900" lvl="0" marL="457200" rtl="0" algn="l">
              <a:lnSpc>
                <a:spcPct val="200000"/>
              </a:lnSpc>
              <a:spcBef>
                <a:spcPts val="0"/>
              </a:spcBef>
              <a:spcAft>
                <a:spcPts val="0"/>
              </a:spcAft>
              <a:buSzPts val="1800"/>
              <a:buAutoNum type="alphaUcPeriod"/>
            </a:pPr>
            <a:r>
              <a:rPr lang="en"/>
              <a:t>Breeding a Labrador retriever with a poodle to make a Labradoodle with a certain coat and disposition</a:t>
            </a:r>
            <a:endParaRPr/>
          </a:p>
          <a:p>
            <a:pPr indent="-342900" lvl="0" marL="457200" rtl="0" algn="l">
              <a:lnSpc>
                <a:spcPct val="200000"/>
              </a:lnSpc>
              <a:spcBef>
                <a:spcPts val="0"/>
              </a:spcBef>
              <a:spcAft>
                <a:spcPts val="0"/>
              </a:spcAft>
              <a:buSzPts val="1800"/>
              <a:buAutoNum type="alphaUcPeriod"/>
            </a:pPr>
            <a:r>
              <a:rPr lang="en"/>
              <a:t>Planting seeds from a wild blackberry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1800"/>
              <a:t>3. </a:t>
            </a:r>
            <a:r>
              <a:rPr lang="en" sz="1800"/>
              <a:t>Arctic foxes (top) live in the freezing arctic tundra whereas the Fennec fox (bottom) lives in the sandy deserts of Northern Africa and Arabia. Which of the following describes unique adaptations specific to the niche in which the foxes live.</a:t>
            </a:r>
            <a:endParaRPr sz="1800"/>
          </a:p>
        </p:txBody>
      </p:sp>
      <p:sp>
        <p:nvSpPr>
          <p:cNvPr id="81" name="Google Shape;81;p4"/>
          <p:cNvSpPr txBox="1"/>
          <p:nvPr>
            <p:ph idx="1" type="body"/>
          </p:nvPr>
        </p:nvSpPr>
        <p:spPr>
          <a:xfrm>
            <a:off x="3567550" y="1203425"/>
            <a:ext cx="5264700" cy="3375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lphaUcPeriod"/>
            </a:pPr>
            <a:r>
              <a:rPr lang="en"/>
              <a:t>The Fennec Fox has larger ears  body temperature by releasing excess heat whereas the Arctic Fox has shorter ears to conserve body heat</a:t>
            </a:r>
            <a:endParaRPr/>
          </a:p>
          <a:p>
            <a:pPr indent="-342900" lvl="0" marL="457200" rtl="0" algn="l">
              <a:lnSpc>
                <a:spcPct val="115000"/>
              </a:lnSpc>
              <a:spcBef>
                <a:spcPts val="0"/>
              </a:spcBef>
              <a:spcAft>
                <a:spcPts val="0"/>
              </a:spcAft>
              <a:buSzPts val="1800"/>
              <a:buAutoNum type="alphaUcPeriod"/>
            </a:pPr>
            <a:r>
              <a:rPr lang="en"/>
              <a:t>Both foxes  have furry soles to go over rocky terrain</a:t>
            </a:r>
            <a:endParaRPr/>
          </a:p>
          <a:p>
            <a:pPr indent="-342900" lvl="0" marL="457200" rtl="0" algn="l">
              <a:lnSpc>
                <a:spcPct val="115000"/>
              </a:lnSpc>
              <a:spcBef>
                <a:spcPts val="0"/>
              </a:spcBef>
              <a:spcAft>
                <a:spcPts val="0"/>
              </a:spcAft>
              <a:buSzPts val="1800"/>
              <a:buAutoNum type="alphaUcPeriod"/>
            </a:pPr>
            <a:r>
              <a:rPr lang="en"/>
              <a:t>Both foxes have bushy tails for balance</a:t>
            </a:r>
            <a:endParaRPr/>
          </a:p>
          <a:p>
            <a:pPr indent="-342900" lvl="0" marL="457200" rtl="0" algn="l">
              <a:lnSpc>
                <a:spcPct val="115000"/>
              </a:lnSpc>
              <a:spcBef>
                <a:spcPts val="0"/>
              </a:spcBef>
              <a:spcAft>
                <a:spcPts val="0"/>
              </a:spcAft>
              <a:buSzPts val="1800"/>
              <a:buAutoNum type="alphaUcPeriod"/>
            </a:pPr>
            <a:r>
              <a:rPr lang="en"/>
              <a:t>The Fennec Fox hibernates for long winters whereas the Arctic Fox is active year round</a:t>
            </a:r>
            <a:endParaRPr/>
          </a:p>
        </p:txBody>
      </p:sp>
      <p:pic>
        <p:nvPicPr>
          <p:cNvPr id="82" name="Google Shape;82;p4"/>
          <p:cNvPicPr preferRelativeResize="0"/>
          <p:nvPr/>
        </p:nvPicPr>
        <p:blipFill rotWithShape="1">
          <a:blip r:embed="rId3">
            <a:alphaModFix/>
          </a:blip>
          <a:srcRect b="0" l="0" r="0" t="0"/>
          <a:stretch/>
        </p:blipFill>
        <p:spPr>
          <a:xfrm>
            <a:off x="215900" y="1231900"/>
            <a:ext cx="2124075" cy="2124075"/>
          </a:xfrm>
          <a:prstGeom prst="rect">
            <a:avLst/>
          </a:prstGeom>
          <a:noFill/>
          <a:ln>
            <a:noFill/>
          </a:ln>
        </p:spPr>
      </p:pic>
      <p:pic>
        <p:nvPicPr>
          <p:cNvPr id="83" name="Google Shape;83;p4"/>
          <p:cNvPicPr preferRelativeResize="0"/>
          <p:nvPr/>
        </p:nvPicPr>
        <p:blipFill rotWithShape="1">
          <a:blip r:embed="rId4">
            <a:alphaModFix/>
          </a:blip>
          <a:srcRect b="0" l="0" r="0" t="0"/>
          <a:stretch/>
        </p:blipFill>
        <p:spPr>
          <a:xfrm>
            <a:off x="187675" y="3355975"/>
            <a:ext cx="2956183" cy="1482725"/>
          </a:xfrm>
          <a:prstGeom prst="rect">
            <a:avLst/>
          </a:prstGeom>
          <a:noFill/>
          <a:ln>
            <a:noFill/>
          </a:ln>
        </p:spPr>
      </p:pic>
      <p:sp>
        <p:nvSpPr>
          <p:cNvPr id="84" name="Google Shape;84;p4"/>
          <p:cNvSpPr txBox="1"/>
          <p:nvPr/>
        </p:nvSpPr>
        <p:spPr>
          <a:xfrm>
            <a:off x="2339975" y="1231900"/>
            <a:ext cx="896100" cy="27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Times New Roman"/>
                <a:ea typeface="Times New Roman"/>
                <a:cs typeface="Times New Roman"/>
                <a:sym typeface="Times New Roman"/>
              </a:rPr>
              <a:t>Source: NPS</a:t>
            </a:r>
            <a:endParaRPr b="0" i="0" sz="1000" u="none" cap="none" strike="noStrike">
              <a:solidFill>
                <a:srgbClr val="000000"/>
              </a:solidFill>
              <a:latin typeface="Times New Roman"/>
              <a:ea typeface="Times New Roman"/>
              <a:cs typeface="Times New Roman"/>
              <a:sym typeface="Times New Roman"/>
            </a:endParaRPr>
          </a:p>
        </p:txBody>
      </p:sp>
      <p:sp>
        <p:nvSpPr>
          <p:cNvPr id="85" name="Google Shape;85;p4"/>
          <p:cNvSpPr txBox="1"/>
          <p:nvPr/>
        </p:nvSpPr>
        <p:spPr>
          <a:xfrm>
            <a:off x="0" y="4804800"/>
            <a:ext cx="3770400" cy="33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Times New Roman"/>
                <a:ea typeface="Times New Roman"/>
                <a:cs typeface="Times New Roman"/>
                <a:sym typeface="Times New Roman"/>
              </a:rPr>
              <a:t>Source: Smithsonian’s National Zoo &amp; Conservation Biology Institute</a:t>
            </a:r>
            <a:endParaRPr b="0" i="0" sz="1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1800"/>
              <a:t>4. </a:t>
            </a:r>
            <a:r>
              <a:rPr lang="en" sz="1800"/>
              <a:t>Lately, more and more Western Rattlesnakes who don’t have the ability to rattle have been found in South Dakota. Which of these is the best explanation for the change of rattle frequency among rattlesnakes:</a:t>
            </a:r>
            <a:endParaRPr sz="1800"/>
          </a:p>
        </p:txBody>
      </p:sp>
      <p:sp>
        <p:nvSpPr>
          <p:cNvPr id="91" name="Google Shape;91;p5"/>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lphaUcPeriod"/>
            </a:pPr>
            <a:r>
              <a:rPr lang="en"/>
              <a:t>The rattling rattlesnakes warn people where they are so they can easily be avoided without being killed</a:t>
            </a:r>
            <a:endParaRPr/>
          </a:p>
          <a:p>
            <a:pPr indent="-342900" lvl="0" marL="457200" rtl="0" algn="l">
              <a:lnSpc>
                <a:spcPct val="115000"/>
              </a:lnSpc>
              <a:spcBef>
                <a:spcPts val="0"/>
              </a:spcBef>
              <a:spcAft>
                <a:spcPts val="0"/>
              </a:spcAft>
              <a:buSzPts val="1800"/>
              <a:buAutoNum type="alphaUcPeriod"/>
            </a:pPr>
            <a:r>
              <a:rPr lang="en"/>
              <a:t>The rattling rattlesnakes are killed more because they are noticed more which leads to the selection of snakes that don’t rattle</a:t>
            </a:r>
            <a:endParaRPr/>
          </a:p>
          <a:p>
            <a:pPr indent="-342900" lvl="0" marL="457200" rtl="0" algn="l">
              <a:lnSpc>
                <a:spcPct val="115000"/>
              </a:lnSpc>
              <a:spcBef>
                <a:spcPts val="0"/>
              </a:spcBef>
              <a:spcAft>
                <a:spcPts val="0"/>
              </a:spcAft>
              <a:buSzPts val="1800"/>
              <a:buAutoNum type="alphaUcPeriod"/>
            </a:pPr>
            <a:r>
              <a:rPr lang="en"/>
              <a:t>The rattlesnakes that don’t rattle are overall healthier than the snakes that do rattle</a:t>
            </a:r>
            <a:endParaRPr/>
          </a:p>
          <a:p>
            <a:pPr indent="-342900" lvl="0" marL="457200" rtl="0" algn="l">
              <a:lnSpc>
                <a:spcPct val="115000"/>
              </a:lnSpc>
              <a:spcBef>
                <a:spcPts val="0"/>
              </a:spcBef>
              <a:spcAft>
                <a:spcPts val="0"/>
              </a:spcAft>
              <a:buSzPts val="1800"/>
              <a:buAutoNum type="alphaUcPeriod"/>
            </a:pPr>
            <a:r>
              <a:rPr lang="en"/>
              <a:t>The rattlesnakes that don’t rattle are less dangerous and therefore have made more mutualistic relationships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2400"/>
              <a:t>5. </a:t>
            </a:r>
            <a:r>
              <a:rPr lang="en" sz="2400"/>
              <a:t>Which of the following best describes the differences between sexual vs asexual reproduction?</a:t>
            </a:r>
            <a:endParaRPr sz="2400"/>
          </a:p>
        </p:txBody>
      </p:sp>
      <p:sp>
        <p:nvSpPr>
          <p:cNvPr id="97" name="Google Shape;97;p6"/>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lphaUcPeriod"/>
            </a:pPr>
            <a:r>
              <a:rPr lang="en"/>
              <a:t>Offspring of asexual reproduction has some similarities and some differences from the parent organism whereas offspring of sexual reproduction are identical to the parent organisms</a:t>
            </a:r>
            <a:endParaRPr/>
          </a:p>
          <a:p>
            <a:pPr indent="-342900" lvl="0" marL="457200" rtl="0" algn="l">
              <a:lnSpc>
                <a:spcPct val="115000"/>
              </a:lnSpc>
              <a:spcBef>
                <a:spcPts val="0"/>
              </a:spcBef>
              <a:spcAft>
                <a:spcPts val="0"/>
              </a:spcAft>
              <a:buSzPts val="1800"/>
              <a:buAutoNum type="alphaUcPeriod"/>
            </a:pPr>
            <a:r>
              <a:rPr lang="en"/>
              <a:t>Sexual reproduction results in less genetic variation than asexual reproduction</a:t>
            </a:r>
            <a:endParaRPr/>
          </a:p>
          <a:p>
            <a:pPr indent="-342900" lvl="0" marL="457200" rtl="0" algn="l">
              <a:lnSpc>
                <a:spcPct val="115000"/>
              </a:lnSpc>
              <a:spcBef>
                <a:spcPts val="0"/>
              </a:spcBef>
              <a:spcAft>
                <a:spcPts val="0"/>
              </a:spcAft>
              <a:buSzPts val="1800"/>
              <a:buAutoNum type="alphaUcPeriod"/>
            </a:pPr>
            <a:r>
              <a:rPr lang="en"/>
              <a:t>Sexual reproduction occurs only in bacteria and asexual reproduction occurs in eukaryotes</a:t>
            </a:r>
            <a:endParaRPr/>
          </a:p>
          <a:p>
            <a:pPr indent="-342900" lvl="0" marL="457200" rtl="0" algn="l">
              <a:lnSpc>
                <a:spcPct val="115000"/>
              </a:lnSpc>
              <a:spcBef>
                <a:spcPts val="0"/>
              </a:spcBef>
              <a:spcAft>
                <a:spcPts val="0"/>
              </a:spcAft>
              <a:buSzPts val="1800"/>
              <a:buAutoNum type="alphaUcPeriod"/>
            </a:pPr>
            <a:r>
              <a:rPr lang="en"/>
              <a:t>Offspring of sexual reproduction show traits from both parents whereas asexual reproduction results in an organism identical to the parent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