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58" r:id="rId7"/>
    <p:sldId id="259" r:id="rId8"/>
    <p:sldId id="275" r:id="rId9"/>
    <p:sldId id="348" r:id="rId10"/>
    <p:sldId id="349" r:id="rId11"/>
    <p:sldId id="261" r:id="rId12"/>
    <p:sldId id="263" r:id="rId13"/>
    <p:sldId id="269" r:id="rId14"/>
    <p:sldId id="350" r:id="rId15"/>
    <p:sldId id="281"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5" r:id="rId30"/>
    <p:sldId id="366" r:id="rId31"/>
    <p:sldId id="367" r:id="rId32"/>
    <p:sldId id="368" r:id="rId33"/>
    <p:sldId id="369" r:id="rId34"/>
    <p:sldId id="264" r:id="rId35"/>
    <p:sldId id="271"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BF2E96-A7F0-4FFB-BDFF-C83C356020B5}">
          <p14:sldIdLst>
            <p14:sldId id="256"/>
            <p14:sldId id="257"/>
          </p14:sldIdLst>
        </p14:section>
        <p14:section name="Pre-Test" id="{712B8C8D-3CBB-48F6-8F83-F5103AD89648}">
          <p14:sldIdLst>
            <p14:sldId id="258"/>
          </p14:sldIdLst>
        </p14:section>
        <p14:section name="Introduction" id="{42B51AE7-9B61-450C-A204-44733C12FAF4}">
          <p14:sldIdLst>
            <p14:sldId id="259"/>
            <p14:sldId id="275"/>
            <p14:sldId id="348"/>
            <p14:sldId id="349"/>
            <p14:sldId id="261"/>
          </p14:sldIdLst>
        </p14:section>
        <p14:section name="Lesson" id="{FC976888-DAF4-4B47-A9ED-05B2C59344DE}">
          <p14:sldIdLst>
            <p14:sldId id="263"/>
            <p14:sldId id="269"/>
            <p14:sldId id="350"/>
            <p14:sldId id="281"/>
            <p14:sldId id="351"/>
            <p14:sldId id="352"/>
            <p14:sldId id="353"/>
            <p14:sldId id="354"/>
            <p14:sldId id="355"/>
            <p14:sldId id="356"/>
            <p14:sldId id="357"/>
            <p14:sldId id="358"/>
            <p14:sldId id="359"/>
            <p14:sldId id="360"/>
            <p14:sldId id="361"/>
            <p14:sldId id="362"/>
            <p14:sldId id="363"/>
            <p14:sldId id="365"/>
            <p14:sldId id="366"/>
            <p14:sldId id="367"/>
            <p14:sldId id="368"/>
            <p14:sldId id="369"/>
          </p14:sldIdLst>
        </p14:section>
        <p14:section name="Activity" id="{97F3859E-731A-4F2E-8AE3-20B7B711B6DF}">
          <p14:sldIdLst>
            <p14:sldId id="264"/>
            <p14:sldId id="271"/>
          </p14:sldIdLst>
        </p14:section>
        <p14:section name="Post-Test" id="{E20297EB-8F61-48AC-92B5-EF9B6DBEFAEB}">
          <p14:sldIdLst>
            <p14:sldId id="2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initials="S" lastIdx="1" clrIdx="0">
    <p:extLst>
      <p:ext uri="{19B8F6BF-5375-455C-9EA6-DF929625EA0E}">
        <p15:presenceInfo xmlns:p15="http://schemas.microsoft.com/office/powerpoint/2012/main" userId="Sa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8E9F0"/>
    <a:srgbClr val="CDD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38DC47-AE85-4ED6-982E-DF50CA3005DC}" v="415" dt="2020-10-30T18:59:51.8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7" d="100"/>
          <a:sy n="57" d="100"/>
        </p:scale>
        <p:origin x="108" y="10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AFEC54-96CC-463A-9046-F1F2899E353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1204922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571970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405729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77469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603443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FAFEC54-96CC-463A-9046-F1F2899E353F}"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466500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FAFEC54-96CC-463A-9046-F1F2899E353F}"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509973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FEC54-96CC-463A-9046-F1F2899E353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189818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FEC54-96CC-463A-9046-F1F2899E353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318488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AFEC54-96CC-463A-9046-F1F2899E353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1885139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AFEC54-96CC-463A-9046-F1F2899E353F}"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71482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761904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AFEC54-96CC-463A-9046-F1F2899E353F}"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170841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AFEC54-96CC-463A-9046-F1F2899E353F}"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74520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FAFEC54-96CC-463A-9046-F1F2899E353F}"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28601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48895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AFEC54-96CC-463A-9046-F1F2899E353F}"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89DE46-0793-4B8E-A491-13C5A8C16813}" type="slidenum">
              <a:rPr lang="en-US" smtClean="0"/>
              <a:t>‹#›</a:t>
            </a:fld>
            <a:endParaRPr lang="en-US"/>
          </a:p>
        </p:txBody>
      </p:sp>
    </p:spTree>
    <p:extLst>
      <p:ext uri="{BB962C8B-B14F-4D97-AF65-F5344CB8AC3E}">
        <p14:creationId xmlns:p14="http://schemas.microsoft.com/office/powerpoint/2010/main" val="346827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FAFEC54-96CC-463A-9046-F1F2899E353F}" type="datetimeFigureOut">
              <a:rPr lang="en-US" smtClean="0"/>
              <a:t>1/23/2021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C89DE46-0793-4B8E-A491-13C5A8C16813}" type="slidenum">
              <a:rPr lang="en-US" smtClean="0"/>
              <a:t>‹#›</a:t>
            </a:fld>
            <a:endParaRPr lang="en-US"/>
          </a:p>
        </p:txBody>
      </p:sp>
    </p:spTree>
    <p:extLst>
      <p:ext uri="{BB962C8B-B14F-4D97-AF65-F5344CB8AC3E}">
        <p14:creationId xmlns:p14="http://schemas.microsoft.com/office/powerpoint/2010/main" val="2212203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gs.gov/special-topic/water-science-school/science/ph-and-water?qt-science_center_objects=0#qt-science_center_object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gs.gov/special-topic/water-science-school/science/water-you-water-and-human-body?qt-science_center_objects=0#qt-science_center_object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anacademy.org/math/cc-eighth-grade-math/cc-8th-numbers-operations/cc-8th-scientific-notation/v/scientific-notation#:~:text=Scientific%20notation%20is%20a%20way,as%206.5%20%E2%9C%95%2010%5E8." TargetMode="External"/><Relationship Id="rId2" Type="http://schemas.openxmlformats.org/officeDocument/2006/relationships/hyperlink" Target="https://ieer.org/resource/classroom/scientific-notation/" TargetMode="External"/><Relationship Id="rId1" Type="http://schemas.openxmlformats.org/officeDocument/2006/relationships/slideLayout" Target="../slideLayouts/slideLayout7.xml"/><Relationship Id="rId4" Type="http://schemas.openxmlformats.org/officeDocument/2006/relationships/hyperlink" Target="http://www.chem4kids.com/files/react_acidbase.htm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edu/oceanus/feature/small-drop-in-ph-means-big-change-in-acidity/" TargetMode="External"/><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1.xml"/><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www.fondriest.com/environmental-measurements/parameters/water-quality/ph/"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ondriest.com/environmental-measurements/parameters/water-quality/ph/"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epa.gov/acidrain/effects-acid-rain#:~:text=The%20ecological%20effects%20of%20acid,flow%20into%20streams%20and%20lakes."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bcn.boulder.co.us/basin/data/COBWQ/info/pH.html"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npr.org/sections/thetwo-way/2015/08/10/431223703/epa-says-it-released-3-million-gallons-of-contaminated-water-into-river"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www3.epa.gov/acidrain/education/site_students/phscale.html#:~:text=Normal%2C%20clean%20rain%20has%20a,a%20pH%20value%20of%204.0" TargetMode="External"/><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ocs.google.com/forms/d/e/1FAIpQLSeDQ0gZT97TPdX3Syghp4PVOUtbUCKdqgfvst6DuVTyQoAiZg/viewform?usp=sf_link"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epa.gov/acidrain/effects-acid-rain#:~:text=The%20ecological%20effects%20of%20acid,flow%20into%20streams%20and%20lakes."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www.fondriest.com/environmental-measurements/parameters/water-quality/ph/"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docs.google.com/document/d/1YXLvfQORN7Gmry3vGIvzybrAK8DD0evPdH53IzjCPrY/edit?usp=sharin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docs.google.com/forms/d/e/1FAIpQLSeSvPXrTKxPK8K5nJx8OPHxt6J_DYy9_qYm97qbDABoO_Q-yQ/viewform?usp=sf_li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tourtexas.com/articles/56/10-beautiful-texas-swimming-holes--to-cool-off-at-this-summer"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05CE-DACB-416D-AA3F-F1B7186835F4}"/>
              </a:ext>
            </a:extLst>
          </p:cNvPr>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Water’s the Matter</a:t>
            </a:r>
          </a:p>
        </p:txBody>
      </p:sp>
      <p:sp>
        <p:nvSpPr>
          <p:cNvPr id="3" name="Subtitle 2">
            <a:extLst>
              <a:ext uri="{FF2B5EF4-FFF2-40B4-BE49-F238E27FC236}">
                <a16:creationId xmlns:a16="http://schemas.microsoft.com/office/drawing/2014/main" id="{C423C1B7-9915-4BBE-B61A-008374B40ED5}"/>
              </a:ext>
            </a:extLst>
          </p:cNvPr>
          <p:cNvSpPr>
            <a:spLocks noGrp="1"/>
          </p:cNvSpPr>
          <p:nvPr>
            <p:ph type="subTitle" idx="1"/>
          </p:nvPr>
        </p:nvSpPr>
        <p:spPr/>
        <p:txBody>
          <a:bodyPr/>
          <a:lstStyle/>
          <a:p>
            <a:r>
              <a:rPr lang="en-US" dirty="0">
                <a:latin typeface="Calibri" panose="020F0502020204030204" pitchFamily="34" charset="0"/>
                <a:cs typeface="Calibri" panose="020F0502020204030204" pitchFamily="34" charset="0"/>
              </a:rPr>
              <a:t>Measuring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Tree>
    <p:extLst>
      <p:ext uri="{BB962C8B-B14F-4D97-AF65-F5344CB8AC3E}">
        <p14:creationId xmlns:p14="http://schemas.microsoft.com/office/powerpoint/2010/main" val="34217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682370"/>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4" name="Rectangle 3">
            <a:extLst>
              <a:ext uri="{FF2B5EF4-FFF2-40B4-BE49-F238E27FC236}">
                <a16:creationId xmlns:a16="http://schemas.microsoft.com/office/drawing/2014/main" id="{28C302D9-55F5-4EFA-90CC-E87FC77E6710}"/>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5" name="Rectangle 4">
            <a:extLst>
              <a:ext uri="{FF2B5EF4-FFF2-40B4-BE49-F238E27FC236}">
                <a16:creationId xmlns:a16="http://schemas.microsoft.com/office/drawing/2014/main" id="{98CE9288-0EEE-489D-B348-0A6B5B213642}"/>
              </a:ext>
            </a:extLst>
          </p:cNvPr>
          <p:cNvSpPr/>
          <p:nvPr/>
        </p:nvSpPr>
        <p:spPr>
          <a:xfrm>
            <a:off x="438149" y="2582971"/>
            <a:ext cx="5043488" cy="2062103"/>
          </a:xfrm>
          <a:prstGeom prst="rect">
            <a:avLst/>
          </a:prstGeom>
        </p:spPr>
        <p:txBody>
          <a:bodyPr wrap="square">
            <a:spAutoFit/>
          </a:bodyPr>
          <a:lstStyle/>
          <a:p>
            <a:r>
              <a:rPr lang="en-US" sz="1600" dirty="0">
                <a:solidFill>
                  <a:srgbClr val="000000"/>
                </a:solidFill>
                <a:latin typeface="Verdana" panose="020B0604030504040204" pitchFamily="34" charset="0"/>
                <a:ea typeface="Verdana" panose="020B0604030504040204" pitchFamily="34" charset="0"/>
              </a:rPr>
              <a:t>pH stands for the “potential of Hydrogen” or the "power of Hydrogen" and is a measure of the concentration of hydrogen ions in a solution, such as water. What is a hydrogen "ion?"  It is an atom of hydrogen that has lost its electron. It is designated by the symbol H+. In water, hydrogen automatically gives up its electron to form ions.</a:t>
            </a:r>
            <a:endParaRPr lang="en-US" sz="16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1AF3E6A5-1A12-488D-BBBF-79AC933426EF}"/>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descr="is h+ ion stable – Best Chemistry Blogs &amp; Tutorials – Digital Kemistry  Youtube">
            <a:extLst>
              <a:ext uri="{FF2B5EF4-FFF2-40B4-BE49-F238E27FC236}">
                <a16:creationId xmlns:a16="http://schemas.microsoft.com/office/drawing/2014/main" id="{B0E91534-5DF4-4E9B-A6A2-B37EA2A09A1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481637" y="2002824"/>
            <a:ext cx="5957888" cy="2852351"/>
          </a:xfrm>
          <a:prstGeom prst="rect">
            <a:avLst/>
          </a:prstGeom>
          <a:noFill/>
          <a:ln>
            <a:noFill/>
          </a:ln>
        </p:spPr>
      </p:pic>
      <p:sp>
        <p:nvSpPr>
          <p:cNvPr id="9" name="TextBox 8">
            <a:extLst>
              <a:ext uri="{FF2B5EF4-FFF2-40B4-BE49-F238E27FC236}">
                <a16:creationId xmlns:a16="http://schemas.microsoft.com/office/drawing/2014/main" id="{06F3931D-3CCF-4C1C-8795-3E2566D40733}"/>
              </a:ext>
            </a:extLst>
          </p:cNvPr>
          <p:cNvSpPr txBox="1"/>
          <p:nvPr/>
        </p:nvSpPr>
        <p:spPr>
          <a:xfrm>
            <a:off x="1762125" y="1076923"/>
            <a:ext cx="6096000" cy="369332"/>
          </a:xfrm>
          <a:prstGeom prst="rect">
            <a:avLst/>
          </a:prstGeom>
          <a:noFill/>
        </p:spPr>
        <p:txBody>
          <a:bodyPr wrap="square">
            <a:spAutoFit/>
          </a:bodyPr>
          <a:lstStyle/>
          <a:p>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pH and Water (usgs.gov)</a:t>
            </a:r>
            <a:endParaRPr lang="en-US" dirty="0"/>
          </a:p>
        </p:txBody>
      </p:sp>
    </p:spTree>
    <p:extLst>
      <p:ext uri="{BB962C8B-B14F-4D97-AF65-F5344CB8AC3E}">
        <p14:creationId xmlns:p14="http://schemas.microsoft.com/office/powerpoint/2010/main" val="296963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682370"/>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4" name="Rectangle 3">
            <a:extLst>
              <a:ext uri="{FF2B5EF4-FFF2-40B4-BE49-F238E27FC236}">
                <a16:creationId xmlns:a16="http://schemas.microsoft.com/office/drawing/2014/main" id="{28C302D9-55F5-4EFA-90CC-E87FC77E6710}"/>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5" name="Rectangle 4">
            <a:extLst>
              <a:ext uri="{FF2B5EF4-FFF2-40B4-BE49-F238E27FC236}">
                <a16:creationId xmlns:a16="http://schemas.microsoft.com/office/drawing/2014/main" id="{98CE9288-0EEE-489D-B348-0A6B5B213642}"/>
              </a:ext>
            </a:extLst>
          </p:cNvPr>
          <p:cNvSpPr/>
          <p:nvPr/>
        </p:nvSpPr>
        <p:spPr>
          <a:xfrm>
            <a:off x="2483643" y="2274838"/>
            <a:ext cx="7224714" cy="2554545"/>
          </a:xfrm>
          <a:prstGeom prst="rect">
            <a:avLst/>
          </a:prstGeom>
        </p:spPr>
        <p:txBody>
          <a:bodyPr wrap="square">
            <a:spAutoFit/>
          </a:bodyPr>
          <a:lstStyle/>
          <a:p>
            <a:r>
              <a:rPr lang="en-US" sz="1600" dirty="0">
                <a:solidFill>
                  <a:srgbClr val="000000"/>
                </a:solidFill>
                <a:latin typeface="Verdana" panose="020B0604030504040204" pitchFamily="34" charset="0"/>
                <a:ea typeface="Verdana" panose="020B0604030504040204" pitchFamily="34" charset="0"/>
              </a:rPr>
              <a:t>Although the pH scale is from 0-14, pH varies over an enormous range of values. It has to be measured on a scale that is different from other measurement scales.  Thus, the pH scale is logarithmic, meaning that an increase or decrease of an integer value changes the concentration by a tenfold. </a:t>
            </a:r>
          </a:p>
          <a:p>
            <a:r>
              <a:rPr lang="en-US" sz="1600" dirty="0">
                <a:solidFill>
                  <a:srgbClr val="000000"/>
                </a:solidFill>
                <a:latin typeface="Verdana" panose="020B0604030504040204" pitchFamily="34" charset="0"/>
                <a:ea typeface="Verdana" panose="020B0604030504040204" pitchFamily="34" charset="0"/>
              </a:rPr>
              <a:t>For example, a pH of 3 is ten times more acidic than a pH of 4. Likewise, a pH of 3 is one hundred times more acidic than a pH of 5. This logarithmic type of scale is commonly used in chemistry and physics to specify the value of numbers that have an extreme range of values. </a:t>
            </a:r>
            <a:endParaRPr lang="en-US" sz="1600" dirty="0">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1AF3E6A5-1A12-488D-BBBF-79AC933426EF}"/>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371381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461665"/>
          </a:xfrm>
          <a:prstGeom prst="rect">
            <a:avLst/>
          </a:prstGeom>
        </p:spPr>
        <p:txBody>
          <a:bodyPr>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the composition of water?</a:t>
            </a:r>
          </a:p>
        </p:txBody>
      </p:sp>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595312" y="2316509"/>
            <a:ext cx="6096000" cy="2308324"/>
          </a:xfrm>
          <a:prstGeom prst="rect">
            <a:avLst/>
          </a:prstGeom>
        </p:spPr>
        <p:txBody>
          <a:bodyPr>
            <a:spAutoFit/>
          </a:bodyPr>
          <a:lstStyle/>
          <a:p>
            <a:r>
              <a:rPr lang="en-US" dirty="0">
                <a:solidFill>
                  <a:srgbClr val="000000"/>
                </a:solidFill>
                <a:latin typeface="Verdana" panose="020B0604030504040204" pitchFamily="34" charset="0"/>
                <a:ea typeface="Verdana" panose="020B0604030504040204" pitchFamily="34" charset="0"/>
              </a:rPr>
              <a:t>We are generally very familiar with water.  We observe it as rain and snow and can see it in the oceans, lakes, rivers, and streams.  Although the water in our bodies is not as apparent, recognize that most of our weight is made up of water.  We have learned that the normal adult is made up of approximately 60% water.  Water is essential for life. </a:t>
            </a: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1" name="Picture 10" descr="Graphic showing what water is for in a human body.">
            <a:extLst>
              <a:ext uri="{FF2B5EF4-FFF2-40B4-BE49-F238E27FC236}">
                <a16:creationId xmlns:a16="http://schemas.microsoft.com/office/drawing/2014/main" id="{BEDEFF73-C164-493E-8343-61A4DB44DF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81812" y="1038314"/>
            <a:ext cx="4162426" cy="4372272"/>
          </a:xfrm>
          <a:prstGeom prst="rect">
            <a:avLst/>
          </a:prstGeom>
          <a:noFill/>
          <a:ln>
            <a:noFill/>
          </a:ln>
        </p:spPr>
      </p:pic>
      <p:sp>
        <p:nvSpPr>
          <p:cNvPr id="12" name="TextBox 11">
            <a:extLst>
              <a:ext uri="{FF2B5EF4-FFF2-40B4-BE49-F238E27FC236}">
                <a16:creationId xmlns:a16="http://schemas.microsoft.com/office/drawing/2014/main" id="{8EBE36C7-3F97-4929-B556-A604FAC11E38}"/>
              </a:ext>
            </a:extLst>
          </p:cNvPr>
          <p:cNvSpPr txBox="1"/>
          <p:nvPr/>
        </p:nvSpPr>
        <p:spPr>
          <a:xfrm>
            <a:off x="6500812" y="5410586"/>
            <a:ext cx="4924425" cy="726737"/>
          </a:xfrm>
          <a:prstGeom prst="rect">
            <a:avLst/>
          </a:prstGeom>
          <a:noFill/>
        </p:spPr>
        <p:txBody>
          <a:bodyPr wrap="square">
            <a:spAutoFit/>
          </a:bodyPr>
          <a:lstStyle/>
          <a:p>
            <a:pPr marL="0" marR="0" algn="ctr">
              <a:lnSpc>
                <a:spcPct val="107000"/>
              </a:lnSpc>
              <a:spcBef>
                <a:spcPts val="0"/>
              </a:spcBef>
              <a:spcAft>
                <a:spcPts val="800"/>
              </a:spcAft>
            </a:pPr>
            <a:r>
              <a:rPr lang="en-US"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 from: </a:t>
            </a:r>
            <a:r>
              <a:rPr lang="en-US" sz="105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https://www.usgs.gov/special-topic/water-science-school/science/water-you-water-and-human-body?qt-science_center_objects=0#qt-science_center_objects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0840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461665"/>
          </a:xfrm>
          <a:prstGeom prst="rect">
            <a:avLst/>
          </a:prstGeom>
        </p:spPr>
        <p:txBody>
          <a:bodyPr>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the composition of water?</a:t>
            </a:r>
          </a:p>
        </p:txBody>
      </p:sp>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6096000" y="1914130"/>
            <a:ext cx="5334000" cy="3326103"/>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Water is made up of hydrogen ions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linked to hydroxyl ions (OH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to form H</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  The molecular formula for water is H</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  From this formula and the atomic weights for hydrogen and oxygen you can calculate that the molecular weight of water is approximately 18 grams.</a:t>
            </a:r>
            <a:b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br>
            <a:b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br>
            <a:r>
              <a:rPr lang="en-US" sz="1800" i="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Note: The atomic weight of hydrogen (H) is 1 gram and the atomic weight of oxygen (O) is 16 grams.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a:extLst>
              <a:ext uri="{FF2B5EF4-FFF2-40B4-BE49-F238E27FC236}">
                <a16:creationId xmlns:a16="http://schemas.microsoft.com/office/drawing/2014/main" id="{E8C1B0C3-AC8C-41E2-AA36-3E03FFB5905C}"/>
              </a:ext>
            </a:extLst>
          </p:cNvPr>
          <p:cNvPicPr/>
          <p:nvPr/>
        </p:nvPicPr>
        <p:blipFill>
          <a:blip r:embed="rId2"/>
          <a:stretch>
            <a:fillRect/>
          </a:stretch>
        </p:blipFill>
        <p:spPr>
          <a:xfrm>
            <a:off x="418783" y="1914130"/>
            <a:ext cx="5229860" cy="3095625"/>
          </a:xfrm>
          <a:prstGeom prst="rect">
            <a:avLst/>
          </a:prstGeom>
        </p:spPr>
      </p:pic>
    </p:spTree>
    <p:extLst>
      <p:ext uri="{BB962C8B-B14F-4D97-AF65-F5344CB8AC3E}">
        <p14:creationId xmlns:p14="http://schemas.microsoft.com/office/powerpoint/2010/main" val="1945331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461665"/>
          </a:xfrm>
          <a:prstGeom prst="rect">
            <a:avLst/>
          </a:prstGeom>
        </p:spPr>
        <p:txBody>
          <a:bodyPr>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the composition of water?</a:t>
            </a:r>
          </a:p>
        </p:txBody>
      </p:sp>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1054894" y="1663356"/>
            <a:ext cx="10082212" cy="4431791"/>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 grams of water can also be referred to as being 1 mole of water.  A mole of a substance (e.g. water) contains a particular number of molecules.  </a:t>
            </a: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That number is 6.02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23</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and is often referred to as Avogadro's number; named after Amedeo Avogadro, an Italian physicist.</a:t>
            </a:r>
          </a:p>
          <a:p>
            <a:pPr marL="0" marR="0">
              <a:lnSpc>
                <a:spcPct val="107000"/>
              </a:lnSpc>
              <a:spcBef>
                <a:spcPts val="0"/>
              </a:spcBef>
              <a:spcAft>
                <a:spcPts val="800"/>
              </a:spcAft>
            </a:pPr>
            <a:endPar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Recognize that 6.02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23</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is in scientific notation and represents a huge number: 602 billion trillion.  Written in standard form, this number is: 602,000,000,000,000,000,000,000.  Thus, a mole of water which weighs 18 grams contains a huge number of water molecules. </a:t>
            </a:r>
          </a:p>
          <a:p>
            <a:pPr marL="0" marR="0">
              <a:lnSpc>
                <a:spcPct val="107000"/>
              </a:lnSpc>
              <a:spcBef>
                <a:spcPts val="0"/>
              </a:spcBef>
              <a:spcAft>
                <a:spcPts val="800"/>
              </a:spcAft>
            </a:pPr>
            <a:endPar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18 grams or 1 mole of water occupies a volume of 18 milliliters.  Therefore, 1000 milliliters (1 liter) of water contains 55.6 moles of water (1000 milliliters / 18 milliliters per mole).</a:t>
            </a: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07848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461665"/>
          </a:xfrm>
          <a:prstGeom prst="rect">
            <a:avLst/>
          </a:prstGeom>
        </p:spPr>
        <p:txBody>
          <a:bodyPr>
            <a:normAutofit fontScale="825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the composition of water?</a:t>
            </a:r>
          </a:p>
        </p:txBody>
      </p:sp>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1054894" y="1663356"/>
            <a:ext cx="10082212" cy="4013471"/>
          </a:xfrm>
          <a:prstGeom prst="rect">
            <a:avLst/>
          </a:prstGeom>
        </p:spPr>
        <p:txBody>
          <a:bodyPr wrap="square">
            <a:spAutoFit/>
          </a:bodyPr>
          <a:lstStyle/>
          <a:p>
            <a:pPr marL="0" marR="0">
              <a:lnSpc>
                <a:spcPct val="107000"/>
              </a:lnSpc>
              <a:spcBef>
                <a:spcPts val="0"/>
              </a:spcBef>
              <a:spcAft>
                <a:spcPts val="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Water molecules exist in the form of H</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 hydrogen ions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linked to hydroxyl ions (OH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 few of these water molecules split apart to create free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and OH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ions.  Pure, deionized water contains the same number of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ions and OH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ions.  One liter of pure, deionized water contains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and</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OH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ions.  </a:t>
            </a: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is still a very large number of free hydrogen ions, namely: 6.02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16</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or 60,200,000,000,000,000.  </a:t>
            </a:r>
          </a:p>
          <a:p>
            <a:pPr marL="0" marR="0">
              <a:lnSpc>
                <a:spcPct val="107000"/>
              </a:lnSpc>
              <a:spcBef>
                <a:spcPts val="0"/>
              </a:spcBef>
              <a:spcAft>
                <a:spcPts val="800"/>
              </a:spcAft>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For more about scientific notation, click</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2"/>
              </a:rPr>
              <a:t>here</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or</a:t>
            </a:r>
            <a:r>
              <a:rPr lang="en-US" sz="1600" dirty="0">
                <a:effectLst/>
                <a:latin typeface="Verdana" panose="020B0604030504040204" pitchFamily="34" charset="0"/>
                <a:ea typeface="Verdana" panose="020B0604030504040204" pitchFamily="34" charset="0"/>
                <a:cs typeface="Times New Roman" panose="02020603050405020304" pitchFamily="18" charset="0"/>
              </a:rPr>
              <a:t> </a:t>
            </a:r>
            <a:r>
              <a:rPr lang="en-US" sz="18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3"/>
              </a:rPr>
              <a:t>here</a:t>
            </a:r>
            <a:r>
              <a:rPr lang="en-US" sz="1800" dirty="0">
                <a:effectLst/>
                <a:latin typeface="Verdana" panose="020B0604030504040204" pitchFamily="34" charset="0"/>
                <a:ea typeface="Verdana" panose="020B0604030504040204" pitchFamily="34" charset="0"/>
                <a:cs typeface="Times New Roman" panose="02020603050405020304" pitchFamily="18" charset="0"/>
              </a:rPr>
              <a:t>.</a:t>
            </a:r>
          </a:p>
          <a:p>
            <a:pPr marL="0" marR="0">
              <a:lnSpc>
                <a:spcPct val="107000"/>
              </a:lnSpc>
              <a:spcBef>
                <a:spcPts val="0"/>
              </a:spcBef>
              <a:spcAft>
                <a:spcPts val="800"/>
              </a:spcAft>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Verdana" panose="020B0604030504040204" pitchFamily="34" charset="0"/>
                <a:ea typeface="Verdana" panose="020B0604030504040204" pitchFamily="34" charset="0"/>
                <a:cs typeface="Times New Roman" panose="02020603050405020304" pitchFamily="18" charset="0"/>
              </a:rPr>
              <a:t>For more detail about pH, click </a:t>
            </a:r>
            <a:r>
              <a:rPr lang="en-US" sz="16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4"/>
              </a:rPr>
              <a:t>here.</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Verdana" panose="020B0604030504040204" pitchFamily="34" charset="0"/>
                <a:ea typeface="Verdana" panose="020B060403050404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09577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976313" y="576649"/>
            <a:ext cx="10943838"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The Basics: What is the difference between an acidic, basic and neutral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7" name="Picture 6">
            <a:extLst>
              <a:ext uri="{FF2B5EF4-FFF2-40B4-BE49-F238E27FC236}">
                <a16:creationId xmlns:a16="http://schemas.microsoft.com/office/drawing/2014/main" id="{8AC5C0D9-5675-4020-9E1A-AB0721DA7E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9845" y="1290638"/>
            <a:ext cx="7052309" cy="4476750"/>
          </a:xfrm>
          <a:prstGeom prst="rect">
            <a:avLst/>
          </a:prstGeom>
          <a:noFill/>
          <a:ln>
            <a:noFill/>
          </a:ln>
        </p:spPr>
      </p:pic>
    </p:spTree>
    <p:extLst>
      <p:ext uri="{BB962C8B-B14F-4D97-AF65-F5344CB8AC3E}">
        <p14:creationId xmlns:p14="http://schemas.microsoft.com/office/powerpoint/2010/main" val="2388395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1054894" y="1222980"/>
            <a:ext cx="10082212" cy="4524315"/>
          </a:xfrm>
          <a:prstGeom prst="rect">
            <a:avLst/>
          </a:prstGeom>
        </p:spPr>
        <p:txBody>
          <a:bodyPr wrap="square">
            <a:spAutoFit/>
          </a:bodyPr>
          <a:lstStyle/>
          <a:p>
            <a:pPr marL="0" marR="0"/>
            <a:r>
              <a:rPr lang="en-US" sz="1800" dirty="0">
                <a:solidFill>
                  <a:srgbClr val="000000"/>
                </a:solidFill>
                <a:effectLst/>
                <a:latin typeface="Verdana" panose="020B0604030504040204" pitchFamily="34" charset="0"/>
                <a:ea typeface="Verdana" panose="020B0604030504040204" pitchFamily="34" charset="0"/>
              </a:rPr>
              <a:t>A solution having a low pH is said to be acidic, what this means is that it has a higher concentration of hydrogen ions than a neutral solution.  For example, stomach acid has a pH of around 2.0, this is equal to a concentration of hydrogen ions equal to 1 x 10</a:t>
            </a:r>
            <a:r>
              <a:rPr lang="en-US" sz="1800" baseline="30000" dirty="0">
                <a:solidFill>
                  <a:srgbClr val="000000"/>
                </a:solidFill>
                <a:effectLst/>
                <a:latin typeface="Verdana" panose="020B0604030504040204" pitchFamily="34" charset="0"/>
                <a:ea typeface="Verdana" panose="020B0604030504040204" pitchFamily="34" charset="0"/>
              </a:rPr>
              <a:t>-2</a:t>
            </a:r>
            <a:r>
              <a:rPr lang="en-US" sz="1800" dirty="0">
                <a:solidFill>
                  <a:srgbClr val="000000"/>
                </a:solidFill>
                <a:effectLst/>
                <a:latin typeface="Verdana" panose="020B0604030504040204" pitchFamily="34" charset="0"/>
                <a:ea typeface="Verdana" panose="020B0604030504040204" pitchFamily="34" charset="0"/>
              </a:rPr>
              <a:t> mol/L.  </a:t>
            </a:r>
            <a:r>
              <a:rPr lang="en-US" sz="1800" b="1" dirty="0">
                <a:solidFill>
                  <a:srgbClr val="000000"/>
                </a:solidFill>
                <a:effectLst/>
                <a:latin typeface="Verdana" panose="020B0604030504040204" pitchFamily="34" charset="0"/>
                <a:ea typeface="Verdana" panose="020B0604030504040204" pitchFamily="34" charset="0"/>
              </a:rPr>
              <a:t>Any solution having a pH less than 7.0 is said to be acidic.</a:t>
            </a:r>
          </a:p>
          <a:p>
            <a:pPr marL="0" marR="0"/>
            <a:endParaRPr lang="en-US" sz="1800" dirty="0">
              <a:effectLst/>
              <a:latin typeface="Verdana" panose="020B0604030504040204" pitchFamily="34" charset="0"/>
              <a:ea typeface="Verdana" panose="020B0604030504040204" pitchFamily="34" charset="0"/>
            </a:endParaRPr>
          </a:p>
          <a:p>
            <a:pPr marL="0" marR="0"/>
            <a:r>
              <a:rPr lang="en-US" sz="1800" dirty="0">
                <a:solidFill>
                  <a:srgbClr val="000000"/>
                </a:solidFill>
                <a:effectLst/>
                <a:latin typeface="Verdana" panose="020B0604030504040204" pitchFamily="34" charset="0"/>
                <a:ea typeface="Verdana" panose="020B0604030504040204" pitchFamily="34" charset="0"/>
              </a:rPr>
              <a:t>A basic solution, such as a household cleaner usually has a pH of around 11.  This translates to a concentration of hydrogen ions equal to 1 x 10</a:t>
            </a:r>
            <a:r>
              <a:rPr lang="en-US" sz="1800" baseline="30000" dirty="0">
                <a:solidFill>
                  <a:srgbClr val="000000"/>
                </a:solidFill>
                <a:effectLst/>
                <a:latin typeface="Verdana" panose="020B0604030504040204" pitchFamily="34" charset="0"/>
                <a:ea typeface="Verdana" panose="020B0604030504040204" pitchFamily="34" charset="0"/>
              </a:rPr>
              <a:t>-11 </a:t>
            </a:r>
            <a:r>
              <a:rPr lang="en-US" sz="1800" dirty="0">
                <a:solidFill>
                  <a:srgbClr val="000000"/>
                </a:solidFill>
                <a:effectLst/>
                <a:latin typeface="Verdana" panose="020B0604030504040204" pitchFamily="34" charset="0"/>
                <a:ea typeface="Verdana" panose="020B0604030504040204" pitchFamily="34" charset="0"/>
              </a:rPr>
              <a:t>mol/L.  This would be considered a lower concentration of hydrogen ions.  Recall from scientific notation that as the exponent becomes a larger negative number, the numerical value of the expression is less.  </a:t>
            </a:r>
            <a:r>
              <a:rPr lang="en-US" sz="1800" b="1" dirty="0">
                <a:solidFill>
                  <a:srgbClr val="000000"/>
                </a:solidFill>
                <a:effectLst/>
                <a:latin typeface="Verdana" panose="020B0604030504040204" pitchFamily="34" charset="0"/>
                <a:ea typeface="Verdana" panose="020B0604030504040204" pitchFamily="34" charset="0"/>
              </a:rPr>
              <a:t>Any solution having a pH greater than 7.0 is said to be basic. </a:t>
            </a:r>
          </a:p>
          <a:p>
            <a:pPr marL="0" marR="0"/>
            <a:endParaRPr lang="en-US" sz="1800" dirty="0">
              <a:effectLst/>
              <a:latin typeface="Verdana" panose="020B0604030504040204" pitchFamily="34" charset="0"/>
              <a:ea typeface="Verdana" panose="020B0604030504040204" pitchFamily="34" charset="0"/>
            </a:endParaRPr>
          </a:p>
          <a:p>
            <a:pPr marL="0" marR="0"/>
            <a:r>
              <a:rPr lang="en-US" sz="1800" dirty="0">
                <a:solidFill>
                  <a:srgbClr val="000000"/>
                </a:solidFill>
                <a:effectLst/>
                <a:latin typeface="Verdana" panose="020B0604030504040204" pitchFamily="34" charset="0"/>
                <a:ea typeface="Verdana" panose="020B0604030504040204" pitchFamily="34" charset="0"/>
              </a:rPr>
              <a:t>A pH of 7.0 means that a solution is neutral, having a medium concentration of hydrogen ions.  Solutions such as distilled water have a neutral pH and thus a concentration of 1 x 10</a:t>
            </a:r>
            <a:r>
              <a:rPr lang="en-US" sz="1800" baseline="30000" dirty="0">
                <a:solidFill>
                  <a:srgbClr val="000000"/>
                </a:solidFill>
                <a:effectLst/>
                <a:latin typeface="Verdana" panose="020B0604030504040204" pitchFamily="34" charset="0"/>
                <a:ea typeface="Verdana" panose="020B0604030504040204" pitchFamily="34" charset="0"/>
              </a:rPr>
              <a:t>-7</a:t>
            </a:r>
            <a:r>
              <a:rPr lang="en-US" sz="1800" dirty="0">
                <a:solidFill>
                  <a:srgbClr val="000000"/>
                </a:solidFill>
                <a:effectLst/>
                <a:latin typeface="Verdana" panose="020B0604030504040204" pitchFamily="34" charset="0"/>
                <a:ea typeface="Verdana" panose="020B0604030504040204" pitchFamily="34" charset="0"/>
              </a:rPr>
              <a:t> mol/L of hydrogen ions in solution.  </a:t>
            </a:r>
            <a:r>
              <a:rPr lang="en-US" sz="1800" b="1" dirty="0">
                <a:solidFill>
                  <a:srgbClr val="000000"/>
                </a:solidFill>
                <a:effectLst/>
                <a:latin typeface="Verdana" panose="020B0604030504040204" pitchFamily="34" charset="0"/>
                <a:ea typeface="Verdana" panose="020B0604030504040204" pitchFamily="34" charset="0"/>
              </a:rPr>
              <a:t>Neutral solutions have pH values of 7.0 (or very close to 7.0).</a:t>
            </a:r>
            <a:endParaRPr lang="en-US" sz="1800" dirty="0">
              <a:effectLst/>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976313" y="576649"/>
            <a:ext cx="10943838"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The Basics: What is the difference between an acidic, basic and neutral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Tree>
    <p:extLst>
      <p:ext uri="{BB962C8B-B14F-4D97-AF65-F5344CB8AC3E}">
        <p14:creationId xmlns:p14="http://schemas.microsoft.com/office/powerpoint/2010/main" val="424983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5880716" y="1666800"/>
            <a:ext cx="5512593" cy="1547924"/>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As discussed previously, pH is a measure of the number of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ions in water.  Pure water (as described previously) contains an equal number of hydrogen ions and hydroxyl ions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per liter or M). </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More Advanced: What is the relationship between the concentration of hydrogen ions and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pic>
        <p:nvPicPr>
          <p:cNvPr id="8" name="Picture 7">
            <a:extLst>
              <a:ext uri="{FF2B5EF4-FFF2-40B4-BE49-F238E27FC236}">
                <a16:creationId xmlns:a16="http://schemas.microsoft.com/office/drawing/2014/main" id="{E94E6ACE-1186-4D0F-8C81-9983EC73A7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6809" y="1295462"/>
            <a:ext cx="4351954" cy="5414900"/>
          </a:xfrm>
          <a:prstGeom prst="rect">
            <a:avLst/>
          </a:prstGeom>
          <a:noFill/>
          <a:ln>
            <a:noFill/>
          </a:ln>
        </p:spPr>
      </p:pic>
      <p:sp>
        <p:nvSpPr>
          <p:cNvPr id="9" name="TextBox 8">
            <a:extLst>
              <a:ext uri="{FF2B5EF4-FFF2-40B4-BE49-F238E27FC236}">
                <a16:creationId xmlns:a16="http://schemas.microsoft.com/office/drawing/2014/main" id="{72B41004-FF0E-4815-97A4-45E572549633}"/>
              </a:ext>
            </a:extLst>
          </p:cNvPr>
          <p:cNvSpPr txBox="1"/>
          <p:nvPr/>
        </p:nvSpPr>
        <p:spPr>
          <a:xfrm>
            <a:off x="5880716" y="4269430"/>
            <a:ext cx="5610225" cy="667747"/>
          </a:xfrm>
          <a:prstGeom prst="rect">
            <a:avLst/>
          </a:prstGeom>
          <a:noFill/>
        </p:spPr>
        <p:txBody>
          <a:bodyPr wrap="square">
            <a:spAutoFit/>
          </a:bodyPr>
          <a:lstStyle/>
          <a:p>
            <a:pPr marL="0" marR="0">
              <a:lnSpc>
                <a:spcPct val="107000"/>
              </a:lnSpc>
              <a:spcBef>
                <a:spcPts val="0"/>
              </a:spcBef>
              <a:spcAft>
                <a:spcPts val="800"/>
              </a:spcAft>
              <a:tabLst>
                <a:tab pos="2943225" algn="ctr"/>
                <a:tab pos="5886450" algn="r"/>
              </a:tabLst>
            </a:pPr>
            <a:r>
              <a:rPr lang="en-US" sz="1200" dirty="0">
                <a:effectLst/>
                <a:latin typeface="Verdana" panose="020B0604030504040204" pitchFamily="34" charset="0"/>
                <a:ea typeface="Verdana" panose="020B0604030504040204" pitchFamily="34" charset="0"/>
                <a:cs typeface="Times New Roman" panose="02020603050405020304" pitchFamily="18" charset="0"/>
              </a:rPr>
              <a:t>Image from Woods Hole Oceanographic Institution: </a:t>
            </a:r>
            <a:r>
              <a:rPr lang="en-US" sz="12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3"/>
              </a:rPr>
              <a:t>https://www.whoi.edu/oceanus/feature/small-drop-in-ph-means-big-change-in-acidity/</a:t>
            </a:r>
            <a:endParaRPr lang="en-US" sz="11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9195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2038945" y="1954012"/>
            <a:ext cx="8114107" cy="2949975"/>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pH can be calculated using the following formula:</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pH = - log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where the brackets [ ] represent the concentration of hydrogen 	ions in a liter of water or in a solution containing water.</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Therefore, the pH of pure water can be calculated as: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pH = - log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 log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-[-7] = 7</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 solution with a pH of 7, like pure water, is considered to have a neutral </a:t>
            </a:r>
            <a:r>
              <a:rPr lang="en-US" sz="1800" b="1"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pH.</a:t>
            </a:r>
            <a:r>
              <a:rPr lang="en-US"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More Advanced: What is the relationship between the concentration of hydrogen ions and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Tree>
    <p:extLst>
      <p:ext uri="{BB962C8B-B14F-4D97-AF65-F5344CB8AC3E}">
        <p14:creationId xmlns:p14="http://schemas.microsoft.com/office/powerpoint/2010/main" val="296469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44BBBA-313C-49FA-8627-FBAEBF10415D}"/>
              </a:ext>
            </a:extLst>
          </p:cNvPr>
          <p:cNvSpPr>
            <a:spLocks noGrp="1"/>
          </p:cNvSpPr>
          <p:nvPr>
            <p:ph type="title"/>
          </p:nvPr>
        </p:nvSpPr>
        <p:spPr>
          <a:xfrm>
            <a:off x="1143001" y="304513"/>
            <a:ext cx="9905998" cy="931163"/>
          </a:xfrm>
        </p:spPr>
        <p:txBody>
          <a:bodyPr/>
          <a:lstStyle/>
          <a:p>
            <a:pPr algn="ctr"/>
            <a:r>
              <a:rPr lang="en-US" dirty="0">
                <a:solidFill>
                  <a:schemeClr val="tx1"/>
                </a:solidFill>
                <a:latin typeface="Calibri" panose="020F0502020204030204" pitchFamily="34" charset="0"/>
                <a:cs typeface="Calibri" panose="020F0502020204030204" pitchFamily="34" charset="0"/>
              </a:rPr>
              <a:t>Navigation Table</a:t>
            </a:r>
          </a:p>
        </p:txBody>
      </p:sp>
      <p:graphicFrame>
        <p:nvGraphicFramePr>
          <p:cNvPr id="5" name="Table 4">
            <a:extLst>
              <a:ext uri="{FF2B5EF4-FFF2-40B4-BE49-F238E27FC236}">
                <a16:creationId xmlns:a16="http://schemas.microsoft.com/office/drawing/2014/main" id="{533B0020-66E0-41F8-901D-C1AC3ED5D82F}"/>
              </a:ext>
            </a:extLst>
          </p:cNvPr>
          <p:cNvGraphicFramePr>
            <a:graphicFrameLocks noGrp="1"/>
          </p:cNvGraphicFramePr>
          <p:nvPr>
            <p:extLst>
              <p:ext uri="{D42A27DB-BD31-4B8C-83A1-F6EECF244321}">
                <p14:modId xmlns:p14="http://schemas.microsoft.com/office/powerpoint/2010/main" val="778875527"/>
              </p:ext>
            </p:extLst>
          </p:nvPr>
        </p:nvGraphicFramePr>
        <p:xfrm>
          <a:off x="3968689" y="1824956"/>
          <a:ext cx="4460935" cy="2770392"/>
        </p:xfrm>
        <a:graphic>
          <a:graphicData uri="http://schemas.openxmlformats.org/drawingml/2006/table">
            <a:tbl>
              <a:tblPr firstRow="1" bandRow="1">
                <a:tableStyleId>{5C22544A-7EE6-4342-B048-85BDC9FD1C3A}</a:tableStyleId>
              </a:tblPr>
              <a:tblGrid>
                <a:gridCol w="4460935">
                  <a:extLst>
                    <a:ext uri="{9D8B030D-6E8A-4147-A177-3AD203B41FA5}">
                      <a16:colId xmlns:a16="http://schemas.microsoft.com/office/drawing/2014/main" val="1486951103"/>
                    </a:ext>
                  </a:extLst>
                </a:gridCol>
              </a:tblGrid>
              <a:tr h="841384">
                <a:tc>
                  <a:txBody>
                    <a:bodyPr/>
                    <a:lstStyle/>
                    <a:p>
                      <a:pPr algn="ctr"/>
                      <a:r>
                        <a:rPr lang="en-US" sz="2400" dirty="0">
                          <a:solidFill>
                            <a:schemeClr val="bg1"/>
                          </a:solidFill>
                          <a:latin typeface="Calibri" panose="020F0502020204030204" pitchFamily="34" charset="0"/>
                          <a:cs typeface="Calibri" panose="020F0502020204030204" pitchFamily="34" charset="0"/>
                        </a:rPr>
                        <a:t>Water’s the Matter: Measuring pH</a:t>
                      </a:r>
                    </a:p>
                  </a:txBody>
                  <a:tcPr anchor="ctr">
                    <a:solidFill>
                      <a:schemeClr val="bg2">
                        <a:lumMod val="25000"/>
                      </a:schemeClr>
                    </a:solidFill>
                  </a:tcPr>
                </a:tc>
                <a:extLst>
                  <a:ext uri="{0D108BD9-81ED-4DB2-BD59-A6C34878D82A}">
                    <a16:rowId xmlns:a16="http://schemas.microsoft.com/office/drawing/2014/main" val="685336963"/>
                  </a:ext>
                </a:extLst>
              </a:tr>
              <a:tr h="390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hlinkClick r:id="rId2" action="ppaction://hlinksldjump">
                            <a:extLst>
                              <a:ext uri="{A12FA001-AC4F-418D-AE19-62706E023703}">
                                <ahyp:hlinkClr xmlns:ahyp="http://schemas.microsoft.com/office/drawing/2018/hyperlinkcolor" val="tx"/>
                              </a:ext>
                            </a:extLst>
                          </a:hlinkClick>
                        </a:rPr>
                        <a:t>Pre-Test</a:t>
                      </a:r>
                    </a:p>
                  </a:txBody>
                  <a:tcPr anchor="ctr">
                    <a:solidFill>
                      <a:schemeClr val="bg2">
                        <a:lumMod val="50000"/>
                      </a:schemeClr>
                    </a:solidFill>
                  </a:tcPr>
                </a:tc>
                <a:extLst>
                  <a:ext uri="{0D108BD9-81ED-4DB2-BD59-A6C34878D82A}">
                    <a16:rowId xmlns:a16="http://schemas.microsoft.com/office/drawing/2014/main" val="1907431641"/>
                  </a:ext>
                </a:extLst>
              </a:tr>
              <a:tr h="390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Introduction</a:t>
                      </a:r>
                      <a:endParaRPr lang="en-US" dirty="0">
                        <a:solidFill>
                          <a:schemeClr val="bg1"/>
                        </a:solidFill>
                        <a:latin typeface="Calibri" panose="020F0502020204030204" pitchFamily="34" charset="0"/>
                        <a:cs typeface="Calibri" panose="020F0502020204030204" pitchFamily="34" charset="0"/>
                      </a:endParaRPr>
                    </a:p>
                  </a:txBody>
                  <a:tcPr anchor="ctr">
                    <a:solidFill>
                      <a:schemeClr val="bg2">
                        <a:lumMod val="50000"/>
                      </a:schemeClr>
                    </a:solidFill>
                  </a:tcPr>
                </a:tc>
                <a:extLst>
                  <a:ext uri="{0D108BD9-81ED-4DB2-BD59-A6C34878D82A}">
                    <a16:rowId xmlns:a16="http://schemas.microsoft.com/office/drawing/2014/main" val="2308159831"/>
                  </a:ext>
                </a:extLst>
              </a:tr>
              <a:tr h="390812">
                <a:tc>
                  <a:txBody>
                    <a:bodyPr/>
                    <a:lstStyle/>
                    <a:p>
                      <a:pPr algn="ctr"/>
                      <a:r>
                        <a:rPr lang="en-US" dirty="0">
                          <a:solidFill>
                            <a:schemeClr val="bg1"/>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Lesson</a:t>
                      </a:r>
                      <a:endParaRPr lang="en-US" dirty="0">
                        <a:solidFill>
                          <a:schemeClr val="bg1"/>
                        </a:solidFill>
                        <a:latin typeface="Calibri" panose="020F0502020204030204" pitchFamily="34" charset="0"/>
                        <a:cs typeface="Calibri" panose="020F0502020204030204" pitchFamily="34" charset="0"/>
                      </a:endParaRPr>
                    </a:p>
                  </a:txBody>
                  <a:tcPr anchor="ctr">
                    <a:solidFill>
                      <a:schemeClr val="bg2">
                        <a:lumMod val="50000"/>
                      </a:schemeClr>
                    </a:solidFill>
                  </a:tcPr>
                </a:tc>
                <a:extLst>
                  <a:ext uri="{0D108BD9-81ED-4DB2-BD59-A6C34878D82A}">
                    <a16:rowId xmlns:a16="http://schemas.microsoft.com/office/drawing/2014/main" val="1872658116"/>
                  </a:ext>
                </a:extLst>
              </a:tr>
              <a:tr h="336984">
                <a:tc>
                  <a:txBody>
                    <a:bodyPr/>
                    <a:lstStyle/>
                    <a:p>
                      <a:pPr algn="ctr"/>
                      <a:r>
                        <a:rPr lang="en-US" dirty="0">
                          <a:solidFill>
                            <a:schemeClr val="bg1"/>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Activity</a:t>
                      </a:r>
                      <a:endParaRPr lang="en-US" dirty="0">
                        <a:solidFill>
                          <a:schemeClr val="bg1"/>
                        </a:solidFill>
                        <a:latin typeface="Calibri" panose="020F0502020204030204" pitchFamily="34" charset="0"/>
                        <a:cs typeface="Calibri" panose="020F0502020204030204" pitchFamily="34" charset="0"/>
                      </a:endParaRPr>
                    </a:p>
                  </a:txBody>
                  <a:tcPr anchor="ctr">
                    <a:solidFill>
                      <a:schemeClr val="bg2">
                        <a:lumMod val="50000"/>
                      </a:schemeClr>
                    </a:solidFill>
                  </a:tcPr>
                </a:tc>
                <a:extLst>
                  <a:ext uri="{0D108BD9-81ED-4DB2-BD59-A6C34878D82A}">
                    <a16:rowId xmlns:a16="http://schemas.microsoft.com/office/drawing/2014/main" val="4014643402"/>
                  </a:ext>
                </a:extLst>
              </a:tr>
              <a:tr h="390812">
                <a:tc>
                  <a:txBody>
                    <a:bodyPr/>
                    <a:lstStyle/>
                    <a:p>
                      <a:pPr algn="ctr"/>
                      <a:r>
                        <a:rPr lang="en-US" dirty="0">
                          <a:solidFill>
                            <a:schemeClr val="bg1"/>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Post-Test</a:t>
                      </a:r>
                      <a:endParaRPr lang="en-US" dirty="0">
                        <a:solidFill>
                          <a:schemeClr val="bg1"/>
                        </a:solidFill>
                        <a:latin typeface="Calibri" panose="020F0502020204030204" pitchFamily="34" charset="0"/>
                        <a:cs typeface="Calibri" panose="020F0502020204030204" pitchFamily="34" charset="0"/>
                      </a:endParaRPr>
                    </a:p>
                  </a:txBody>
                  <a:tcPr anchor="ctr">
                    <a:solidFill>
                      <a:schemeClr val="bg2">
                        <a:lumMod val="50000"/>
                      </a:schemeClr>
                    </a:solidFill>
                  </a:tcPr>
                </a:tc>
                <a:extLst>
                  <a:ext uri="{0D108BD9-81ED-4DB2-BD59-A6C34878D82A}">
                    <a16:rowId xmlns:a16="http://schemas.microsoft.com/office/drawing/2014/main" val="350951478"/>
                  </a:ext>
                </a:extLst>
              </a:tr>
            </a:tbl>
          </a:graphicData>
        </a:graphic>
      </p:graphicFrame>
    </p:spTree>
    <p:extLst>
      <p:ext uri="{BB962C8B-B14F-4D97-AF65-F5344CB8AC3E}">
        <p14:creationId xmlns:p14="http://schemas.microsoft.com/office/powerpoint/2010/main" val="153407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2038945" y="1525387"/>
            <a:ext cx="8114107" cy="4431791"/>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Would a solution that contains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hydrogen ions per liter contain more or fewer hydrogen ions than pure water?  (Remember pure water contains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hydrogen ions per liter.)</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-5</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0.00001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 </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0.0000001</a:t>
            </a:r>
          </a:p>
          <a:p>
            <a:pPr marL="0" marR="0">
              <a:lnSpc>
                <a:spcPct val="107000"/>
              </a:lnSpc>
              <a:spcBef>
                <a:spcPts val="0"/>
              </a:spcBef>
              <a:spcAft>
                <a:spcPts val="800"/>
              </a:spcAft>
            </a:pP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If you answered more, you are correct!  The pH of such a solution could be calculated to be:</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pH = - log [H+] = - log [1 x 10-5] = -[-5] = 5</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 solution that has more hydrogen ions per liter than pure water is referred to as being acidic.  A solution with a pH less than 7 is called an acidic solution</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therefore, the pH of 5 indicates the solution acts like an acid.</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More Advanced: What is the relationship between the concentration of hydrogen ions and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Tree>
    <p:extLst>
      <p:ext uri="{BB962C8B-B14F-4D97-AF65-F5344CB8AC3E}">
        <p14:creationId xmlns:p14="http://schemas.microsoft.com/office/powerpoint/2010/main" val="270853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2038945" y="1525387"/>
            <a:ext cx="8114107" cy="4431791"/>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Would a solution that contains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hydrogen ions per liter contain more or fewer hydrogen ions than pure, deionized water?  (Remember pure water contains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moles of hydrogen ions per liter.)</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0.000000001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-7</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0.0000001</a:t>
            </a: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If you answered fewer, you are correct!  The pH of such a solution could be calculated to be:</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pH = - log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 log [1 x 10</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-9</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-[-9] = 9</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 solution that has fewer hydrogen ions than pure water is referred to as being basic. A solution with a pH greater than 7 is called a basic solution</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therefore, the pH of 9 indicates the solution acts like a base.</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More Advanced: What is the relationship between the concentration of hydrogen ions and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Tree>
    <p:extLst>
      <p:ext uri="{BB962C8B-B14F-4D97-AF65-F5344CB8AC3E}">
        <p14:creationId xmlns:p14="http://schemas.microsoft.com/office/powerpoint/2010/main" val="274079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734020" y="1372987"/>
            <a:ext cx="8114107" cy="2140651"/>
          </a:xfrm>
          <a:prstGeom prst="rect">
            <a:avLst/>
          </a:prstGeom>
        </p:spPr>
        <p:txBody>
          <a:bodyPr wrap="square">
            <a:spAutoFit/>
          </a:bodyPr>
          <a:lstStyle/>
          <a:p>
            <a:pPr marL="0" marR="0">
              <a:lnSpc>
                <a:spcPct val="107000"/>
              </a:lnSpc>
              <a:spcBef>
                <a:spcPts val="0"/>
              </a:spcBef>
              <a:spcAft>
                <a:spcPts val="800"/>
              </a:spcAft>
            </a:pPr>
            <a:r>
              <a:rPr lang="en-US" sz="1800" b="1"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Big Idea: pH is normally measured on a scale from 0 to 14, 0 being the most acidic and 14 the most basic</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This scale is called a logarithmic scale.  Note that a change of 1 pH unit represent a 10-fold change in hydrogen ion concentration.  A solution that has a pH = 5 has 10 times more hydrogen ions per liter than a solution with a pH = 6 and 100 times more hydrogen ions per liter than a solution with a pH of 7.</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More Advanced: What is the relationship between the concentration of hydrogen ions and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pic>
        <p:nvPicPr>
          <p:cNvPr id="8" name="Picture 7" descr="ph_graph">
            <a:extLst>
              <a:ext uri="{FF2B5EF4-FFF2-40B4-BE49-F238E27FC236}">
                <a16:creationId xmlns:a16="http://schemas.microsoft.com/office/drawing/2014/main" id="{5D3ACBE8-4779-43A1-87F3-9B3C55D2D847}"/>
              </a:ext>
            </a:extLst>
          </p:cNvPr>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1465" y="3775576"/>
            <a:ext cx="6672265" cy="2610489"/>
          </a:xfrm>
          <a:prstGeom prst="rect">
            <a:avLst/>
          </a:prstGeom>
          <a:noFill/>
          <a:ln>
            <a:noFill/>
          </a:ln>
        </p:spPr>
      </p:pic>
      <p:sp>
        <p:nvSpPr>
          <p:cNvPr id="9" name="Rectangle 8">
            <a:extLst>
              <a:ext uri="{FF2B5EF4-FFF2-40B4-BE49-F238E27FC236}">
                <a16:creationId xmlns:a16="http://schemas.microsoft.com/office/drawing/2014/main" id="{86121516-9765-4CFD-93DF-07F1AAAA983A}"/>
              </a:ext>
            </a:extLst>
          </p:cNvPr>
          <p:cNvSpPr/>
          <p:nvPr/>
        </p:nvSpPr>
        <p:spPr>
          <a:xfrm>
            <a:off x="7349133" y="3154411"/>
            <a:ext cx="3999906" cy="3231654"/>
          </a:xfrm>
          <a:prstGeom prst="rect">
            <a:avLst/>
          </a:prstGeom>
        </p:spPr>
        <p:txBody>
          <a:bodyPr wrap="square">
            <a:spAutoFit/>
          </a:bodyPr>
          <a:lstStyle/>
          <a:p>
            <a:pPr marL="0" marR="0"/>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logarithmic scale of pH means that as pH increases, the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concentration will decrease by a power of 10. Thus, at a pH of 0,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has a concentration of 1 M (M=moles per liter). At a pH of 7, this decreases to 0.0000001 M. At a pH of 14, there is only 0.00000000000001 M H</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en-US" sz="11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Image from: </a:t>
            </a:r>
            <a:r>
              <a:rPr lang="en-US" sz="11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4"/>
              </a:rPr>
              <a:t>https://www.fondriest.com/environmental-measurements/parameters/water-quality/ph/</a:t>
            </a:r>
            <a:endParaRPr lang="en-US" sz="1800" dirty="0">
              <a:effectLst/>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38207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1067397" y="1234875"/>
            <a:ext cx="5890618" cy="4801314"/>
          </a:xfrm>
          <a:prstGeom prst="rect">
            <a:avLst/>
          </a:prstGeom>
        </p:spPr>
        <p:txBody>
          <a:bodyPr wrap="square">
            <a:spAutoFit/>
          </a:bodyPr>
          <a:lstStyle/>
          <a:p>
            <a:pPr marL="0" marR="0"/>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Aquatic organisms have adapted over time to survive and reproduce in a certain pH range, or range of tolerance. The majority of aquatic creatures prefer a pH range of 6.5-9.0, though some can live in water with pH levels outside of this range. Oceanic organisms like clownfish and coral require higher pH levels. pH levels below 7.6 will cause coral reefs to begin to collapse do to the lack of calcium carbonate.  Sensitive freshwater species such as salmon prefer pH levels between 7.0 and 8.0, becoming severely distressed and suffering physiological damage due to absorbed metals at levels below 6.0.  Some bacteria can withstand environments that have high hydrogen ion concentrations (pH = 2 or 3); other bacteria can live at very low hydrogen ion concentrations (pH = 12 or 13).  </a:t>
            </a:r>
            <a:endParaRPr lang="en-US" sz="1800" dirty="0">
              <a:effectLst/>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How can </a:t>
            </a:r>
            <a:r>
              <a:rPr lang="en-US" cap="none" dirty="0">
                <a:latin typeface="Calibri" panose="020F0502020204030204" pitchFamily="34" charset="0"/>
                <a:cs typeface="Calibri" panose="020F0502020204030204" pitchFamily="34" charset="0"/>
              </a:rPr>
              <a:t>pH </a:t>
            </a:r>
            <a:r>
              <a:rPr lang="en-US" dirty="0">
                <a:latin typeface="Calibri" panose="020F0502020204030204" pitchFamily="34" charset="0"/>
                <a:cs typeface="Calibri" panose="020F0502020204030204" pitchFamily="34" charset="0"/>
              </a:rPr>
              <a:t>affect the organisms that live in water? </a:t>
            </a:r>
          </a:p>
        </p:txBody>
      </p:sp>
      <p:pic>
        <p:nvPicPr>
          <p:cNvPr id="11" name="Picture 10">
            <a:extLst>
              <a:ext uri="{FF2B5EF4-FFF2-40B4-BE49-F238E27FC236}">
                <a16:creationId xmlns:a16="http://schemas.microsoft.com/office/drawing/2014/main" id="{8B1571C3-3778-4BBE-ACB3-ACB6FFAB265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423309" y="1116527"/>
            <a:ext cx="3239928" cy="4919662"/>
          </a:xfrm>
          <a:prstGeom prst="rect">
            <a:avLst/>
          </a:prstGeom>
          <a:noFill/>
          <a:ln>
            <a:noFill/>
          </a:ln>
        </p:spPr>
      </p:pic>
      <p:sp>
        <p:nvSpPr>
          <p:cNvPr id="12" name="TextBox 11">
            <a:extLst>
              <a:ext uri="{FF2B5EF4-FFF2-40B4-BE49-F238E27FC236}">
                <a16:creationId xmlns:a16="http://schemas.microsoft.com/office/drawing/2014/main" id="{CFF4BF89-9861-4495-A682-F4643275D00B}"/>
              </a:ext>
            </a:extLst>
          </p:cNvPr>
          <p:cNvSpPr txBox="1"/>
          <p:nvPr/>
        </p:nvSpPr>
        <p:spPr>
          <a:xfrm>
            <a:off x="6753225" y="6001434"/>
            <a:ext cx="4324350" cy="461665"/>
          </a:xfrm>
          <a:prstGeom prst="rect">
            <a:avLst/>
          </a:prstGeom>
          <a:noFill/>
        </p:spPr>
        <p:txBody>
          <a:bodyPr wrap="square">
            <a:spAutoFit/>
          </a:bodyPr>
          <a:lstStyle/>
          <a:p>
            <a:pPr marL="0" marR="0" algn="ct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Image from: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https://www.fondriest.com/environmental-measurements/parameters/water-quality/ph/</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6720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2588716" y="2274838"/>
            <a:ext cx="7014566" cy="2308324"/>
          </a:xfrm>
          <a:prstGeom prst="rect">
            <a:avLst/>
          </a:prstGeom>
        </p:spPr>
        <p:txBody>
          <a:bodyPr wrap="square">
            <a:spAutoFit/>
          </a:bodyPr>
          <a:lstStyle/>
          <a:p>
            <a:pPr marL="0" marR="0"/>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In general, more acidic conditions tend to cause animals to become less excitable. </a:t>
            </a:r>
            <a:r>
              <a:rPr lang="en-US" sz="1800" dirty="0">
                <a:solidFill>
                  <a:srgbClr val="212121"/>
                </a:solidFill>
                <a:effectLst/>
                <a:latin typeface="Verdana" panose="020B0604030504040204" pitchFamily="34" charset="0"/>
                <a:ea typeface="Verdana" panose="020B0604030504040204" pitchFamily="34" charset="0"/>
              </a:rPr>
              <a:t> </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pH 5, most fish eggs cannot hatch. At lower pH levels, some adult fish die. More basic conditions can lead to animals becoming hyper excitable (over excited). </a:t>
            </a:r>
          </a:p>
          <a:p>
            <a:pPr marL="0" marR="0"/>
            <a:endParaRPr lang="en-US" sz="1800" dirty="0">
              <a:effectLst/>
              <a:latin typeface="Verdana" panose="020B0604030504040204" pitchFamily="34" charset="0"/>
              <a:ea typeface="Verdana" panose="020B0604030504040204" pitchFamily="34" charset="0"/>
            </a:endParaRPr>
          </a:p>
          <a:p>
            <a:pPr marL="0" marR="0"/>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Click </a:t>
            </a:r>
            <a:r>
              <a:rPr lang="en-US" sz="1800"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2"/>
              </a:rPr>
              <a:t>here</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to see how acid rain affects certain aquatic organisms.</a:t>
            </a:r>
            <a:endParaRPr lang="en-US" sz="1800" dirty="0">
              <a:effectLst/>
              <a:latin typeface="Verdana" panose="020B0604030504040204" pitchFamily="34" charset="0"/>
              <a:ea typeface="Verdana" panose="020B0604030504040204" pitchFamily="34"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2" y="581473"/>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How can </a:t>
            </a:r>
            <a:r>
              <a:rPr lang="en-US" cap="none" dirty="0">
                <a:latin typeface="Calibri" panose="020F0502020204030204" pitchFamily="34" charset="0"/>
                <a:cs typeface="Calibri" panose="020F0502020204030204" pitchFamily="34" charset="0"/>
              </a:rPr>
              <a:t>pH </a:t>
            </a:r>
            <a:r>
              <a:rPr lang="en-US" dirty="0">
                <a:latin typeface="Calibri" panose="020F0502020204030204" pitchFamily="34" charset="0"/>
                <a:cs typeface="Calibri" panose="020F0502020204030204" pitchFamily="34" charset="0"/>
              </a:rPr>
              <a:t>affect the organisms that live in water? </a:t>
            </a:r>
          </a:p>
        </p:txBody>
      </p:sp>
    </p:spTree>
    <p:extLst>
      <p:ext uri="{BB962C8B-B14F-4D97-AF65-F5344CB8AC3E}">
        <p14:creationId xmlns:p14="http://schemas.microsoft.com/office/powerpoint/2010/main" val="291383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1724026" y="1860500"/>
            <a:ext cx="9382125" cy="302519"/>
          </a:xfrm>
          <a:prstGeom prst="rect">
            <a:avLst/>
          </a:prstGeom>
        </p:spPr>
        <p:txBody>
          <a:bodyPr wrap="square">
            <a:spAutoFit/>
          </a:bodyPr>
          <a:lstStyle/>
          <a:p>
            <a:pPr marL="0" marR="0">
              <a:lnSpc>
                <a:spcPct val="107000"/>
              </a:lnSpc>
              <a:spcBef>
                <a:spcPts val="0"/>
              </a:spcBef>
              <a:spcAft>
                <a:spcPts val="0"/>
              </a:spcAft>
            </a:pPr>
            <a:r>
              <a:rPr lang="en-US" sz="1400" b="1" dirty="0">
                <a:effectLst/>
                <a:latin typeface="Verdana" panose="020B0604030504040204" pitchFamily="34" charset="0"/>
                <a:ea typeface="Verdana" panose="020B0604030504040204" pitchFamily="34" charset="0"/>
                <a:cs typeface="Times New Roman" panose="02020603050405020304" pitchFamily="18" charset="0"/>
              </a:rPr>
              <a:t>Information from: EPA </a:t>
            </a:r>
            <a:r>
              <a:rPr lang="en-US" sz="1400" b="1" u="sng" dirty="0">
                <a:solidFill>
                  <a:srgbClr val="0000FF"/>
                </a:solidFill>
                <a:effectLst/>
                <a:latin typeface="Verdana" panose="020B0604030504040204" pitchFamily="34" charset="0"/>
                <a:ea typeface="Verdana" panose="020B0604030504040204" pitchFamily="34" charset="0"/>
                <a:cs typeface="Times New Roman" panose="02020603050405020304" pitchFamily="18" charset="0"/>
                <a:hlinkClick r:id="rId2"/>
              </a:rPr>
              <a:t>http://bcn.boulder.co.us/basin/data/COBWQ/info/pH.html</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sp>
        <p:nvSpPr>
          <p:cNvPr id="8" name="TextBox 7">
            <a:extLst>
              <a:ext uri="{FF2B5EF4-FFF2-40B4-BE49-F238E27FC236}">
                <a16:creationId xmlns:a16="http://schemas.microsoft.com/office/drawing/2014/main" id="{20336A47-5A07-4D6B-81C4-18AA03FCF933}"/>
              </a:ext>
            </a:extLst>
          </p:cNvPr>
          <p:cNvSpPr txBox="1"/>
          <p:nvPr/>
        </p:nvSpPr>
        <p:spPr>
          <a:xfrm>
            <a:off x="3047998" y="2615305"/>
            <a:ext cx="6096000" cy="2437014"/>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There are many factors that can affect pH in water, both natural and man-made (anthropogenic). Natural changes can occur due to weathering of rock (particularly carbonate forms) and other materials by water. In addition,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concentrations can influence pH levels. pH can also fluctuate with precipitation (especially acid rain) and wastewater or mining discharges.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6024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847726" y="1329840"/>
            <a:ext cx="9382125" cy="405047"/>
          </a:xfrm>
          <a:prstGeom prst="rect">
            <a:avLst/>
          </a:prstGeom>
        </p:spPr>
        <p:txBody>
          <a:bodyPr wrap="square">
            <a:spAutoFit/>
          </a:bodyPr>
          <a:lstStyle/>
          <a:p>
            <a:pPr marL="0" marR="0">
              <a:lnSpc>
                <a:spcPct val="107000"/>
              </a:lnSpc>
              <a:spcBef>
                <a:spcPts val="0"/>
              </a:spcBef>
              <a:spcAft>
                <a:spcPts val="800"/>
              </a:spcAft>
            </a:pPr>
            <a:r>
              <a:rPr lang="en-US" sz="2000" b="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Rocks and Soils in the Watershed</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sp>
        <p:nvSpPr>
          <p:cNvPr id="8" name="TextBox 7">
            <a:extLst>
              <a:ext uri="{FF2B5EF4-FFF2-40B4-BE49-F238E27FC236}">
                <a16:creationId xmlns:a16="http://schemas.microsoft.com/office/drawing/2014/main" id="{20336A47-5A07-4D6B-81C4-18AA03FCF933}"/>
              </a:ext>
            </a:extLst>
          </p:cNvPr>
          <p:cNvSpPr txBox="1"/>
          <p:nvPr/>
        </p:nvSpPr>
        <p:spPr>
          <a:xfrm>
            <a:off x="395359" y="1976171"/>
            <a:ext cx="6096000" cy="3622467"/>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Acidic and alkaline (basic) compounds can be naturally released into water from different types of rock and soil. When calcite (CaCO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is present, carbonates (HCO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3</a:t>
            </a:r>
            <a:r>
              <a:rPr lang="en-US" sz="1800" baseline="30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can be released, increasing the alkalinity of the water, which raises the </a:t>
            </a:r>
            <a:r>
              <a:rPr lang="en-US" sz="18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pH.</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When sulfide minerals, such as pyrite, or "fool’s gold," (FeS</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are present, water and oxygen interact with the minerals to form sulfuric acid (H</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4</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This can significantly drop the pH of the water. Drainage water from forests and marshes is often slightly acidic, due to the presence of organic acids produced by decaying vegetation.</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BD7EDE8A-B6ED-46A3-8780-896F389824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5125" y="1262182"/>
            <a:ext cx="5005386" cy="3736123"/>
          </a:xfrm>
          <a:prstGeom prst="rect">
            <a:avLst/>
          </a:prstGeom>
          <a:noFill/>
          <a:ln>
            <a:noFill/>
          </a:ln>
        </p:spPr>
      </p:pic>
      <p:sp>
        <p:nvSpPr>
          <p:cNvPr id="11" name="TextBox 10">
            <a:extLst>
              <a:ext uri="{FF2B5EF4-FFF2-40B4-BE49-F238E27FC236}">
                <a16:creationId xmlns:a16="http://schemas.microsoft.com/office/drawing/2014/main" id="{C9431197-4EDA-44BE-8837-E4AEA47DE9E4}"/>
              </a:ext>
            </a:extLst>
          </p:cNvPr>
          <p:cNvSpPr txBox="1"/>
          <p:nvPr/>
        </p:nvSpPr>
        <p:spPr>
          <a:xfrm>
            <a:off x="6491359" y="4998305"/>
            <a:ext cx="5452918" cy="923330"/>
          </a:xfrm>
          <a:prstGeom prst="rect">
            <a:avLst/>
          </a:prstGeom>
          <a:noFill/>
        </p:spPr>
        <p:txBody>
          <a:bodyPr wrap="square">
            <a:spAutoFit/>
          </a:bodyPr>
          <a:lstStyle/>
          <a:p>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at Havasu Falls has a turquoise color that comes from the suspended minerals from rocks that the water flows over. Image from Wikipedia Commons</a:t>
            </a:r>
            <a:endParaRPr lang="en-US" dirty="0"/>
          </a:p>
        </p:txBody>
      </p:sp>
    </p:spTree>
    <p:extLst>
      <p:ext uri="{BB962C8B-B14F-4D97-AF65-F5344CB8AC3E}">
        <p14:creationId xmlns:p14="http://schemas.microsoft.com/office/powerpoint/2010/main" val="3367247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847726" y="1329840"/>
            <a:ext cx="9382125" cy="405047"/>
          </a:xfrm>
          <a:prstGeom prst="rect">
            <a:avLst/>
          </a:prstGeom>
        </p:spPr>
        <p:txBody>
          <a:bodyPr wrap="square">
            <a:spAutoFit/>
          </a:bodyPr>
          <a:lstStyle/>
          <a:p>
            <a:pPr marL="0" marR="0">
              <a:lnSpc>
                <a:spcPct val="107000"/>
              </a:lnSpc>
              <a:spcBef>
                <a:spcPts val="0"/>
              </a:spcBef>
              <a:spcAft>
                <a:spcPts val="800"/>
              </a:spcAft>
            </a:pPr>
            <a:r>
              <a:rPr lang="en-US" sz="2000" b="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Concentration of Carbon Dioxide in the Water</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sp>
        <p:nvSpPr>
          <p:cNvPr id="8" name="TextBox 7">
            <a:extLst>
              <a:ext uri="{FF2B5EF4-FFF2-40B4-BE49-F238E27FC236}">
                <a16:creationId xmlns:a16="http://schemas.microsoft.com/office/drawing/2014/main" id="{20336A47-5A07-4D6B-81C4-18AA03FCF933}"/>
              </a:ext>
            </a:extLst>
          </p:cNvPr>
          <p:cNvSpPr txBox="1"/>
          <p:nvPr/>
        </p:nvSpPr>
        <p:spPr>
          <a:xfrm>
            <a:off x="3047998" y="2198015"/>
            <a:ext cx="6096000" cy="3029740"/>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Carbon dioxide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enters a water body naturally from a variety of sources, including the atmosphere, runoff from land, release from bacteria in the water, and respiration by aquatic organisms. This dissolved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forms a weak acid. Natural, unpolluted rainwater can be as acidic as pH 5.6, because it absorbs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as it falls through the air. Because plants take in CO</a:t>
            </a:r>
            <a:r>
              <a:rPr lang="en-US" sz="1800" baseline="-250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2</a:t>
            </a: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during the day and release it during the night, pH levels in water can change from daytime to night.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83047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847726" y="1329840"/>
            <a:ext cx="9382125" cy="405047"/>
          </a:xfrm>
          <a:prstGeom prst="rect">
            <a:avLst/>
          </a:prstGeom>
        </p:spPr>
        <p:txBody>
          <a:bodyPr wrap="square">
            <a:spAutoFit/>
          </a:bodyPr>
          <a:lstStyle/>
          <a:p>
            <a:pPr marL="0" marR="0">
              <a:lnSpc>
                <a:spcPct val="107000"/>
              </a:lnSpc>
              <a:spcBef>
                <a:spcPts val="0"/>
              </a:spcBef>
              <a:spcAft>
                <a:spcPts val="800"/>
              </a:spcAft>
            </a:pPr>
            <a:r>
              <a:rPr lang="en-US" sz="2000" b="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Drainage from Mine Sites</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sp>
        <p:nvSpPr>
          <p:cNvPr id="8" name="TextBox 7">
            <a:extLst>
              <a:ext uri="{FF2B5EF4-FFF2-40B4-BE49-F238E27FC236}">
                <a16:creationId xmlns:a16="http://schemas.microsoft.com/office/drawing/2014/main" id="{20336A47-5A07-4D6B-81C4-18AA03FCF933}"/>
              </a:ext>
            </a:extLst>
          </p:cNvPr>
          <p:cNvSpPr txBox="1"/>
          <p:nvPr/>
        </p:nvSpPr>
        <p:spPr>
          <a:xfrm>
            <a:off x="6896099" y="1607465"/>
            <a:ext cx="4029073" cy="4215193"/>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Mining for gold, silver, and other metals often involves the removal of sulfide minerals buried in the ground. When water flows over or through sulfidic waste rock or tailings exposed at a mine site, this water can become acidic from the formation of sulfuric acid. In the absence of buffering material, such as calcareous rocks, streams that receive drainage from mine sites can have low pH levels.</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B96ECD8-9D82-4274-97A8-F9BBA2914D2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7238" y="1884997"/>
            <a:ext cx="5943600" cy="3335655"/>
          </a:xfrm>
          <a:prstGeom prst="rect">
            <a:avLst/>
          </a:prstGeom>
          <a:noFill/>
          <a:ln>
            <a:noFill/>
          </a:ln>
        </p:spPr>
      </p:pic>
      <p:sp>
        <p:nvSpPr>
          <p:cNvPr id="11" name="TextBox 10">
            <a:extLst>
              <a:ext uri="{FF2B5EF4-FFF2-40B4-BE49-F238E27FC236}">
                <a16:creationId xmlns:a16="http://schemas.microsoft.com/office/drawing/2014/main" id="{4F4AAEBE-5B22-4DDE-AB3D-8473F2BBAE1A}"/>
              </a:ext>
            </a:extLst>
          </p:cNvPr>
          <p:cNvSpPr txBox="1"/>
          <p:nvPr/>
        </p:nvSpPr>
        <p:spPr>
          <a:xfrm>
            <a:off x="702469" y="5163439"/>
            <a:ext cx="6096000" cy="1318438"/>
          </a:xfrm>
          <a:prstGeom prst="rect">
            <a:avLst/>
          </a:prstGeom>
          <a:noFill/>
        </p:spPr>
        <p:txBody>
          <a:bodyPr wrap="square">
            <a:spAutoFit/>
          </a:bodyPr>
          <a:lstStyle/>
          <a:p>
            <a:pPr marL="0" marR="0">
              <a:lnSpc>
                <a:spcPct val="107000"/>
              </a:lnSpc>
              <a:spcBef>
                <a:spcPts val="0"/>
              </a:spcBef>
              <a:spcAft>
                <a:spcPts val="800"/>
              </a:spcAft>
            </a:pPr>
            <a:r>
              <a:rPr lang="en-US"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Contaminated wastewater is seen at the entrance to the Gold King Mine in San Juan County, Colo., in 2015. The mining waste accidentally released by the Environmental Protection Agency.</a:t>
            </a:r>
            <a:r>
              <a:rPr lang="en-US" sz="105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Image from: </a:t>
            </a:r>
            <a:r>
              <a:rPr lang="en-US" sz="1050" u="sng" dirty="0">
                <a:solidFill>
                  <a:srgbClr val="0000FF"/>
                </a:solidFill>
                <a:effectLst/>
                <a:latin typeface="Helvetica" panose="020B0604020202020204" pitchFamily="34" charset="0"/>
                <a:ea typeface="Calibri" panose="020F0502020204030204" pitchFamily="34" charset="0"/>
                <a:cs typeface="Times New Roman" panose="02020603050405020304" pitchFamily="18" charset="0"/>
                <a:hlinkClick r:id="rId3"/>
              </a:rPr>
              <a:t>https://www.npr.org/sections/thetwo-way/2015/08/10/431223703/epa-says-it-released-3-million-gallons-of-contaminated-water-into-river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2659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847726" y="1329840"/>
            <a:ext cx="9382125" cy="405047"/>
          </a:xfrm>
          <a:prstGeom prst="rect">
            <a:avLst/>
          </a:prstGeom>
        </p:spPr>
        <p:txBody>
          <a:bodyPr wrap="square">
            <a:spAutoFit/>
          </a:bodyPr>
          <a:lstStyle/>
          <a:p>
            <a:pPr marL="0" marR="0">
              <a:lnSpc>
                <a:spcPct val="107000"/>
              </a:lnSpc>
              <a:spcBef>
                <a:spcPts val="0"/>
              </a:spcBef>
              <a:spcAft>
                <a:spcPts val="800"/>
              </a:spcAft>
            </a:pPr>
            <a:r>
              <a:rPr lang="en-US" sz="2000" b="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Acid Rain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sp>
        <p:nvSpPr>
          <p:cNvPr id="8" name="TextBox 7">
            <a:extLst>
              <a:ext uri="{FF2B5EF4-FFF2-40B4-BE49-F238E27FC236}">
                <a16:creationId xmlns:a16="http://schemas.microsoft.com/office/drawing/2014/main" id="{20336A47-5A07-4D6B-81C4-18AA03FCF933}"/>
              </a:ext>
            </a:extLst>
          </p:cNvPr>
          <p:cNvSpPr txBox="1"/>
          <p:nvPr/>
        </p:nvSpPr>
        <p:spPr>
          <a:xfrm>
            <a:off x="790574" y="1817015"/>
            <a:ext cx="5710239" cy="4511556"/>
          </a:xfrm>
          <a:prstGeom prst="rect">
            <a:avLst/>
          </a:prstGeom>
          <a:noFill/>
        </p:spPr>
        <p:txBody>
          <a:bodyPr wrap="square">
            <a:spAutoFit/>
          </a:bodyPr>
          <a:lstStyle/>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Rain water normally has a pH of approximately 5.0-5.5.  However, airborne pollutants generated from industrial plants and automobiles burning fossil fuels create nitrous oxides and sulfur dioxides.  These airborne ions can combine with water vapor to form nitric acid and sulfuric acid.  In the presence of such pollution, rain water will become more acidic; as low as pH = 4.0. This acid rain has more than 10-fold greater concentrations of hydrogen ions than normal rain water.  When this acid rain runs into lakes, river, or streams, the pH of these bodies of water can be changed to levels that are not compatible with aquatic life. </a:t>
            </a:r>
            <a:endParaRPr lang="en-US" sz="1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Picture 11" descr="pH Scale">
            <a:extLst>
              <a:ext uri="{FF2B5EF4-FFF2-40B4-BE49-F238E27FC236}">
                <a16:creationId xmlns:a16="http://schemas.microsoft.com/office/drawing/2014/main" id="{43F9599E-4BB8-43D3-8100-7A7FCF3BB2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672263" y="1395413"/>
            <a:ext cx="5014912" cy="4274465"/>
          </a:xfrm>
          <a:prstGeom prst="rect">
            <a:avLst/>
          </a:prstGeom>
          <a:noFill/>
          <a:ln>
            <a:noFill/>
          </a:ln>
        </p:spPr>
      </p:pic>
      <p:sp>
        <p:nvSpPr>
          <p:cNvPr id="13" name="TextBox 12">
            <a:extLst>
              <a:ext uri="{FF2B5EF4-FFF2-40B4-BE49-F238E27FC236}">
                <a16:creationId xmlns:a16="http://schemas.microsoft.com/office/drawing/2014/main" id="{9404254D-833F-4E56-B59D-BE28D120B678}"/>
              </a:ext>
            </a:extLst>
          </p:cNvPr>
          <p:cNvSpPr txBox="1"/>
          <p:nvPr/>
        </p:nvSpPr>
        <p:spPr>
          <a:xfrm>
            <a:off x="6453187" y="5614368"/>
            <a:ext cx="5348143" cy="1003031"/>
          </a:xfrm>
          <a:prstGeom prst="rect">
            <a:avLst/>
          </a:prstGeom>
          <a:noFill/>
        </p:spPr>
        <p:txBody>
          <a:bodyPr wrap="square">
            <a:spAutoFit/>
          </a:bodyPr>
          <a:lstStyle/>
          <a:p>
            <a:pPr marL="0" marR="0" algn="ctr">
              <a:lnSpc>
                <a:spcPct val="107000"/>
              </a:lnSpc>
              <a:spcBef>
                <a:spcPts val="0"/>
              </a:spcBef>
              <a:spcAft>
                <a:spcPts val="800"/>
              </a:spcAft>
            </a:pP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Image from EPA: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https://www3.epa.gov/acidrain/education/site_students/phscale.html#:~:text=Normal%2C%20clean%20rain%20has%20a,a%20pH%20value%20of%204.0</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09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17BBB-9EA6-4FDE-9D32-8CD38534FF98}"/>
              </a:ext>
            </a:extLst>
          </p:cNvPr>
          <p:cNvSpPr/>
          <p:nvPr/>
        </p:nvSpPr>
        <p:spPr>
          <a:xfrm>
            <a:off x="4850306" y="591458"/>
            <a:ext cx="249138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Pre-Test</a:t>
            </a:r>
            <a:endParaRPr lang="en-US" sz="54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3345F0C-36BA-45C5-9634-A9E7C7AFDD15}"/>
              </a:ext>
            </a:extLst>
          </p:cNvPr>
          <p:cNvSpPr txBox="1"/>
          <p:nvPr/>
        </p:nvSpPr>
        <p:spPr>
          <a:xfrm>
            <a:off x="2783840" y="2458720"/>
            <a:ext cx="5323840" cy="369332"/>
          </a:xfrm>
          <a:prstGeom prst="rect">
            <a:avLst/>
          </a:prstGeom>
          <a:noFill/>
        </p:spPr>
        <p:txBody>
          <a:bodyPr wrap="square" rtlCol="0">
            <a:spAutoFit/>
          </a:bodyPr>
          <a:lstStyle/>
          <a:p>
            <a:r>
              <a:rPr lang="en-US" dirty="0">
                <a:solidFill>
                  <a:schemeClr val="accent5"/>
                </a:solidFill>
                <a:latin typeface="Verdana" panose="020B0604030504040204" pitchFamily="34" charset="0"/>
                <a:ea typeface="Verdana" panose="020B0604030504040204" pitchFamily="34" charset="0"/>
                <a:hlinkClick r:id="rId2"/>
              </a:rPr>
              <a:t>Google Assessment</a:t>
            </a:r>
            <a:endParaRPr lang="en-US" dirty="0">
              <a:solidFill>
                <a:schemeClr val="accent5"/>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93463FC6-2580-49E1-9BA3-101FC831DEA5}"/>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89644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417D00E-B3CB-457F-BEE8-C92A7CC5C5E4}"/>
              </a:ext>
            </a:extLst>
          </p:cNvPr>
          <p:cNvSpPr/>
          <p:nvPr/>
        </p:nvSpPr>
        <p:spPr>
          <a:xfrm>
            <a:off x="10429874" y="-30480"/>
            <a:ext cx="1738169" cy="646331"/>
          </a:xfrm>
          <a:prstGeom prst="rect">
            <a:avLst/>
          </a:prstGeom>
          <a:noFill/>
        </p:spPr>
        <p:txBody>
          <a:bodyPr wrap="squar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p>
        </p:txBody>
      </p:sp>
      <p:sp>
        <p:nvSpPr>
          <p:cNvPr id="6" name="Rectangle 5">
            <a:extLst>
              <a:ext uri="{FF2B5EF4-FFF2-40B4-BE49-F238E27FC236}">
                <a16:creationId xmlns:a16="http://schemas.microsoft.com/office/drawing/2014/main" id="{9D79FFA5-D694-413C-99A2-DA891351F379}"/>
              </a:ext>
            </a:extLst>
          </p:cNvPr>
          <p:cNvSpPr/>
          <p:nvPr/>
        </p:nvSpPr>
        <p:spPr>
          <a:xfrm>
            <a:off x="847726" y="1329840"/>
            <a:ext cx="9382125" cy="405047"/>
          </a:xfrm>
          <a:prstGeom prst="rect">
            <a:avLst/>
          </a:prstGeom>
        </p:spPr>
        <p:txBody>
          <a:bodyPr wrap="square">
            <a:spAutoFit/>
          </a:bodyPr>
          <a:lstStyle/>
          <a:p>
            <a:pPr marL="0" marR="0">
              <a:lnSpc>
                <a:spcPct val="107000"/>
              </a:lnSpc>
              <a:spcBef>
                <a:spcPts val="0"/>
              </a:spcBef>
              <a:spcAft>
                <a:spcPts val="800"/>
              </a:spcAft>
            </a:pPr>
            <a:r>
              <a:rPr lang="en-US" sz="2000" b="1" dirty="0">
                <a:solidFill>
                  <a:srgbClr val="003366"/>
                </a:solidFill>
                <a:effectLst/>
                <a:latin typeface="Verdana" panose="020B0604030504040204" pitchFamily="34" charset="0"/>
                <a:ea typeface="Verdana" panose="020B0604030504040204" pitchFamily="34" charset="0"/>
                <a:cs typeface="Times New Roman" panose="02020603050405020304" pitchFamily="18" charset="0"/>
              </a:rPr>
              <a:t>Acid Rain</a:t>
            </a:r>
            <a:endParaRPr lang="en-US" sz="20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A9527563-164F-4726-8B49-60864386E01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Title 1">
            <a:extLst>
              <a:ext uri="{FF2B5EF4-FFF2-40B4-BE49-F238E27FC236}">
                <a16:creationId xmlns:a16="http://schemas.microsoft.com/office/drawing/2014/main" id="{B34CA914-2B7A-4A84-93A6-9C253D8B766E}"/>
              </a:ext>
            </a:extLst>
          </p:cNvPr>
          <p:cNvSpPr txBox="1">
            <a:spLocks/>
          </p:cNvSpPr>
          <p:nvPr/>
        </p:nvSpPr>
        <p:spPr>
          <a:xfrm>
            <a:off x="1528761" y="615851"/>
            <a:ext cx="9134475" cy="713989"/>
          </a:xfrm>
          <a:prstGeom prst="rect">
            <a:avLst/>
          </a:prstGeom>
        </p:spPr>
        <p:txBody>
          <a:bodyPr>
            <a:normAutofit fontScale="75000" lnSpcReduction="2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are some things that can change the concentration of hydrogen ions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 in water? </a:t>
            </a:r>
          </a:p>
        </p:txBody>
      </p:sp>
      <p:pic>
        <p:nvPicPr>
          <p:cNvPr id="9" name="Picture 8">
            <a:extLst>
              <a:ext uri="{FF2B5EF4-FFF2-40B4-BE49-F238E27FC236}">
                <a16:creationId xmlns:a16="http://schemas.microsoft.com/office/drawing/2014/main" id="{2D6E5F52-DE9E-4C93-A1D7-30A1FCA401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14374" y="2043829"/>
            <a:ext cx="6381751" cy="3996372"/>
          </a:xfrm>
          <a:prstGeom prst="rect">
            <a:avLst/>
          </a:prstGeom>
          <a:noFill/>
          <a:ln>
            <a:noFill/>
          </a:ln>
        </p:spPr>
      </p:pic>
      <p:sp>
        <p:nvSpPr>
          <p:cNvPr id="11" name="TextBox 10">
            <a:extLst>
              <a:ext uri="{FF2B5EF4-FFF2-40B4-BE49-F238E27FC236}">
                <a16:creationId xmlns:a16="http://schemas.microsoft.com/office/drawing/2014/main" id="{884E714B-72E5-43CA-B577-53C822AEB485}"/>
              </a:ext>
            </a:extLst>
          </p:cNvPr>
          <p:cNvSpPr txBox="1"/>
          <p:nvPr/>
        </p:nvSpPr>
        <p:spPr>
          <a:xfrm>
            <a:off x="7419975" y="2043829"/>
            <a:ext cx="4633912" cy="2818272"/>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Verdana" panose="020B0604030504040204" pitchFamily="34" charset="0"/>
                <a:ea typeface="Verdana" panose="020B0604030504040204" pitchFamily="34" charset="0"/>
                <a:cs typeface="Calibri" panose="020F0502020204030204" pitchFamily="34" charset="0"/>
              </a:rPr>
              <a:t>Fish killed by acidic water caused by  acid rain.</a:t>
            </a:r>
          </a:p>
          <a:p>
            <a:pPr marL="0" marR="0">
              <a:lnSpc>
                <a:spcPct val="107000"/>
              </a:lnSpc>
              <a:spcBef>
                <a:spcPts val="0"/>
              </a:spcBef>
              <a:spcAft>
                <a:spcPts val="800"/>
              </a:spcAft>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Verdana" panose="020B0604030504040204" pitchFamily="34" charset="0"/>
                <a:ea typeface="Verdana" panose="020B0604030504040204" pitchFamily="34" charset="0"/>
                <a:cs typeface="Calibri" panose="020F0502020204030204" pitchFamily="34" charset="0"/>
              </a:rPr>
              <a:t>Click</a:t>
            </a:r>
            <a:r>
              <a:rPr lang="en-US" sz="1800" dirty="0">
                <a:solidFill>
                  <a:srgbClr val="996600"/>
                </a:solidFill>
                <a:effectLst/>
                <a:latin typeface="Verdana" panose="020B0604030504040204" pitchFamily="34" charset="0"/>
                <a:ea typeface="Verdana" panose="020B0604030504040204" pitchFamily="34" charset="0"/>
                <a:cs typeface="Calibri" panose="020F0502020204030204" pitchFamily="34" charset="0"/>
              </a:rPr>
              <a:t> </a:t>
            </a:r>
            <a:r>
              <a:rPr lang="en-US" sz="1800" b="1" u="sng" dirty="0">
                <a:solidFill>
                  <a:srgbClr val="0000FF"/>
                </a:solidFill>
                <a:effectLst/>
                <a:latin typeface="Verdana" panose="020B0604030504040204" pitchFamily="34" charset="0"/>
                <a:ea typeface="Verdana" panose="020B0604030504040204" pitchFamily="34" charset="0"/>
                <a:cs typeface="Calibri" panose="020F0502020204030204" pitchFamily="34" charset="0"/>
                <a:hlinkClick r:id="rId3"/>
              </a:rPr>
              <a:t>here</a:t>
            </a:r>
            <a:r>
              <a:rPr lang="en-US" sz="1800" dirty="0">
                <a:solidFill>
                  <a:srgbClr val="996600"/>
                </a:solidFill>
                <a:effectLst/>
                <a:latin typeface="Verdana" panose="020B0604030504040204" pitchFamily="34" charset="0"/>
                <a:ea typeface="Verdana" panose="020B0604030504040204" pitchFamily="34" charset="0"/>
                <a:cs typeface="Calibri" panose="020F0502020204030204" pitchFamily="34" charset="0"/>
              </a:rPr>
              <a:t> </a:t>
            </a:r>
            <a:r>
              <a:rPr lang="en-US" sz="1800" dirty="0">
                <a:effectLst/>
                <a:latin typeface="Verdana" panose="020B0604030504040204" pitchFamily="34" charset="0"/>
                <a:ea typeface="Verdana" panose="020B0604030504040204" pitchFamily="34" charset="0"/>
                <a:cs typeface="Calibri" panose="020F0502020204030204" pitchFamily="34" charset="0"/>
              </a:rPr>
              <a:t>learn more about acid rain.</a:t>
            </a:r>
          </a:p>
          <a:p>
            <a:pPr marL="0" marR="0">
              <a:lnSpc>
                <a:spcPct val="107000"/>
              </a:lnSpc>
              <a:spcBef>
                <a:spcPts val="0"/>
              </a:spcBef>
              <a:spcAft>
                <a:spcPts val="800"/>
              </a:spcAft>
            </a:pPr>
            <a:endParaRPr lang="en-US" dirty="0">
              <a:latin typeface="Verdana" panose="020B0604030504040204" pitchFamily="34" charset="0"/>
              <a:ea typeface="Verdana" panose="020B0604030504040204" pitchFamily="34" charset="0"/>
              <a:cs typeface="Calibri" panose="020F0502020204030204" pitchFamily="34" charset="0"/>
            </a:endParaRPr>
          </a:p>
          <a:p>
            <a:pPr marL="0" marR="0">
              <a:lnSpc>
                <a:spcPct val="107000"/>
              </a:lnSpc>
              <a:spcBef>
                <a:spcPts val="0"/>
              </a:spcBef>
              <a:spcAft>
                <a:spcPts val="800"/>
              </a:spcAft>
            </a:pP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For more information on pH and water quality, </a:t>
            </a:r>
            <a:r>
              <a:rPr lang="en-US" sz="1800" u="sng" dirty="0">
                <a:solidFill>
                  <a:srgbClr val="0000FF"/>
                </a:solidFill>
                <a:effectLst/>
                <a:latin typeface="Verdana" panose="020B0604030504040204" pitchFamily="34" charset="0"/>
                <a:ea typeface="Verdana" panose="020B0604030504040204" pitchFamily="34" charset="0"/>
                <a:cs typeface="Calibri" panose="020F0502020204030204" pitchFamily="34" charset="0"/>
                <a:hlinkClick r:id="rId4"/>
              </a:rPr>
              <a:t>click here</a:t>
            </a:r>
            <a:r>
              <a:rPr lang="en-US" sz="1800" dirty="0">
                <a:solidFill>
                  <a:srgbClr val="000000"/>
                </a:solidFill>
                <a:effectLst/>
                <a:latin typeface="Verdana" panose="020B0604030504040204" pitchFamily="34" charset="0"/>
                <a:ea typeface="Verdana" panose="020B0604030504040204" pitchFamily="34" charset="0"/>
                <a:cs typeface="Calibri" panose="020F0502020204030204" pitchFamily="34" charset="0"/>
              </a:rPr>
              <a:t>.</a:t>
            </a:r>
            <a:endParaRPr lang="en-US" sz="14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51598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DA5CA-40A6-45CD-87D4-2613C69E3F9F}"/>
              </a:ext>
            </a:extLst>
          </p:cNvPr>
          <p:cNvSpPr/>
          <p:nvPr/>
        </p:nvSpPr>
        <p:spPr>
          <a:xfrm>
            <a:off x="4910427" y="2967335"/>
            <a:ext cx="2371162"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Activity</a:t>
            </a:r>
          </a:p>
        </p:txBody>
      </p:sp>
      <p:sp>
        <p:nvSpPr>
          <p:cNvPr id="4" name="Rectangle 3">
            <a:extLst>
              <a:ext uri="{FF2B5EF4-FFF2-40B4-BE49-F238E27FC236}">
                <a16:creationId xmlns:a16="http://schemas.microsoft.com/office/drawing/2014/main" id="{2B2FC8C5-E780-418D-B493-5097F4D878B7}"/>
              </a:ext>
            </a:extLst>
          </p:cNvPr>
          <p:cNvSpPr/>
          <p:nvPr/>
        </p:nvSpPr>
        <p:spPr>
          <a:xfrm>
            <a:off x="4910419" y="2967335"/>
            <a:ext cx="23711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Activity</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8E3F0DBE-503A-4536-BF5E-496D90B73165}"/>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37007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1762125" y="576649"/>
            <a:ext cx="10158025" cy="682370"/>
          </a:xfrm>
          <a:prstGeom prst="rect">
            <a:avLst/>
          </a:prstGeom>
        </p:spPr>
        <p:txBody>
          <a:bodyPr>
            <a:normAutofit fontScale="975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Click on the Link to see this unit’s activity</a:t>
            </a:r>
          </a:p>
        </p:txBody>
      </p:sp>
      <p:sp>
        <p:nvSpPr>
          <p:cNvPr id="4" name="Rectangle 3">
            <a:extLst>
              <a:ext uri="{FF2B5EF4-FFF2-40B4-BE49-F238E27FC236}">
                <a16:creationId xmlns:a16="http://schemas.microsoft.com/office/drawing/2014/main" id="{F4C87627-EC18-4555-B633-D3C20E7F4F46}"/>
              </a:ext>
            </a:extLst>
          </p:cNvPr>
          <p:cNvSpPr/>
          <p:nvPr/>
        </p:nvSpPr>
        <p:spPr>
          <a:xfrm>
            <a:off x="10557553" y="-4945"/>
            <a:ext cx="1643399"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Activity</a:t>
            </a:r>
          </a:p>
        </p:txBody>
      </p:sp>
      <p:sp>
        <p:nvSpPr>
          <p:cNvPr id="5" name="TextBox 4">
            <a:extLst>
              <a:ext uri="{FF2B5EF4-FFF2-40B4-BE49-F238E27FC236}">
                <a16:creationId xmlns:a16="http://schemas.microsoft.com/office/drawing/2014/main" id="{21AD051D-82AF-42F0-BF88-7B3CA36E9F44}"/>
              </a:ext>
            </a:extLst>
          </p:cNvPr>
          <p:cNvSpPr txBox="1"/>
          <p:nvPr/>
        </p:nvSpPr>
        <p:spPr>
          <a:xfrm>
            <a:off x="2783840" y="2458720"/>
            <a:ext cx="5323840" cy="369332"/>
          </a:xfrm>
          <a:prstGeom prst="rect">
            <a:avLst/>
          </a:prstGeom>
          <a:noFill/>
        </p:spPr>
        <p:txBody>
          <a:bodyPr wrap="square" rtlCol="0">
            <a:spAutoFit/>
          </a:bodyPr>
          <a:lstStyle/>
          <a:p>
            <a:r>
              <a:rPr lang="en-US" dirty="0">
                <a:solidFill>
                  <a:schemeClr val="accent5"/>
                </a:solidFill>
                <a:latin typeface="Verdana" panose="020B0604030504040204" pitchFamily="34" charset="0"/>
                <a:ea typeface="Verdana" panose="020B0604030504040204" pitchFamily="34" charset="0"/>
                <a:hlinkClick r:id="rId2"/>
              </a:rPr>
              <a:t>Activity – Where Does it Rank? </a:t>
            </a:r>
            <a:endParaRPr lang="en-US" dirty="0">
              <a:solidFill>
                <a:schemeClr val="accent5"/>
              </a:solidFill>
              <a:latin typeface="Verdana" panose="020B0604030504040204" pitchFamily="34" charset="0"/>
              <a:ea typeface="Verdana" panose="020B0604030504040204" pitchFamily="34" charset="0"/>
            </a:endParaRPr>
          </a:p>
        </p:txBody>
      </p:sp>
      <p:sp>
        <p:nvSpPr>
          <p:cNvPr id="7" name="Rectangle 6">
            <a:extLst>
              <a:ext uri="{FF2B5EF4-FFF2-40B4-BE49-F238E27FC236}">
                <a16:creationId xmlns:a16="http://schemas.microsoft.com/office/drawing/2014/main" id="{0998D70B-B9B0-4B61-891A-A6F7BE4BC488}"/>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090912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17BBB-9EA6-4FDE-9D32-8CD38534FF98}"/>
              </a:ext>
            </a:extLst>
          </p:cNvPr>
          <p:cNvSpPr/>
          <p:nvPr/>
        </p:nvSpPr>
        <p:spPr>
          <a:xfrm>
            <a:off x="4709210" y="591458"/>
            <a:ext cx="277358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Post-Test</a:t>
            </a:r>
            <a:endParaRPr lang="en-US" sz="54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14F9E3F-BE95-4B9C-8058-E84C906950DA}"/>
              </a:ext>
            </a:extLst>
          </p:cNvPr>
          <p:cNvSpPr txBox="1"/>
          <p:nvPr/>
        </p:nvSpPr>
        <p:spPr>
          <a:xfrm>
            <a:off x="2783840" y="2458720"/>
            <a:ext cx="5323840" cy="369332"/>
          </a:xfrm>
          <a:prstGeom prst="rect">
            <a:avLst/>
          </a:prstGeom>
          <a:noFill/>
        </p:spPr>
        <p:txBody>
          <a:bodyPr wrap="square" rtlCol="0">
            <a:spAutoFit/>
          </a:bodyPr>
          <a:lstStyle/>
          <a:p>
            <a:r>
              <a:rPr lang="en-US" dirty="0">
                <a:solidFill>
                  <a:srgbClr val="C00000"/>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Google Assessment</a:t>
            </a:r>
            <a:endParaRPr lang="en-US" dirty="0">
              <a:solidFill>
                <a:srgbClr val="C00000"/>
              </a:solidFill>
              <a:latin typeface="Verdana" panose="020B0604030504040204" pitchFamily="34" charset="0"/>
              <a:ea typeface="Verdana" panose="020B0604030504040204" pitchFamily="34" charset="0"/>
            </a:endParaRPr>
          </a:p>
        </p:txBody>
      </p:sp>
      <p:sp>
        <p:nvSpPr>
          <p:cNvPr id="6" name="Rectangle 5">
            <a:extLst>
              <a:ext uri="{FF2B5EF4-FFF2-40B4-BE49-F238E27FC236}">
                <a16:creationId xmlns:a16="http://schemas.microsoft.com/office/drawing/2014/main" id="{21179970-1CF0-44D4-A466-1D2DABCF91A9}"/>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4637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3523C-F81A-425F-9D84-0A00A80150FA}"/>
              </a:ext>
            </a:extLst>
          </p:cNvPr>
          <p:cNvSpPr/>
          <p:nvPr/>
        </p:nvSpPr>
        <p:spPr>
          <a:xfrm>
            <a:off x="4209329" y="2967335"/>
            <a:ext cx="3773341"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Introduction</a:t>
            </a:r>
          </a:p>
        </p:txBody>
      </p:sp>
      <p:sp>
        <p:nvSpPr>
          <p:cNvPr id="4" name="Rectangle 3">
            <a:extLst>
              <a:ext uri="{FF2B5EF4-FFF2-40B4-BE49-F238E27FC236}">
                <a16:creationId xmlns:a16="http://schemas.microsoft.com/office/drawing/2014/main" id="{70DC6984-7A04-4008-B481-FB0D5BBE21B0}"/>
              </a:ext>
            </a:extLst>
          </p:cNvPr>
          <p:cNvSpPr/>
          <p:nvPr/>
        </p:nvSpPr>
        <p:spPr>
          <a:xfrm>
            <a:off x="4209330" y="2967335"/>
            <a:ext cx="37733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Introduction</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CC7C315A-B417-4F21-BB6F-199D751947A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6156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2888456" y="576649"/>
            <a:ext cx="6415088" cy="682370"/>
          </a:xfrm>
          <a:prstGeom prst="rect">
            <a:avLst/>
          </a:prstGeom>
        </p:spPr>
        <p:txBody>
          <a:bodyP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so important about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4" name="Rectangle 3">
            <a:extLst>
              <a:ext uri="{FF2B5EF4-FFF2-40B4-BE49-F238E27FC236}">
                <a16:creationId xmlns:a16="http://schemas.microsoft.com/office/drawing/2014/main" id="{0A89E6E5-5F49-473F-86DC-98D66420CA07}"/>
              </a:ext>
            </a:extLst>
          </p:cNvPr>
          <p:cNvSpPr/>
          <p:nvPr/>
        </p:nvSpPr>
        <p:spPr>
          <a:xfrm>
            <a:off x="9184593" y="-4945"/>
            <a:ext cx="2580835"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Introduction</a:t>
            </a:r>
          </a:p>
        </p:txBody>
      </p:sp>
      <p:sp>
        <p:nvSpPr>
          <p:cNvPr id="5" name="Rectangle 4">
            <a:extLst>
              <a:ext uri="{FF2B5EF4-FFF2-40B4-BE49-F238E27FC236}">
                <a16:creationId xmlns:a16="http://schemas.microsoft.com/office/drawing/2014/main" id="{F7222E66-BB63-44B7-BCE1-23BF3AB9F6B2}"/>
              </a:ext>
            </a:extLst>
          </p:cNvPr>
          <p:cNvSpPr/>
          <p:nvPr/>
        </p:nvSpPr>
        <p:spPr>
          <a:xfrm>
            <a:off x="3495675" y="2203953"/>
            <a:ext cx="5200650" cy="2450094"/>
          </a:xfrm>
          <a:prstGeom prst="rect">
            <a:avLst/>
          </a:prstGeom>
        </p:spPr>
        <p:txBody>
          <a:bodyPr wrap="square">
            <a:spAutoFit/>
          </a:bodyPr>
          <a:lstStyle/>
          <a:p>
            <a:pPr marL="0" marR="0">
              <a:lnSpc>
                <a:spcPct val="107000"/>
              </a:lnSpc>
              <a:spcBef>
                <a:spcPts val="0"/>
              </a:spcBef>
              <a:spcAft>
                <a:spcPts val="80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Did you know that pH stands for the "power of Hydrogen" and measures the concentration of hydrogen ions in a solution, such as water? Another word that is commonly used to describe pH is “acidity.” It is a chemical property of water and is one of the key factors in assessing water quality.  The pH of water tells us how acidic or basic (more about that later) the water 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E546135-E200-417C-A194-9946A5D91EF2}"/>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12059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2888456" y="576649"/>
            <a:ext cx="6415088" cy="682370"/>
          </a:xfrm>
          <a:prstGeom prst="rect">
            <a:avLst/>
          </a:prstGeom>
        </p:spPr>
        <p:txBody>
          <a:bodyP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so important about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4" name="Rectangle 3">
            <a:extLst>
              <a:ext uri="{FF2B5EF4-FFF2-40B4-BE49-F238E27FC236}">
                <a16:creationId xmlns:a16="http://schemas.microsoft.com/office/drawing/2014/main" id="{0A89E6E5-5F49-473F-86DC-98D66420CA07}"/>
              </a:ext>
            </a:extLst>
          </p:cNvPr>
          <p:cNvSpPr/>
          <p:nvPr/>
        </p:nvSpPr>
        <p:spPr>
          <a:xfrm>
            <a:off x="9184593" y="-4945"/>
            <a:ext cx="2580835"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Introduction</a:t>
            </a:r>
          </a:p>
        </p:txBody>
      </p:sp>
      <p:sp>
        <p:nvSpPr>
          <p:cNvPr id="5" name="Rectangle 4">
            <a:extLst>
              <a:ext uri="{FF2B5EF4-FFF2-40B4-BE49-F238E27FC236}">
                <a16:creationId xmlns:a16="http://schemas.microsoft.com/office/drawing/2014/main" id="{F7222E66-BB63-44B7-BCE1-23BF3AB9F6B2}"/>
              </a:ext>
            </a:extLst>
          </p:cNvPr>
          <p:cNvSpPr/>
          <p:nvPr/>
        </p:nvSpPr>
        <p:spPr>
          <a:xfrm>
            <a:off x="723902" y="1365753"/>
            <a:ext cx="6172199" cy="4801314"/>
          </a:xfrm>
          <a:prstGeom prst="rect">
            <a:avLst/>
          </a:prstGeom>
        </p:spPr>
        <p:txBody>
          <a:bodyPr wrap="square">
            <a:spAutoFit/>
          </a:bodyPr>
          <a:lstStyle/>
          <a:p>
            <a:pPr marL="0" marR="0"/>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Many aquatic organisms are very sensitive to seemingly small changes in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Fundamental bodily processes such as respiration, calcification (shell/skeleton building), photosynthesis, and reproduction have been shown to respond to small changes in the pH of water. A change in pH can disrupt the life cycles of all organisms (animals and plants) and lead to their deaths if the change is hydrogen ion concentration is too extreme. Not only does the pH of water affect organisms living in the water, a changing pH in water can also be an indicator of increasing pollution or other environmental factors. Humans, who use water for recreation or fishing, can also be affected by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High acidity can damage our skin and eyes. Also, water that is very acidic can corrode pipes that deliver water to our homes. Remember, our definition of water quality is a measure of the suitability of water for a particular use based on selected physical, chemical, and biological characteristics. So, you see, pH is a very important component of water quality.</a:t>
            </a:r>
            <a:endParaRPr lang="en-US" sz="1800" dirty="0">
              <a:effectLst/>
              <a:latin typeface="Times New Roman" panose="02020603050405020304" pitchFamily="18" charset="0"/>
              <a:ea typeface="Times New Roman" panose="02020603050405020304" pitchFamily="18" charset="0"/>
            </a:endParaRPr>
          </a:p>
        </p:txBody>
      </p:sp>
      <p:sp>
        <p:nvSpPr>
          <p:cNvPr id="8" name="Rectangle 7">
            <a:extLst>
              <a:ext uri="{FF2B5EF4-FFF2-40B4-BE49-F238E27FC236}">
                <a16:creationId xmlns:a16="http://schemas.microsoft.com/office/drawing/2014/main" id="{FE546135-E200-417C-A194-9946A5D91EF2}"/>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6" name="Picture 5">
            <a:extLst>
              <a:ext uri="{FF2B5EF4-FFF2-40B4-BE49-F238E27FC236}">
                <a16:creationId xmlns:a16="http://schemas.microsoft.com/office/drawing/2014/main" id="{9730BB5D-B76C-47F0-B128-293FDD35A2A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029450" y="1504949"/>
            <a:ext cx="4924426" cy="3086101"/>
          </a:xfrm>
          <a:prstGeom prst="rect">
            <a:avLst/>
          </a:prstGeom>
          <a:noFill/>
          <a:ln>
            <a:noFill/>
          </a:ln>
        </p:spPr>
      </p:pic>
      <p:sp>
        <p:nvSpPr>
          <p:cNvPr id="9" name="TextBox 8">
            <a:extLst>
              <a:ext uri="{FF2B5EF4-FFF2-40B4-BE49-F238E27FC236}">
                <a16:creationId xmlns:a16="http://schemas.microsoft.com/office/drawing/2014/main" id="{B3B199A1-42AE-4046-B757-BF71A1425820}"/>
              </a:ext>
            </a:extLst>
          </p:cNvPr>
          <p:cNvSpPr txBox="1"/>
          <p:nvPr/>
        </p:nvSpPr>
        <p:spPr>
          <a:xfrm>
            <a:off x="7296151" y="4591050"/>
            <a:ext cx="4533900" cy="907941"/>
          </a:xfrm>
          <a:prstGeom prst="rect">
            <a:avLst/>
          </a:prstGeom>
          <a:noFill/>
        </p:spPr>
        <p:txBody>
          <a:bodyPr wrap="square">
            <a:spAutoFit/>
          </a:bodyPr>
          <a:lstStyle/>
          <a:p>
            <a:pPr marL="0" marR="0"/>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Water quality is important for both natural aquatic life and humans. This is Hamilton Pool in the hill country of Texas. Image from: </a:t>
            </a:r>
            <a:r>
              <a:rPr lang="en-US" sz="1050" u="sng" dirty="0">
                <a:solidFill>
                  <a:srgbClr val="000000"/>
                </a:solidFill>
                <a:effectLst/>
                <a:latin typeface="Times New Roman" panose="02020603050405020304" pitchFamily="18" charset="0"/>
                <a:ea typeface="Times New Roman" panose="02020603050405020304" pitchFamily="18" charset="0"/>
                <a:hlinkClick r:id="rId3"/>
              </a:rPr>
              <a:t>https://www.tourtexas.com/articles/56/10-beautiful-texas-swimming-holes--to-cool-off-at-this-summer</a:t>
            </a:r>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7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6B43E-B040-429A-85CE-B9A1F809CE53}"/>
              </a:ext>
            </a:extLst>
          </p:cNvPr>
          <p:cNvSpPr txBox="1">
            <a:spLocks/>
          </p:cNvSpPr>
          <p:nvPr/>
        </p:nvSpPr>
        <p:spPr>
          <a:xfrm>
            <a:off x="2888456" y="576649"/>
            <a:ext cx="6415088" cy="682370"/>
          </a:xfrm>
          <a:prstGeom prst="rect">
            <a:avLst/>
          </a:prstGeom>
        </p:spPr>
        <p:txBody>
          <a:bodyPr>
            <a:normAutofit fontScale="90000"/>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dirty="0">
                <a:latin typeface="Calibri" panose="020F0502020204030204" pitchFamily="34" charset="0"/>
                <a:cs typeface="Calibri" panose="020F0502020204030204" pitchFamily="34" charset="0"/>
              </a:rPr>
              <a:t>What is so important about </a:t>
            </a:r>
            <a:r>
              <a:rPr lang="en-US" cap="none" dirty="0">
                <a:latin typeface="Calibri" panose="020F0502020204030204" pitchFamily="34" charset="0"/>
                <a:cs typeface="Calibri" panose="020F0502020204030204" pitchFamily="34" charset="0"/>
              </a:rPr>
              <a:t>p</a:t>
            </a:r>
            <a:r>
              <a:rPr lang="en-US" dirty="0">
                <a:latin typeface="Calibri" panose="020F0502020204030204" pitchFamily="34" charset="0"/>
                <a:cs typeface="Calibri" panose="020F0502020204030204" pitchFamily="34" charset="0"/>
              </a:rPr>
              <a:t>H?</a:t>
            </a:r>
          </a:p>
        </p:txBody>
      </p:sp>
      <p:sp>
        <p:nvSpPr>
          <p:cNvPr id="4" name="Rectangle 3">
            <a:extLst>
              <a:ext uri="{FF2B5EF4-FFF2-40B4-BE49-F238E27FC236}">
                <a16:creationId xmlns:a16="http://schemas.microsoft.com/office/drawing/2014/main" id="{0A89E6E5-5F49-473F-86DC-98D66420CA07}"/>
              </a:ext>
            </a:extLst>
          </p:cNvPr>
          <p:cNvSpPr/>
          <p:nvPr/>
        </p:nvSpPr>
        <p:spPr>
          <a:xfrm>
            <a:off x="9184593" y="-4945"/>
            <a:ext cx="2580835"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Introduction</a:t>
            </a:r>
          </a:p>
        </p:txBody>
      </p:sp>
      <p:sp>
        <p:nvSpPr>
          <p:cNvPr id="5" name="Rectangle 4">
            <a:extLst>
              <a:ext uri="{FF2B5EF4-FFF2-40B4-BE49-F238E27FC236}">
                <a16:creationId xmlns:a16="http://schemas.microsoft.com/office/drawing/2014/main" id="{F7222E66-BB63-44B7-BCE1-23BF3AB9F6B2}"/>
              </a:ext>
            </a:extLst>
          </p:cNvPr>
          <p:cNvSpPr/>
          <p:nvPr/>
        </p:nvSpPr>
        <p:spPr>
          <a:xfrm>
            <a:off x="2131218" y="2798827"/>
            <a:ext cx="7929563" cy="1260345"/>
          </a:xfrm>
          <a:prstGeom prst="rect">
            <a:avLst/>
          </a:prstGeom>
        </p:spPr>
        <p:txBody>
          <a:bodyPr wrap="square">
            <a:spAutoFit/>
          </a:bodyPr>
          <a:lstStyle/>
          <a:p>
            <a:pPr marL="0" marR="0">
              <a:lnSpc>
                <a:spcPct val="107000"/>
              </a:lnSpc>
              <a:spcBef>
                <a:spcPts val="0"/>
              </a:spcBef>
              <a:spcAft>
                <a:spcPts val="800"/>
              </a:spcAft>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happens to organisms when pH changes?  What causes a change in pH?  In this unit, you will discover answers to these questions.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FE546135-E200-417C-A194-9946A5D91EF2}"/>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606917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26022E-AAF1-4BFA-ACD0-8303EE0F0109}"/>
              </a:ext>
            </a:extLst>
          </p:cNvPr>
          <p:cNvSpPr/>
          <p:nvPr/>
        </p:nvSpPr>
        <p:spPr>
          <a:xfrm>
            <a:off x="4499252" y="591458"/>
            <a:ext cx="319350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Objectives</a:t>
            </a:r>
          </a:p>
        </p:txBody>
      </p:sp>
      <p:sp>
        <p:nvSpPr>
          <p:cNvPr id="4" name="Rectangle 3">
            <a:extLst>
              <a:ext uri="{FF2B5EF4-FFF2-40B4-BE49-F238E27FC236}">
                <a16:creationId xmlns:a16="http://schemas.microsoft.com/office/drawing/2014/main" id="{21356A31-5BF8-4C0F-97AF-FFC3FA605235}"/>
              </a:ext>
            </a:extLst>
          </p:cNvPr>
          <p:cNvSpPr/>
          <p:nvPr/>
        </p:nvSpPr>
        <p:spPr>
          <a:xfrm>
            <a:off x="3251355" y="2162622"/>
            <a:ext cx="5943807" cy="362472"/>
          </a:xfrm>
          <a:prstGeom prst="rect">
            <a:avLst/>
          </a:prstGeom>
        </p:spPr>
        <p:txBody>
          <a:bodyPr wrap="none">
            <a:spAutoFit/>
          </a:bodyPr>
          <a:lstStyle/>
          <a:p>
            <a:pPr>
              <a:lnSpc>
                <a:spcPct val="107000"/>
              </a:lnSpc>
              <a:spcAft>
                <a:spcPts val="800"/>
              </a:spcAft>
            </a:pPr>
            <a:r>
              <a:rPr lang="en-US" dirty="0">
                <a:latin typeface="Verdana" panose="020B0604030504040204" pitchFamily="34" charset="0"/>
                <a:ea typeface="Verdana" panose="020B0604030504040204" pitchFamily="34" charset="0"/>
                <a:cs typeface="Times New Roman" panose="02020603050405020304" pitchFamily="18" charset="0"/>
              </a:rPr>
              <a:t>After completing this module, you will be able to:</a:t>
            </a:r>
            <a:endParaRPr lang="en-US" sz="160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4FFCAB2E-83C2-491A-803C-233562F98C33}"/>
              </a:ext>
            </a:extLst>
          </p:cNvPr>
          <p:cNvSpPr/>
          <p:nvPr/>
        </p:nvSpPr>
        <p:spPr>
          <a:xfrm>
            <a:off x="3251355" y="2525094"/>
            <a:ext cx="6096000" cy="2860463"/>
          </a:xfrm>
          <a:prstGeom prst="rect">
            <a:avLst/>
          </a:prstGeom>
        </p:spPr>
        <p:txBody>
          <a:bodyPr>
            <a:spAutoFit/>
          </a:bodyPr>
          <a:lstStyle/>
          <a:p>
            <a:pPr marR="0" lvl="0">
              <a:lnSpc>
                <a:spcPct val="107000"/>
              </a:lnSpc>
              <a:spcBef>
                <a:spcPts val="0"/>
              </a:spcBef>
              <a:spcAft>
                <a:spcPts val="800"/>
              </a:spcAft>
              <a:buSzPts val="1000"/>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Define </a:t>
            </a:r>
            <a:r>
              <a:rPr lang="en-US"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R="0" lvl="0">
              <a:lnSpc>
                <a:spcPct val="107000"/>
              </a:lnSpc>
              <a:spcBef>
                <a:spcPts val="0"/>
              </a:spcBef>
              <a:spcAft>
                <a:spcPts val="800"/>
              </a:spcAft>
              <a:buSzPts val="1000"/>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Calculate the pH of a solution using the hydrogen ion concentration.</a:t>
            </a:r>
          </a:p>
          <a:p>
            <a:pPr marR="0" lvl="0">
              <a:lnSpc>
                <a:spcPct val="107000"/>
              </a:lnSpc>
              <a:spcBef>
                <a:spcPts val="0"/>
              </a:spcBef>
              <a:spcAft>
                <a:spcPts val="800"/>
              </a:spcAft>
              <a:buSzPts val="1000"/>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Recognize how pH can affect the organisms that live in water.</a:t>
            </a:r>
          </a:p>
          <a:p>
            <a:pPr marR="0" lvl="0">
              <a:lnSpc>
                <a:spcPct val="107000"/>
              </a:lnSpc>
              <a:spcBef>
                <a:spcPts val="0"/>
              </a:spcBef>
              <a:spcAft>
                <a:spcPts val="800"/>
              </a:spcAft>
              <a:buSzPts val="1000"/>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Describe the factors that can change the pH of a body of water.</a:t>
            </a:r>
          </a:p>
          <a:p>
            <a:pPr marR="0" lvl="0">
              <a:lnSpc>
                <a:spcPct val="107000"/>
              </a:lnSpc>
              <a:spcBef>
                <a:spcPts val="0"/>
              </a:spcBef>
              <a:spcAft>
                <a:spcPts val="800"/>
              </a:spcAft>
              <a:buSzPts val="1000"/>
              <a:tabLst>
                <a:tab pos="457200" algn="l"/>
              </a:tabLs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Model the effects of human activity on the pH of ground water and surface water in a watershed. </a:t>
            </a:r>
          </a:p>
        </p:txBody>
      </p:sp>
      <p:sp>
        <p:nvSpPr>
          <p:cNvPr id="7" name="Rectangle 6">
            <a:extLst>
              <a:ext uri="{FF2B5EF4-FFF2-40B4-BE49-F238E27FC236}">
                <a16:creationId xmlns:a16="http://schemas.microsoft.com/office/drawing/2014/main" id="{73E9534A-313D-4E27-A1F9-F49D852F8295}"/>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139745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ADA5CA-40A6-45CD-87D4-2613C69E3F9F}"/>
              </a:ext>
            </a:extLst>
          </p:cNvPr>
          <p:cNvSpPr/>
          <p:nvPr/>
        </p:nvSpPr>
        <p:spPr>
          <a:xfrm>
            <a:off x="5035457" y="2967335"/>
            <a:ext cx="2121094"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latin typeface="Calibri" panose="020F0502020204030204" pitchFamily="34" charset="0"/>
                <a:cs typeface="Calibri" panose="020F0502020204030204" pitchFamily="34" charset="0"/>
              </a:rPr>
              <a:t>Lesson</a:t>
            </a:r>
          </a:p>
        </p:txBody>
      </p:sp>
      <p:sp>
        <p:nvSpPr>
          <p:cNvPr id="4" name="Rectangle 3">
            <a:extLst>
              <a:ext uri="{FF2B5EF4-FFF2-40B4-BE49-F238E27FC236}">
                <a16:creationId xmlns:a16="http://schemas.microsoft.com/office/drawing/2014/main" id="{AC3B3F2F-FAA4-45E3-A019-D8ADD6D077A8}"/>
              </a:ext>
            </a:extLst>
          </p:cNvPr>
          <p:cNvSpPr/>
          <p:nvPr/>
        </p:nvSpPr>
        <p:spPr>
          <a:xfrm>
            <a:off x="5035453" y="2967335"/>
            <a:ext cx="212109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Lesson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angle 5">
            <a:extLst>
              <a:ext uri="{FF2B5EF4-FFF2-40B4-BE49-F238E27FC236}">
                <a16:creationId xmlns:a16="http://schemas.microsoft.com/office/drawing/2014/main" id="{E6BA3F62-02F0-4752-8963-691B7D56DD30}"/>
              </a:ext>
            </a:extLst>
          </p:cNvPr>
          <p:cNvSpPr/>
          <p:nvPr/>
        </p:nvSpPr>
        <p:spPr>
          <a:xfrm>
            <a:off x="0" y="0"/>
            <a:ext cx="1973618" cy="461665"/>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cs typeface="Calibri" panose="020F0502020204030204" pitchFamily="34" charset="0"/>
              </a:rPr>
              <a:t>Measuring pH</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10801735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DF99F9DF7D64DBAF3E0514E35AAE6" ma:contentTypeVersion="12" ma:contentTypeDescription="Create a new document." ma:contentTypeScope="" ma:versionID="5a1d24a46ba0d85ce56daa428bdfc530">
  <xsd:schema xmlns:xsd="http://www.w3.org/2001/XMLSchema" xmlns:xs="http://www.w3.org/2001/XMLSchema" xmlns:p="http://schemas.microsoft.com/office/2006/metadata/properties" xmlns:ns3="6301751f-952d-4c81-993f-50805634f105" xmlns:ns4="d82124da-5e0c-49ef-8746-c5f4424a58b0" targetNamespace="http://schemas.microsoft.com/office/2006/metadata/properties" ma:root="true" ma:fieldsID="b350a16e18c3504ffd684def783eaf82" ns3:_="" ns4:_="">
    <xsd:import namespace="6301751f-952d-4c81-993f-50805634f105"/>
    <xsd:import namespace="d82124da-5e0c-49ef-8746-c5f4424a58b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1751f-952d-4c81-993f-50805634f1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2124da-5e0c-49ef-8746-c5f4424a58b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F7DE9C-BA32-408A-96EA-926E73618B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1751f-952d-4c81-993f-50805634f105"/>
    <ds:schemaRef ds:uri="d82124da-5e0c-49ef-8746-c5f4424a5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22E447-5BC6-407B-BC61-D07193D6F8C6}">
  <ds:schemaRefs>
    <ds:schemaRef ds:uri="http://schemas.microsoft.com/sharepoint/v3/contenttype/forms"/>
  </ds:schemaRefs>
</ds:datastoreItem>
</file>

<file path=customXml/itemProps3.xml><?xml version="1.0" encoding="utf-8"?>
<ds:datastoreItem xmlns:ds="http://schemas.openxmlformats.org/officeDocument/2006/customXml" ds:itemID="{21C9A729-25DD-4F69-AFF2-CFAABC83D0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1183</TotalTime>
  <Words>3257</Words>
  <Application>Microsoft Office PowerPoint</Application>
  <PresentationFormat>Widescreen</PresentationFormat>
  <Paragraphs>185</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Helvetica</vt:lpstr>
      <vt:lpstr>Times New Roman</vt:lpstr>
      <vt:lpstr>Tw Cen MT</vt:lpstr>
      <vt:lpstr>Verdana</vt:lpstr>
      <vt:lpstr>Droplet</vt:lpstr>
      <vt:lpstr>Water’s the Matter</vt:lpstr>
      <vt:lpstr>Navigation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 the Matter</dc:title>
  <dc:creator>Sara Brown</dc:creator>
  <cp:lastModifiedBy>Natalie A. Johnson</cp:lastModifiedBy>
  <cp:revision>38</cp:revision>
  <dcterms:created xsi:type="dcterms:W3CDTF">2020-09-01T19:38:46Z</dcterms:created>
  <dcterms:modified xsi:type="dcterms:W3CDTF">2021-01-23T21:55:16Z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0x010100882DF99F9DF7D64DBAF3E0514E35AAE6</vt:lpwstr>
  </property>
</Properties>
</file>