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77" r:id="rId6"/>
    <p:sldId id="276" r:id="rId7"/>
    <p:sldId id="260" r:id="rId8"/>
    <p:sldId id="261" r:id="rId9"/>
    <p:sldId id="262"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63" r:id="rId32"/>
    <p:sldId id="265" r:id="rId33"/>
    <p:sldId id="26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8278D9-EB57-4271-A5CA-595A9DA82042}">
          <p14:sldIdLst>
            <p14:sldId id="256"/>
            <p14:sldId id="257"/>
          </p14:sldIdLst>
        </p14:section>
        <p14:section name="Introduction" id="{C200885B-A656-46CD-8D53-0E8A71A02514}">
          <p14:sldIdLst>
            <p14:sldId id="258"/>
            <p14:sldId id="259"/>
            <p14:sldId id="277"/>
            <p14:sldId id="276"/>
          </p14:sldIdLst>
        </p14:section>
        <p14:section name="Pre-Test" id="{E121F496-5FD7-452A-B135-A1648E4ADC72}">
          <p14:sldIdLst>
            <p14:sldId id="260"/>
          </p14:sldIdLst>
        </p14:section>
        <p14:section name="Lesson" id="{C8B13238-9567-4D4C-B04B-8618118531B6}">
          <p14:sldIdLst>
            <p14:sldId id="261"/>
            <p14:sldId id="262"/>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Lst>
        </p14:section>
        <p14:section name="Activity" id="{3BCDC66B-BC75-444C-A6B0-CC78DD8DA32F}">
          <p14:sldIdLst>
            <p14:sldId id="263"/>
            <p14:sldId id="265"/>
          </p14:sldIdLst>
        </p14:section>
        <p14:section name="Post-Test" id="{503DB814-ED40-4327-AD65-AF6B818D20FE}">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99" autoAdjust="0"/>
    <p:restoredTop sz="94660"/>
  </p:normalViewPr>
  <p:slideViewPr>
    <p:cSldViewPr snapToGrid="0">
      <p:cViewPr>
        <p:scale>
          <a:sx n="47" d="100"/>
          <a:sy n="47" d="100"/>
        </p:scale>
        <p:origin x="146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76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9399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6957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4/13/2021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8514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03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95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550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048FA-06AB-4884-A69B-986B96E68A24}" type="datetime1">
              <a:rPr lang="en-US" smtClean="0"/>
              <a:t>4/13/2021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3350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DB7ABA-0172-4F9C-889D-567164F66BCD}" type="datetime1">
              <a:rPr lang="en-US" smtClean="0"/>
              <a:t>4/13/2021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B850FF-6169-4056-8077-06FFA93A5366}" type="slidenum">
              <a:rPr lang="en-US" smtClean="0"/>
              <a:t>‹#›</a:t>
            </a:fld>
            <a:endParaRPr lang="en-US"/>
          </a:p>
        </p:txBody>
      </p:sp>
    </p:spTree>
    <p:extLst>
      <p:ext uri="{BB962C8B-B14F-4D97-AF65-F5344CB8AC3E}">
        <p14:creationId xmlns:p14="http://schemas.microsoft.com/office/powerpoint/2010/main" val="134770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7336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E0CF6C-748E-4B7A-BC8B-3011EF78ED13}" type="datetime1">
              <a:rPr lang="en-US" smtClean="0"/>
              <a:pPr/>
              <a:t>4/13/2021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B850FF-6169-4056-8077-06FFA93A5366}"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8266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pa.gov/indoor-air-quality-iaq/introduction-indoor-air-quality#caus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ps.gov/subjects/air/source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riving.com/three60/outdoor-workers-exposed-to-above-limit-levels-of-air-pollut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ghealth.ucdavis.edu/news/agricultural-practices-which-produce-most-air-pollution-risk-farmworker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webmd.com/children/ss/slideshow-indoor-air-quality"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Paint#/media/File:Multicolored_tempera_paints.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iencenews.org/article/engineered-plants-demolish-toxic-wast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ocs.google.com/forms/d/e/1FAIpQLScgE0b131SisiyWIY3KTJhVMoiy33fJat6dJANmmyMA8RzYKw/viewform?usp=sf_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ndex.php?curid=336386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forms/d/e/1FAIpQLSeCFZXTK_jnR1wsWWKMqldDZ8sr2xkj-MmWMpkXgHMAXpihtg/viewform?usp=sf_li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edlineplus.gov/ency/imagepages/9828.ht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470CD8D-9B31-4DB0-8480-933608309AE0}"/>
              </a:ext>
            </a:extLst>
          </p:cNvPr>
          <p:cNvPicPr>
            <a:picLocks noChangeAspect="1"/>
          </p:cNvPicPr>
          <p:nvPr/>
        </p:nvPicPr>
        <p:blipFill rotWithShape="1">
          <a:blip r:embed="rId2">
            <a:duotone>
              <a:prstClr val="black"/>
              <a:schemeClr val="tx2">
                <a:tint val="45000"/>
                <a:satMod val="400000"/>
              </a:schemeClr>
            </a:duotone>
            <a:alphaModFix amt="40000"/>
          </a:blip>
          <a:srcRect t="6456" b="9275"/>
          <a:stretch/>
        </p:blipFill>
        <p:spPr>
          <a:xfrm>
            <a:off x="-1524" y="10"/>
            <a:ext cx="12192000" cy="6857990"/>
          </a:xfrm>
          <a:prstGeom prst="rect">
            <a:avLst/>
          </a:prstGeom>
        </p:spPr>
      </p:pic>
      <p:sp>
        <p:nvSpPr>
          <p:cNvPr id="2" name="Title 1">
            <a:extLst>
              <a:ext uri="{FF2B5EF4-FFF2-40B4-BE49-F238E27FC236}">
                <a16:creationId xmlns:a16="http://schemas.microsoft.com/office/drawing/2014/main" id="{3322D1CD-2A2C-4C87-AFB9-890D44EEFB0F}"/>
              </a:ext>
            </a:extLst>
          </p:cNvPr>
          <p:cNvSpPr>
            <a:spLocks noGrp="1"/>
          </p:cNvSpPr>
          <p:nvPr>
            <p:ph type="ctrTitle"/>
          </p:nvPr>
        </p:nvSpPr>
        <p:spPr>
          <a:xfrm>
            <a:off x="1097280" y="758952"/>
            <a:ext cx="10058400" cy="3566160"/>
          </a:xfrm>
        </p:spPr>
        <p:txBody>
          <a:bodyPr>
            <a:normAutofit/>
          </a:bodyPr>
          <a:lstStyle/>
          <a:p>
            <a:r>
              <a:rPr lang="en-US" dirty="0">
                <a:ln w="28575">
                  <a:solidFill>
                    <a:schemeClr val="accent1"/>
                  </a:solidFill>
                </a:ln>
                <a:effectLst>
                  <a:outerShdw blurRad="38100" dist="38100" dir="2700000" algn="tl">
                    <a:srgbClr val="000000">
                      <a:alpha val="43137"/>
                    </a:srgbClr>
                  </a:outerShdw>
                </a:effectLst>
              </a:rPr>
              <a:t>Toxic or Not</a:t>
            </a:r>
          </a:p>
        </p:txBody>
      </p:sp>
      <p:sp>
        <p:nvSpPr>
          <p:cNvPr id="3" name="Subtitle 2">
            <a:extLst>
              <a:ext uri="{FF2B5EF4-FFF2-40B4-BE49-F238E27FC236}">
                <a16:creationId xmlns:a16="http://schemas.microsoft.com/office/drawing/2014/main" id="{8006192E-4428-41B6-B67E-6C042487DD9D}"/>
              </a:ext>
            </a:extLst>
          </p:cNvPr>
          <p:cNvSpPr>
            <a:spLocks noGrp="1"/>
          </p:cNvSpPr>
          <p:nvPr>
            <p:ph type="subTitle" idx="1"/>
          </p:nvPr>
        </p:nvSpPr>
        <p:spPr>
          <a:xfrm>
            <a:off x="1100051" y="4455620"/>
            <a:ext cx="10058400" cy="1143000"/>
          </a:xfrm>
        </p:spPr>
        <p:txBody>
          <a:bodyPr>
            <a:normAutofit/>
          </a:bodyPr>
          <a:lstStyle/>
          <a:p>
            <a:r>
              <a:rPr lang="en-US" sz="3200" b="1" dirty="0">
                <a:solidFill>
                  <a:srgbClr val="C00000"/>
                </a:solidFill>
              </a:rPr>
              <a:t>Every Breath You Take: Respiratory environmental hazards</a:t>
            </a:r>
          </a:p>
        </p:txBody>
      </p:sp>
      <p:cxnSp>
        <p:nvCxnSpPr>
          <p:cNvPr id="10" name="Straight Connector 8">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0">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2">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46433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F005-E8CC-45BA-BE13-B456C2DAB51A}"/>
              </a:ext>
            </a:extLst>
          </p:cNvPr>
          <p:cNvSpPr>
            <a:spLocks noGrp="1"/>
          </p:cNvSpPr>
          <p:nvPr>
            <p:ph type="title"/>
          </p:nvPr>
        </p:nvSpPr>
        <p:spPr/>
        <p:txBody>
          <a:bodyPr>
            <a:normAutofit/>
          </a:bodyPr>
          <a:lstStyle/>
          <a:p>
            <a:r>
              <a:rPr lang="en-US" sz="4000" b="1" dirty="0">
                <a:solidFill>
                  <a:srgbClr val="003366"/>
                </a:solidFill>
                <a:effectLst/>
                <a:latin typeface="Verdana" panose="020B0604030504040204" pitchFamily="34" charset="0"/>
                <a:ea typeface="Times New Roman" panose="02020603050405020304" pitchFamily="18" charset="0"/>
                <a:cs typeface="Arial" panose="020B0604020202020204" pitchFamily="34" charset="0"/>
              </a:rPr>
              <a:t>The Respiratory System</a:t>
            </a:r>
            <a:endParaRPr lang="en-US" sz="4000" dirty="0">
              <a:latin typeface="Verdana" panose="020B0604030504040204" pitchFamily="34" charset="0"/>
              <a:ea typeface="Verdana" panose="020B0604030504040204" pitchFamily="34" charset="0"/>
            </a:endParaRPr>
          </a:p>
        </p:txBody>
      </p:sp>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1166814" y="1845734"/>
            <a:ext cx="9988866" cy="4023360"/>
          </a:xfrm>
        </p:spPr>
        <p:txBody>
          <a:bodyPr>
            <a:normAutofit lnSpcReduction="10000"/>
          </a:bodyPr>
          <a:lstStyle/>
          <a:p>
            <a:pPr marL="0" marR="0" indent="0">
              <a:lnSpc>
                <a:spcPct val="107000"/>
              </a:lnSpc>
              <a:spcBef>
                <a:spcPts val="0"/>
              </a:spcBef>
              <a:spcAft>
                <a:spcPts val="800"/>
              </a:spcAft>
              <a:buNone/>
            </a:pPr>
            <a:r>
              <a:rPr lang="en-US" sz="1800" dirty="0">
                <a:effectLst/>
                <a:latin typeface="Verdana" panose="020B0604030504040204" pitchFamily="34" charset="0"/>
                <a:ea typeface="Times New Roman" panose="02020603050405020304" pitchFamily="18" charset="0"/>
                <a:cs typeface="Arial" panose="020B0604020202020204" pitchFamily="34" charset="0"/>
              </a:rPr>
              <a:t>Unfortunately, if air pollution is present in the air you breathe, it too can enter the respiratory system with every breath. The major harmful effects to human health from air pollution occur in the lungs. Children are particularly susceptible to environmental pollutants that enter the respiratory system and eventually reach the lungs for several reasons: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Verdana" panose="020B0604030504040204" pitchFamily="34" charset="0"/>
                <a:ea typeface="Times New Roman" panose="02020603050405020304" pitchFamily="18" charset="0"/>
                <a:cs typeface="Arial" panose="020B0604020202020204" pitchFamily="34" charset="0"/>
              </a:rPr>
              <a:t>Children tend to spend more time engaging in physical activities outdoors than do adults.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Verdana" panose="020B0604030504040204" pitchFamily="34" charset="0"/>
                <a:ea typeface="Times New Roman" panose="02020603050405020304" pitchFamily="18" charset="0"/>
                <a:cs typeface="Arial" panose="020B0604020202020204" pitchFamily="34" charset="0"/>
              </a:rPr>
              <a:t>Children breathe through their mouths more often than adults, thus bypassing the filtering and removal of air pollutants that occurs by breathing through the nasal passages.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Verdana" panose="020B0604030504040204" pitchFamily="34" charset="0"/>
                <a:ea typeface="Times New Roman" panose="02020603050405020304" pitchFamily="18" charset="0"/>
                <a:cs typeface="Arial" panose="020B0604020202020204" pitchFamily="34" charset="0"/>
              </a:rPr>
              <a:t>Children's air passages are smaller than adults.  Irritation caused by air pollutants can cause air passages to swell. Since their air passages are smaller, it is more difficult for children breathe with partially blocked air passages.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87759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F005-E8CC-45BA-BE13-B456C2DAB51A}"/>
              </a:ext>
            </a:extLst>
          </p:cNvPr>
          <p:cNvSpPr>
            <a:spLocks noGrp="1"/>
          </p:cNvSpPr>
          <p:nvPr>
            <p:ph type="title"/>
          </p:nvPr>
        </p:nvSpPr>
        <p:spPr/>
        <p:txBody>
          <a:bodyPr>
            <a:normAutofit/>
          </a:bodyPr>
          <a:lstStyle/>
          <a:p>
            <a:pPr marL="0" marR="0">
              <a:lnSpc>
                <a:spcPct val="107000"/>
              </a:lnSpc>
              <a:spcBef>
                <a:spcPts val="0"/>
              </a:spcBef>
              <a:spcAft>
                <a:spcPts val="800"/>
              </a:spcAft>
            </a:pPr>
            <a:r>
              <a:rPr lang="en-US" sz="4000" b="1" dirty="0">
                <a:solidFill>
                  <a:srgbClr val="003366"/>
                </a:solidFill>
                <a:effectLst/>
                <a:latin typeface="Verdana" panose="020B0604030504040204" pitchFamily="34" charset="0"/>
                <a:ea typeface="Times New Roman" panose="02020603050405020304" pitchFamily="18" charset="0"/>
                <a:cs typeface="Arial" panose="020B0604020202020204" pitchFamily="34" charset="0"/>
              </a:rPr>
              <a:t>Indoor Air Pollutants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1166814" y="1845734"/>
            <a:ext cx="9988866" cy="4023360"/>
          </a:xfrm>
        </p:spPr>
        <p:txBody>
          <a:bodyPr>
            <a:normAutofit/>
          </a:bodyPr>
          <a:lstStyle/>
          <a:p>
            <a:pPr marL="0" marR="0" indent="0">
              <a:lnSpc>
                <a:spcPct val="107000"/>
              </a:lnSpc>
              <a:spcBef>
                <a:spcPts val="0"/>
              </a:spcBef>
              <a:spcAft>
                <a:spcPts val="800"/>
              </a:spcAft>
              <a:buNone/>
            </a:pPr>
            <a:r>
              <a:rPr lang="en-US" sz="1800" dirty="0">
                <a:effectLst/>
                <a:latin typeface="Verdana" panose="020B0604030504040204" pitchFamily="34" charset="0"/>
                <a:ea typeface="Times New Roman" panose="02020603050405020304" pitchFamily="18" charset="0"/>
                <a:cs typeface="Arial" panose="020B0604020202020204" pitchFamily="34" charset="0"/>
              </a:rPr>
              <a:t>	An </a:t>
            </a:r>
            <a:r>
              <a:rPr lang="en-US" sz="1800" b="1" dirty="0">
                <a:effectLst/>
                <a:latin typeface="Verdana" panose="020B0604030504040204" pitchFamily="34" charset="0"/>
                <a:ea typeface="Times New Roman" panose="02020603050405020304" pitchFamily="18" charset="0"/>
                <a:cs typeface="Arial" panose="020B0604020202020204" pitchFamily="34" charset="0"/>
              </a:rPr>
              <a:t>indoor air pollutant </a:t>
            </a:r>
            <a:r>
              <a:rPr lang="en-US" sz="1800" dirty="0">
                <a:effectLst/>
                <a:latin typeface="Verdana" panose="020B0604030504040204" pitchFamily="34" charset="0"/>
                <a:ea typeface="Times New Roman" panose="02020603050405020304" pitchFamily="18" charset="0"/>
                <a:cs typeface="Arial" panose="020B0604020202020204" pitchFamily="34" charset="0"/>
              </a:rPr>
              <a:t>is a substance that is present inside buildings that has a harmful health effect on the occupants of the building. Since many people spend more time indoors than outdoors, exposure to indoor air pollutants is an important environmental hazard.</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a:effectLst/>
                <a:latin typeface="Verdana" panose="020B0604030504040204" pitchFamily="34" charset="0"/>
                <a:ea typeface="Times New Roman" panose="02020603050405020304" pitchFamily="18" charset="0"/>
                <a:cs typeface="Arial" panose="020B0604020202020204" pitchFamily="34" charset="0"/>
              </a:rPr>
              <a:t>Indoor pollution sources that release gases or particles into the air are the primary cause of indoor air quality problems. Inadequate ventilation can increase indoor pollutant levels by not bringing in enough outdoor air to dilute emissions from indoor sources and by not carrying indoor air pollutants out of the area. High temperature and humidity levels can also increase concentrations of some pollutants.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428861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F005-E8CC-45BA-BE13-B456C2DAB51A}"/>
              </a:ext>
            </a:extLst>
          </p:cNvPr>
          <p:cNvSpPr>
            <a:spLocks noGrp="1"/>
          </p:cNvSpPr>
          <p:nvPr>
            <p:ph type="title"/>
          </p:nvPr>
        </p:nvSpPr>
        <p:spPr/>
        <p:txBody>
          <a:bodyPr>
            <a:normAutofit/>
          </a:bodyPr>
          <a:lstStyle/>
          <a:p>
            <a:pPr marL="0" marR="0">
              <a:lnSpc>
                <a:spcPct val="107000"/>
              </a:lnSpc>
              <a:spcBef>
                <a:spcPts val="0"/>
              </a:spcBef>
              <a:spcAft>
                <a:spcPts val="800"/>
              </a:spcAft>
            </a:pPr>
            <a:r>
              <a:rPr lang="en-US" sz="4000" b="1" dirty="0">
                <a:solidFill>
                  <a:srgbClr val="003366"/>
                </a:solidFill>
                <a:effectLst/>
                <a:latin typeface="Verdana" panose="020B0604030504040204" pitchFamily="34" charset="0"/>
                <a:ea typeface="Times New Roman" panose="02020603050405020304" pitchFamily="18" charset="0"/>
                <a:cs typeface="Arial" panose="020B0604020202020204" pitchFamily="34" charset="0"/>
              </a:rPr>
              <a:t>Indoor Air Pollutants: </a:t>
            </a:r>
            <a:r>
              <a:rPr lang="en-US" sz="2400" b="1" dirty="0">
                <a:solidFill>
                  <a:srgbClr val="003366"/>
                </a:solidFill>
                <a:effectLst/>
                <a:latin typeface="Verdana" panose="020B0604030504040204" pitchFamily="34" charset="0"/>
                <a:ea typeface="Times New Roman" panose="02020603050405020304" pitchFamily="18" charset="0"/>
                <a:cs typeface="Arial" panose="020B0604020202020204" pitchFamily="34" charset="0"/>
              </a:rPr>
              <a:t>Pollutant Sources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1376364" y="2560419"/>
            <a:ext cx="9988866" cy="3448050"/>
          </a:xfrm>
        </p:spPr>
        <p:txBody>
          <a:bodyPr numCol="2">
            <a:normAutofit fontScale="925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Fuel-burning combustion appliances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Tobacco products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Building materials and furnishings as diverse as: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Deteriorated asbestos-containing insulation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Newly installed flooring, upholstery or carpet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Cabinetry or furniture made of certain pressed wood products</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700" dirty="0">
              <a:latin typeface="Verdana" panose="020B060403050404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700" dirty="0">
              <a:effectLst/>
              <a:latin typeface="Verdana" panose="020B060403050404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700" dirty="0">
              <a:latin typeface="Verdana" panose="020B060403050404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Products for household cleaning and maintenance, personal care, or hobbies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Central heating and cooling systems and humidification devices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Excess moisture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Outdoor sources such as: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Radon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Pesticides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700" dirty="0">
                <a:effectLst/>
                <a:latin typeface="Verdana" panose="020B0604030504040204" pitchFamily="34" charset="0"/>
                <a:ea typeface="Times New Roman" panose="02020603050405020304" pitchFamily="18" charset="0"/>
                <a:cs typeface="Arial" panose="020B0604020202020204" pitchFamily="34" charset="0"/>
              </a:rPr>
              <a:t>Outdoor air pollution.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6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7" name="Content Placeholder 4">
            <a:extLst>
              <a:ext uri="{FF2B5EF4-FFF2-40B4-BE49-F238E27FC236}">
                <a16:creationId xmlns:a16="http://schemas.microsoft.com/office/drawing/2014/main" id="{1392F11F-2712-425C-92AF-ED3A847928C5}"/>
              </a:ext>
            </a:extLst>
          </p:cNvPr>
          <p:cNvSpPr txBox="1">
            <a:spLocks/>
          </p:cNvSpPr>
          <p:nvPr/>
        </p:nvSpPr>
        <p:spPr>
          <a:xfrm>
            <a:off x="1376364" y="1800652"/>
            <a:ext cx="9988866" cy="861586"/>
          </a:xfrm>
          <a:prstGeom prst="rect">
            <a:avLst/>
          </a:prstGeom>
        </p:spPr>
        <p:txBody>
          <a:bodyPr vert="horz" lIns="0" tIns="45720" rIns="0" bIns="45720" numCol="1" rtlCol="0">
            <a:normAutofit fontScale="4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a:lnSpc>
                <a:spcPct val="107000"/>
              </a:lnSpc>
              <a:spcBef>
                <a:spcPts val="0"/>
              </a:spcBef>
              <a:spcAft>
                <a:spcPts val="800"/>
              </a:spcAft>
            </a:pPr>
            <a:r>
              <a:rPr lang="en-US" sz="2800" dirty="0">
                <a:effectLst/>
                <a:latin typeface="Verdana" panose="020B0604030504040204" pitchFamily="34" charset="0"/>
                <a:ea typeface="Times New Roman" panose="02020603050405020304" pitchFamily="18" charset="0"/>
                <a:cs typeface="Arial" panose="020B0604020202020204" pitchFamily="34" charset="0"/>
              </a:rPr>
              <a:t>from: </a:t>
            </a:r>
            <a:r>
              <a:rPr lang="en-US" sz="2800" u="sng" dirty="0">
                <a:solidFill>
                  <a:srgbClr val="0000FF"/>
                </a:solidFill>
                <a:effectLst/>
                <a:latin typeface="Verdana" panose="020B0604030504040204" pitchFamily="34" charset="0"/>
                <a:ea typeface="Times New Roman" panose="02020603050405020304" pitchFamily="18" charset="0"/>
                <a:cs typeface="Arial" panose="020B0604020202020204" pitchFamily="34" charset="0"/>
                <a:hlinkClick r:id="rId2"/>
              </a:rPr>
              <a:t>https://www.epa.gov/indoor-air-quality-iaq/introduction-indoor-air-quality#causes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5000" dirty="0">
                <a:effectLst/>
                <a:latin typeface="Verdana" panose="020B0604030504040204" pitchFamily="34" charset="0"/>
                <a:ea typeface="Times New Roman" panose="02020603050405020304" pitchFamily="18" charset="0"/>
                <a:cs typeface="Arial" panose="020B0604020202020204" pitchFamily="34" charset="0"/>
              </a:rPr>
              <a:t>There are many sources of indoor air pollution. These can include:</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sz="1600" dirty="0">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720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2166938" y="2167685"/>
            <a:ext cx="7858124" cy="2683404"/>
          </a:xfrm>
        </p:spPr>
        <p:txBody>
          <a:bodyPr>
            <a:normAutofit/>
          </a:bodyPr>
          <a:lstStyle/>
          <a:p>
            <a:pPr marL="0" marR="0" indent="0">
              <a:lnSpc>
                <a:spcPct val="107000"/>
              </a:lnSpc>
              <a:spcBef>
                <a:spcPts val="0"/>
              </a:spcBef>
              <a:spcAft>
                <a:spcPts val="800"/>
              </a:spcAft>
              <a:buNone/>
            </a:pPr>
            <a:r>
              <a:rPr lang="en-US" sz="1800" dirty="0">
                <a:latin typeface="Verdana" panose="020B0604030504040204" pitchFamily="34" charset="0"/>
                <a:ea typeface="Times New Roman" panose="02020603050405020304" pitchFamily="18" charset="0"/>
                <a:cs typeface="Arial" panose="020B0604020202020204" pitchFamily="34" charset="0"/>
              </a:rPr>
              <a:t>T</a:t>
            </a:r>
            <a:r>
              <a:rPr lang="en-US" sz="1800" dirty="0">
                <a:effectLst/>
                <a:latin typeface="Verdana" panose="020B0604030504040204" pitchFamily="34" charset="0"/>
                <a:ea typeface="Times New Roman" panose="02020603050405020304" pitchFamily="18" charset="0"/>
                <a:cs typeface="Arial" panose="020B0604020202020204" pitchFamily="34" charset="0"/>
              </a:rPr>
              <a:t>he relative importance of any single source depends on how much of a given pollutant it emits and how hazardous those emissions are. Remember from the Welcome to Your World lesson that “dose makes the poison.”  In some cases, factors such as how old the source is and whether it is properly maintained are significant. For example, an improperly adjusted gas stove can emit significantly more carbon monoxide (CO) than one that is properly adjusted.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Indoor Air Pollutants: </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Pollutant Sources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258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923926" y="1809221"/>
            <a:ext cx="5586412" cy="4243386"/>
          </a:xfrm>
        </p:spPr>
        <p:txBody>
          <a:bodyPr>
            <a:normAutofit/>
          </a:bodyPr>
          <a:lstStyle/>
          <a:p>
            <a:pPr marL="0" marR="0">
              <a:lnSpc>
                <a:spcPct val="107000"/>
              </a:lnSpc>
              <a:spcBef>
                <a:spcPts val="0"/>
              </a:spcBef>
              <a:spcAft>
                <a:spcPts val="800"/>
              </a:spcAft>
            </a:pPr>
            <a:r>
              <a:rPr lang="en-US" sz="1800" dirty="0">
                <a:effectLst/>
                <a:latin typeface="Verdana" panose="020B0604030504040204" pitchFamily="34" charset="0"/>
                <a:ea typeface="Times New Roman" panose="02020603050405020304" pitchFamily="18" charset="0"/>
                <a:cs typeface="Arial" panose="020B0604020202020204" pitchFamily="34" charset="0"/>
              </a:rPr>
              <a:t>Some sources, such as building materials, furnishings and products like air fresheners, can release pollutants more or less continuously. Other sources, related to activities like smoking, cleaning, redecorating or doing hobbies release pollutants intermittently. Unvented or malfunctioning appliances or improperly used products can release higher and sometimes dangerous levels of pollutants indoors.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Verdana" panose="020B0604030504040204" pitchFamily="34" charset="0"/>
                <a:ea typeface="Times New Roman" panose="02020603050405020304" pitchFamily="18" charset="0"/>
                <a:cs typeface="Arial" panose="020B0604020202020204" pitchFamily="34" charset="0"/>
              </a:rPr>
              <a:t>Pollutant concentrations can remain in the air for long periods after some 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Indoor Air Pollutants: </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Pollutant Sources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Why are my eyes so red and itchy? Signs you should see a doctor - National  | Globalnews.ca">
            <a:extLst>
              <a:ext uri="{FF2B5EF4-FFF2-40B4-BE49-F238E27FC236}">
                <a16:creationId xmlns:a16="http://schemas.microsoft.com/office/drawing/2014/main" id="{0B6F296E-FCC8-45BA-B25E-C59C48CE57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80347" y="1809221"/>
            <a:ext cx="5086350" cy="2860675"/>
          </a:xfrm>
          <a:prstGeom prst="rect">
            <a:avLst/>
          </a:prstGeom>
          <a:noFill/>
          <a:ln>
            <a:noFill/>
          </a:ln>
        </p:spPr>
      </p:pic>
      <p:sp>
        <p:nvSpPr>
          <p:cNvPr id="9" name="TextBox 8">
            <a:extLst>
              <a:ext uri="{FF2B5EF4-FFF2-40B4-BE49-F238E27FC236}">
                <a16:creationId xmlns:a16="http://schemas.microsoft.com/office/drawing/2014/main" id="{20121210-C2FA-491A-A3AD-267E313A3E98}"/>
              </a:ext>
            </a:extLst>
          </p:cNvPr>
          <p:cNvSpPr txBox="1"/>
          <p:nvPr/>
        </p:nvSpPr>
        <p:spPr>
          <a:xfrm>
            <a:off x="6580347" y="4669896"/>
            <a:ext cx="5086350" cy="541046"/>
          </a:xfrm>
          <a:prstGeom prst="rect">
            <a:avLst/>
          </a:prstGeom>
          <a:noFill/>
        </p:spPr>
        <p:txBody>
          <a:bodyPr wrap="square">
            <a:spAutoFit/>
          </a:bodyPr>
          <a:lstStyle/>
          <a:p>
            <a:pPr marL="0" marR="0" algn="ctr">
              <a:lnSpc>
                <a:spcPct val="107000"/>
              </a:lnSpc>
              <a:spcBef>
                <a:spcPts val="0"/>
              </a:spcBef>
              <a:spcAft>
                <a:spcPts val="800"/>
              </a:spcAft>
            </a:pPr>
            <a:r>
              <a:rPr lang="en-US" sz="1400" dirty="0">
                <a:effectLst/>
                <a:latin typeface="Verdana" panose="020B0604030504040204" pitchFamily="34" charset="0"/>
                <a:ea typeface="Calibri" panose="020F0502020204030204" pitchFamily="34" charset="0"/>
                <a:cs typeface="Times New Roman" panose="02020603050405020304" pitchFamily="18" charset="0"/>
              </a:rPr>
              <a:t>Indoor Air pollutants may cause symptoms like sneezing, itchy eyes, coughing, and wheezing.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75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Indoor Air Pollutants: </a:t>
            </a:r>
          </a:p>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List of Common Indoor Air Pollutants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8">
            <a:extLst>
              <a:ext uri="{FF2B5EF4-FFF2-40B4-BE49-F238E27FC236}">
                <a16:creationId xmlns:a16="http://schemas.microsoft.com/office/drawing/2014/main" id="{33265347-14D8-4CA1-8CED-050D93EEF34E}"/>
              </a:ext>
            </a:extLst>
          </p:cNvPr>
          <p:cNvGraphicFramePr>
            <a:graphicFrameLocks noGrp="1"/>
          </p:cNvGraphicFramePr>
          <p:nvPr>
            <p:extLst>
              <p:ext uri="{D42A27DB-BD31-4B8C-83A1-F6EECF244321}">
                <p14:modId xmlns:p14="http://schemas.microsoft.com/office/powerpoint/2010/main" val="3401054426"/>
              </p:ext>
            </p:extLst>
          </p:nvPr>
        </p:nvGraphicFramePr>
        <p:xfrm>
          <a:off x="409575" y="1809221"/>
          <a:ext cx="11387137" cy="4496331"/>
        </p:xfrm>
        <a:graphic>
          <a:graphicData uri="http://schemas.openxmlformats.org/drawingml/2006/table">
            <a:tbl>
              <a:tblPr firstRow="1" bandRow="1">
                <a:tableStyleId>{5C22544A-7EE6-4342-B048-85BDC9FD1C3A}</a:tableStyleId>
              </a:tblPr>
              <a:tblGrid>
                <a:gridCol w="1604963">
                  <a:extLst>
                    <a:ext uri="{9D8B030D-6E8A-4147-A177-3AD203B41FA5}">
                      <a16:colId xmlns:a16="http://schemas.microsoft.com/office/drawing/2014/main" val="3673896282"/>
                    </a:ext>
                  </a:extLst>
                </a:gridCol>
                <a:gridCol w="3480960">
                  <a:extLst>
                    <a:ext uri="{9D8B030D-6E8A-4147-A177-3AD203B41FA5}">
                      <a16:colId xmlns:a16="http://schemas.microsoft.com/office/drawing/2014/main" val="3333962212"/>
                    </a:ext>
                  </a:extLst>
                </a:gridCol>
                <a:gridCol w="3150607">
                  <a:extLst>
                    <a:ext uri="{9D8B030D-6E8A-4147-A177-3AD203B41FA5}">
                      <a16:colId xmlns:a16="http://schemas.microsoft.com/office/drawing/2014/main" val="1059682066"/>
                    </a:ext>
                  </a:extLst>
                </a:gridCol>
                <a:gridCol w="3150607">
                  <a:extLst>
                    <a:ext uri="{9D8B030D-6E8A-4147-A177-3AD203B41FA5}">
                      <a16:colId xmlns:a16="http://schemas.microsoft.com/office/drawing/2014/main" val="1272957745"/>
                    </a:ext>
                  </a:extLst>
                </a:gridCol>
              </a:tblGrid>
              <a:tr h="452191">
                <a:tc>
                  <a:txBody>
                    <a:bodyPr/>
                    <a:lstStyle/>
                    <a:p>
                      <a:pPr algn="ctr"/>
                      <a:r>
                        <a:rPr lang="en-US" b="1" dirty="0">
                          <a:latin typeface="Verdana" panose="020B0604030504040204" pitchFamily="34" charset="0"/>
                          <a:ea typeface="Verdana" panose="020B0604030504040204" pitchFamily="34" charset="0"/>
                        </a:rPr>
                        <a:t>Name</a:t>
                      </a:r>
                    </a:p>
                  </a:txBody>
                  <a:tcPr/>
                </a:tc>
                <a:tc>
                  <a:txBody>
                    <a:bodyPr/>
                    <a:lstStyle/>
                    <a:p>
                      <a:pPr algn="ctr"/>
                      <a:r>
                        <a:rPr lang="en-US" b="1" dirty="0">
                          <a:latin typeface="Verdana" panose="020B0604030504040204" pitchFamily="34" charset="0"/>
                          <a:ea typeface="Verdana" panose="020B0604030504040204" pitchFamily="34" charset="0"/>
                        </a:rPr>
                        <a:t>Symptom</a:t>
                      </a:r>
                    </a:p>
                  </a:txBody>
                  <a:tcPr/>
                </a:tc>
                <a:tc>
                  <a:txBody>
                    <a:bodyPr/>
                    <a:lstStyle/>
                    <a:p>
                      <a:pPr algn="ctr"/>
                      <a:r>
                        <a:rPr lang="en-US" b="1" dirty="0">
                          <a:latin typeface="Verdana" panose="020B0604030504040204" pitchFamily="34" charset="0"/>
                          <a:ea typeface="Verdana" panose="020B0604030504040204" pitchFamily="34" charset="0"/>
                        </a:rPr>
                        <a:t>Source</a:t>
                      </a:r>
                    </a:p>
                  </a:txBody>
                  <a:tcPr/>
                </a:tc>
                <a:tc>
                  <a:txBody>
                    <a:bodyPr/>
                    <a:lstStyle/>
                    <a:p>
                      <a:pPr algn="ctr"/>
                      <a:r>
                        <a:rPr lang="en-US" b="1" dirty="0">
                          <a:latin typeface="Verdana" panose="020B0604030504040204" pitchFamily="34" charset="0"/>
                          <a:ea typeface="Verdana" panose="020B0604030504040204" pitchFamily="34" charset="0"/>
                        </a:rPr>
                        <a:t>Solution</a:t>
                      </a:r>
                    </a:p>
                  </a:txBody>
                  <a:tcPr/>
                </a:tc>
                <a:extLst>
                  <a:ext uri="{0D108BD9-81ED-4DB2-BD59-A6C34878D82A}">
                    <a16:rowId xmlns:a16="http://schemas.microsoft.com/office/drawing/2014/main" val="2107786080"/>
                  </a:ext>
                </a:extLst>
              </a:tr>
              <a:tr h="1011035">
                <a:tc>
                  <a:txBody>
                    <a:bodyPr/>
                    <a:lstStyle/>
                    <a:p>
                      <a:pPr marL="0" marR="0">
                        <a:lnSpc>
                          <a:spcPct val="107000"/>
                        </a:lnSpc>
                        <a:spcBef>
                          <a:spcPts val="0"/>
                        </a:spcBef>
                        <a:spcAft>
                          <a:spcPts val="0"/>
                        </a:spcAft>
                      </a:pPr>
                      <a:r>
                        <a:rPr lang="en-US" sz="1200" b="1" dirty="0">
                          <a:effectLst/>
                          <a:latin typeface="Verdana" panose="020B0604030504040204" pitchFamily="34" charset="0"/>
                          <a:ea typeface="Verdana" panose="020B0604030504040204" pitchFamily="34" charset="0"/>
                          <a:cs typeface="Times New Roman" panose="02020603050405020304" pitchFamily="18" charset="0"/>
                        </a:rPr>
                        <a:t>Formaldehyde</a:t>
                      </a:r>
                    </a:p>
                  </a:txBody>
                  <a:tcPr marL="28575" marR="28575" marT="28575" marB="28575"/>
                </a:tc>
                <a:tc>
                  <a:txBody>
                    <a:bodyPr/>
                    <a:lstStyle/>
                    <a:p>
                      <a:r>
                        <a:rPr lang="en-US" sz="1200" dirty="0">
                          <a:effectLst/>
                          <a:latin typeface="Verdana" panose="020B0604030504040204" pitchFamily="34" charset="0"/>
                          <a:ea typeface="Verdana" panose="020B0604030504040204" pitchFamily="34" charset="0"/>
                          <a:cs typeface="Times New Roman" panose="02020603050405020304" pitchFamily="18" charset="0"/>
                        </a:rPr>
                        <a:t>Irritation of they skin, eyes, nose and throat. High levels of exposure may cause some types of cancers.</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Used in particleboard, insulation, and carpeting</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Increase ventilation after new carpet/insulation is installed by opening windows, or using fans.</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454015540"/>
                  </a:ext>
                </a:extLst>
              </a:tr>
              <a:tr h="1011035">
                <a:tc>
                  <a:txBody>
                    <a:bodyPr/>
                    <a:lstStyle/>
                    <a:p>
                      <a:r>
                        <a:rPr lang="en-US" sz="1200" b="1" dirty="0">
                          <a:latin typeface="Verdana" panose="020B0604030504040204" pitchFamily="34" charset="0"/>
                          <a:ea typeface="Verdana" panose="020B0604030504040204" pitchFamily="34" charset="0"/>
                        </a:rPr>
                        <a:t>Molds</a:t>
                      </a: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Allergic symptoms such as sneezing, eye irritation, coughing, and wheezing. In severe cases may cause bleeding in the lungs.</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Molds thrive in damp environments</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Routinely check for water damage to buildings. Clean air ducts regularly.</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918172394"/>
                  </a:ext>
                </a:extLst>
              </a:tr>
              <a:tr h="1011035">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Asbestos</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Mesothelioma cancer, lung cancer, asbestosis-a serious progressive non-cancer lung disease.</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Old insulation, vinyl floor tile backing, shingles, old paint.</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Avoid exposure. If asbestos is found in a home, then asbestos abatement methods must be used to remove it.</a:t>
                      </a:r>
                    </a:p>
                  </a:txBody>
                  <a:tcPr/>
                </a:tc>
                <a:extLst>
                  <a:ext uri="{0D108BD9-81ED-4DB2-BD59-A6C34878D82A}">
                    <a16:rowId xmlns:a16="http://schemas.microsoft.com/office/drawing/2014/main" val="2213079998"/>
                  </a:ext>
                </a:extLst>
              </a:tr>
              <a:tr h="1011035">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Nitrogen Dioxide (NO</a:t>
                      </a:r>
                      <a:r>
                        <a:rPr lang="en-US" sz="1200" b="1" kern="1200" baseline="-25000" dirty="0">
                          <a:solidFill>
                            <a:schemeClr val="dk1"/>
                          </a:solidFill>
                          <a:effectLst/>
                          <a:latin typeface="Verdana" panose="020B0604030504040204" pitchFamily="34" charset="0"/>
                          <a:ea typeface="Verdana" panose="020B0604030504040204" pitchFamily="34" charset="0"/>
                          <a:cs typeface="+mn-cs"/>
                        </a:rPr>
                        <a:t>2</a:t>
                      </a:r>
                      <a:r>
                        <a:rPr lang="en-US" sz="1200" b="1" kern="1200" dirty="0">
                          <a:solidFill>
                            <a:schemeClr val="dk1"/>
                          </a:solidFill>
                          <a:effectLst/>
                          <a:latin typeface="Verdana" panose="020B0604030504040204" pitchFamily="34" charset="0"/>
                          <a:ea typeface="Verdana" panose="020B0604030504040204" pitchFamily="34" charset="0"/>
                          <a:cs typeface="+mn-cs"/>
                        </a:rPr>
                        <a:t>)</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Irritation of eyes and throat, respiratory difficulties, common cold, and worsening of asthma.</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Natural gas, coal, kerosene, or wood fueled cooking appliances or heaters. Tobacco smoke.</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Keep kitchens with non-electric ranges well ventilated.</a:t>
                      </a:r>
                    </a:p>
                  </a:txBody>
                  <a:tcPr/>
                </a:tc>
                <a:extLst>
                  <a:ext uri="{0D108BD9-81ED-4DB2-BD59-A6C34878D82A}">
                    <a16:rowId xmlns:a16="http://schemas.microsoft.com/office/drawing/2014/main" val="3141470009"/>
                  </a:ext>
                </a:extLst>
              </a:tr>
            </a:tbl>
          </a:graphicData>
        </a:graphic>
      </p:graphicFrame>
    </p:spTree>
    <p:extLst>
      <p:ext uri="{BB962C8B-B14F-4D97-AF65-F5344CB8AC3E}">
        <p14:creationId xmlns:p14="http://schemas.microsoft.com/office/powerpoint/2010/main" val="315453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Indoor Air Pollutants: </a:t>
            </a:r>
          </a:p>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List of Common Indoor Air Pollutants Continued</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8">
            <a:extLst>
              <a:ext uri="{FF2B5EF4-FFF2-40B4-BE49-F238E27FC236}">
                <a16:creationId xmlns:a16="http://schemas.microsoft.com/office/drawing/2014/main" id="{33265347-14D8-4CA1-8CED-050D93EEF34E}"/>
              </a:ext>
            </a:extLst>
          </p:cNvPr>
          <p:cNvGraphicFramePr>
            <a:graphicFrameLocks noGrp="1"/>
          </p:cNvGraphicFramePr>
          <p:nvPr>
            <p:extLst>
              <p:ext uri="{D42A27DB-BD31-4B8C-83A1-F6EECF244321}">
                <p14:modId xmlns:p14="http://schemas.microsoft.com/office/powerpoint/2010/main" val="1574722356"/>
              </p:ext>
            </p:extLst>
          </p:nvPr>
        </p:nvGraphicFramePr>
        <p:xfrm>
          <a:off x="409575" y="1809221"/>
          <a:ext cx="11387137" cy="4400367"/>
        </p:xfrm>
        <a:graphic>
          <a:graphicData uri="http://schemas.openxmlformats.org/drawingml/2006/table">
            <a:tbl>
              <a:tblPr firstRow="1" bandRow="1">
                <a:tableStyleId>{5C22544A-7EE6-4342-B048-85BDC9FD1C3A}</a:tableStyleId>
              </a:tblPr>
              <a:tblGrid>
                <a:gridCol w="1604963">
                  <a:extLst>
                    <a:ext uri="{9D8B030D-6E8A-4147-A177-3AD203B41FA5}">
                      <a16:colId xmlns:a16="http://schemas.microsoft.com/office/drawing/2014/main" val="3673896282"/>
                    </a:ext>
                  </a:extLst>
                </a:gridCol>
                <a:gridCol w="3133725">
                  <a:extLst>
                    <a:ext uri="{9D8B030D-6E8A-4147-A177-3AD203B41FA5}">
                      <a16:colId xmlns:a16="http://schemas.microsoft.com/office/drawing/2014/main" val="3333962212"/>
                    </a:ext>
                  </a:extLst>
                </a:gridCol>
                <a:gridCol w="2652712">
                  <a:extLst>
                    <a:ext uri="{9D8B030D-6E8A-4147-A177-3AD203B41FA5}">
                      <a16:colId xmlns:a16="http://schemas.microsoft.com/office/drawing/2014/main" val="1059682066"/>
                    </a:ext>
                  </a:extLst>
                </a:gridCol>
                <a:gridCol w="3995737">
                  <a:extLst>
                    <a:ext uri="{9D8B030D-6E8A-4147-A177-3AD203B41FA5}">
                      <a16:colId xmlns:a16="http://schemas.microsoft.com/office/drawing/2014/main" val="1272957745"/>
                    </a:ext>
                  </a:extLst>
                </a:gridCol>
              </a:tblGrid>
              <a:tr h="292471">
                <a:tc>
                  <a:txBody>
                    <a:bodyPr/>
                    <a:lstStyle/>
                    <a:p>
                      <a:pPr algn="ctr"/>
                      <a:r>
                        <a:rPr lang="en-US" b="1" dirty="0">
                          <a:latin typeface="Verdana" panose="020B0604030504040204" pitchFamily="34" charset="0"/>
                          <a:ea typeface="Verdana" panose="020B0604030504040204" pitchFamily="34" charset="0"/>
                        </a:rPr>
                        <a:t>Name</a:t>
                      </a:r>
                    </a:p>
                  </a:txBody>
                  <a:tcPr/>
                </a:tc>
                <a:tc>
                  <a:txBody>
                    <a:bodyPr/>
                    <a:lstStyle/>
                    <a:p>
                      <a:pPr algn="ctr"/>
                      <a:r>
                        <a:rPr lang="en-US" b="1" dirty="0">
                          <a:latin typeface="Verdana" panose="020B0604030504040204" pitchFamily="34" charset="0"/>
                          <a:ea typeface="Verdana" panose="020B0604030504040204" pitchFamily="34" charset="0"/>
                        </a:rPr>
                        <a:t>Symptom</a:t>
                      </a:r>
                    </a:p>
                  </a:txBody>
                  <a:tcPr/>
                </a:tc>
                <a:tc>
                  <a:txBody>
                    <a:bodyPr/>
                    <a:lstStyle/>
                    <a:p>
                      <a:pPr algn="ctr"/>
                      <a:r>
                        <a:rPr lang="en-US" b="1" dirty="0">
                          <a:latin typeface="Verdana" panose="020B0604030504040204" pitchFamily="34" charset="0"/>
                          <a:ea typeface="Verdana" panose="020B0604030504040204" pitchFamily="34" charset="0"/>
                        </a:rPr>
                        <a:t>Source</a:t>
                      </a:r>
                    </a:p>
                  </a:txBody>
                  <a:tcPr/>
                </a:tc>
                <a:tc>
                  <a:txBody>
                    <a:bodyPr/>
                    <a:lstStyle/>
                    <a:p>
                      <a:pPr algn="ctr"/>
                      <a:r>
                        <a:rPr lang="en-US" b="1" dirty="0">
                          <a:latin typeface="Verdana" panose="020B0604030504040204" pitchFamily="34" charset="0"/>
                          <a:ea typeface="Verdana" panose="020B0604030504040204" pitchFamily="34" charset="0"/>
                        </a:rPr>
                        <a:t>Solution</a:t>
                      </a:r>
                    </a:p>
                  </a:txBody>
                  <a:tcPr/>
                </a:tc>
                <a:extLst>
                  <a:ext uri="{0D108BD9-81ED-4DB2-BD59-A6C34878D82A}">
                    <a16:rowId xmlns:a16="http://schemas.microsoft.com/office/drawing/2014/main" val="2107786080"/>
                  </a:ext>
                </a:extLst>
              </a:tr>
              <a:tr h="1096768">
                <a:tc>
                  <a:txBody>
                    <a:bodyPr/>
                    <a:lstStyle/>
                    <a:p>
                      <a:pPr marL="0" marR="0">
                        <a:lnSpc>
                          <a:spcPct val="107000"/>
                        </a:lnSpc>
                        <a:spcBef>
                          <a:spcPts val="0"/>
                        </a:spcBef>
                        <a:spcAft>
                          <a:spcPts val="0"/>
                        </a:spcAft>
                      </a:pPr>
                      <a:r>
                        <a:rPr lang="en-US" sz="1200" b="1" kern="1200" dirty="0">
                          <a:solidFill>
                            <a:schemeClr val="dk1"/>
                          </a:solidFill>
                          <a:effectLst/>
                          <a:latin typeface="Verdana" panose="020B0604030504040204" pitchFamily="34" charset="0"/>
                          <a:ea typeface="Verdana" panose="020B0604030504040204" pitchFamily="34" charset="0"/>
                          <a:cs typeface="+mn-cs"/>
                        </a:rPr>
                        <a:t>Carbon Monoxide (CO)</a:t>
                      </a:r>
                      <a:endParaRPr lang="en-US"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28575" marR="28575" marT="28575" marB="28575"/>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Dull headache, weakness, fatigue, dizziness, nausea or vomiting, difficult breathing, confusion, blurred vision, loss of consciousness, death.</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Produced by burning gasoline, wood, propane, charcoal, or other fuel.</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Do not use fuel-burning appliances in closed or partially closed space. Open garage door before starting car. Keep fuel-burning appliances and engines properly vented.  Use CO detectors in homes.</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454015540"/>
                  </a:ext>
                </a:extLst>
              </a:tr>
              <a:tr h="926159">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Tobacco Smoke</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Eye, ear, nose and throat irritation and infection.  Risk of lung cancer, heart disease and other chronic illnesses. Habit forming.</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Smoking cigarettes and other tobacco products.</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Avoid smoking cigarettes and second-hand smoke.  Increase ventilation when tobacco smoke is present. There is no risk-free level of exposure to tobacco smoke.</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918172394"/>
                  </a:ext>
                </a:extLst>
              </a:tr>
              <a:tr h="926159">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Radon Gas</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Number one cause of lung cancer among non-smokers. </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Natural breakdown of radioactive metals in rocks, soil, and groundwater coming through cracks and gaps in buildings. </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Have home tested for radon. If levels are high, choose a radon reduction method and maintain that method.</a:t>
                      </a:r>
                    </a:p>
                  </a:txBody>
                  <a:tcPr/>
                </a:tc>
                <a:extLst>
                  <a:ext uri="{0D108BD9-81ED-4DB2-BD59-A6C34878D82A}">
                    <a16:rowId xmlns:a16="http://schemas.microsoft.com/office/drawing/2014/main" val="2213079998"/>
                  </a:ext>
                </a:extLst>
              </a:tr>
              <a:tr h="926159">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Volatile Organic Compounds (VOCs)</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Eye, nose, and throat irritation, headaches, loss of coordination or nausea, damage to liver, kidneys and central nervous system, may cause cancer</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Paints, paint strippers, preservatives, aerosol sprays, moth repellents, air fresheners, hobby supplies.</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Increase ventilation when using products that emit VOCs. Follow all label precautions. Use products that produce little or no VOCs.</a:t>
                      </a:r>
                    </a:p>
                  </a:txBody>
                  <a:tcPr/>
                </a:tc>
                <a:extLst>
                  <a:ext uri="{0D108BD9-81ED-4DB2-BD59-A6C34878D82A}">
                    <a16:rowId xmlns:a16="http://schemas.microsoft.com/office/drawing/2014/main" val="3141470009"/>
                  </a:ext>
                </a:extLst>
              </a:tr>
            </a:tbl>
          </a:graphicData>
        </a:graphic>
      </p:graphicFrame>
    </p:spTree>
    <p:extLst>
      <p:ext uri="{BB962C8B-B14F-4D97-AF65-F5344CB8AC3E}">
        <p14:creationId xmlns:p14="http://schemas.microsoft.com/office/powerpoint/2010/main" val="708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923926" y="1809221"/>
            <a:ext cx="4773456" cy="4243386"/>
          </a:xfrm>
        </p:spPr>
        <p:txBody>
          <a:bodyPr>
            <a:normAutofit lnSpcReduction="10000"/>
          </a:bodyPr>
          <a:lstStyle/>
          <a:p>
            <a:pPr marL="0" marR="0" indent="0">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Air pollution is the presence in the air of one or more substances at a concentration or for a length of time above their natural levels, with the potential to produce a harmful effect. Air pollution levels are dangerously high in many parts of the world. Data from the World Health Organization (WHO) shows that 9 out of 10 people breathe air containing high levels of pollutants! Where do these pollutants come from? Air pollutants can be anthropogenic (i.e. fossil fuel combustion, chlorofluorocarbons), or caused by natural processes (i.e. dust storms, decay of matter). This graphic shows some of the sources.</a:t>
            </a:r>
            <a:endParaRPr lang="en-US" sz="18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Outdoor Air Pollutants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0121210-C2FA-491A-A3AD-267E313A3E98}"/>
              </a:ext>
            </a:extLst>
          </p:cNvPr>
          <p:cNvSpPr txBox="1"/>
          <p:nvPr/>
        </p:nvSpPr>
        <p:spPr>
          <a:xfrm>
            <a:off x="5697382" y="5790466"/>
            <a:ext cx="6532721" cy="261610"/>
          </a:xfrm>
          <a:prstGeom prst="rect">
            <a:avLst/>
          </a:prstGeom>
          <a:noFill/>
        </p:spPr>
        <p:txBody>
          <a:bodyPr wrap="square">
            <a:spAutoFit/>
          </a:bodyPr>
          <a:lstStyle/>
          <a:p>
            <a:pPr marL="0" marR="0"/>
            <a:r>
              <a:rPr lang="en-US" sz="11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Image from National Parks Services: </a:t>
            </a:r>
            <a:r>
              <a:rPr lang="en-US" sz="1100" u="sng"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hlinkClick r:id="rId2"/>
              </a:rPr>
              <a:t>https://www.nps.gov/subjects/air/sources.htm</a:t>
            </a:r>
            <a:endParaRPr lang="en-US" sz="11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53924010-51CC-4741-B6B8-3D1F050C2F7D}"/>
              </a:ext>
            </a:extLst>
          </p:cNvPr>
          <p:cNvPicPr/>
          <p:nvPr/>
        </p:nvPicPr>
        <p:blipFill>
          <a:blip r:embed="rId3"/>
          <a:stretch>
            <a:fillRect/>
          </a:stretch>
        </p:blipFill>
        <p:spPr>
          <a:xfrm>
            <a:off x="5815012" y="1768694"/>
            <a:ext cx="5943600" cy="4066540"/>
          </a:xfrm>
          <a:prstGeom prst="rect">
            <a:avLst/>
          </a:prstGeom>
        </p:spPr>
      </p:pic>
    </p:spTree>
    <p:extLst>
      <p:ext uri="{BB962C8B-B14F-4D97-AF65-F5344CB8AC3E}">
        <p14:creationId xmlns:p14="http://schemas.microsoft.com/office/powerpoint/2010/main" val="346270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5225142" y="1809221"/>
            <a:ext cx="6168571" cy="4243386"/>
          </a:xfrm>
        </p:spPr>
        <p:txBody>
          <a:bodyPr>
            <a:normAutofit/>
          </a:bodyPr>
          <a:lstStyle/>
          <a:p>
            <a:pPr marL="0" marR="0" indent="0">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Outdoor air pollutants pose a special problem for people such as construction workers and farmers who work outside.</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Urban residents and workers are typically exposed to such outdoor air pollutants as ozone, particulate matter (dust and smoke), and mixtures that contain chemicals like benzene, and xylene (found in gasoline.) In addition, sulfur compounds, carbon monoxide, nitrogen dioxide, and compounds containing bromine and chlorine may be found in the air in urban areas.  Levels of these pollutants are measured in terms of ozone levels.  As ozone levels increase, levels of all other air pollutants tend to increase.</a:t>
            </a:r>
            <a:endParaRPr lang="en-US" sz="18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Outdoor Air Pollutants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23020AA-EB90-4C37-B16F-3F8D798CDA57}"/>
              </a:ext>
            </a:extLst>
          </p:cNvPr>
          <p:cNvPicPr/>
          <p:nvPr/>
        </p:nvPicPr>
        <p:blipFill>
          <a:blip r:embed="rId2"/>
          <a:stretch>
            <a:fillRect/>
          </a:stretch>
        </p:blipFill>
        <p:spPr>
          <a:xfrm>
            <a:off x="604023" y="1809221"/>
            <a:ext cx="4452620" cy="2418080"/>
          </a:xfrm>
          <a:prstGeom prst="rect">
            <a:avLst/>
          </a:prstGeom>
        </p:spPr>
      </p:pic>
      <p:sp>
        <p:nvSpPr>
          <p:cNvPr id="12" name="TextBox 11">
            <a:extLst>
              <a:ext uri="{FF2B5EF4-FFF2-40B4-BE49-F238E27FC236}">
                <a16:creationId xmlns:a16="http://schemas.microsoft.com/office/drawing/2014/main" id="{E71D4BDA-BC0A-4A6B-B482-9E3523A8B092}"/>
              </a:ext>
            </a:extLst>
          </p:cNvPr>
          <p:cNvSpPr txBox="1"/>
          <p:nvPr/>
        </p:nvSpPr>
        <p:spPr>
          <a:xfrm>
            <a:off x="1138606" y="4293063"/>
            <a:ext cx="3383453" cy="1384995"/>
          </a:xfrm>
          <a:prstGeom prst="rect">
            <a:avLst/>
          </a:prstGeom>
          <a:noFill/>
        </p:spPr>
        <p:txBody>
          <a:bodyPr wrap="square">
            <a:spAutoFit/>
          </a:bodyPr>
          <a:lstStyle/>
          <a:p>
            <a:pPr marL="0" marR="0" algn="ctr"/>
            <a:r>
              <a:rPr lang="en-US" sz="12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Urban outdoor workers are frequently exposed to above-limit levels of air pollution according to the World Health Organization </a:t>
            </a:r>
            <a:r>
              <a:rPr lang="en-US" sz="1200" u="sng"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hlinkClick r:id="rId3"/>
              </a:rPr>
              <a:t>https://www.edriving.com/three60/outdoor-workers-exposed-to-above-limit-levels-of-air-pollution/</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487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655359" y="1809220"/>
            <a:ext cx="6560449" cy="4452431"/>
          </a:xfrm>
        </p:spPr>
        <p:txBody>
          <a:bodyPr>
            <a:normAutofit/>
          </a:bodyPr>
          <a:lstStyle/>
          <a:p>
            <a:pPr marL="0" indent="0">
              <a:buNone/>
            </a:pPr>
            <a:r>
              <a:rPr lang="en-US"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The outdoor air pollutants that rural residents are exposed to are slightly different from pollution encountered in urban areas. Agricultural workers, for example are at risk to being exposed to grain dust and toxic residues from moldy grains such as aflatoxin.  Heavy exposure to grain dust can cause a respiratory disease called Farmer's Lung.  Exposure to aflatoxins can cause cancer.</a:t>
            </a:r>
          </a:p>
          <a:p>
            <a:pPr marL="0" marR="0"/>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Outdoor air pollutants, regardless of their source, tend to cause or worsen respiratory problems such as asthma and emphysema.</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The best protection from outdoor air pollutants is to remain indoors, especially during ozone alerts.   When this is not possible, try to keep your level of activity to a minimum.  Also, wear a dust mask when working in a dusty environment.</a:t>
            </a:r>
            <a:endParaRPr lang="en-US" sz="18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Outdoor Air Pollutants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0F5CCCD-2A31-41D1-B886-82DC91BD1BDA}"/>
              </a:ext>
            </a:extLst>
          </p:cNvPr>
          <p:cNvPicPr/>
          <p:nvPr/>
        </p:nvPicPr>
        <p:blipFill>
          <a:blip r:embed="rId2"/>
          <a:stretch>
            <a:fillRect/>
          </a:stretch>
        </p:blipFill>
        <p:spPr>
          <a:xfrm>
            <a:off x="7410450" y="1809220"/>
            <a:ext cx="4430367" cy="2736276"/>
          </a:xfrm>
          <a:prstGeom prst="rect">
            <a:avLst/>
          </a:prstGeom>
        </p:spPr>
      </p:pic>
      <p:sp>
        <p:nvSpPr>
          <p:cNvPr id="9" name="TextBox 8">
            <a:extLst>
              <a:ext uri="{FF2B5EF4-FFF2-40B4-BE49-F238E27FC236}">
                <a16:creationId xmlns:a16="http://schemas.microsoft.com/office/drawing/2014/main" id="{A68E33EF-BC1D-4671-9190-707BCFD5D915}"/>
              </a:ext>
            </a:extLst>
          </p:cNvPr>
          <p:cNvSpPr txBox="1"/>
          <p:nvPr/>
        </p:nvSpPr>
        <p:spPr>
          <a:xfrm>
            <a:off x="7838246" y="4737797"/>
            <a:ext cx="3574773" cy="1015663"/>
          </a:xfrm>
          <a:prstGeom prst="rect">
            <a:avLst/>
          </a:prstGeom>
          <a:noFill/>
        </p:spPr>
        <p:txBody>
          <a:bodyPr wrap="square">
            <a:spAutoFit/>
          </a:bodyPr>
          <a:lstStyle/>
          <a:p>
            <a:pPr marL="0" marR="0" algn="ctr"/>
            <a:r>
              <a:rPr lang="en-US" sz="12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Rural farmworkers are also exposed to high levels of air pollutants. </a:t>
            </a:r>
            <a:r>
              <a:rPr lang="en-US" sz="1200" u="sng"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hlinkClick r:id="rId3"/>
              </a:rPr>
              <a:t>https://aghealth.ucdavis.edu/news/agricultural-practices-which-produce-most-air-pollution-risk-farmworkers</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298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CF39-741A-448D-BF91-D2E761DAC16D}"/>
              </a:ext>
            </a:extLst>
          </p:cNvPr>
          <p:cNvSpPr>
            <a:spLocks noGrp="1"/>
          </p:cNvSpPr>
          <p:nvPr>
            <p:ph type="title"/>
          </p:nvPr>
        </p:nvSpPr>
        <p:spPr/>
        <p:txBody>
          <a:bodyPr/>
          <a:lstStyle/>
          <a:p>
            <a:pPr algn="ctr"/>
            <a:r>
              <a:rPr lang="en-US" dirty="0"/>
              <a:t>Navigation Table</a:t>
            </a:r>
          </a:p>
        </p:txBody>
      </p:sp>
      <p:graphicFrame>
        <p:nvGraphicFramePr>
          <p:cNvPr id="4" name="Table 4">
            <a:extLst>
              <a:ext uri="{FF2B5EF4-FFF2-40B4-BE49-F238E27FC236}">
                <a16:creationId xmlns:a16="http://schemas.microsoft.com/office/drawing/2014/main" id="{21EDF317-86B7-4B54-B116-7C0353C69F3C}"/>
              </a:ext>
            </a:extLst>
          </p:cNvPr>
          <p:cNvGraphicFramePr>
            <a:graphicFrameLocks noGrp="1"/>
          </p:cNvGraphicFramePr>
          <p:nvPr>
            <p:ph idx="1"/>
            <p:extLst>
              <p:ext uri="{D42A27DB-BD31-4B8C-83A1-F6EECF244321}">
                <p14:modId xmlns:p14="http://schemas.microsoft.com/office/powerpoint/2010/main" val="2645869341"/>
              </p:ext>
            </p:extLst>
          </p:nvPr>
        </p:nvGraphicFramePr>
        <p:xfrm>
          <a:off x="3461572" y="2142037"/>
          <a:ext cx="5268856" cy="3032685"/>
        </p:xfrm>
        <a:graphic>
          <a:graphicData uri="http://schemas.openxmlformats.org/drawingml/2006/table">
            <a:tbl>
              <a:tblPr firstRow="1" bandRow="1">
                <a:tableStyleId>{5C22544A-7EE6-4342-B048-85BDC9FD1C3A}</a:tableStyleId>
              </a:tblPr>
              <a:tblGrid>
                <a:gridCol w="5268856">
                  <a:extLst>
                    <a:ext uri="{9D8B030D-6E8A-4147-A177-3AD203B41FA5}">
                      <a16:colId xmlns:a16="http://schemas.microsoft.com/office/drawing/2014/main" val="757750827"/>
                    </a:ext>
                  </a:extLst>
                </a:gridCol>
              </a:tblGrid>
              <a:tr h="403119">
                <a:tc>
                  <a:txBody>
                    <a:bodyPr/>
                    <a:lstStyle/>
                    <a:p>
                      <a:pPr algn="ctr"/>
                      <a:r>
                        <a:rPr lang="en-US" sz="2400" dirty="0"/>
                        <a:t>Toxic or Not: Every Breath You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323710"/>
                  </a:ext>
                </a:extLst>
              </a:tr>
              <a:tr h="515097">
                <a:tc>
                  <a:txBody>
                    <a:bodyPr/>
                    <a:lstStyle/>
                    <a:p>
                      <a:pPr algn="ctr"/>
                      <a:r>
                        <a:rPr lang="en-US" dirty="0">
                          <a:solidFill>
                            <a:schemeClr val="tx1"/>
                          </a:solidFill>
                          <a:hlinkClick r:id="rId2" action="ppaction://hlinksldjump">
                            <a:extLst>
                              <a:ext uri="{A12FA001-AC4F-418D-AE19-62706E023703}">
                                <ahyp:hlinkClr xmlns:ahyp="http://schemas.microsoft.com/office/drawing/2018/hyperlinkcolor" val="tx"/>
                              </a:ext>
                            </a:extLst>
                          </a:hlinkClick>
                        </a:rPr>
                        <a:t>Introduction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68092"/>
                  </a:ext>
                </a:extLst>
              </a:tr>
              <a:tr h="515097">
                <a:tc>
                  <a:txBody>
                    <a:bodyPr/>
                    <a:lstStyle/>
                    <a:p>
                      <a:pPr algn="ctr"/>
                      <a:r>
                        <a:rPr lang="en-US" dirty="0">
                          <a:solidFill>
                            <a:schemeClr val="tx1"/>
                          </a:solidFill>
                          <a:hlinkClick r:id="rId3" action="ppaction://hlinksldjump">
                            <a:extLst>
                              <a:ext uri="{A12FA001-AC4F-418D-AE19-62706E023703}">
                                <ahyp:hlinkClr xmlns:ahyp="http://schemas.microsoft.com/office/drawing/2018/hyperlinkcolor" val="tx"/>
                              </a:ext>
                            </a:extLst>
                          </a:hlinkClick>
                        </a:rPr>
                        <a:t>Pre-Test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030695"/>
                  </a:ext>
                </a:extLst>
              </a:tr>
              <a:tr h="515097">
                <a:tc>
                  <a:txBody>
                    <a:bodyPr/>
                    <a:lstStyle/>
                    <a:p>
                      <a:pPr algn="ctr"/>
                      <a:r>
                        <a:rPr lang="en-US" dirty="0">
                          <a:solidFill>
                            <a:schemeClr val="tx1"/>
                          </a:solidFill>
                          <a:hlinkClick r:id="rId4" action="ppaction://hlinksldjump">
                            <a:extLst>
                              <a:ext uri="{A12FA001-AC4F-418D-AE19-62706E023703}">
                                <ahyp:hlinkClr xmlns:ahyp="http://schemas.microsoft.com/office/drawing/2018/hyperlinkcolor" val="tx"/>
                              </a:ext>
                            </a:extLst>
                          </a:hlinkClick>
                        </a:rPr>
                        <a:t>Lesson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6920277"/>
                  </a:ext>
                </a:extLst>
              </a:tr>
              <a:tr h="515097">
                <a:tc>
                  <a:txBody>
                    <a:bodyPr/>
                    <a:lstStyle/>
                    <a:p>
                      <a:pPr algn="ctr"/>
                      <a:r>
                        <a:rPr lang="en-US" dirty="0">
                          <a:solidFill>
                            <a:schemeClr val="tx1"/>
                          </a:solidFill>
                          <a:hlinkClick r:id="rId5" action="ppaction://hlinksldjump">
                            <a:extLst>
                              <a:ext uri="{A12FA001-AC4F-418D-AE19-62706E023703}">
                                <ahyp:hlinkClr xmlns:ahyp="http://schemas.microsoft.com/office/drawing/2018/hyperlinkcolor" val="tx"/>
                              </a:ext>
                            </a:extLst>
                          </a:hlinkClick>
                        </a:rPr>
                        <a:t>Activity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644516"/>
                  </a:ext>
                </a:extLst>
              </a:tr>
              <a:tr h="515097">
                <a:tc>
                  <a:txBody>
                    <a:bodyPr/>
                    <a:lstStyle/>
                    <a:p>
                      <a:pPr algn="ctr"/>
                      <a:r>
                        <a:rPr lang="en-US" dirty="0">
                          <a:solidFill>
                            <a:schemeClr val="tx1"/>
                          </a:solidFill>
                          <a:hlinkClick r:id="rId6" action="ppaction://hlinksldjump">
                            <a:extLst>
                              <a:ext uri="{A12FA001-AC4F-418D-AE19-62706E023703}">
                                <ahyp:hlinkClr xmlns:ahyp="http://schemas.microsoft.com/office/drawing/2018/hyperlinkcolor" val="tx"/>
                              </a:ext>
                            </a:extLst>
                          </a:hlinkClick>
                        </a:rPr>
                        <a:t>Post-Test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706512"/>
                  </a:ext>
                </a:extLst>
              </a:tr>
            </a:tbl>
          </a:graphicData>
        </a:graphic>
      </p:graphicFrame>
    </p:spTree>
    <p:extLst>
      <p:ext uri="{BB962C8B-B14F-4D97-AF65-F5344CB8AC3E}">
        <p14:creationId xmlns:p14="http://schemas.microsoft.com/office/powerpoint/2010/main" val="72693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Outdoor Air Pollutants: </a:t>
            </a:r>
          </a:p>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List of Common Outdoor Air Pollutants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B040B11A-694E-4F89-9FE5-CC4455BF0E93}"/>
              </a:ext>
            </a:extLst>
          </p:cNvPr>
          <p:cNvGraphicFramePr>
            <a:graphicFrameLocks noGrp="1"/>
          </p:cNvGraphicFramePr>
          <p:nvPr>
            <p:extLst>
              <p:ext uri="{D42A27DB-BD31-4B8C-83A1-F6EECF244321}">
                <p14:modId xmlns:p14="http://schemas.microsoft.com/office/powerpoint/2010/main" val="476694364"/>
              </p:ext>
            </p:extLst>
          </p:nvPr>
        </p:nvGraphicFramePr>
        <p:xfrm>
          <a:off x="706783" y="1809221"/>
          <a:ext cx="10922001" cy="4451286"/>
        </p:xfrm>
        <a:graphic>
          <a:graphicData uri="http://schemas.openxmlformats.org/drawingml/2006/table">
            <a:tbl>
              <a:tblPr firstRow="1" bandRow="1">
                <a:tableStyleId>{5C22544A-7EE6-4342-B048-85BDC9FD1C3A}</a:tableStyleId>
              </a:tblPr>
              <a:tblGrid>
                <a:gridCol w="3613426">
                  <a:extLst>
                    <a:ext uri="{9D8B030D-6E8A-4147-A177-3AD203B41FA5}">
                      <a16:colId xmlns:a16="http://schemas.microsoft.com/office/drawing/2014/main" val="1481233260"/>
                    </a:ext>
                  </a:extLst>
                </a:gridCol>
                <a:gridCol w="3667908">
                  <a:extLst>
                    <a:ext uri="{9D8B030D-6E8A-4147-A177-3AD203B41FA5}">
                      <a16:colId xmlns:a16="http://schemas.microsoft.com/office/drawing/2014/main" val="1780124069"/>
                    </a:ext>
                  </a:extLst>
                </a:gridCol>
                <a:gridCol w="3640667">
                  <a:extLst>
                    <a:ext uri="{9D8B030D-6E8A-4147-A177-3AD203B41FA5}">
                      <a16:colId xmlns:a16="http://schemas.microsoft.com/office/drawing/2014/main" val="2749123073"/>
                    </a:ext>
                  </a:extLst>
                </a:gridCol>
              </a:tblGrid>
              <a:tr h="496657">
                <a:tc>
                  <a:txBody>
                    <a:bodyPr/>
                    <a:lstStyle/>
                    <a:p>
                      <a:pPr algn="ctr"/>
                      <a:r>
                        <a:rPr lang="en-US" b="1" dirty="0">
                          <a:latin typeface="Verdana" panose="020B0604030504040204" pitchFamily="34" charset="0"/>
                          <a:ea typeface="Verdana" panose="020B0604030504040204" pitchFamily="34" charset="0"/>
                        </a:rPr>
                        <a:t>Pollutant Name and Description</a:t>
                      </a:r>
                    </a:p>
                  </a:txBody>
                  <a:tcPr/>
                </a:tc>
                <a:tc>
                  <a:txBody>
                    <a:bodyPr/>
                    <a:lstStyle/>
                    <a:p>
                      <a:pPr algn="ctr"/>
                      <a:r>
                        <a:rPr lang="en-US" b="1" dirty="0">
                          <a:latin typeface="Verdana" panose="020B0604030504040204" pitchFamily="34" charset="0"/>
                          <a:ea typeface="Verdana" panose="020B0604030504040204" pitchFamily="34" charset="0"/>
                        </a:rPr>
                        <a:t>Symptoms</a:t>
                      </a:r>
                    </a:p>
                  </a:txBody>
                  <a:tcPr/>
                </a:tc>
                <a:tc>
                  <a:txBody>
                    <a:bodyPr/>
                    <a:lstStyle/>
                    <a:p>
                      <a:pPr algn="ctr"/>
                      <a:r>
                        <a:rPr lang="en-US" b="1" dirty="0">
                          <a:latin typeface="Verdana" panose="020B0604030504040204" pitchFamily="34" charset="0"/>
                          <a:ea typeface="Verdana" panose="020B0604030504040204" pitchFamily="34" charset="0"/>
                        </a:rPr>
                        <a:t>Source</a:t>
                      </a:r>
                    </a:p>
                  </a:txBody>
                  <a:tcPr/>
                </a:tc>
                <a:extLst>
                  <a:ext uri="{0D108BD9-81ED-4DB2-BD59-A6C34878D82A}">
                    <a16:rowId xmlns:a16="http://schemas.microsoft.com/office/drawing/2014/main" val="3279116110"/>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Carbon Monoxide (CO)</a:t>
                      </a:r>
                    </a:p>
                    <a:p>
                      <a:r>
                        <a:rPr lang="en-US" sz="1200" kern="1200" dirty="0">
                          <a:solidFill>
                            <a:schemeClr val="dk1"/>
                          </a:solidFill>
                          <a:effectLst/>
                          <a:latin typeface="Verdana" panose="020B0604030504040204" pitchFamily="34" charset="0"/>
                          <a:ea typeface="Verdana" panose="020B0604030504040204" pitchFamily="34" charset="0"/>
                          <a:cs typeface="+mn-cs"/>
                        </a:rPr>
                        <a:t>A gas that is colorless, odorless, and at high levels, poisonous.</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Blurred vision, reduced work capacity, reduced manual dexterity, poor learning ability, and difficulty in completing tasks. </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CO forms when carbon in fuel is not burned completely.  It is found in motor vehicle exhausts, industrial processes, non-transportation fuel combustion, and natural sources such as wild fires.</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664815750"/>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Nitrogen Dioxide (NO</a:t>
                      </a:r>
                      <a:r>
                        <a:rPr lang="en-US" sz="1200" b="1" kern="1200" baseline="-25000" dirty="0">
                          <a:solidFill>
                            <a:schemeClr val="dk1"/>
                          </a:solidFill>
                          <a:effectLst/>
                          <a:latin typeface="Verdana" panose="020B0604030504040204" pitchFamily="34" charset="0"/>
                          <a:ea typeface="Verdana" panose="020B0604030504040204" pitchFamily="34" charset="0"/>
                          <a:cs typeface="+mn-cs"/>
                        </a:rPr>
                        <a:t>2</a:t>
                      </a:r>
                      <a:r>
                        <a:rPr lang="en-US" sz="1200" b="1" kern="1200" dirty="0">
                          <a:solidFill>
                            <a:schemeClr val="dk1"/>
                          </a:solidFill>
                          <a:effectLst/>
                          <a:latin typeface="Verdana" panose="020B0604030504040204" pitchFamily="34" charset="0"/>
                          <a:ea typeface="Verdana" panose="020B0604030504040204" pitchFamily="34" charset="0"/>
                          <a:cs typeface="+mn-cs"/>
                        </a:rPr>
                        <a:t>)</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Irritated lungs and less resistance to respiratory infections such as influenza.  Acute respiratory disease too in children.</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Light brown gas.  Usually enters the air as a result of high temperature combustion processes, home heaters, and gas stores are also sources of NO</a:t>
                      </a:r>
                      <a:r>
                        <a:rPr lang="en-US" sz="1200" kern="1200" baseline="-25000" dirty="0">
                          <a:solidFill>
                            <a:schemeClr val="dk1"/>
                          </a:solidFill>
                          <a:effectLst/>
                          <a:latin typeface="Verdana" panose="020B0604030504040204" pitchFamily="34" charset="0"/>
                          <a:ea typeface="Verdana" panose="020B0604030504040204" pitchFamily="34" charset="0"/>
                          <a:cs typeface="+mn-cs"/>
                        </a:rPr>
                        <a:t>2</a:t>
                      </a:r>
                      <a:r>
                        <a:rPr lang="en-US" sz="1200" kern="1200" dirty="0">
                          <a:solidFill>
                            <a:schemeClr val="dk1"/>
                          </a:solidFill>
                          <a:effectLst/>
                          <a:latin typeface="Verdana" panose="020B0604030504040204" pitchFamily="34" charset="0"/>
                          <a:ea typeface="Verdana" panose="020B0604030504040204" pitchFamily="34" charset="0"/>
                          <a:cs typeface="+mn-cs"/>
                        </a:rPr>
                        <a:t>.</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65261406"/>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Ozone (troposphere) (O</a:t>
                      </a:r>
                      <a:r>
                        <a:rPr lang="en-US" sz="1200" b="1" kern="1200" baseline="-25000" dirty="0">
                          <a:solidFill>
                            <a:schemeClr val="dk1"/>
                          </a:solidFill>
                          <a:effectLst/>
                          <a:latin typeface="Verdana" panose="020B0604030504040204" pitchFamily="34" charset="0"/>
                          <a:ea typeface="Verdana" panose="020B0604030504040204" pitchFamily="34" charset="0"/>
                          <a:cs typeface="+mn-cs"/>
                        </a:rPr>
                        <a:t>3</a:t>
                      </a:r>
                      <a:r>
                        <a:rPr lang="en-US" sz="1200" b="1" kern="1200" dirty="0">
                          <a:solidFill>
                            <a:schemeClr val="dk1"/>
                          </a:solidFill>
                          <a:effectLst/>
                          <a:latin typeface="Verdana" panose="020B0604030504040204" pitchFamily="34" charset="0"/>
                          <a:ea typeface="Verdana" panose="020B0604030504040204" pitchFamily="34" charset="0"/>
                          <a:cs typeface="+mn-cs"/>
                        </a:rPr>
                        <a:t>)</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Shortness of breath, chest pain, wheezing, and coughing. Bacterial pneumonia results from long term, repeated exposure to high levels of ozone.  </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Highly reactive gas in form of oxygen.  Main component of air pollution known as smog.  Forms by action of sunlight on carbon-based chemicals, acting in combination with oxides of nitrogen.</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457383927"/>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Particulate Matter (PM)</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Can trigger asthma attacks and cause wheezing, coughing, and respiratory irritation in individuals with sensitive airways.</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Generic term for a type of air pollution that consists of complex and various mixture of particles. These solids include dirt, soil dust, pollens, molds, ashes, and soot.  </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56812576"/>
                  </a:ext>
                </a:extLst>
              </a:tr>
            </a:tbl>
          </a:graphicData>
        </a:graphic>
      </p:graphicFrame>
    </p:spTree>
    <p:extLst>
      <p:ext uri="{BB962C8B-B14F-4D97-AF65-F5344CB8AC3E}">
        <p14:creationId xmlns:p14="http://schemas.microsoft.com/office/powerpoint/2010/main" val="252750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Outdoor Air Pollutants: </a:t>
            </a:r>
          </a:p>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List of Common Outdoor Air Pollutants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B040B11A-694E-4F89-9FE5-CC4455BF0E93}"/>
              </a:ext>
            </a:extLst>
          </p:cNvPr>
          <p:cNvGraphicFramePr>
            <a:graphicFrameLocks noGrp="1"/>
          </p:cNvGraphicFramePr>
          <p:nvPr>
            <p:extLst>
              <p:ext uri="{D42A27DB-BD31-4B8C-83A1-F6EECF244321}">
                <p14:modId xmlns:p14="http://schemas.microsoft.com/office/powerpoint/2010/main" val="3210504416"/>
              </p:ext>
            </p:extLst>
          </p:nvPr>
        </p:nvGraphicFramePr>
        <p:xfrm>
          <a:off x="706783" y="1809221"/>
          <a:ext cx="10922001" cy="3734403"/>
        </p:xfrm>
        <a:graphic>
          <a:graphicData uri="http://schemas.openxmlformats.org/drawingml/2006/table">
            <a:tbl>
              <a:tblPr firstRow="1" bandRow="1">
                <a:tableStyleId>{5C22544A-7EE6-4342-B048-85BDC9FD1C3A}</a:tableStyleId>
              </a:tblPr>
              <a:tblGrid>
                <a:gridCol w="3613426">
                  <a:extLst>
                    <a:ext uri="{9D8B030D-6E8A-4147-A177-3AD203B41FA5}">
                      <a16:colId xmlns:a16="http://schemas.microsoft.com/office/drawing/2014/main" val="1481233260"/>
                    </a:ext>
                  </a:extLst>
                </a:gridCol>
                <a:gridCol w="3667908">
                  <a:extLst>
                    <a:ext uri="{9D8B030D-6E8A-4147-A177-3AD203B41FA5}">
                      <a16:colId xmlns:a16="http://schemas.microsoft.com/office/drawing/2014/main" val="1780124069"/>
                    </a:ext>
                  </a:extLst>
                </a:gridCol>
                <a:gridCol w="3640667">
                  <a:extLst>
                    <a:ext uri="{9D8B030D-6E8A-4147-A177-3AD203B41FA5}">
                      <a16:colId xmlns:a16="http://schemas.microsoft.com/office/drawing/2014/main" val="2749123073"/>
                    </a:ext>
                  </a:extLst>
                </a:gridCol>
              </a:tblGrid>
              <a:tr h="496657">
                <a:tc>
                  <a:txBody>
                    <a:bodyPr/>
                    <a:lstStyle/>
                    <a:p>
                      <a:pPr algn="ctr"/>
                      <a:r>
                        <a:rPr lang="en-US" b="1" dirty="0">
                          <a:latin typeface="Verdana" panose="020B0604030504040204" pitchFamily="34" charset="0"/>
                          <a:ea typeface="Verdana" panose="020B0604030504040204" pitchFamily="34" charset="0"/>
                        </a:rPr>
                        <a:t>Pollutant Name and Description</a:t>
                      </a:r>
                    </a:p>
                  </a:txBody>
                  <a:tcPr/>
                </a:tc>
                <a:tc>
                  <a:txBody>
                    <a:bodyPr/>
                    <a:lstStyle/>
                    <a:p>
                      <a:pPr algn="ctr"/>
                      <a:r>
                        <a:rPr lang="en-US" b="1" dirty="0">
                          <a:latin typeface="Verdana" panose="020B0604030504040204" pitchFamily="34" charset="0"/>
                          <a:ea typeface="Verdana" panose="020B0604030504040204" pitchFamily="34" charset="0"/>
                        </a:rPr>
                        <a:t>Symptoms</a:t>
                      </a:r>
                    </a:p>
                  </a:txBody>
                  <a:tcPr/>
                </a:tc>
                <a:tc>
                  <a:txBody>
                    <a:bodyPr/>
                    <a:lstStyle/>
                    <a:p>
                      <a:pPr algn="ctr"/>
                      <a:r>
                        <a:rPr lang="en-US" b="1" dirty="0">
                          <a:latin typeface="Verdana" panose="020B0604030504040204" pitchFamily="34" charset="0"/>
                          <a:ea typeface="Verdana" panose="020B0604030504040204" pitchFamily="34" charset="0"/>
                        </a:rPr>
                        <a:t>Source</a:t>
                      </a:r>
                    </a:p>
                  </a:txBody>
                  <a:tcPr/>
                </a:tc>
                <a:extLst>
                  <a:ext uri="{0D108BD9-81ED-4DB2-BD59-A6C34878D82A}">
                    <a16:rowId xmlns:a16="http://schemas.microsoft.com/office/drawing/2014/main" val="3279116110"/>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Sulfur Monoxide (SO)</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Respiratory illness, alterations in the lung's defenses, and aggravation of existing cardiovascular disease.</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Formed when fuel containing sulfur (mainly coal and oil) is burned.  Large industrial facilities have the highest monitored concentration of SO.</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664815750"/>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Benzene</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Chronic exposure to a low dose can cause leukemia. Acute effects from a high dose are drowsiness, dizziness, rapid heart rate, headaches, tremors, confusion, and unconsciousness.  Death can occur from inhaling a very high level of benzene. </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Used in industrial plant as starting chemical for synthesis of plastic, nylon components, and synthetic detergents.  Also released into the environment from volcanoes and forest fires.  Gasoline pumps and tobacco smoke also discharge benzene into the air. </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65261406"/>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Xylene </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Headaches, lack of muscle coordination, dizziness, confusion, impaired sense of balance, irritation of the skin, eye, nose, and throat, vomiting, and irritation of the stomach.</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Colorless , sweet smelling gas.  Mostly a synthetic chemical produced from petroleum.  Also, a natural product of forest fires.  Found in airplane fuel, gasoline, and cigarette smoke.</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457383927"/>
                  </a:ext>
                </a:extLst>
              </a:tr>
            </a:tbl>
          </a:graphicData>
        </a:graphic>
      </p:graphicFrame>
    </p:spTree>
    <p:extLst>
      <p:ext uri="{BB962C8B-B14F-4D97-AF65-F5344CB8AC3E}">
        <p14:creationId xmlns:p14="http://schemas.microsoft.com/office/powerpoint/2010/main" val="1448401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Outdoor Air Pollutants: </a:t>
            </a:r>
          </a:p>
          <a:p>
            <a:pPr>
              <a:lnSpc>
                <a:spcPct val="107000"/>
              </a:lnSpc>
              <a:spcBef>
                <a:spcPts val="0"/>
              </a:spcBef>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List of Common Outdoor Air Pollutants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B040B11A-694E-4F89-9FE5-CC4455BF0E93}"/>
              </a:ext>
            </a:extLst>
          </p:cNvPr>
          <p:cNvGraphicFramePr>
            <a:graphicFrameLocks noGrp="1"/>
          </p:cNvGraphicFramePr>
          <p:nvPr>
            <p:extLst>
              <p:ext uri="{D42A27DB-BD31-4B8C-83A1-F6EECF244321}">
                <p14:modId xmlns:p14="http://schemas.microsoft.com/office/powerpoint/2010/main" val="1976286518"/>
              </p:ext>
            </p:extLst>
          </p:nvPr>
        </p:nvGraphicFramePr>
        <p:xfrm>
          <a:off x="706783" y="1809221"/>
          <a:ext cx="10922001" cy="3339369"/>
        </p:xfrm>
        <a:graphic>
          <a:graphicData uri="http://schemas.openxmlformats.org/drawingml/2006/table">
            <a:tbl>
              <a:tblPr firstRow="1" bandRow="1">
                <a:tableStyleId>{5C22544A-7EE6-4342-B048-85BDC9FD1C3A}</a:tableStyleId>
              </a:tblPr>
              <a:tblGrid>
                <a:gridCol w="3613426">
                  <a:extLst>
                    <a:ext uri="{9D8B030D-6E8A-4147-A177-3AD203B41FA5}">
                      <a16:colId xmlns:a16="http://schemas.microsoft.com/office/drawing/2014/main" val="1481233260"/>
                    </a:ext>
                  </a:extLst>
                </a:gridCol>
                <a:gridCol w="3667908">
                  <a:extLst>
                    <a:ext uri="{9D8B030D-6E8A-4147-A177-3AD203B41FA5}">
                      <a16:colId xmlns:a16="http://schemas.microsoft.com/office/drawing/2014/main" val="1780124069"/>
                    </a:ext>
                  </a:extLst>
                </a:gridCol>
                <a:gridCol w="3640667">
                  <a:extLst>
                    <a:ext uri="{9D8B030D-6E8A-4147-A177-3AD203B41FA5}">
                      <a16:colId xmlns:a16="http://schemas.microsoft.com/office/drawing/2014/main" val="2749123073"/>
                    </a:ext>
                  </a:extLst>
                </a:gridCol>
              </a:tblGrid>
              <a:tr h="496657">
                <a:tc>
                  <a:txBody>
                    <a:bodyPr/>
                    <a:lstStyle/>
                    <a:p>
                      <a:pPr algn="ctr"/>
                      <a:r>
                        <a:rPr lang="en-US" b="1" dirty="0">
                          <a:latin typeface="Verdana" panose="020B0604030504040204" pitchFamily="34" charset="0"/>
                          <a:ea typeface="Verdana" panose="020B0604030504040204" pitchFamily="34" charset="0"/>
                        </a:rPr>
                        <a:t>Pollutant Name and Description</a:t>
                      </a:r>
                    </a:p>
                  </a:txBody>
                  <a:tcPr/>
                </a:tc>
                <a:tc>
                  <a:txBody>
                    <a:bodyPr/>
                    <a:lstStyle/>
                    <a:p>
                      <a:pPr algn="ctr"/>
                      <a:r>
                        <a:rPr lang="en-US" b="1" dirty="0">
                          <a:latin typeface="Verdana" panose="020B0604030504040204" pitchFamily="34" charset="0"/>
                          <a:ea typeface="Verdana" panose="020B0604030504040204" pitchFamily="34" charset="0"/>
                        </a:rPr>
                        <a:t>Symptoms</a:t>
                      </a:r>
                    </a:p>
                  </a:txBody>
                  <a:tcPr/>
                </a:tc>
                <a:tc>
                  <a:txBody>
                    <a:bodyPr/>
                    <a:lstStyle/>
                    <a:p>
                      <a:pPr algn="ctr"/>
                      <a:r>
                        <a:rPr lang="en-US" b="1" dirty="0">
                          <a:latin typeface="Verdana" panose="020B0604030504040204" pitchFamily="34" charset="0"/>
                          <a:ea typeface="Verdana" panose="020B0604030504040204" pitchFamily="34" charset="0"/>
                        </a:rPr>
                        <a:t>Source</a:t>
                      </a:r>
                    </a:p>
                  </a:txBody>
                  <a:tcPr/>
                </a:tc>
                <a:extLst>
                  <a:ext uri="{0D108BD9-81ED-4DB2-BD59-A6C34878D82A}">
                    <a16:rowId xmlns:a16="http://schemas.microsoft.com/office/drawing/2014/main" val="3279116110"/>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Styrene</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Dizziness, drowsiness, headaches, nausea, and weakness. </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Liquid that is colorless to yellow. Burning styrene produces toxic fumes.</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664815750"/>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Farmer's Lung Disease (Extrinsic Allergic Alveolitis)</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Breathlessness, dry irritating cough, sneezing spells, runny nose, congestion, itchy/watery eyes and wheezing are all symptoms of this disease. </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Allergic disease usually caused by breathing dust from moldy hay.  Can be caused by corn, silage, wheat, or even tobacco.</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165261406"/>
                  </a:ext>
                </a:extLst>
              </a:tr>
              <a:tr h="899763">
                <a:tc>
                  <a:txBody>
                    <a:bodyPr/>
                    <a:lstStyle/>
                    <a:p>
                      <a:r>
                        <a:rPr lang="en-US" sz="1200" b="1" kern="1200" dirty="0">
                          <a:solidFill>
                            <a:schemeClr val="dk1"/>
                          </a:solidFill>
                          <a:effectLst/>
                          <a:latin typeface="Verdana" panose="020B0604030504040204" pitchFamily="34" charset="0"/>
                          <a:ea typeface="Verdana" panose="020B0604030504040204" pitchFamily="34" charset="0"/>
                          <a:cs typeface="+mn-cs"/>
                        </a:rPr>
                        <a:t>Aflatoxin</a:t>
                      </a:r>
                      <a:endParaRPr lang="en-US" sz="1200" b="1"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Liver damage or even liver cancer could result.</a:t>
                      </a:r>
                      <a:endParaRPr lang="en-US" sz="1200" dirty="0">
                        <a:latin typeface="Verdana" panose="020B0604030504040204" pitchFamily="34" charset="0"/>
                        <a:ea typeface="Verdana" panose="020B0604030504040204" pitchFamily="34" charset="0"/>
                      </a:endParaRPr>
                    </a:p>
                  </a:txBody>
                  <a:tcPr/>
                </a:tc>
                <a:tc>
                  <a:txBody>
                    <a:bodyPr/>
                    <a:lstStyle/>
                    <a:p>
                      <a:r>
                        <a:rPr lang="en-US" sz="1200" kern="1200" dirty="0">
                          <a:solidFill>
                            <a:schemeClr val="dk1"/>
                          </a:solidFill>
                          <a:effectLst/>
                          <a:latin typeface="Verdana" panose="020B0604030504040204" pitchFamily="34" charset="0"/>
                          <a:ea typeface="Verdana" panose="020B0604030504040204" pitchFamily="34" charset="0"/>
                          <a:cs typeface="+mn-cs"/>
                        </a:rPr>
                        <a:t>Mold that grows on crops such as peanuts, tree nuts, corn, wheat, and oil seeds.</a:t>
                      </a:r>
                      <a:endParaRPr lang="en-US"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457383927"/>
                  </a:ext>
                </a:extLst>
              </a:tr>
            </a:tbl>
          </a:graphicData>
        </a:graphic>
      </p:graphicFrame>
    </p:spTree>
    <p:extLst>
      <p:ext uri="{BB962C8B-B14F-4D97-AF65-F5344CB8AC3E}">
        <p14:creationId xmlns:p14="http://schemas.microsoft.com/office/powerpoint/2010/main" val="210453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3092777" y="2881312"/>
            <a:ext cx="6006445" cy="2275439"/>
          </a:xfrm>
        </p:spPr>
        <p:txBody>
          <a:bodyPr>
            <a:norm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Some environments can expose people to toxic chemicals and require special consideration. These include working with arts and crafts, child care/school settings, work places, and waste sites.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Special Environments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929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1211590" y="1933574"/>
            <a:ext cx="4779635" cy="2275439"/>
          </a:xfrm>
        </p:spPr>
        <p:txBody>
          <a:bodyPr>
            <a:normAutofit lnSpcReduction="10000"/>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There are three major types of hazards when dealing with arts and crafts: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none" strike="noStrike"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heavy metals</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(lead and mercury)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none" strike="noStrike"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organic solvents</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(paint thinners and cleaners)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u="none" strike="noStrike"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dust and fibers</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(asbestos, silica powders)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Special Environments:</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Arts and Crafts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8CD1447-2463-439A-8B61-34C93E6B04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15087" y="1809221"/>
            <a:ext cx="4695825" cy="3190875"/>
          </a:xfrm>
          <a:prstGeom prst="rect">
            <a:avLst/>
          </a:prstGeom>
          <a:noFill/>
          <a:ln>
            <a:noFill/>
          </a:ln>
        </p:spPr>
      </p:pic>
      <p:sp>
        <p:nvSpPr>
          <p:cNvPr id="9" name="TextBox 8">
            <a:extLst>
              <a:ext uri="{FF2B5EF4-FFF2-40B4-BE49-F238E27FC236}">
                <a16:creationId xmlns:a16="http://schemas.microsoft.com/office/drawing/2014/main" id="{1A216C92-1A80-4B55-AB28-EE0CCBD9A6FD}"/>
              </a:ext>
            </a:extLst>
          </p:cNvPr>
          <p:cNvSpPr txBox="1"/>
          <p:nvPr/>
        </p:nvSpPr>
        <p:spPr>
          <a:xfrm>
            <a:off x="6821090" y="5036977"/>
            <a:ext cx="3883817" cy="674608"/>
          </a:xfrm>
          <a:prstGeom prst="rect">
            <a:avLst/>
          </a:prstGeom>
          <a:noFill/>
        </p:spPr>
        <p:txBody>
          <a:bodyPr wrap="square">
            <a:spAutoFit/>
          </a:bodyPr>
          <a:lstStyle/>
          <a:p>
            <a:pPr marL="0" marR="0" algn="ctr">
              <a:lnSpc>
                <a:spcPct val="107000"/>
              </a:lnSpc>
              <a:spcBef>
                <a:spcPts val="0"/>
              </a:spcBef>
              <a:spcAft>
                <a:spcPts val="800"/>
              </a:spcAft>
            </a:pPr>
            <a:r>
              <a:rPr lang="en-US" sz="12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Image from: </a:t>
            </a:r>
            <a:r>
              <a:rPr lang="en-US" sz="1200" u="sng"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hlinkClick r:id="rId3"/>
              </a:rPr>
              <a:t>https://www.webmd.com/children/ss/slideshow-indoor-air-quality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824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6512252" y="2395536"/>
            <a:ext cx="4779635" cy="2275439"/>
          </a:xfrm>
        </p:spPr>
        <p:txBody>
          <a:bodyPr>
            <a:normAutofit/>
          </a:bodyPr>
          <a:lstStyle/>
          <a:p>
            <a:pPr marL="0" marR="0" indent="0">
              <a:lnSpc>
                <a:spcPct val="107000"/>
              </a:lnSpc>
              <a:spcBef>
                <a:spcPts val="0"/>
              </a:spcBef>
              <a:spcAft>
                <a:spcPts val="800"/>
              </a:spcAft>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Unlike commercial house paint, art supplies are not regulated. Therefore, many artists' paints contain metals such as lead, mercury, cadmium, and cobalt. Other supplies such as inks, glazes, pastels, enamels, and solder can also contain these metals.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Special Environments:</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Arts and Crafts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Paint - Wikipedia">
            <a:extLst>
              <a:ext uri="{FF2B5EF4-FFF2-40B4-BE49-F238E27FC236}">
                <a16:creationId xmlns:a16="http://schemas.microsoft.com/office/drawing/2014/main" id="{78CF6F4D-0A90-47BD-AA43-F69060EB90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117" y="1838325"/>
            <a:ext cx="4241165" cy="3181350"/>
          </a:xfrm>
          <a:prstGeom prst="rect">
            <a:avLst/>
          </a:prstGeom>
          <a:noFill/>
          <a:ln>
            <a:noFill/>
          </a:ln>
        </p:spPr>
      </p:pic>
      <p:sp>
        <p:nvSpPr>
          <p:cNvPr id="11" name="TextBox 10">
            <a:extLst>
              <a:ext uri="{FF2B5EF4-FFF2-40B4-BE49-F238E27FC236}">
                <a16:creationId xmlns:a16="http://schemas.microsoft.com/office/drawing/2014/main" id="{99321A44-567C-454C-9A10-60D8F81F39F5}"/>
              </a:ext>
            </a:extLst>
          </p:cNvPr>
          <p:cNvSpPr txBox="1"/>
          <p:nvPr/>
        </p:nvSpPr>
        <p:spPr>
          <a:xfrm>
            <a:off x="1318021" y="5019675"/>
            <a:ext cx="3993355" cy="674608"/>
          </a:xfrm>
          <a:prstGeom prst="rect">
            <a:avLst/>
          </a:prstGeom>
          <a:noFill/>
        </p:spPr>
        <p:txBody>
          <a:bodyPr wrap="square">
            <a:spAutoFit/>
          </a:bodyPr>
          <a:lstStyle/>
          <a:p>
            <a:pPr marL="0" marR="0" algn="ctr">
              <a:lnSpc>
                <a:spcPct val="107000"/>
              </a:lnSpc>
              <a:spcBef>
                <a:spcPts val="0"/>
              </a:spcBef>
              <a:spcAft>
                <a:spcPts val="800"/>
              </a:spcAft>
            </a:pPr>
            <a:r>
              <a:rPr lang="en-US" sz="12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Image: </a:t>
            </a:r>
            <a:r>
              <a:rPr lang="en-US" sz="1200" u="sng"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hlinkClick r:id="rId3"/>
              </a:rPr>
              <a:t>https://en.wikipedia.org/wiki/Paint#/media/File:Multicolored_tempera_paints.jpg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65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1821657" y="2131172"/>
            <a:ext cx="8548686" cy="3733802"/>
          </a:xfrm>
        </p:spPr>
        <p:txBody>
          <a:bodyPr>
            <a:normAutofit/>
          </a:bodyPr>
          <a:lstStyle/>
          <a:p>
            <a:pPr marL="0" marR="0" indent="0">
              <a:lnSpc>
                <a:spcPct val="107000"/>
              </a:lnSpc>
              <a:spcBef>
                <a:spcPts val="0"/>
              </a:spcBef>
              <a:spcAft>
                <a:spcPts val="800"/>
              </a:spcAft>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Organic solvents are used as cleaners, thinners and are even found in rubber cement. Organic solvents can cause irritation, nerve damage and death if ingested.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Dust and fibrous material like </a:t>
            </a:r>
            <a:r>
              <a:rPr lang="en-US" sz="1800" u="none" strike="noStrike"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asbestos</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silica, talc, lead, cadmium and mercury are generated while mixing powdered pigments, glazes, clay, and pastels with water or oil. The fibers and dust can get into your lungs and cause scarring of the lungs or be absorbed into your blood stream.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Many of the affects that these chemicals can cause can be avoided by following directions or avoiding use of art supplies with harmful contents.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Special Environments:</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Arts and Crafts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82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2802731" y="2955084"/>
            <a:ext cx="6586538" cy="1045416"/>
          </a:xfrm>
        </p:spPr>
        <p:txBody>
          <a:bodyPr>
            <a:normAutofit fontScale="92500" lnSpcReduction="10000"/>
          </a:bodyPr>
          <a:lstStyle/>
          <a:p>
            <a:pPr marL="0" marR="0"/>
            <a:r>
              <a:rPr lang="en-US"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Schools and child care settings can have many indoor hazards. They include asbestos, lead, carbon monoxide, radon, smoke (cigarettes), mycotoxins, and pesticides.</a:t>
            </a:r>
            <a:endParaRPr lang="en-US"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Special Environments:</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t>
            </a:r>
          </a:p>
          <a:p>
            <a:pPr>
              <a:lnSpc>
                <a:spcPct val="107000"/>
              </a:lnSpc>
              <a:spcBef>
                <a:spcPts val="0"/>
              </a:spcBef>
              <a:spcAft>
                <a:spcPts val="800"/>
              </a:spcAft>
            </a:pP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School and Child Care Settings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77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1166813" y="1974008"/>
            <a:ext cx="9791699" cy="4360117"/>
          </a:xfrm>
        </p:spPr>
        <p:txBody>
          <a:bodyPr>
            <a:normAutofit/>
          </a:bodyPr>
          <a:lstStyle/>
          <a:p>
            <a:pPr marL="0" marR="0" indent="0">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Asbestos, lead, radon and carbon monoxide poisoning all pose a higher risk in older buildings but can occur in new buildings as well. It is important to check with school officials to see if these problems are a potential hazard or if steps have been taken to prevent them.</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Cigarette smoke is a larger problem in home daycare units where smoking is permitted versus day care where smoking is not permitted. To avoid second hand smoke be sure to place your child in a setting that is smoke free.</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Mycotoxins and pesticides can pose a risk in any setting. Mycotoxins are produced by molds and can be avoided through proper cleaning and adequate ventilation. Pesticides are important to decrease the pest population but can be toxic to humans as well. Responsible spraying of pesticides will not only reduce hazards but will also reduce costs as well.</a:t>
            </a:r>
            <a:endParaRPr lang="en-US" sz="18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Special Environments:</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a:t>
            </a:r>
          </a:p>
          <a:p>
            <a:pPr>
              <a:lnSpc>
                <a:spcPct val="107000"/>
              </a:lnSpc>
              <a:spcBef>
                <a:spcPts val="0"/>
              </a:spcBef>
              <a:spcAft>
                <a:spcPts val="800"/>
              </a:spcAft>
            </a:pP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School and Child Care Settings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655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1166814" y="2093071"/>
            <a:ext cx="5591175" cy="3445716"/>
          </a:xfrm>
        </p:spPr>
        <p:txBody>
          <a:bodyPr>
            <a:normAutofit/>
          </a:bodyPr>
          <a:lstStyle/>
          <a:p>
            <a:pPr marL="0" marR="0"/>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Five million adolescents younger than 18 are legally employed in the US.  In addition, about 1 to 2 million are employed in violation of wage, hour, or safety regulations. Adolescents younger than 18 are not allowed to work with hazardous chemicals or machinery. The biggest risk that work place chemicals pose to those under 18 is exposure through inhalation. It is important to read the Materials Safety Data Sheets (MSDS) that should be present near the chemical storage site. The MSDS will contain all the information that you need to determine the risk that each chemical poses.</a:t>
            </a:r>
            <a:endParaRPr lang="en-US" sz="18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Special Environments:</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Work Places</a:t>
            </a:r>
          </a:p>
        </p:txBody>
      </p:sp>
      <p:pic>
        <p:nvPicPr>
          <p:cNvPr id="7" name="Picture 6" descr="Quanta Resources Superfund Site">
            <a:extLst>
              <a:ext uri="{FF2B5EF4-FFF2-40B4-BE49-F238E27FC236}">
                <a16:creationId xmlns:a16="http://schemas.microsoft.com/office/drawing/2014/main" id="{E258A91A-8276-461C-9051-801EA99FA9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24687" y="2093071"/>
            <a:ext cx="4076700" cy="2322830"/>
          </a:xfrm>
          <a:prstGeom prst="rect">
            <a:avLst/>
          </a:prstGeom>
          <a:noFill/>
          <a:ln>
            <a:noFill/>
          </a:ln>
        </p:spPr>
      </p:pic>
      <p:sp>
        <p:nvSpPr>
          <p:cNvPr id="9" name="TextBox 8">
            <a:extLst>
              <a:ext uri="{FF2B5EF4-FFF2-40B4-BE49-F238E27FC236}">
                <a16:creationId xmlns:a16="http://schemas.microsoft.com/office/drawing/2014/main" id="{950D1E70-63A1-4D59-A3EC-E1CF2DD71877}"/>
              </a:ext>
            </a:extLst>
          </p:cNvPr>
          <p:cNvSpPr txBox="1"/>
          <p:nvPr/>
        </p:nvSpPr>
        <p:spPr>
          <a:xfrm>
            <a:off x="7024687" y="4415901"/>
            <a:ext cx="4076700" cy="738664"/>
          </a:xfrm>
          <a:prstGeom prst="rect">
            <a:avLst/>
          </a:prstGeom>
          <a:noFill/>
        </p:spPr>
        <p:txBody>
          <a:bodyPr wrap="square">
            <a:spAutoFit/>
          </a:bodyPr>
          <a:lstStyle/>
          <a:p>
            <a:pPr marL="0" marR="0" algn="ctr"/>
            <a:r>
              <a:rPr lang="en-US" sz="1400" dirty="0">
                <a:solidFill>
                  <a:srgbClr val="000000"/>
                </a:solidFill>
                <a:effectLst/>
                <a:latin typeface="Verdana" panose="020B0604030504040204" pitchFamily="34" charset="0"/>
                <a:ea typeface="Times New Roman" panose="02020603050405020304" pitchFamily="18" charset="0"/>
              </a:rPr>
              <a:t>Image from: </a:t>
            </a:r>
            <a:r>
              <a:rPr lang="en-US" sz="1400" u="sng" dirty="0">
                <a:solidFill>
                  <a:srgbClr val="000000"/>
                </a:solidFill>
                <a:effectLst/>
                <a:latin typeface="Verdana" panose="020B0604030504040204" pitchFamily="34" charset="0"/>
                <a:ea typeface="Times New Roman" panose="02020603050405020304" pitchFamily="18" charset="0"/>
                <a:hlinkClick r:id="rId3"/>
              </a:rPr>
              <a:t>https://www.sciencenews.org/article/engineered-plants-demolish-toxic-waste</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080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3AEE-2450-4728-BD03-DD2D7CA7A7E8}"/>
              </a:ext>
            </a:extLst>
          </p:cNvPr>
          <p:cNvSpPr>
            <a:spLocks noGrp="1"/>
          </p:cNvSpPr>
          <p:nvPr>
            <p:ph type="title"/>
          </p:nvPr>
        </p:nvSpPr>
        <p:spPr/>
        <p:txBody>
          <a:bodyPr>
            <a:normAutofit/>
          </a:bodyPr>
          <a:lstStyle/>
          <a:p>
            <a:pPr algn="ctr"/>
            <a:r>
              <a:rPr lang="en-US" sz="5400" b="1" dirty="0">
                <a:solidFill>
                  <a:schemeClr val="tx1">
                    <a:lumMod val="50000"/>
                    <a:lumOff val="50000"/>
                  </a:schemeClr>
                </a:solidFill>
                <a:effectLst>
                  <a:outerShdw blurRad="38100" dist="38100" dir="2700000" algn="tl">
                    <a:srgbClr val="000000">
                      <a:alpha val="43137"/>
                    </a:srgbClr>
                  </a:outerShdw>
                </a:effectLst>
              </a:rPr>
              <a:t>Introduction</a:t>
            </a:r>
          </a:p>
        </p:txBody>
      </p:sp>
      <p:sp>
        <p:nvSpPr>
          <p:cNvPr id="4" name="Content Placeholder 2">
            <a:extLst>
              <a:ext uri="{FF2B5EF4-FFF2-40B4-BE49-F238E27FC236}">
                <a16:creationId xmlns:a16="http://schemas.microsoft.com/office/drawing/2014/main" id="{32FF6C3F-A9BC-45EF-B007-CFA7E0C70E85}"/>
              </a:ext>
            </a:extLst>
          </p:cNvPr>
          <p:cNvSpPr txBox="1">
            <a:spLocks/>
          </p:cNvSpPr>
          <p:nvPr/>
        </p:nvSpPr>
        <p:spPr>
          <a:xfrm>
            <a:off x="10139362" y="0"/>
            <a:ext cx="1968817"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Introduction</a:t>
            </a:r>
          </a:p>
        </p:txBody>
      </p:sp>
      <p:sp>
        <p:nvSpPr>
          <p:cNvPr id="7" name="Content Placeholder 2">
            <a:extLst>
              <a:ext uri="{FF2B5EF4-FFF2-40B4-BE49-F238E27FC236}">
                <a16:creationId xmlns:a16="http://schemas.microsoft.com/office/drawing/2014/main" id="{8E9513DE-FB14-464B-9C9D-F97F013E4E03}"/>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3144032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2917032" y="2083546"/>
            <a:ext cx="6357936" cy="3445716"/>
          </a:xfrm>
        </p:spPr>
        <p:txBody>
          <a:bodyPr>
            <a:normAutofit/>
          </a:bodyPr>
          <a:lstStyle/>
          <a:p>
            <a:pPr marL="0" marR="0"/>
            <a:r>
              <a:rPr lang="en-US" sz="1800" dirty="0">
                <a:effectLst/>
                <a:latin typeface="Verdana" panose="020B0604030504040204" pitchFamily="34" charset="0"/>
                <a:ea typeface="Calibri" panose="020F0502020204030204" pitchFamily="34" charset="0"/>
                <a:cs typeface="Arial" panose="020B0604020202020204" pitchFamily="34" charset="0"/>
              </a:rPr>
              <a:t>Waste sites are a cornucopia of hazards. They can cause ground, water, and air pollution. The other factor is that waste sites are often a tempting place to explore for children. This gives them direct exposure to hazardous materials. It is important obey all warning signs in and around waste sites. The amount of damage that exposure to waste sites can cause depends on the type of waste, the amount of hazardous materials, and the length of exposure. If unusual symptoms occur after exposure, it is important to contact a poison control center or see a doctor. </a:t>
            </a:r>
            <a:endParaRPr lang="en-US" sz="18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
        <p:nvSpPr>
          <p:cNvPr id="8" name="Title 1">
            <a:extLst>
              <a:ext uri="{FF2B5EF4-FFF2-40B4-BE49-F238E27FC236}">
                <a16:creationId xmlns:a16="http://schemas.microsoft.com/office/drawing/2014/main" id="{EADCA2EB-6943-4E84-991A-7FB5CD2CCDEF}"/>
              </a:ext>
            </a:extLst>
          </p:cNvPr>
          <p:cNvSpPr txBox="1">
            <a:spLocks/>
          </p:cNvSpPr>
          <p:nvPr/>
        </p:nvSpPr>
        <p:spPr>
          <a:xfrm>
            <a:off x="1166814" y="358464"/>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spcBef>
                <a:spcPts val="0"/>
              </a:spcBef>
              <a:spcAft>
                <a:spcPts val="800"/>
              </a:spcAft>
            </a:pPr>
            <a:r>
              <a:rPr lang="en-US" sz="40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Special Environments:</a:t>
            </a:r>
            <a:r>
              <a:rPr lang="en-US" sz="2400" b="1" dirty="0">
                <a:solidFill>
                  <a:srgbClr val="003366"/>
                </a:solidFill>
                <a:latin typeface="Verdana" panose="020B0604030504040204" pitchFamily="34" charset="0"/>
                <a:ea typeface="Times New Roman" panose="02020603050405020304" pitchFamily="18" charset="0"/>
                <a:cs typeface="Arial" panose="020B0604020202020204" pitchFamily="34" charset="0"/>
              </a:rPr>
              <a:t> Waste Sites</a:t>
            </a:r>
          </a:p>
        </p:txBody>
      </p:sp>
    </p:spTree>
    <p:extLst>
      <p:ext uri="{BB962C8B-B14F-4D97-AF65-F5344CB8AC3E}">
        <p14:creationId xmlns:p14="http://schemas.microsoft.com/office/powerpoint/2010/main" val="194788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3AEE-2450-4728-BD03-DD2D7CA7A7E8}"/>
              </a:ext>
            </a:extLst>
          </p:cNvPr>
          <p:cNvSpPr>
            <a:spLocks noGrp="1"/>
          </p:cNvSpPr>
          <p:nvPr>
            <p:ph type="title"/>
          </p:nvPr>
        </p:nvSpPr>
        <p:spPr/>
        <p:txBody>
          <a:bodyPr>
            <a:normAutofit/>
          </a:bodyPr>
          <a:lstStyle/>
          <a:p>
            <a:pPr algn="ctr"/>
            <a:r>
              <a:rPr lang="en-US" sz="5400" b="1" dirty="0">
                <a:solidFill>
                  <a:schemeClr val="tx1">
                    <a:lumMod val="50000"/>
                    <a:lumOff val="50000"/>
                  </a:schemeClr>
                </a:solidFill>
                <a:effectLst>
                  <a:outerShdw blurRad="38100" dist="38100" dir="2700000" algn="tl">
                    <a:srgbClr val="000000">
                      <a:alpha val="43137"/>
                    </a:srgbClr>
                  </a:outerShdw>
                </a:effectLst>
              </a:rPr>
              <a:t>Activity</a:t>
            </a:r>
          </a:p>
        </p:txBody>
      </p:sp>
      <p:sp>
        <p:nvSpPr>
          <p:cNvPr id="4" name="Content Placeholder 2">
            <a:extLst>
              <a:ext uri="{FF2B5EF4-FFF2-40B4-BE49-F238E27FC236}">
                <a16:creationId xmlns:a16="http://schemas.microsoft.com/office/drawing/2014/main" id="{80480E16-5EF2-4702-A97D-7119BA6C857F}"/>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2747507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F4BF52-554E-47EB-AC51-9830E798E357}"/>
              </a:ext>
            </a:extLst>
          </p:cNvPr>
          <p:cNvSpPr>
            <a:spLocks noGrp="1"/>
          </p:cNvSpPr>
          <p:nvPr>
            <p:ph idx="1"/>
          </p:nvPr>
        </p:nvSpPr>
        <p:spPr>
          <a:xfrm>
            <a:off x="1066800" y="3124200"/>
            <a:ext cx="10058400" cy="609600"/>
          </a:xfrm>
        </p:spPr>
        <p:txBody>
          <a:bodyPr/>
          <a:lstStyle/>
          <a:p>
            <a:r>
              <a:rPr lang="en-US" sz="2000" dirty="0">
                <a:latin typeface="Verdana" panose="020B0604030504040204" pitchFamily="34" charset="0"/>
                <a:ea typeface="Verdana" panose="020B0604030504040204" pitchFamily="34" charset="0"/>
              </a:rPr>
              <a:t>Activity will be Assigned by Teacher</a:t>
            </a:r>
          </a:p>
          <a:p>
            <a:pPr marL="0" indent="0">
              <a:buNone/>
            </a:pPr>
            <a:endParaRPr lang="en-US" dirty="0"/>
          </a:p>
        </p:txBody>
      </p:sp>
      <p:sp>
        <p:nvSpPr>
          <p:cNvPr id="7" name="Content Placeholder 2">
            <a:extLst>
              <a:ext uri="{FF2B5EF4-FFF2-40B4-BE49-F238E27FC236}">
                <a16:creationId xmlns:a16="http://schemas.microsoft.com/office/drawing/2014/main" id="{300F801F-9C0F-486E-9309-B37699C4A33D}"/>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Activity</a:t>
            </a:r>
          </a:p>
        </p:txBody>
      </p:sp>
      <p:sp>
        <p:nvSpPr>
          <p:cNvPr id="8" name="Content Placeholder 2">
            <a:extLst>
              <a:ext uri="{FF2B5EF4-FFF2-40B4-BE49-F238E27FC236}">
                <a16:creationId xmlns:a16="http://schemas.microsoft.com/office/drawing/2014/main" id="{95AA6925-0FC0-4A07-A324-018C4CC6C060}"/>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3365858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D3B8A-8B1C-4262-A32B-CE563D18846B}"/>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Post-Test</a:t>
            </a:r>
          </a:p>
        </p:txBody>
      </p:sp>
      <p:sp>
        <p:nvSpPr>
          <p:cNvPr id="5" name="Content Placeholder 4">
            <a:extLst>
              <a:ext uri="{FF2B5EF4-FFF2-40B4-BE49-F238E27FC236}">
                <a16:creationId xmlns:a16="http://schemas.microsoft.com/office/drawing/2014/main" id="{E9F4BF52-554E-47EB-AC51-9830E798E357}"/>
              </a:ext>
            </a:extLst>
          </p:cNvPr>
          <p:cNvSpPr>
            <a:spLocks noGrp="1"/>
          </p:cNvSpPr>
          <p:nvPr>
            <p:ph idx="1"/>
          </p:nvPr>
        </p:nvSpPr>
        <p:spPr>
          <a:xfrm>
            <a:off x="1097280" y="2952750"/>
            <a:ext cx="10058400" cy="609600"/>
          </a:xfrm>
        </p:spPr>
        <p:txBody>
          <a:bodyPr/>
          <a:lstStyle/>
          <a:p>
            <a:r>
              <a:rPr lang="en-US" dirty="0">
                <a:latin typeface="Verdana" panose="020B0604030504040204" pitchFamily="34" charset="0"/>
                <a:ea typeface="Verdana" panose="020B0604030504040204" pitchFamily="34" charset="0"/>
                <a:hlinkClick r:id="rId2"/>
              </a:rPr>
              <a:t>Click Here for Google Assessment</a:t>
            </a:r>
            <a:endParaRPr lang="en-US" dirty="0">
              <a:latin typeface="Verdana" panose="020B0604030504040204" pitchFamily="34" charset="0"/>
              <a:ea typeface="Verdana" panose="020B0604030504040204" pitchFamily="34" charset="0"/>
            </a:endParaRPr>
          </a:p>
        </p:txBody>
      </p:sp>
      <p:sp>
        <p:nvSpPr>
          <p:cNvPr id="7" name="Content Placeholder 2">
            <a:extLst>
              <a:ext uri="{FF2B5EF4-FFF2-40B4-BE49-F238E27FC236}">
                <a16:creationId xmlns:a16="http://schemas.microsoft.com/office/drawing/2014/main" id="{8DD3D6E5-AA92-485B-98D1-010A9F4108EA}"/>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380190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Verdana" panose="020B0604030504040204" pitchFamily="34" charset="0"/>
                <a:ea typeface="Times New Roman" panose="02020603050405020304" pitchFamily="18" charset="0"/>
                <a:cs typeface="Arial" panose="020B0604020202020204" pitchFamily="34" charset="0"/>
              </a:rPr>
              <a:t>In the first lesson in the module, Welcome to Your World, we learned that an environmental hazard is a substance, state or event which has the potential to threaten the surrounding natural environment or adversely affect people's health.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Verdana" panose="020B0604030504040204" pitchFamily="34" charset="0"/>
                <a:ea typeface="Times New Roman" panose="02020603050405020304" pitchFamily="18" charset="0"/>
                <a:cs typeface="Arial" panose="020B0604020202020204" pitchFamily="34" charset="0"/>
              </a:rPr>
              <a:t>People can be exposed to environmental hazards in three ways: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800"/>
              </a:spcAft>
              <a:buFont typeface="+mj-lt"/>
              <a:buAutoNum type="arabicPeriod"/>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Ingestion, or entry through the digestive system in the food we eat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800"/>
              </a:spcAft>
              <a:buFont typeface="+mj-lt"/>
              <a:buAutoNum type="arabicPeriod"/>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Absorption through the skin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800"/>
              </a:spcAft>
              <a:buFont typeface="+mj-lt"/>
              <a:buAutoNum type="arabicPeriod"/>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Inhalation, or entry through the respiratory system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Verdana" panose="020B0604030504040204" pitchFamily="34" charset="0"/>
              <a:ea typeface="Verdana" panose="020B0604030504040204" pitchFamily="34"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139362" y="0"/>
            <a:ext cx="1968817"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Introduction</a:t>
            </a:r>
          </a:p>
        </p:txBody>
      </p:sp>
      <p:sp>
        <p:nvSpPr>
          <p:cNvPr id="6" name="Content Placeholder 2">
            <a:extLst>
              <a:ext uri="{FF2B5EF4-FFF2-40B4-BE49-F238E27FC236}">
                <a16:creationId xmlns:a16="http://schemas.microsoft.com/office/drawing/2014/main" id="{18071F50-E97B-4775-84F4-2AFBC3890E2B}"/>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305622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Verdana" panose="020B0604030504040204" pitchFamily="34" charset="0"/>
                <a:ea typeface="Times New Roman" panose="02020603050405020304" pitchFamily="18" charset="0"/>
                <a:cs typeface="Arial" panose="020B0604020202020204" pitchFamily="34" charset="0"/>
              </a:rPr>
              <a:t>In this lesson, we will examine inhaled environmental hazards, often called </a:t>
            </a:r>
            <a:r>
              <a:rPr lang="en-US" sz="1800" b="1" dirty="0">
                <a:effectLst/>
                <a:latin typeface="Verdana" panose="020B0604030504040204" pitchFamily="34" charset="0"/>
                <a:ea typeface="Times New Roman" panose="02020603050405020304" pitchFamily="18" charset="0"/>
                <a:cs typeface="Arial" panose="020B0604020202020204" pitchFamily="34" charset="0"/>
              </a:rPr>
              <a:t>environmental pollutants</a:t>
            </a:r>
            <a:r>
              <a:rPr lang="en-US" sz="1800" dirty="0">
                <a:effectLst/>
                <a:latin typeface="Verdana" panose="020B0604030504040204" pitchFamily="34" charset="0"/>
                <a:ea typeface="Times New Roman" panose="02020603050405020304" pitchFamily="18" charset="0"/>
                <a:cs typeface="Arial" panose="020B0604020202020204" pitchFamily="34" charset="0"/>
              </a:rPr>
              <a:t>. Another definition of environmental pollutants are chemicals that have ended up in the environment as a result of human activities and that are hazardous to health.</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Verdana" panose="020B0604030504040204" pitchFamily="34" charset="0"/>
                <a:ea typeface="Times New Roman" panose="02020603050405020304" pitchFamily="18" charset="0"/>
                <a:cs typeface="Arial" panose="020B0604020202020204" pitchFamily="34" charset="0"/>
              </a:rPr>
              <a:t>Environmental pollutants can be classified into three major types: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Indoor pollutants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Outdoor pollutants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635508"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Special environment pollutants</a:t>
            </a:r>
            <a:endParaRPr lang="en-US" dirty="0">
              <a:latin typeface="Verdana" panose="020B0604030504040204" pitchFamily="34" charset="0"/>
              <a:ea typeface="Verdana" panose="020B0604030504040204" pitchFamily="34"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139362" y="0"/>
            <a:ext cx="1968817"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Introduction</a:t>
            </a:r>
          </a:p>
        </p:txBody>
      </p:sp>
      <p:sp>
        <p:nvSpPr>
          <p:cNvPr id="6" name="Content Placeholder 2">
            <a:extLst>
              <a:ext uri="{FF2B5EF4-FFF2-40B4-BE49-F238E27FC236}">
                <a16:creationId xmlns:a16="http://schemas.microsoft.com/office/drawing/2014/main" id="{18071F50-E97B-4775-84F4-2AFBC3890E2B}"/>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176924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96BE-65E6-4AAD-B624-37D0594015F4}"/>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Objectives</a:t>
            </a:r>
          </a:p>
        </p:txBody>
      </p:sp>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1154429" y="1737360"/>
            <a:ext cx="5932171" cy="4655079"/>
          </a:xfrm>
        </p:spPr>
        <p:txBody>
          <a:bodyPr>
            <a:normAutofit/>
          </a:bodyPr>
          <a:lstStyle/>
          <a:p>
            <a:pPr marL="0" indent="0">
              <a:lnSpc>
                <a:spcPct val="107000"/>
              </a:lnSpc>
              <a:spcBef>
                <a:spcPts val="0"/>
              </a:spcBef>
              <a:spcAft>
                <a:spcPts val="800"/>
              </a:spcAft>
              <a:buSzPts val="1000"/>
              <a:buNone/>
              <a:tabLst>
                <a:tab pos="457200" algn="l"/>
              </a:tabLst>
            </a:pPr>
            <a:r>
              <a:rPr lang="en-US" sz="1900" dirty="0">
                <a:effectLst/>
                <a:latin typeface="Verdana" panose="020B0604030504040204" pitchFamily="34" charset="0"/>
                <a:ea typeface="Verdana" panose="020B0604030504040204" pitchFamily="34" charset="0"/>
                <a:cs typeface="Times New Roman" panose="02020603050405020304" pitchFamily="18" charset="0"/>
              </a:rPr>
              <a:t>By the end of this lesson, you will be able to:</a:t>
            </a:r>
          </a:p>
          <a:p>
            <a:pPr marL="635508"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Identify common indoor pollutants and the illnesses they cause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Identify common outdoor pollutants and the illnesses they cause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Verdana" panose="020B0604030504040204" pitchFamily="34" charset="0"/>
                <a:ea typeface="Times New Roman" panose="02020603050405020304" pitchFamily="18" charset="0"/>
                <a:cs typeface="Arial" panose="020B0604020202020204" pitchFamily="34" charset="0"/>
              </a:rPr>
              <a:t>Identify common special environmental pollutants and the illnesses they cause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139362" y="0"/>
            <a:ext cx="1968817"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Introduction</a:t>
            </a:r>
          </a:p>
        </p:txBody>
      </p:sp>
      <p:sp>
        <p:nvSpPr>
          <p:cNvPr id="7" name="Content Placeholder 2">
            <a:extLst>
              <a:ext uri="{FF2B5EF4-FFF2-40B4-BE49-F238E27FC236}">
                <a16:creationId xmlns:a16="http://schemas.microsoft.com/office/drawing/2014/main" id="{DB69EE5A-AA88-4BA4-8351-CD726FA8F13A}"/>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pic>
        <p:nvPicPr>
          <p:cNvPr id="8" name="Picture 7">
            <a:extLst>
              <a:ext uri="{FF2B5EF4-FFF2-40B4-BE49-F238E27FC236}">
                <a16:creationId xmlns:a16="http://schemas.microsoft.com/office/drawing/2014/main" id="{B176534C-6A44-4D61-94B5-DCA7DE9464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737360"/>
            <a:ext cx="4552950" cy="3525520"/>
          </a:xfrm>
          <a:prstGeom prst="rect">
            <a:avLst/>
          </a:prstGeom>
          <a:noFill/>
          <a:ln>
            <a:noFill/>
          </a:ln>
        </p:spPr>
      </p:pic>
      <p:sp>
        <p:nvSpPr>
          <p:cNvPr id="10" name="TextBox 9">
            <a:extLst>
              <a:ext uri="{FF2B5EF4-FFF2-40B4-BE49-F238E27FC236}">
                <a16:creationId xmlns:a16="http://schemas.microsoft.com/office/drawing/2014/main" id="{11FD97EE-F084-480E-8CC1-FA8BE0DB6EA3}"/>
              </a:ext>
            </a:extLst>
          </p:cNvPr>
          <p:cNvSpPr txBox="1"/>
          <p:nvPr/>
        </p:nvSpPr>
        <p:spPr>
          <a:xfrm>
            <a:off x="6730127" y="5262880"/>
            <a:ext cx="5265895" cy="1002069"/>
          </a:xfrm>
          <a:prstGeom prst="rect">
            <a:avLst/>
          </a:prstGeom>
          <a:noFill/>
        </p:spPr>
        <p:txBody>
          <a:bodyPr wrap="square">
            <a:spAutoFit/>
          </a:bodyPr>
          <a:lstStyle/>
          <a:p>
            <a:pPr marL="0" marR="0" algn="ctr">
              <a:lnSpc>
                <a:spcPct val="107000"/>
              </a:lnSpc>
              <a:spcBef>
                <a:spcPts val="0"/>
              </a:spcBef>
              <a:spcAft>
                <a:spcPts val="0"/>
              </a:spcAft>
            </a:pPr>
            <a:r>
              <a:rPr lang="en-US" sz="1400" dirty="0">
                <a:effectLst/>
                <a:latin typeface="Verdana" panose="020B0604030504040204" pitchFamily="34" charset="0"/>
                <a:ea typeface="Times New Roman" panose="02020603050405020304" pitchFamily="18" charset="0"/>
                <a:cs typeface="Times New Roman" panose="02020603050405020304" pitchFamily="18" charset="0"/>
              </a:rPr>
              <a:t>Image by </a:t>
            </a:r>
            <a:r>
              <a:rPr lang="en-US" sz="1400" dirty="0" err="1">
                <a:effectLst/>
                <a:latin typeface="Verdana" panose="020B0604030504040204" pitchFamily="34" charset="0"/>
                <a:ea typeface="Times New Roman" panose="02020603050405020304" pitchFamily="18" charset="0"/>
                <a:cs typeface="Times New Roman" panose="02020603050405020304" pitchFamily="18" charset="0"/>
              </a:rPr>
              <a:t>By</a:t>
            </a:r>
            <a:r>
              <a:rPr lang="en-US" sz="1400" dirty="0">
                <a:effectLst/>
                <a:latin typeface="Verdana" panose="020B0604030504040204" pitchFamily="34" charset="0"/>
                <a:ea typeface="Times New Roman" panose="02020603050405020304" pitchFamily="18" charset="0"/>
                <a:cs typeface="Times New Roman" panose="02020603050405020304" pitchFamily="18" charset="0"/>
              </a:rPr>
              <a:t> Alfred T. Palmer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Verdana" panose="020B0604030504040204" pitchFamily="34" charset="0"/>
                <a:ea typeface="Times New Roman" panose="02020603050405020304" pitchFamily="18" charset="0"/>
                <a:cs typeface="Times New Roman" panose="02020603050405020304" pitchFamily="18" charset="0"/>
              </a:rPr>
              <a:t>Public Domain, </a:t>
            </a:r>
            <a:r>
              <a:rPr lang="en-US" sz="1400" u="sng"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https://commons.wikimedia.org/w/index.php?curid=3363860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88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D3B8A-8B1C-4262-A32B-CE563D18846B}"/>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Pre-Test</a:t>
            </a:r>
          </a:p>
        </p:txBody>
      </p:sp>
      <p:sp>
        <p:nvSpPr>
          <p:cNvPr id="5" name="Content Placeholder 4">
            <a:extLst>
              <a:ext uri="{FF2B5EF4-FFF2-40B4-BE49-F238E27FC236}">
                <a16:creationId xmlns:a16="http://schemas.microsoft.com/office/drawing/2014/main" id="{E9F4BF52-554E-47EB-AC51-9830E798E357}"/>
              </a:ext>
            </a:extLst>
          </p:cNvPr>
          <p:cNvSpPr>
            <a:spLocks noGrp="1"/>
          </p:cNvSpPr>
          <p:nvPr>
            <p:ph idx="1"/>
          </p:nvPr>
        </p:nvSpPr>
        <p:spPr>
          <a:xfrm>
            <a:off x="1097280" y="2952750"/>
            <a:ext cx="10058400" cy="609600"/>
          </a:xfrm>
        </p:spPr>
        <p:txBody>
          <a:bodyPr/>
          <a:lstStyle/>
          <a:p>
            <a:r>
              <a:rPr lang="en-US" dirty="0">
                <a:latin typeface="Verdana" panose="020B0604030504040204" pitchFamily="34" charset="0"/>
                <a:ea typeface="Verdana" panose="020B0604030504040204" pitchFamily="34" charset="0"/>
                <a:hlinkClick r:id="rId2"/>
              </a:rPr>
              <a:t>Click Here For Google Assessment</a:t>
            </a:r>
            <a:endParaRPr lang="en-US" dirty="0">
              <a:latin typeface="Verdana" panose="020B0604030504040204" pitchFamily="34" charset="0"/>
              <a:ea typeface="Verdana" panose="020B0604030504040204" pitchFamily="34" charset="0"/>
            </a:endParaRPr>
          </a:p>
        </p:txBody>
      </p:sp>
      <p:sp>
        <p:nvSpPr>
          <p:cNvPr id="7" name="Content Placeholder 2">
            <a:extLst>
              <a:ext uri="{FF2B5EF4-FFF2-40B4-BE49-F238E27FC236}">
                <a16:creationId xmlns:a16="http://schemas.microsoft.com/office/drawing/2014/main" id="{9A3565EC-D116-4F54-A7E8-5FF86EFE8CF1}"/>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153654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3AEE-2450-4728-BD03-DD2D7CA7A7E8}"/>
              </a:ext>
            </a:extLst>
          </p:cNvPr>
          <p:cNvSpPr>
            <a:spLocks noGrp="1"/>
          </p:cNvSpPr>
          <p:nvPr>
            <p:ph type="title"/>
          </p:nvPr>
        </p:nvSpPr>
        <p:spPr/>
        <p:txBody>
          <a:bodyPr>
            <a:normAutofit/>
          </a:bodyPr>
          <a:lstStyle/>
          <a:p>
            <a:pPr algn="ctr"/>
            <a:r>
              <a:rPr lang="en-US" sz="5400" b="1" dirty="0">
                <a:solidFill>
                  <a:schemeClr val="tx1">
                    <a:lumMod val="50000"/>
                    <a:lumOff val="50000"/>
                  </a:schemeClr>
                </a:solidFill>
                <a:effectLst>
                  <a:outerShdw blurRad="38100" dist="38100" dir="2700000" algn="tl">
                    <a:srgbClr val="000000">
                      <a:alpha val="43137"/>
                    </a:srgbClr>
                  </a:outerShdw>
                </a:effectLst>
              </a:rPr>
              <a:t>Lesson</a:t>
            </a:r>
          </a:p>
        </p:txBody>
      </p:sp>
      <p:sp>
        <p:nvSpPr>
          <p:cNvPr id="4" name="Content Placeholder 2">
            <a:extLst>
              <a:ext uri="{FF2B5EF4-FFF2-40B4-BE49-F238E27FC236}">
                <a16:creationId xmlns:a16="http://schemas.microsoft.com/office/drawing/2014/main" id="{AFD556ED-D54E-40E2-81BB-497BED6E46E1}"/>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spTree>
    <p:extLst>
      <p:ext uri="{BB962C8B-B14F-4D97-AF65-F5344CB8AC3E}">
        <p14:creationId xmlns:p14="http://schemas.microsoft.com/office/powerpoint/2010/main" val="105173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F005-E8CC-45BA-BE13-B456C2DAB51A}"/>
              </a:ext>
            </a:extLst>
          </p:cNvPr>
          <p:cNvSpPr>
            <a:spLocks noGrp="1"/>
          </p:cNvSpPr>
          <p:nvPr>
            <p:ph type="title"/>
          </p:nvPr>
        </p:nvSpPr>
        <p:spPr/>
        <p:txBody>
          <a:bodyPr>
            <a:normAutofit/>
          </a:bodyPr>
          <a:lstStyle/>
          <a:p>
            <a:r>
              <a:rPr lang="en-US" sz="4000" b="1" dirty="0">
                <a:solidFill>
                  <a:srgbClr val="003366"/>
                </a:solidFill>
                <a:effectLst/>
                <a:latin typeface="Verdana" panose="020B0604030504040204" pitchFamily="34" charset="0"/>
                <a:ea typeface="Times New Roman" panose="02020603050405020304" pitchFamily="18" charset="0"/>
                <a:cs typeface="Arial" panose="020B0604020202020204" pitchFamily="34" charset="0"/>
              </a:rPr>
              <a:t>The Respiratory System</a:t>
            </a:r>
            <a:endParaRPr lang="en-US" sz="4000" dirty="0">
              <a:latin typeface="Verdana" panose="020B0604030504040204" pitchFamily="34" charset="0"/>
              <a:ea typeface="Verdana" panose="020B0604030504040204" pitchFamily="34" charset="0"/>
            </a:endParaRPr>
          </a:p>
        </p:txBody>
      </p:sp>
      <p:sp>
        <p:nvSpPr>
          <p:cNvPr id="5" name="Content Placeholder 4">
            <a:extLst>
              <a:ext uri="{FF2B5EF4-FFF2-40B4-BE49-F238E27FC236}">
                <a16:creationId xmlns:a16="http://schemas.microsoft.com/office/drawing/2014/main" id="{BD91DE7F-7934-4C45-A85B-199144C80C14}"/>
              </a:ext>
            </a:extLst>
          </p:cNvPr>
          <p:cNvSpPr>
            <a:spLocks noGrp="1"/>
          </p:cNvSpPr>
          <p:nvPr>
            <p:ph idx="1"/>
          </p:nvPr>
        </p:nvSpPr>
        <p:spPr>
          <a:xfrm>
            <a:off x="5262562" y="1845734"/>
            <a:ext cx="5893117" cy="4023360"/>
          </a:xfrm>
        </p:spPr>
        <p:txBody>
          <a:bodyPr/>
          <a:lstStyle/>
          <a:p>
            <a:pPr marL="0" marR="0" indent="0">
              <a:lnSpc>
                <a:spcPct val="107000"/>
              </a:lnSpc>
              <a:spcBef>
                <a:spcPts val="0"/>
              </a:spcBef>
              <a:spcAft>
                <a:spcPts val="800"/>
              </a:spcAft>
              <a:buNone/>
            </a:pPr>
            <a:r>
              <a:rPr lang="en-US" sz="1800" dirty="0">
                <a:effectLst/>
                <a:latin typeface="Verdana" panose="020B0604030504040204" pitchFamily="34" charset="0"/>
                <a:ea typeface="Times New Roman" panose="02020603050405020304" pitchFamily="18" charset="0"/>
                <a:cs typeface="Arial" panose="020B0604020202020204" pitchFamily="34" charset="0"/>
              </a:rPr>
              <a:t>The </a:t>
            </a:r>
            <a:r>
              <a:rPr lang="en-US" sz="1800" b="1" dirty="0">
                <a:effectLst/>
                <a:latin typeface="Verdana" panose="020B0604030504040204" pitchFamily="34" charset="0"/>
                <a:ea typeface="Times New Roman" panose="02020603050405020304" pitchFamily="18" charset="0"/>
                <a:cs typeface="Arial" panose="020B0604020202020204" pitchFamily="34" charset="0"/>
              </a:rPr>
              <a:t>Respiratory System </a:t>
            </a:r>
            <a:r>
              <a:rPr lang="en-US" sz="1800" dirty="0">
                <a:effectLst/>
                <a:latin typeface="Verdana" panose="020B0604030504040204" pitchFamily="34" charset="0"/>
                <a:ea typeface="Times New Roman" panose="02020603050405020304" pitchFamily="18" charset="0"/>
                <a:cs typeface="Arial" panose="020B0604020202020204" pitchFamily="34" charset="0"/>
              </a:rPr>
              <a:t>is the group of organs in the body that is responsible for breathing. Try taking a breath. When you inhale, you are pulling fresh, oxygen containing air into your lungs to be absorbed. Now breathe out. When you exhale, you push the stale air containing carbon dioxide (CO</a:t>
            </a:r>
            <a:r>
              <a:rPr lang="en-US" sz="1800" baseline="-25000" dirty="0">
                <a:effectLst/>
                <a:latin typeface="Verdana" panose="020B0604030504040204" pitchFamily="34" charset="0"/>
                <a:ea typeface="Times New Roman" panose="02020603050405020304" pitchFamily="18" charset="0"/>
                <a:cs typeface="Arial" panose="020B0604020202020204" pitchFamily="34" charset="0"/>
              </a:rPr>
              <a:t>2</a:t>
            </a:r>
            <a:r>
              <a:rPr lang="en-US" sz="1800" dirty="0">
                <a:effectLst/>
                <a:latin typeface="Verdana" panose="020B0604030504040204" pitchFamily="34" charset="0"/>
                <a:ea typeface="Times New Roman" panose="02020603050405020304" pitchFamily="18" charset="0"/>
                <a:cs typeface="Arial" panose="020B0604020202020204" pitchFamily="34" charset="0"/>
              </a:rPr>
              <a:t>) out of your lungs.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42DE96E-9F71-4882-AB06-19D965E67D48}"/>
              </a:ext>
            </a:extLst>
          </p:cNvPr>
          <p:cNvSpPr txBox="1">
            <a:spLocks/>
          </p:cNvSpPr>
          <p:nvPr/>
        </p:nvSpPr>
        <p:spPr>
          <a:xfrm>
            <a:off x="10882313" y="0"/>
            <a:ext cx="1225866"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Lesson</a:t>
            </a:r>
          </a:p>
        </p:txBody>
      </p:sp>
      <p:sp>
        <p:nvSpPr>
          <p:cNvPr id="6" name="Content Placeholder 2">
            <a:extLst>
              <a:ext uri="{FF2B5EF4-FFF2-40B4-BE49-F238E27FC236}">
                <a16:creationId xmlns:a16="http://schemas.microsoft.com/office/drawing/2014/main" id="{E2C4BDF1-0B8E-4665-A494-38DF33175627}"/>
              </a:ext>
            </a:extLst>
          </p:cNvPr>
          <p:cNvSpPr txBox="1">
            <a:spLocks/>
          </p:cNvSpPr>
          <p:nvPr/>
        </p:nvSpPr>
        <p:spPr>
          <a:xfrm>
            <a:off x="0" y="36513"/>
            <a:ext cx="3314700" cy="5000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lumMod val="50000"/>
                    <a:lumOff val="50000"/>
                  </a:schemeClr>
                </a:solidFill>
                <a:effectLst>
                  <a:outerShdw blurRad="38100" dist="38100" dir="2700000" algn="tl">
                    <a:srgbClr val="000000">
                      <a:alpha val="43137"/>
                    </a:srgbClr>
                  </a:outerShdw>
                </a:effectLst>
              </a:rPr>
              <a:t>Every Breath You Take</a:t>
            </a:r>
          </a:p>
        </p:txBody>
      </p:sp>
      <p:pic>
        <p:nvPicPr>
          <p:cNvPr id="9" name="Picture 8" descr="Respiratory system overview: MedlinePlus Medical Encyclopedia Image">
            <a:extLst>
              <a:ext uri="{FF2B5EF4-FFF2-40B4-BE49-F238E27FC236}">
                <a16:creationId xmlns:a16="http://schemas.microsoft.com/office/drawing/2014/main" id="{ABE08D88-FB87-46CF-B62C-98F8BA0F3D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1" y="1776202"/>
            <a:ext cx="3810000" cy="3048000"/>
          </a:xfrm>
          <a:prstGeom prst="rect">
            <a:avLst/>
          </a:prstGeom>
          <a:noFill/>
          <a:ln>
            <a:noFill/>
          </a:ln>
        </p:spPr>
      </p:pic>
      <p:sp>
        <p:nvSpPr>
          <p:cNvPr id="11" name="TextBox 10">
            <a:extLst>
              <a:ext uri="{FF2B5EF4-FFF2-40B4-BE49-F238E27FC236}">
                <a16:creationId xmlns:a16="http://schemas.microsoft.com/office/drawing/2014/main" id="{84B41685-1611-4AAC-9742-4F7FA38CF199}"/>
              </a:ext>
            </a:extLst>
          </p:cNvPr>
          <p:cNvSpPr txBox="1"/>
          <p:nvPr/>
        </p:nvSpPr>
        <p:spPr>
          <a:xfrm>
            <a:off x="1097280" y="4863044"/>
            <a:ext cx="3902867" cy="674608"/>
          </a:xfrm>
          <a:prstGeom prst="rect">
            <a:avLst/>
          </a:prstGeom>
          <a:noFill/>
        </p:spPr>
        <p:txBody>
          <a:bodyPr wrap="square">
            <a:spAutoFit/>
          </a:bodyPr>
          <a:lstStyle/>
          <a:p>
            <a:pPr marL="0" marR="0" algn="ctr">
              <a:lnSpc>
                <a:spcPct val="107000"/>
              </a:lnSpc>
              <a:spcBef>
                <a:spcPts val="0"/>
              </a:spcBef>
              <a:spcAft>
                <a:spcPts val="800"/>
              </a:spcAft>
            </a:pP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Image from: </a:t>
            </a:r>
            <a:r>
              <a:rPr lang="en-US" sz="1200" u="sng"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https://medlineplus.gov/ency/imagepages/9828.htm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315748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336</TotalTime>
  <Words>3352</Words>
  <Application>Microsoft Office PowerPoint</Application>
  <PresentationFormat>Widescreen</PresentationFormat>
  <Paragraphs>259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Calibri Light</vt:lpstr>
      <vt:lpstr>Courier New</vt:lpstr>
      <vt:lpstr>Symbol</vt:lpstr>
      <vt:lpstr>Times New Roman</vt:lpstr>
      <vt:lpstr>Verdana</vt:lpstr>
      <vt:lpstr>Retrospect</vt:lpstr>
      <vt:lpstr>Toxic or Not</vt:lpstr>
      <vt:lpstr>Navigation Table</vt:lpstr>
      <vt:lpstr>Introduction</vt:lpstr>
      <vt:lpstr>PowerPoint Presentation</vt:lpstr>
      <vt:lpstr>PowerPoint Presentation</vt:lpstr>
      <vt:lpstr>Objectives</vt:lpstr>
      <vt:lpstr>Pre-Test</vt:lpstr>
      <vt:lpstr>Lesson</vt:lpstr>
      <vt:lpstr>The Respiratory System</vt:lpstr>
      <vt:lpstr>The Respiratory System</vt:lpstr>
      <vt:lpstr>Indoor Air Pollutants</vt:lpstr>
      <vt:lpstr>Indoor Air Pollutants: Pollutant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Post-Test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 or Not</dc:title>
  <dc:creator>Natalie A. Johnson</dc:creator>
  <cp:lastModifiedBy>Natalie A. Johnson</cp:lastModifiedBy>
  <cp:revision>28</cp:revision>
  <dcterms:created xsi:type="dcterms:W3CDTF">2021-01-14T21:27:11Z</dcterms:created>
  <dcterms:modified xsi:type="dcterms:W3CDTF">2021-04-13T20:42:48Z</dcterms:modified>
</cp:coreProperties>
</file>