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h2K/dCqMxn7rJxxI8ICwEhWr8n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B7FE38-96CD-43F6-8A90-9085AB5C070B}">
  <a:tblStyle styleId="{72B7FE38-96CD-43F6-8A90-9085AB5C070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EFEFE"/>
              </a:buClr>
              <a:buSzPts val="8000"/>
              <a:buFont typeface="Calibri"/>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8"/>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lt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38"/>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46"/>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6"/>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6"/>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6"/>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97" name="Google Shape;97;p46"/>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8" name="Google Shape;98;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4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7"/>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4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8"/>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8"/>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0"/>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3" name="Google Shape;43;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4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52" name="Google Shape;52;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3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1"/>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41"/>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2"/>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6" name="Google Shape;66;p42"/>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42"/>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8" name="Google Shape;68;p42"/>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4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3" name="Shape 83"/>
        <p:cNvGrpSpPr/>
        <p:nvPr/>
      </p:nvGrpSpPr>
      <p:grpSpPr>
        <a:xfrm>
          <a:off x="0" y="0"/>
          <a:ext cx="0" cy="0"/>
          <a:chOff x="0" y="0"/>
          <a:chExt cx="0" cy="0"/>
        </a:xfrm>
      </p:grpSpPr>
      <p:sp>
        <p:nvSpPr>
          <p:cNvPr id="84" name="Google Shape;84;p45"/>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5"/>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5"/>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8" name="Google Shape;88;p45"/>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9" name="Google Shape;89;p45"/>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3CB"/>
        </a:solidFill>
      </p:bgPr>
    </p:bg>
    <p:spTree>
      <p:nvGrpSpPr>
        <p:cNvPr id="5" name="Shape 5"/>
        <p:cNvGrpSpPr/>
        <p:nvPr/>
      </p:nvGrpSpPr>
      <p:grpSpPr>
        <a:xfrm>
          <a:off x="0" y="0"/>
          <a:ext cx="0" cy="0"/>
          <a:chOff x="0" y="0"/>
          <a:chExt cx="0" cy="0"/>
        </a:xfrm>
      </p:grpSpPr>
      <p:sp>
        <p:nvSpPr>
          <p:cNvPr id="6" name="Google Shape;6;p3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6"/>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FEFEFE"/>
              </a:buClr>
              <a:buSzPts val="4800"/>
              <a:buFont typeface="Calibri"/>
              <a:buNone/>
              <a:defRPr b="0" i="0" sz="4800" u="none" cap="none" strike="noStrik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FEFEFE"/>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FEFEFE"/>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9pPr>
          </a:lstStyle>
          <a:p/>
        </p:txBody>
      </p:sp>
      <p:sp>
        <p:nvSpPr>
          <p:cNvPr id="10" name="Google Shape;10;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 name="Google Shape;11;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 name="Google Shape;12;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36"/>
          <p:cNvCxnSpPr/>
          <p:nvPr/>
        </p:nvCxnSpPr>
        <p:spPr>
          <a:xfrm>
            <a:off x="1193532" y="1737845"/>
            <a:ext cx="9966960" cy="0"/>
          </a:xfrm>
          <a:prstGeom prst="straightConnector1">
            <a:avLst/>
          </a:prstGeom>
          <a:noFill/>
          <a:ln cap="flat" cmpd="sng" w="9525">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3CB"/>
        </a:solidFill>
      </p:bgPr>
    </p:bg>
    <p:spTree>
      <p:nvGrpSpPr>
        <p:cNvPr id="23" name="Shape 23"/>
        <p:cNvGrpSpPr/>
        <p:nvPr/>
      </p:nvGrpSpPr>
      <p:grpSpPr>
        <a:xfrm>
          <a:off x="0" y="0"/>
          <a:ext cx="0" cy="0"/>
          <a:chOff x="0" y="0"/>
          <a:chExt cx="0" cy="0"/>
        </a:xfrm>
      </p:grpSpPr>
      <p:sp>
        <p:nvSpPr>
          <p:cNvPr id="24" name="Google Shape;24;p35"/>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5"/>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8" name="Google Shape;28;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35"/>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fda.gov/food/food-ingredients-packaging/overview-food-ingredients-additives-colo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hyperlink" Target="https://en.wikipedia.org/wiki/Lead_poisoning#/media/File:Symptoms_of_lead_poisoning_(raster).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32.xml"/><Relationship Id="rId7" Type="http://schemas.openxmlformats.org/officeDocument/2006/relationships/slide" Target="/ppt/slides/slide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hyperlink" Target="https://commons.wikimedia.org/w/index.php?curid=4502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hyperlink" Target="https://commons.wikimedia.org/w/index.php?curid=864440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ocs.google.com/forms/d/e/1FAIpQLSeRcXQ0Jpt-p1l4wjyUJh3ewV3dPGJ9kE6-pP8kmrJawYpK7A/viewform?usp=sf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forms/d/e/1FAIpQLSdEd6_waNO4477gaN7poHLD9AZea4T8oUxluT7uMVLkvgx79w/viewform?usp=sf_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Background pattern&#10;&#10;Description automatically generated" id="119" name="Google Shape;119;p1"/>
          <p:cNvPicPr preferRelativeResize="0"/>
          <p:nvPr/>
        </p:nvPicPr>
        <p:blipFill rotWithShape="1">
          <a:blip r:embed="rId3">
            <a:alphaModFix amt="40000"/>
          </a:blip>
          <a:srcRect b="9275" l="0" r="0" t="6455"/>
          <a:stretch/>
        </p:blipFill>
        <p:spPr>
          <a:xfrm>
            <a:off x="-1524" y="10"/>
            <a:ext cx="12192000" cy="6857990"/>
          </a:xfrm>
          <a:prstGeom prst="rect">
            <a:avLst/>
          </a:prstGeom>
          <a:noFill/>
          <a:ln>
            <a:noFill/>
          </a:ln>
        </p:spPr>
      </p:pic>
      <p:sp>
        <p:nvSpPr>
          <p:cNvPr id="120" name="Google Shape;120;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EFEFE"/>
              </a:buClr>
              <a:buSzPts val="8000"/>
              <a:buFont typeface="Calibri"/>
              <a:buNone/>
            </a:pPr>
            <a:r>
              <a:rPr lang="en-US"/>
              <a:t>Toxic or Not</a:t>
            </a:r>
            <a:endParaRPr/>
          </a:p>
        </p:txBody>
      </p:sp>
      <p:sp>
        <p:nvSpPr>
          <p:cNvPr id="121" name="Google Shape;121;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3200"/>
              <a:buNone/>
            </a:pPr>
            <a:r>
              <a:rPr b="1" lang="en-US" sz="3200">
                <a:solidFill>
                  <a:srgbClr val="FF0000"/>
                </a:solidFill>
              </a:rPr>
              <a:t>WHO ARE SAM AND ELLA?</a:t>
            </a:r>
            <a:endParaRPr/>
          </a:p>
          <a:p>
            <a:pPr indent="0" lvl="0" marL="0" rtl="0" algn="l">
              <a:lnSpc>
                <a:spcPct val="90000"/>
              </a:lnSpc>
              <a:spcBef>
                <a:spcPts val="1400"/>
              </a:spcBef>
              <a:spcAft>
                <a:spcPts val="0"/>
              </a:spcAft>
              <a:buSzPts val="3200"/>
              <a:buNone/>
            </a:pPr>
            <a:r>
              <a:rPr b="1" lang="en-US" sz="3200">
                <a:solidFill>
                  <a:srgbClr val="FF0000"/>
                </a:solidFill>
              </a:rPr>
              <a:t>INGESTED ENVIRONMENTAL HAZARDS</a:t>
            </a:r>
            <a:endParaRPr/>
          </a:p>
        </p:txBody>
      </p:sp>
      <p:cxnSp>
        <p:nvCxnSpPr>
          <p:cNvPr id="122" name="Google Shape;122;p1"/>
          <p:cNvCxnSpPr/>
          <p:nvPr/>
        </p:nvCxnSpPr>
        <p:spPr>
          <a:xfrm>
            <a:off x="1207658" y="4343400"/>
            <a:ext cx="9875520" cy="0"/>
          </a:xfrm>
          <a:prstGeom prst="straightConnector1">
            <a:avLst/>
          </a:prstGeom>
          <a:noFill/>
          <a:ln cap="flat" cmpd="sng" w="9525">
            <a:solidFill>
              <a:schemeClr val="lt2">
                <a:alpha val="80000"/>
              </a:schemeClr>
            </a:solidFill>
            <a:prstDash val="solid"/>
            <a:round/>
            <a:headEnd len="sm" w="sm" type="none"/>
            <a:tailEnd len="sm" w="sm" type="none"/>
          </a:ln>
        </p:spPr>
      </p:cxnSp>
      <p:sp>
        <p:nvSpPr>
          <p:cNvPr id="123" name="Google Shape;123;p1"/>
          <p:cNvSpPr/>
          <p:nvPr/>
        </p:nvSpPr>
        <p:spPr>
          <a:xfrm>
            <a:off x="15" y="6334316"/>
            <a:ext cx="12191985" cy="66484"/>
          </a:xfrm>
          <a:prstGeom prst="rect">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1" y="6400800"/>
            <a:ext cx="12192000" cy="457200"/>
          </a:xfrm>
          <a:prstGeom prst="rect">
            <a:avLst/>
          </a:prstGeom>
          <a:solidFill>
            <a:schemeClr val="accent2">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The Digestive System</a:t>
            </a:r>
            <a:endParaRPr sz="3600">
              <a:latin typeface="Calibri"/>
              <a:ea typeface="Calibri"/>
              <a:cs typeface="Calibri"/>
              <a:sym typeface="Calibri"/>
            </a:endParaRPr>
          </a:p>
        </p:txBody>
      </p:sp>
      <p:sp>
        <p:nvSpPr>
          <p:cNvPr id="186" name="Google Shape;186;p1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latin typeface="Verdana"/>
                <a:ea typeface="Verdana"/>
                <a:cs typeface="Verdana"/>
                <a:sym typeface="Verdana"/>
              </a:rPr>
              <a:t>The </a:t>
            </a:r>
            <a:r>
              <a:rPr b="1" lang="en-US">
                <a:latin typeface="Verdana"/>
                <a:ea typeface="Verdana"/>
                <a:cs typeface="Verdana"/>
                <a:sym typeface="Verdana"/>
              </a:rPr>
              <a:t>digestive system</a:t>
            </a:r>
            <a:r>
              <a:rPr lang="en-US">
                <a:latin typeface="Verdana"/>
                <a:ea typeface="Verdana"/>
                <a:cs typeface="Verdana"/>
                <a:sym typeface="Verdana"/>
              </a:rPr>
              <a:t> is one of three ways hazardous substances can enter the body.  The digestive system is the system in the body that breaks down food and absorbs nutrients. That's why </a:t>
            </a:r>
            <a:r>
              <a:rPr b="1" lang="en-US">
                <a:latin typeface="Verdana"/>
                <a:ea typeface="Verdana"/>
                <a:cs typeface="Verdana"/>
                <a:sym typeface="Verdana"/>
              </a:rPr>
              <a:t>food safety </a:t>
            </a:r>
            <a:r>
              <a:rPr lang="en-US">
                <a:latin typeface="Verdana"/>
                <a:ea typeface="Verdana"/>
                <a:cs typeface="Verdana"/>
                <a:sym typeface="Verdana"/>
              </a:rPr>
              <a:t>is very important!</a:t>
            </a:r>
            <a:endParaRPr/>
          </a:p>
          <a:p>
            <a:pPr indent="0" lvl="0" marL="91440" rtl="0" algn="l">
              <a:lnSpc>
                <a:spcPct val="90000"/>
              </a:lnSpc>
              <a:spcBef>
                <a:spcPts val="1400"/>
              </a:spcBef>
              <a:spcAft>
                <a:spcPts val="0"/>
              </a:spcAft>
              <a:buSzPts val="2000"/>
              <a:buNone/>
            </a:pPr>
            <a:r>
              <a:t/>
            </a:r>
            <a:endParaRPr>
              <a:latin typeface="Verdana"/>
              <a:ea typeface="Verdana"/>
              <a:cs typeface="Verdana"/>
              <a:sym typeface="Verdana"/>
            </a:endParaRPr>
          </a:p>
          <a:p>
            <a:pPr indent="-127000" lvl="0" marL="91440" rtl="0" algn="l">
              <a:lnSpc>
                <a:spcPct val="90000"/>
              </a:lnSpc>
              <a:spcBef>
                <a:spcPts val="1400"/>
              </a:spcBef>
              <a:spcAft>
                <a:spcPts val="0"/>
              </a:spcAft>
              <a:buSzPts val="2000"/>
              <a:buChar char=" "/>
            </a:pPr>
            <a:r>
              <a:rPr lang="en-US">
                <a:solidFill>
                  <a:srgbClr val="000000"/>
                </a:solidFill>
                <a:latin typeface="Verdana"/>
                <a:ea typeface="Verdana"/>
                <a:cs typeface="Verdana"/>
                <a:sym typeface="Verdana"/>
              </a:rPr>
              <a:t>There are a few rules of food safety that will minimize our risk of allowing the things we eat or drink to make us sick.  These rules are the </a:t>
            </a:r>
            <a:r>
              <a:rPr b="1" lang="en-US">
                <a:solidFill>
                  <a:srgbClr val="FF0000"/>
                </a:solidFill>
                <a:latin typeface="Verdana"/>
                <a:ea typeface="Verdana"/>
                <a:cs typeface="Verdana"/>
                <a:sym typeface="Verdana"/>
              </a:rPr>
              <a:t>3 C’s</a:t>
            </a:r>
            <a:r>
              <a:rPr lang="en-US">
                <a:solidFill>
                  <a:srgbClr val="FF0000"/>
                </a:solidFill>
                <a:latin typeface="Verdana"/>
                <a:ea typeface="Verdana"/>
                <a:cs typeface="Verdana"/>
                <a:sym typeface="Verdana"/>
              </a:rPr>
              <a:t> </a:t>
            </a:r>
            <a:r>
              <a:rPr lang="en-US">
                <a:solidFill>
                  <a:srgbClr val="000000"/>
                </a:solidFill>
                <a:latin typeface="Verdana"/>
                <a:ea typeface="Verdana"/>
                <a:cs typeface="Verdana"/>
                <a:sym typeface="Verdana"/>
              </a:rPr>
              <a:t>of Food Safety.</a:t>
            </a:r>
            <a:endParaRPr>
              <a:latin typeface="Calibri"/>
              <a:ea typeface="Calibri"/>
              <a:cs typeface="Calibri"/>
              <a:sym typeface="Calibri"/>
            </a:endParaRPr>
          </a:p>
          <a:p>
            <a:pPr indent="0" lvl="0" marL="91440" rtl="0" algn="l">
              <a:lnSpc>
                <a:spcPct val="90000"/>
              </a:lnSpc>
              <a:spcBef>
                <a:spcPts val="1400"/>
              </a:spcBef>
              <a:spcAft>
                <a:spcPts val="0"/>
              </a:spcAft>
              <a:buSzPts val="1800"/>
              <a:buNone/>
            </a:pPr>
            <a:r>
              <a:t/>
            </a:r>
            <a:endParaRPr sz="1800">
              <a:latin typeface="Calibri"/>
              <a:ea typeface="Calibri"/>
              <a:cs typeface="Calibri"/>
              <a:sym typeface="Calibri"/>
            </a:endParaRPr>
          </a:p>
        </p:txBody>
      </p:sp>
      <p:sp>
        <p:nvSpPr>
          <p:cNvPr id="187" name="Google Shape;187;p10"/>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188" name="Google Shape;188;p10"/>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The Digestive System:</a:t>
            </a:r>
            <a:r>
              <a:rPr b="1" lang="en-US" sz="2400">
                <a:solidFill>
                  <a:srgbClr val="003366"/>
                </a:solidFill>
                <a:latin typeface="Verdana"/>
                <a:ea typeface="Verdana"/>
                <a:cs typeface="Verdana"/>
                <a:sym typeface="Verdana"/>
              </a:rPr>
              <a:t> 3 C’s of Food Safety</a:t>
            </a:r>
            <a:endParaRPr sz="3600">
              <a:latin typeface="Calibri"/>
              <a:ea typeface="Calibri"/>
              <a:cs typeface="Calibri"/>
              <a:sym typeface="Calibri"/>
            </a:endParaRPr>
          </a:p>
        </p:txBody>
      </p:sp>
      <p:sp>
        <p:nvSpPr>
          <p:cNvPr id="194" name="Google Shape;194;p11"/>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195" name="Google Shape;195;p11"/>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196" name="Google Shape;196;p11"/>
          <p:cNvGraphicFramePr/>
          <p:nvPr/>
        </p:nvGraphicFramePr>
        <p:xfrm>
          <a:off x="952499" y="1823484"/>
          <a:ext cx="3000000" cy="3000000"/>
        </p:xfrm>
        <a:graphic>
          <a:graphicData uri="http://schemas.openxmlformats.org/drawingml/2006/table">
            <a:tbl>
              <a:tblPr bandRow="1" firstCol="1">
                <a:noFill/>
                <a:tableStyleId>{72B7FE38-96CD-43F6-8A90-9085AB5C070B}</a:tableStyleId>
              </a:tblPr>
              <a:tblGrid>
                <a:gridCol w="1133475"/>
                <a:gridCol w="9248775"/>
              </a:tblGrid>
              <a:tr h="1194100">
                <a:tc>
                  <a:txBody>
                    <a:bodyPr/>
                    <a:lstStyle/>
                    <a:p>
                      <a:pPr indent="0" lvl="0" marL="0" marR="0" rtl="0" algn="ctr">
                        <a:spcBef>
                          <a:spcPts val="0"/>
                        </a:spcBef>
                        <a:spcAft>
                          <a:spcPts val="0"/>
                        </a:spcAft>
                        <a:buNone/>
                      </a:pPr>
                      <a:r>
                        <a:rPr b="1" lang="en-US" sz="1800" u="none" cap="none" strike="noStrike">
                          <a:solidFill>
                            <a:srgbClr val="FFFFFF"/>
                          </a:solidFill>
                          <a:latin typeface="Verdana"/>
                          <a:ea typeface="Verdana"/>
                          <a:cs typeface="Verdana"/>
                          <a:sym typeface="Verdana"/>
                        </a:rPr>
                        <a:t>Clean</a:t>
                      </a:r>
                      <a:endParaRPr/>
                    </a:p>
                  </a:txBody>
                  <a:tcPr marT="45725" marB="45725" marR="91450" marL="91450"/>
                </a:tc>
                <a:tc>
                  <a:txBody>
                    <a:bodyPr/>
                    <a:lstStyle/>
                    <a:p>
                      <a:pPr indent="0" lvl="0" marL="0" marR="0" rtl="0" algn="l">
                        <a:spcBef>
                          <a:spcPts val="0"/>
                        </a:spcBef>
                        <a:spcAft>
                          <a:spcPts val="0"/>
                        </a:spcAft>
                        <a:buNone/>
                      </a:pPr>
                      <a:r>
                        <a:rPr b="1" lang="en-US" sz="1300" u="none" cap="none" strike="noStrike">
                          <a:solidFill>
                            <a:schemeClr val="dk1"/>
                          </a:solidFill>
                          <a:latin typeface="Verdana"/>
                          <a:ea typeface="Verdana"/>
                          <a:cs typeface="Verdana"/>
                          <a:sym typeface="Verdana"/>
                        </a:rPr>
                        <a:t>Always wash your hands after using the bathroom, handling uncooked foods and handling trash or waste of any kind. </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Wash your utensils, cutting board, and countertops with hot, soapy water.</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Thoroughly clean raw fruits and vegetables by rinsing under running water.</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Trim fat from meats (pesticides are often found in fat).</a:t>
                      </a:r>
                      <a:endParaRPr sz="1300">
                        <a:latin typeface="Verdana"/>
                        <a:ea typeface="Verdana"/>
                        <a:cs typeface="Verdana"/>
                        <a:sym typeface="Verdana"/>
                      </a:endParaRPr>
                    </a:p>
                  </a:txBody>
                  <a:tcPr marT="45725" marB="45725" marR="91450" marL="91450"/>
                </a:tc>
              </a:tr>
              <a:tr h="1194100">
                <a:tc>
                  <a:txBody>
                    <a:bodyPr/>
                    <a:lstStyle/>
                    <a:p>
                      <a:pPr indent="0" lvl="0" marL="0" marR="0" rtl="0" algn="ctr">
                        <a:spcBef>
                          <a:spcPts val="0"/>
                        </a:spcBef>
                        <a:spcAft>
                          <a:spcPts val="0"/>
                        </a:spcAft>
                        <a:buNone/>
                      </a:pPr>
                      <a:r>
                        <a:rPr b="1" lang="en-US" sz="1800" cap="none">
                          <a:solidFill>
                            <a:srgbClr val="FFFFFF"/>
                          </a:solidFill>
                          <a:latin typeface="Verdana"/>
                          <a:ea typeface="Verdana"/>
                          <a:cs typeface="Verdana"/>
                          <a:sym typeface="Verdana"/>
                        </a:rPr>
                        <a:t>Cold</a:t>
                      </a:r>
                      <a:endParaRPr/>
                    </a:p>
                  </a:txBody>
                  <a:tcPr marT="45725" marB="45725" marR="91450" marL="91450"/>
                </a:tc>
                <a:tc>
                  <a:txBody>
                    <a:bodyPr/>
                    <a:lstStyle/>
                    <a:p>
                      <a:pPr indent="0" lvl="0" marL="0" marR="0" rtl="0" algn="l">
                        <a:lnSpc>
                          <a:spcPct val="107000"/>
                        </a:lnSpc>
                        <a:spcBef>
                          <a:spcPts val="0"/>
                        </a:spcBef>
                        <a:spcAft>
                          <a:spcPts val="0"/>
                        </a:spcAft>
                        <a:buNone/>
                      </a:pPr>
                      <a:r>
                        <a:rPr b="1" lang="en-US" sz="1300">
                          <a:solidFill>
                            <a:srgbClr val="000000"/>
                          </a:solidFill>
                          <a:latin typeface="Verdana"/>
                          <a:ea typeface="Verdana"/>
                          <a:cs typeface="Verdana"/>
                          <a:sym typeface="Verdana"/>
                        </a:rPr>
                        <a:t>Cold food should be stored below 40˚F.  Refrigerate perishable foods within 2 hours. If outdoor temperature is above 90˚F, refrigerate within 1 hour.</a:t>
                      </a:r>
                      <a:endParaRPr sz="1300">
                        <a:latin typeface="Verdana"/>
                        <a:ea typeface="Verdana"/>
                        <a:cs typeface="Verdana"/>
                        <a:sym typeface="Verdana"/>
                      </a:endParaRPr>
                    </a:p>
                    <a:p>
                      <a:pPr indent="0" lvl="0" marL="0" marR="0" rtl="0" algn="l">
                        <a:lnSpc>
                          <a:spcPct val="107000"/>
                        </a:lnSpc>
                        <a:spcBef>
                          <a:spcPts val="0"/>
                        </a:spcBef>
                        <a:spcAft>
                          <a:spcPts val="0"/>
                        </a:spcAft>
                        <a:buNone/>
                      </a:pPr>
                      <a:r>
                        <a:rPr b="1" lang="en-US" sz="1300">
                          <a:solidFill>
                            <a:srgbClr val="000000"/>
                          </a:solidFill>
                          <a:latin typeface="Verdana"/>
                          <a:ea typeface="Verdana"/>
                          <a:cs typeface="Verdana"/>
                          <a:sym typeface="Verdana"/>
                        </a:rPr>
                        <a:t>Thaw frozen food safely in the refrigerator, cold water, or in the microwave. Never thaw foods on the counter because bacteria multiply quickly in the parts of the food that reach room temperature first.</a:t>
                      </a:r>
                      <a:endParaRPr sz="1300">
                        <a:latin typeface="Verdana"/>
                        <a:ea typeface="Verdana"/>
                        <a:cs typeface="Verdana"/>
                        <a:sym typeface="Verdana"/>
                      </a:endParaRPr>
                    </a:p>
                  </a:txBody>
                  <a:tcPr marT="38100" marB="38100" marR="38100" marL="38100" anchor="ctr"/>
                </a:tc>
              </a:tr>
              <a:tr h="2065275">
                <a:tc>
                  <a:txBody>
                    <a:bodyPr/>
                    <a:lstStyle/>
                    <a:p>
                      <a:pPr indent="0" lvl="0" marL="0" marR="0" rtl="0" algn="ctr">
                        <a:spcBef>
                          <a:spcPts val="0"/>
                        </a:spcBef>
                        <a:spcAft>
                          <a:spcPts val="0"/>
                        </a:spcAft>
                        <a:buNone/>
                      </a:pPr>
                      <a:r>
                        <a:rPr b="1" lang="en-US" sz="1800" cap="none">
                          <a:solidFill>
                            <a:srgbClr val="FFFFFF"/>
                          </a:solidFill>
                          <a:latin typeface="Verdana"/>
                          <a:ea typeface="Verdana"/>
                          <a:cs typeface="Verdana"/>
                          <a:sym typeface="Verdana"/>
                        </a:rPr>
                        <a:t>Cooked</a:t>
                      </a:r>
                      <a:endParaRPr/>
                    </a:p>
                  </a:txBody>
                  <a:tcPr marT="45725" marB="45725" marR="91450" marL="91450"/>
                </a:tc>
                <a:tc>
                  <a:txBody>
                    <a:bodyPr/>
                    <a:lstStyle/>
                    <a:p>
                      <a:pPr indent="0" lvl="0" marL="0" marR="0" rtl="0" algn="l">
                        <a:spcBef>
                          <a:spcPts val="0"/>
                        </a:spcBef>
                        <a:spcAft>
                          <a:spcPts val="0"/>
                        </a:spcAft>
                        <a:buNone/>
                      </a:pPr>
                      <a:r>
                        <a:rPr b="1" lang="en-US" sz="1300">
                          <a:solidFill>
                            <a:schemeClr val="dk1"/>
                          </a:solidFill>
                          <a:latin typeface="Verdana"/>
                          <a:ea typeface="Verdana"/>
                          <a:cs typeface="Verdana"/>
                          <a:sym typeface="Verdana"/>
                        </a:rPr>
                        <a:t>Food is safely cooked when the internal temperature gets high enough to kill germs that can make you sick. The only way to tell if food is safely cooked is to use a food thermometer.  </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Here is a guide of safe internal temperatures:</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145°F for whole cuts of beef, pork, veal, and lamb (then allow the meat to rest for 3 minutes before carving or eating)</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160°F for ground meats, such as beef and pork</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165°F for all poultry, including ground chicken and turkey</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165°F for leftovers and casseroles</a:t>
                      </a:r>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145°F for fresh ham (raw)</a:t>
                      </a:r>
                      <a:endParaRPr sz="13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300">
                          <a:solidFill>
                            <a:schemeClr val="dk1"/>
                          </a:solidFill>
                          <a:latin typeface="Verdana"/>
                          <a:ea typeface="Verdana"/>
                          <a:cs typeface="Verdana"/>
                          <a:sym typeface="Verdana"/>
                        </a:rPr>
                        <a:t>145°F for fin fish or cook until flesh is opaque</a:t>
                      </a:r>
                      <a:endParaRPr sz="1300">
                        <a:solidFill>
                          <a:schemeClr val="dk1"/>
                        </a:solidFill>
                        <a:latin typeface="Verdana"/>
                        <a:ea typeface="Verdana"/>
                        <a:cs typeface="Verdana"/>
                        <a:sym typeface="Verdana"/>
                      </a:endParaRPr>
                    </a:p>
                  </a:txBody>
                  <a:tcPr marT="45725" marB="45725" marR="91450" marL="91450"/>
                </a:tc>
              </a:tr>
            </a:tbl>
          </a:graphicData>
        </a:graphic>
      </p:graphicFrame>
      <p:pic>
        <p:nvPicPr>
          <p:cNvPr descr="clean.jpg (6962 bytes)" id="197" name="Google Shape;197;p11"/>
          <p:cNvPicPr preferRelativeResize="0"/>
          <p:nvPr/>
        </p:nvPicPr>
        <p:blipFill rotWithShape="1">
          <a:blip r:embed="rId3">
            <a:alphaModFix/>
          </a:blip>
          <a:srcRect b="0" l="0" r="0" t="0"/>
          <a:stretch/>
        </p:blipFill>
        <p:spPr>
          <a:xfrm>
            <a:off x="0" y="0"/>
            <a:ext cx="285750" cy="952500"/>
          </a:xfrm>
          <a:prstGeom prst="rect">
            <a:avLst/>
          </a:prstGeom>
          <a:noFill/>
          <a:ln>
            <a:noFill/>
          </a:ln>
        </p:spPr>
      </p:pic>
      <p:pic>
        <p:nvPicPr>
          <p:cNvPr descr="cold.jpg (6647 bytes)" id="198" name="Google Shape;198;p11"/>
          <p:cNvPicPr preferRelativeResize="0"/>
          <p:nvPr/>
        </p:nvPicPr>
        <p:blipFill rotWithShape="1">
          <a:blip r:embed="rId4">
            <a:alphaModFix/>
          </a:blip>
          <a:srcRect b="0" l="0" r="0" t="0"/>
          <a:stretch/>
        </p:blipFill>
        <p:spPr>
          <a:xfrm>
            <a:off x="0" y="0"/>
            <a:ext cx="285750" cy="952500"/>
          </a:xfrm>
          <a:prstGeom prst="rect">
            <a:avLst/>
          </a:prstGeom>
          <a:noFill/>
          <a:ln>
            <a:noFill/>
          </a:ln>
        </p:spPr>
      </p:pic>
      <p:pic>
        <p:nvPicPr>
          <p:cNvPr descr="cooked.jpg (7631 bytes)" id="199" name="Google Shape;199;p11"/>
          <p:cNvPicPr preferRelativeResize="0"/>
          <p:nvPr/>
        </p:nvPicPr>
        <p:blipFill rotWithShape="1">
          <a:blip r:embed="rId5">
            <a:alphaModFix/>
          </a:blip>
          <a:srcRect b="0" l="0" r="0" t="0"/>
          <a:stretch/>
        </p:blipFill>
        <p:spPr>
          <a:xfrm>
            <a:off x="0" y="0"/>
            <a:ext cx="285750" cy="109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The Digestive System</a:t>
            </a:r>
            <a:endParaRPr sz="3600">
              <a:latin typeface="Calibri"/>
              <a:ea typeface="Calibri"/>
              <a:cs typeface="Calibri"/>
              <a:sym typeface="Calibri"/>
            </a:endParaRPr>
          </a:p>
        </p:txBody>
      </p:sp>
      <p:sp>
        <p:nvSpPr>
          <p:cNvPr id="205" name="Google Shape;205;p12"/>
          <p:cNvSpPr txBox="1"/>
          <p:nvPr>
            <p:ph idx="1" type="body"/>
          </p:nvPr>
        </p:nvSpPr>
        <p:spPr>
          <a:xfrm>
            <a:off x="1097281" y="1845734"/>
            <a:ext cx="5736908" cy="4023360"/>
          </a:xfrm>
          <a:prstGeom prst="rect">
            <a:avLst/>
          </a:prstGeom>
          <a:noFill/>
          <a:ln>
            <a:noFill/>
          </a:ln>
        </p:spPr>
        <p:txBody>
          <a:bodyPr anchorCtr="0" anchor="t" bIns="45700" lIns="0" spcFirstLastPara="1" rIns="0" wrap="square" tIns="45700">
            <a:normAutofit lnSpcReduction="10000"/>
          </a:bodyPr>
          <a:lstStyle/>
          <a:p>
            <a:pPr indent="0" lvl="0" marL="0" marR="0" rtl="0" algn="l">
              <a:lnSpc>
                <a:spcPct val="107000"/>
              </a:lnSpc>
              <a:spcBef>
                <a:spcPts val="0"/>
              </a:spcBef>
              <a:spcAft>
                <a:spcPts val="0"/>
              </a:spcAft>
              <a:buSzPts val="1800"/>
              <a:buNone/>
            </a:pPr>
            <a:r>
              <a:rPr lang="en-US" sz="1800">
                <a:solidFill>
                  <a:srgbClr val="000000"/>
                </a:solidFill>
                <a:latin typeface="Verdana"/>
                <a:ea typeface="Verdana"/>
                <a:cs typeface="Verdana"/>
                <a:sym typeface="Verdana"/>
              </a:rPr>
              <a:t>In addition to the </a:t>
            </a:r>
            <a:r>
              <a:rPr b="1" lang="en-US" sz="1800">
                <a:solidFill>
                  <a:srgbClr val="FF0000"/>
                </a:solidFill>
                <a:latin typeface="Verdana"/>
                <a:ea typeface="Verdana"/>
                <a:cs typeface="Verdana"/>
                <a:sym typeface="Verdana"/>
              </a:rPr>
              <a:t>3 C’s</a:t>
            </a:r>
            <a:r>
              <a:rPr lang="en-US" sz="1800">
                <a:solidFill>
                  <a:srgbClr val="000000"/>
                </a:solidFill>
                <a:latin typeface="Verdana"/>
                <a:ea typeface="Verdana"/>
                <a:cs typeface="Verdana"/>
                <a:sym typeface="Verdana"/>
              </a:rPr>
              <a:t>, the Centers for Disease Control (CDC) also recommend </a:t>
            </a:r>
            <a:r>
              <a:rPr b="1" lang="en-US" sz="1800">
                <a:solidFill>
                  <a:srgbClr val="FF0000"/>
                </a:solidFill>
                <a:latin typeface="Verdana"/>
                <a:ea typeface="Verdana"/>
                <a:cs typeface="Verdana"/>
                <a:sym typeface="Verdana"/>
              </a:rPr>
              <a:t>separating</a:t>
            </a:r>
            <a:r>
              <a:rPr lang="en-US" sz="1800">
                <a:solidFill>
                  <a:srgbClr val="000000"/>
                </a:solidFill>
                <a:latin typeface="Verdana"/>
                <a:ea typeface="Verdana"/>
                <a:cs typeface="Verdana"/>
                <a:sym typeface="Verdana"/>
              </a:rPr>
              <a:t> raw meat, poultry, seafood, and eggs from other foods when you are preparing meals.  Raw meat, poultry, seafood, and eggs can spread germs to ready-to-eat foods.  Using a separate cutting board and plates, keeping these products in separate bags when shopping, and keeping these products separate from others in the refrigerator are all part of this.</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solidFill>
                  <a:srgbClr val="000000"/>
                </a:solidFill>
                <a:latin typeface="Verdana"/>
                <a:ea typeface="Verdana"/>
                <a:cs typeface="Verdana"/>
                <a:sym typeface="Verdana"/>
              </a:rPr>
              <a:t>Observing the </a:t>
            </a:r>
            <a:r>
              <a:rPr b="1" lang="en-US" sz="1800">
                <a:solidFill>
                  <a:srgbClr val="FF0000"/>
                </a:solidFill>
                <a:latin typeface="Verdana"/>
                <a:ea typeface="Verdana"/>
                <a:cs typeface="Verdana"/>
                <a:sym typeface="Verdana"/>
              </a:rPr>
              <a:t>3 C’s </a:t>
            </a:r>
            <a:r>
              <a:rPr lang="en-US" sz="1800">
                <a:solidFill>
                  <a:srgbClr val="000000"/>
                </a:solidFill>
                <a:latin typeface="Verdana"/>
                <a:ea typeface="Verdana"/>
                <a:cs typeface="Verdana"/>
                <a:sym typeface="Verdana"/>
              </a:rPr>
              <a:t>of Food Safety and separating your foods will help protect you from eating things that might be hazardous to your health.  </a:t>
            </a:r>
            <a:endParaRPr sz="1800">
              <a:latin typeface="Calibri"/>
              <a:ea typeface="Calibri"/>
              <a:cs typeface="Calibri"/>
              <a:sym typeface="Calibri"/>
            </a:endParaRPr>
          </a:p>
        </p:txBody>
      </p:sp>
      <p:sp>
        <p:nvSpPr>
          <p:cNvPr id="206" name="Google Shape;206;p12"/>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07" name="Google Shape;207;p12"/>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pic>
        <p:nvPicPr>
          <p:cNvPr descr="Four Steps to Food Safety | CDC" id="208" name="Google Shape;208;p12"/>
          <p:cNvPicPr preferRelativeResize="0"/>
          <p:nvPr/>
        </p:nvPicPr>
        <p:blipFill rotWithShape="1">
          <a:blip r:embed="rId3">
            <a:alphaModFix/>
          </a:blip>
          <a:srcRect b="0" l="0" r="0" t="0"/>
          <a:stretch/>
        </p:blipFill>
        <p:spPr>
          <a:xfrm>
            <a:off x="7005638" y="2166937"/>
            <a:ext cx="4695825" cy="252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Food Additives</a:t>
            </a:r>
            <a:endParaRPr sz="3600">
              <a:latin typeface="Calibri"/>
              <a:ea typeface="Calibri"/>
              <a:cs typeface="Calibri"/>
              <a:sym typeface="Calibri"/>
            </a:endParaRPr>
          </a:p>
        </p:txBody>
      </p:sp>
      <p:sp>
        <p:nvSpPr>
          <p:cNvPr id="214" name="Google Shape;214;p13"/>
          <p:cNvSpPr txBox="1"/>
          <p:nvPr>
            <p:ph idx="1" type="body"/>
          </p:nvPr>
        </p:nvSpPr>
        <p:spPr>
          <a:xfrm>
            <a:off x="1397318" y="1779059"/>
            <a:ext cx="9061132" cy="4023360"/>
          </a:xfrm>
          <a:prstGeom prst="rect">
            <a:avLst/>
          </a:prstGeom>
          <a:noFill/>
          <a:ln>
            <a:noFill/>
          </a:ln>
        </p:spPr>
        <p:txBody>
          <a:bodyPr anchorCtr="0" anchor="t" bIns="45700" lIns="0" spcFirstLastPara="1" rIns="0" wrap="square" tIns="45700">
            <a:normAutofit fontScale="92500"/>
          </a:bodyPr>
          <a:lstStyle/>
          <a:p>
            <a:pPr indent="0" lvl="0" marL="0" marR="0" rtl="0" algn="l">
              <a:lnSpc>
                <a:spcPct val="107000"/>
              </a:lnSpc>
              <a:spcBef>
                <a:spcPts val="0"/>
              </a:spcBef>
              <a:spcAft>
                <a:spcPts val="0"/>
              </a:spcAft>
              <a:buSzPct val="100000"/>
              <a:buNone/>
            </a:pPr>
            <a:r>
              <a:rPr b="1" lang="en-US">
                <a:solidFill>
                  <a:srgbClr val="000000"/>
                </a:solidFill>
                <a:latin typeface="Verdana"/>
                <a:ea typeface="Verdana"/>
                <a:cs typeface="Verdana"/>
                <a:sym typeface="Verdana"/>
              </a:rPr>
              <a:t>Food additives</a:t>
            </a:r>
            <a:r>
              <a:rPr lang="en-US">
                <a:solidFill>
                  <a:srgbClr val="000000"/>
                </a:solidFill>
                <a:latin typeface="Verdana"/>
                <a:ea typeface="Verdana"/>
                <a:cs typeface="Verdana"/>
                <a:sym typeface="Verdana"/>
              </a:rPr>
              <a:t> are any ingredients added to foods. They are commonly used to enhance the appearance or taste of food (like coloring and flavoring), to enhance the food’s nutritional content (like vitamins and minerals), or to act as a preservative to reduce spoilage.  Some people can have adverse reactions to food additives.  Adverse reactions are any undesirable reaction from a food or additive other than the nourishment the food is supposed to provide to the body.  They can range from getting the “jitters” from caffeine in coffee (pharmacologic effect), getting indigestion after drinking milk (food intolerance), or getting hives and swelling from eating peanuts (allergic reaction). </a:t>
            </a:r>
            <a:endParaRPr/>
          </a:p>
          <a:p>
            <a:pPr indent="0" lvl="0" marL="0" marR="0" rtl="0" algn="l">
              <a:lnSpc>
                <a:spcPct val="107000"/>
              </a:lnSpc>
              <a:spcBef>
                <a:spcPts val="800"/>
              </a:spcBef>
              <a:spcAft>
                <a:spcPts val="0"/>
              </a:spcAft>
              <a:buSzPct val="100000"/>
              <a:buNone/>
            </a:pPr>
            <a:r>
              <a:rPr lang="en-US">
                <a:solidFill>
                  <a:srgbClr val="000000"/>
                </a:solidFill>
                <a:latin typeface="Verdana"/>
                <a:ea typeface="Verdana"/>
                <a:cs typeface="Verdana"/>
                <a:sym typeface="Verdana"/>
              </a:rPr>
              <a:t>Listed on the next two slides are some common additives and symptoms you could have if you are sensitive to the additive.</a:t>
            </a:r>
            <a:r>
              <a:rPr b="1" lang="en-US">
                <a:solidFill>
                  <a:srgbClr val="000000"/>
                </a:solidFill>
                <a:latin typeface="Verdana"/>
                <a:ea typeface="Verdana"/>
                <a:cs typeface="Verdana"/>
                <a:sym typeface="Verdana"/>
              </a:rPr>
              <a:t> </a:t>
            </a:r>
            <a:endParaRPr>
              <a:latin typeface="Calibri"/>
              <a:ea typeface="Calibri"/>
              <a:cs typeface="Calibri"/>
              <a:sym typeface="Calibri"/>
            </a:endParaRPr>
          </a:p>
        </p:txBody>
      </p:sp>
      <p:sp>
        <p:nvSpPr>
          <p:cNvPr id="215" name="Google Shape;215;p13"/>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16" name="Google Shape;216;p13"/>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
        <p:nvSpPr>
          <p:cNvPr id="217" name="Google Shape;217;p13"/>
          <p:cNvSpPr txBox="1"/>
          <p:nvPr/>
        </p:nvSpPr>
        <p:spPr>
          <a:xfrm>
            <a:off x="2844166" y="5844118"/>
            <a:ext cx="6167436" cy="37279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800" u="none" cap="none" strike="noStrike">
                <a:solidFill>
                  <a:schemeClr val="dk1"/>
                </a:solidFill>
                <a:latin typeface="Verdana"/>
                <a:ea typeface="Verdana"/>
                <a:cs typeface="Verdana"/>
                <a:sym typeface="Verdana"/>
              </a:rPr>
              <a:t>For more information on food additives, </a:t>
            </a:r>
            <a:r>
              <a:rPr b="0" i="0" lang="en-US" sz="1800" u="sng" cap="none" strike="noStrike">
                <a:solidFill>
                  <a:srgbClr val="0563C1"/>
                </a:solidFill>
                <a:latin typeface="Verdana"/>
                <a:ea typeface="Verdana"/>
                <a:cs typeface="Verdana"/>
                <a:sym typeface="Verdana"/>
                <a:hlinkClick r:id="rId3">
                  <a:extLst>
                    <a:ext uri="{A12FA001-AC4F-418D-AE19-62706E023703}">
                      <ahyp:hlinkClr val="tx"/>
                    </a:ext>
                  </a:extLst>
                </a:hlinkClick>
              </a:rPr>
              <a:t>click here</a:t>
            </a:r>
            <a:r>
              <a:rPr b="0" i="0" lang="en-US" sz="1800" u="none" cap="none" strike="noStrike">
                <a:solidFill>
                  <a:schemeClr val="dk1"/>
                </a:solidFill>
                <a:latin typeface="Verdana"/>
                <a:ea typeface="Verdana"/>
                <a:cs typeface="Verdana"/>
                <a:sym typeface="Verdana"/>
              </a:rPr>
              <a: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Food Additives Table</a:t>
            </a:r>
            <a:endParaRPr sz="3600">
              <a:latin typeface="Calibri"/>
              <a:ea typeface="Calibri"/>
              <a:cs typeface="Calibri"/>
              <a:sym typeface="Calibri"/>
            </a:endParaRPr>
          </a:p>
        </p:txBody>
      </p:sp>
      <p:sp>
        <p:nvSpPr>
          <p:cNvPr id="223" name="Google Shape;223;p14"/>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24" name="Google Shape;224;p14"/>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225" name="Google Shape;225;p14"/>
          <p:cNvGraphicFramePr/>
          <p:nvPr/>
        </p:nvGraphicFramePr>
        <p:xfrm>
          <a:off x="709613" y="1737360"/>
          <a:ext cx="3000000" cy="3000000"/>
        </p:xfrm>
        <a:graphic>
          <a:graphicData uri="http://schemas.openxmlformats.org/drawingml/2006/table">
            <a:tbl>
              <a:tblPr bandRow="1" firstRow="1">
                <a:noFill/>
                <a:tableStyleId>{72B7FE38-96CD-43F6-8A90-9085AB5C070B}</a:tableStyleId>
              </a:tblPr>
              <a:tblGrid>
                <a:gridCol w="2324100"/>
                <a:gridCol w="6427475"/>
                <a:gridCol w="2130725"/>
              </a:tblGrid>
              <a:tr h="382700">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Prevention</a:t>
                      </a:r>
                      <a:endParaRPr/>
                    </a:p>
                  </a:txBody>
                  <a:tcPr marT="45725" marB="45725" marR="91450" marL="91450"/>
                </a:tc>
              </a:tr>
              <a:tr h="2102475">
                <a:tc>
                  <a:txBody>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Tartrazine</a:t>
                      </a:r>
                      <a:r>
                        <a:rPr lang="en-US" sz="1600">
                          <a:solidFill>
                            <a:schemeClr val="dk1"/>
                          </a:solidFill>
                          <a:latin typeface="Verdana"/>
                          <a:ea typeface="Verdana"/>
                          <a:cs typeface="Verdana"/>
                          <a:sym typeface="Verdana"/>
                        </a:rPr>
                        <a:t>-yellow food coloring found in beverages, candy, ice cream, desserts, cheese, canned vegetables, hot dogs, salad dressing, seasoning salts, and ketchup.</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Adverse reactions can include hives or swelling, and possibly a trigger for asthma symptoms; however, studies have not documented this relationship. Even though many studies have been done, it has been difficult to find children who consistently adversely react to tartrazine or other food dyes.</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Avoid foods and medicines colored with tartrazine if you are sensitive to it.</a:t>
                      </a:r>
                      <a:endParaRPr sz="1600">
                        <a:latin typeface="Verdana"/>
                        <a:ea typeface="Verdana"/>
                        <a:cs typeface="Verdana"/>
                        <a:sym typeface="Verdana"/>
                      </a:endParaRPr>
                    </a:p>
                  </a:txBody>
                  <a:tcPr marT="45725" marB="45725" marR="91450" marL="91450"/>
                </a:tc>
              </a:tr>
              <a:tr h="1878225">
                <a:tc>
                  <a:txBody>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Monosodium Glutamate (MSG)-</a:t>
                      </a:r>
                      <a:r>
                        <a:rPr lang="en-US" sz="1600">
                          <a:solidFill>
                            <a:schemeClr val="dk1"/>
                          </a:solidFill>
                          <a:latin typeface="Verdana"/>
                          <a:ea typeface="Verdana"/>
                          <a:cs typeface="Verdana"/>
                          <a:sym typeface="Verdana"/>
                        </a:rPr>
                        <a:t>flavor enhancer in packaged meats and foods.</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Adverse reactions can cause headache, a burning sensation on the back of the neck, chest tightness, nausea, diarrhea, and sweating. There are rare reports that people with asthma who have consumed MSG have more severe asthma episodes. “Chinese Restaurant Syndrome”—sudden adverse reactions to eating food from Chinese restaurants—is often attributed to use of MSG in these prepared foods. </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It is safe for most people to consume, but avoid eating large amounts.</a:t>
                      </a:r>
                      <a:endParaRPr sz="16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Food Additives Table Continued</a:t>
            </a:r>
            <a:endParaRPr sz="3600">
              <a:latin typeface="Calibri"/>
              <a:ea typeface="Calibri"/>
              <a:cs typeface="Calibri"/>
              <a:sym typeface="Calibri"/>
            </a:endParaRPr>
          </a:p>
        </p:txBody>
      </p:sp>
      <p:sp>
        <p:nvSpPr>
          <p:cNvPr id="231" name="Google Shape;231;p15"/>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32" name="Google Shape;232;p15"/>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233" name="Google Shape;233;p15"/>
          <p:cNvGraphicFramePr/>
          <p:nvPr/>
        </p:nvGraphicFramePr>
        <p:xfrm>
          <a:off x="709613" y="1737360"/>
          <a:ext cx="3000000" cy="3000000"/>
        </p:xfrm>
        <a:graphic>
          <a:graphicData uri="http://schemas.openxmlformats.org/drawingml/2006/table">
            <a:tbl>
              <a:tblPr bandRow="1" firstRow="1">
                <a:noFill/>
                <a:tableStyleId>{72B7FE38-96CD-43F6-8A90-9085AB5C070B}</a:tableStyleId>
              </a:tblPr>
              <a:tblGrid>
                <a:gridCol w="2324100"/>
                <a:gridCol w="6427475"/>
                <a:gridCol w="2130725"/>
              </a:tblGrid>
              <a:tr h="382700">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2000" cap="none">
                          <a:solidFill>
                            <a:srgbClr val="FFFFFF"/>
                          </a:solidFill>
                          <a:latin typeface="Verdana"/>
                          <a:ea typeface="Verdana"/>
                          <a:cs typeface="Verdana"/>
                          <a:sym typeface="Verdana"/>
                        </a:rPr>
                        <a:t>Prevention</a:t>
                      </a:r>
                      <a:endParaRPr/>
                    </a:p>
                  </a:txBody>
                  <a:tcPr marT="45725" marB="45725" marR="91450" marL="91450"/>
                </a:tc>
              </a:tr>
              <a:tr h="2102475">
                <a:tc>
                  <a:txBody>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Sulfites</a:t>
                      </a:r>
                      <a:r>
                        <a:rPr lang="en-US" sz="1600">
                          <a:solidFill>
                            <a:schemeClr val="dk1"/>
                          </a:solidFill>
                          <a:latin typeface="Verdana"/>
                          <a:ea typeface="Verdana"/>
                          <a:cs typeface="Verdana"/>
                          <a:sym typeface="Verdana"/>
                        </a:rPr>
                        <a:t>-preservative that prevents food from turning brown when exposed to air. Some are naturally occurring while most are added artificially.</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Symptoms of adverse reactions to sulfites include: tightness in the chest, breathing difficulty, hives, stomach cramps, diarrhea, and sometimes, anaphylactic shock. Sulfites can cause mild to life- threatening symptoms in some people with asthma.</a:t>
                      </a:r>
                      <a:endParaRPr sz="16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It is safe for most people to consume, but avoid eating large amounts.</a:t>
                      </a:r>
                      <a:endParaRPr sz="1600">
                        <a:latin typeface="Verdana"/>
                        <a:ea typeface="Verdana"/>
                        <a:cs typeface="Verdana"/>
                        <a:sym typeface="Verdana"/>
                      </a:endParaRPr>
                    </a:p>
                  </a:txBody>
                  <a:tcPr marT="45725" marB="45725" marR="91450" marL="91450"/>
                </a:tc>
              </a:tr>
              <a:tr h="1878225">
                <a:tc>
                  <a:txBody>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Aspartame (NutraSweet)</a:t>
                      </a:r>
                      <a:r>
                        <a:rPr lang="en-US" sz="1600">
                          <a:solidFill>
                            <a:schemeClr val="dk1"/>
                          </a:solidFill>
                          <a:latin typeface="Verdana"/>
                          <a:ea typeface="Verdana"/>
                          <a:cs typeface="Verdana"/>
                          <a:sym typeface="Verdana"/>
                        </a:rPr>
                        <a:t>-calorie free sweetener used in many foods and beverages.</a:t>
                      </a:r>
                      <a:endParaRPr sz="16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600">
                          <a:latin typeface="Verdana"/>
                          <a:ea typeface="Verdana"/>
                          <a:cs typeface="Verdana"/>
                          <a:sym typeface="Verdana"/>
                        </a:rPr>
                        <a:t>People with phenylk</a:t>
                      </a:r>
                      <a:r>
                        <a:rPr lang="en-US" sz="1600">
                          <a:solidFill>
                            <a:srgbClr val="000000"/>
                          </a:solidFill>
                          <a:latin typeface="Verdana"/>
                          <a:ea typeface="Verdana"/>
                          <a:cs typeface="Verdana"/>
                          <a:sym typeface="Verdana"/>
                        </a:rPr>
                        <a:t>etonuria, a rare inherited disease that prevents phenylalanine from being properly metabolized, should not consume aspartame because it contains phenylalanine. May trigger migraines. Many other types of adverse reactions have been reported in relationship to aspartame but these reactions have not been adequately verified to conclude that they are truly caused by aspartame.</a:t>
                      </a:r>
                      <a:endParaRPr sz="1600">
                        <a:latin typeface="Verdana"/>
                        <a:ea typeface="Verdana"/>
                        <a:cs typeface="Verdana"/>
                        <a:sym typeface="Verdana"/>
                      </a:endParaRPr>
                    </a:p>
                  </a:txBody>
                  <a:tcPr marT="28575" marB="28575" marR="28575" marL="28575" anchor="ctr"/>
                </a:tc>
                <a:tc>
                  <a:txBody>
                    <a:bodyPr/>
                    <a:lstStyle/>
                    <a:p>
                      <a:pPr indent="0" lvl="0" marL="0" marR="0" rtl="0" algn="l">
                        <a:lnSpc>
                          <a:spcPct val="107000"/>
                        </a:lnSpc>
                        <a:spcBef>
                          <a:spcPts val="0"/>
                        </a:spcBef>
                        <a:spcAft>
                          <a:spcPts val="0"/>
                        </a:spcAft>
                        <a:buNone/>
                      </a:pPr>
                      <a:r>
                        <a:rPr lang="en-US" sz="1600">
                          <a:latin typeface="Verdana"/>
                          <a:ea typeface="Verdana"/>
                          <a:cs typeface="Verdana"/>
                          <a:sym typeface="Verdana"/>
                        </a:rPr>
                        <a:t>Avoid if you have </a:t>
                      </a:r>
                      <a:r>
                        <a:rPr lang="en-US" sz="1600">
                          <a:solidFill>
                            <a:srgbClr val="000000"/>
                          </a:solidFill>
                          <a:latin typeface="Verdana"/>
                          <a:ea typeface="Verdana"/>
                          <a:cs typeface="Verdana"/>
                          <a:sym typeface="Verdana"/>
                        </a:rPr>
                        <a:t>phenylketonuria.</a:t>
                      </a:r>
                      <a:endParaRPr sz="1600">
                        <a:latin typeface="Verdana"/>
                        <a:ea typeface="Verdana"/>
                        <a:cs typeface="Verdana"/>
                        <a:sym typeface="Verdana"/>
                      </a:endParaRPr>
                    </a:p>
                  </a:txBody>
                  <a:tcPr marT="28575" marB="28575" marR="28575" marL="2857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endParaRPr sz="3600">
              <a:latin typeface="Calibri"/>
              <a:ea typeface="Calibri"/>
              <a:cs typeface="Calibri"/>
              <a:sym typeface="Calibri"/>
            </a:endParaRPr>
          </a:p>
        </p:txBody>
      </p:sp>
      <p:sp>
        <p:nvSpPr>
          <p:cNvPr id="239" name="Google Shape;239;p16"/>
          <p:cNvSpPr txBox="1"/>
          <p:nvPr>
            <p:ph idx="1" type="body"/>
          </p:nvPr>
        </p:nvSpPr>
        <p:spPr>
          <a:xfrm>
            <a:off x="2245042" y="2829025"/>
            <a:ext cx="7762875" cy="1400076"/>
          </a:xfrm>
          <a:prstGeom prst="rect">
            <a:avLst/>
          </a:prstGeom>
          <a:noFill/>
          <a:ln>
            <a:noFill/>
          </a:ln>
        </p:spPr>
        <p:txBody>
          <a:bodyPr anchorCtr="0" anchor="t" bIns="45700" lIns="0" spcFirstLastPara="1" rIns="0" wrap="square" tIns="45700">
            <a:normAutofit/>
          </a:bodyPr>
          <a:lstStyle/>
          <a:p>
            <a:pPr indent="-127000" lvl="0" marL="0" marR="0" rtl="0" algn="ctr">
              <a:lnSpc>
                <a:spcPct val="107000"/>
              </a:lnSpc>
              <a:spcBef>
                <a:spcPts val="0"/>
              </a:spcBef>
              <a:spcAft>
                <a:spcPts val="0"/>
              </a:spcAft>
              <a:buSzPts val="2000"/>
              <a:buChar char=" "/>
            </a:pPr>
            <a:r>
              <a:rPr lang="en-US">
                <a:latin typeface="Verdana"/>
                <a:ea typeface="Verdana"/>
                <a:cs typeface="Verdana"/>
                <a:sym typeface="Verdana"/>
              </a:rPr>
              <a:t>Metals such as lead, mercury and arsenic and chemicals such as nitrates from fertilizers are important sources of environmental health hazards.</a:t>
            </a:r>
            <a:endParaRPr>
              <a:latin typeface="Calibri"/>
              <a:ea typeface="Calibri"/>
              <a:cs typeface="Calibri"/>
              <a:sym typeface="Calibri"/>
            </a:endParaRPr>
          </a:p>
        </p:txBody>
      </p:sp>
      <p:sp>
        <p:nvSpPr>
          <p:cNvPr id="240" name="Google Shape;240;p16"/>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41" name="Google Shape;241;p16"/>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endParaRPr sz="3600">
              <a:latin typeface="Calibri"/>
              <a:ea typeface="Calibri"/>
              <a:cs typeface="Calibri"/>
              <a:sym typeface="Calibri"/>
            </a:endParaRPr>
          </a:p>
        </p:txBody>
      </p:sp>
      <p:sp>
        <p:nvSpPr>
          <p:cNvPr id="247" name="Google Shape;247;p17"/>
          <p:cNvSpPr txBox="1"/>
          <p:nvPr>
            <p:ph idx="1" type="body"/>
          </p:nvPr>
        </p:nvSpPr>
        <p:spPr>
          <a:xfrm>
            <a:off x="1168717" y="1862237"/>
            <a:ext cx="6389371" cy="4281388"/>
          </a:xfrm>
          <a:prstGeom prst="rect">
            <a:avLst/>
          </a:prstGeom>
          <a:noFill/>
          <a:ln>
            <a:noFill/>
          </a:ln>
        </p:spPr>
        <p:txBody>
          <a:bodyPr anchorCtr="0" anchor="t" bIns="45700" lIns="0" spcFirstLastPara="1" rIns="0" wrap="square" tIns="45700">
            <a:normAutofit lnSpcReduction="10000"/>
          </a:bodyPr>
          <a:lstStyle/>
          <a:p>
            <a:pPr indent="0" lvl="0" marL="0" marR="0" rtl="0" algn="l">
              <a:lnSpc>
                <a:spcPct val="107000"/>
              </a:lnSpc>
              <a:spcBef>
                <a:spcPts val="0"/>
              </a:spcBef>
              <a:spcAft>
                <a:spcPts val="0"/>
              </a:spcAft>
              <a:buSzPts val="2000"/>
              <a:buNone/>
            </a:pPr>
            <a:r>
              <a:rPr b="1" lang="en-US" sz="2000">
                <a:latin typeface="Verdana"/>
                <a:ea typeface="Verdana"/>
                <a:cs typeface="Verdana"/>
                <a:sym typeface="Verdana"/>
              </a:rPr>
              <a:t>Lead poisoning</a:t>
            </a:r>
            <a:r>
              <a:rPr lang="en-US" sz="2000">
                <a:latin typeface="Verdana"/>
                <a:ea typeface="Verdana"/>
                <a:cs typeface="Verdana"/>
                <a:sym typeface="Verdana"/>
              </a:rPr>
              <a:t> can cause symptoms that range from a vague feeling of ill health (malaise) to vomiting, stupor and convulsions.  Recent studies suggest that long-term exposure to lead may cause hypertension. Lead also affects behavior and academic performance in school.  Extremely high levels of lead may cause headaches, abdominal pain, loss of appetite, constipation and decreased activity.  The main route of poisoning is through the digestive system though lead can enter the body through the respiratory system.</a:t>
            </a:r>
            <a:endParaRPr/>
          </a:p>
          <a:p>
            <a:pPr indent="0" lvl="0" marL="0" marR="0" rtl="0" algn="l">
              <a:lnSpc>
                <a:spcPct val="107000"/>
              </a:lnSpc>
              <a:spcBef>
                <a:spcPts val="800"/>
              </a:spcBef>
              <a:spcAft>
                <a:spcPts val="0"/>
              </a:spcAft>
              <a:buSzPts val="2000"/>
              <a:buNone/>
            </a:pPr>
            <a:r>
              <a:rPr lang="en-US">
                <a:latin typeface="Verdana"/>
                <a:ea typeface="Verdana"/>
                <a:cs typeface="Verdana"/>
                <a:sym typeface="Verdana"/>
              </a:rPr>
              <a:t>The next slide shows a table of sources of lead exposure, as well as some prevention strategies. </a:t>
            </a:r>
            <a:endParaRPr sz="2000">
              <a:latin typeface="Verdana"/>
              <a:ea typeface="Verdana"/>
              <a:cs typeface="Verdana"/>
              <a:sym typeface="Verdana"/>
            </a:endParaRPr>
          </a:p>
        </p:txBody>
      </p:sp>
      <p:sp>
        <p:nvSpPr>
          <p:cNvPr id="248" name="Google Shape;248;p17"/>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49" name="Google Shape;249;p17"/>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pic>
        <p:nvPicPr>
          <p:cNvPr id="250" name="Google Shape;250;p17"/>
          <p:cNvPicPr preferRelativeResize="0"/>
          <p:nvPr/>
        </p:nvPicPr>
        <p:blipFill rotWithShape="1">
          <a:blip r:embed="rId3">
            <a:alphaModFix/>
          </a:blip>
          <a:srcRect b="0" l="0" r="0" t="0"/>
          <a:stretch/>
        </p:blipFill>
        <p:spPr>
          <a:xfrm>
            <a:off x="7944396" y="419597"/>
            <a:ext cx="3341370" cy="5253990"/>
          </a:xfrm>
          <a:prstGeom prst="rect">
            <a:avLst/>
          </a:prstGeom>
          <a:noFill/>
          <a:ln>
            <a:noFill/>
          </a:ln>
        </p:spPr>
      </p:pic>
      <p:sp>
        <p:nvSpPr>
          <p:cNvPr id="251" name="Google Shape;251;p17"/>
          <p:cNvSpPr txBox="1"/>
          <p:nvPr/>
        </p:nvSpPr>
        <p:spPr>
          <a:xfrm>
            <a:off x="7565165" y="5673587"/>
            <a:ext cx="4099832" cy="62606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100" u="none" cap="none" strike="noStrike">
                <a:solidFill>
                  <a:schemeClr val="dk1"/>
                </a:solidFill>
                <a:latin typeface="Verdana"/>
                <a:ea typeface="Verdana"/>
                <a:cs typeface="Verdana"/>
                <a:sym typeface="Verdana"/>
              </a:rPr>
              <a:t>Image: Wikipedia Commons </a:t>
            </a:r>
            <a:r>
              <a:rPr b="0" i="0" lang="en-US" sz="1100" u="sng" cap="none" strike="noStrike">
                <a:solidFill>
                  <a:srgbClr val="0563C1"/>
                </a:solidFill>
                <a:latin typeface="Verdana"/>
                <a:ea typeface="Verdana"/>
                <a:cs typeface="Verdana"/>
                <a:sym typeface="Verdana"/>
                <a:hlinkClick r:id="rId4">
                  <a:extLst>
                    <a:ext uri="{A12FA001-AC4F-418D-AE19-62706E023703}">
                      <ahyp:hlinkClr val="tx"/>
                    </a:ext>
                  </a:extLst>
                </a:hlinkClick>
              </a:rPr>
              <a:t>https://en.wikipedia.org/wiki/Lead_poisoning#/media/File:Symptoms_of_lead_poisoning_(raster).png</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1066800" y="286544"/>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r>
              <a:rPr b="1" lang="en-US" sz="2000">
                <a:solidFill>
                  <a:srgbClr val="003366"/>
                </a:solidFill>
                <a:latin typeface="Verdana"/>
                <a:ea typeface="Verdana"/>
                <a:cs typeface="Verdana"/>
                <a:sym typeface="Verdana"/>
              </a:rPr>
              <a:t>: Lead Poisoning</a:t>
            </a:r>
            <a:endParaRPr sz="3600">
              <a:latin typeface="Calibri"/>
              <a:ea typeface="Calibri"/>
              <a:cs typeface="Calibri"/>
              <a:sym typeface="Calibri"/>
            </a:endParaRPr>
          </a:p>
        </p:txBody>
      </p:sp>
      <p:sp>
        <p:nvSpPr>
          <p:cNvPr id="257" name="Google Shape;257;p18"/>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58" name="Google Shape;258;p18"/>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259" name="Google Shape;259;p18"/>
          <p:cNvGraphicFramePr/>
          <p:nvPr/>
        </p:nvGraphicFramePr>
        <p:xfrm>
          <a:off x="1450521" y="1737301"/>
          <a:ext cx="3000000" cy="3000000"/>
        </p:xfrm>
        <a:graphic>
          <a:graphicData uri="http://schemas.openxmlformats.org/drawingml/2006/table">
            <a:tbl>
              <a:tblPr bandRow="1" firstRow="1">
                <a:noFill/>
                <a:tableStyleId>{72B7FE38-96CD-43F6-8A90-9085AB5C070B}</a:tableStyleId>
              </a:tblPr>
              <a:tblGrid>
                <a:gridCol w="4645475"/>
                <a:gridCol w="4645475"/>
              </a:tblGrid>
              <a:tr h="345800">
                <a:tc>
                  <a:txBody>
                    <a:bodyPr/>
                    <a:lstStyle/>
                    <a:p>
                      <a:pPr indent="0" lvl="0" marL="0" marR="0" rtl="0" algn="ctr">
                        <a:spcBef>
                          <a:spcPts val="0"/>
                        </a:spcBef>
                        <a:spcAft>
                          <a:spcPts val="0"/>
                        </a:spcAft>
                        <a:buNone/>
                      </a:pPr>
                      <a:r>
                        <a:rPr b="1" lang="en-US" sz="1800" cap="none">
                          <a:solidFill>
                            <a:srgbClr val="FFFFFF"/>
                          </a:solidFill>
                          <a:latin typeface="Verdana"/>
                          <a:ea typeface="Verdana"/>
                          <a:cs typeface="Verdana"/>
                          <a:sym typeface="Verdana"/>
                        </a:rPr>
                        <a:t>Sources of Lead Exposure</a:t>
                      </a:r>
                      <a:endParaRPr/>
                    </a:p>
                  </a:txBody>
                  <a:tcPr marT="45725" marB="45725" marR="91450" marL="91450"/>
                </a:tc>
                <a:tc>
                  <a:txBody>
                    <a:bodyPr/>
                    <a:lstStyle/>
                    <a:p>
                      <a:pPr indent="0" lvl="0" marL="0" marR="0" rtl="0" algn="ctr">
                        <a:spcBef>
                          <a:spcPts val="0"/>
                        </a:spcBef>
                        <a:spcAft>
                          <a:spcPts val="0"/>
                        </a:spcAft>
                        <a:buNone/>
                      </a:pPr>
                      <a:r>
                        <a:rPr b="1" lang="en-US" sz="1800" cap="none">
                          <a:solidFill>
                            <a:srgbClr val="FFFFFF"/>
                          </a:solidFill>
                          <a:latin typeface="Verdana"/>
                          <a:ea typeface="Verdana"/>
                          <a:cs typeface="Verdana"/>
                          <a:sym typeface="Verdana"/>
                        </a:rPr>
                        <a:t>Prevention Strategy</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Air pollution</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Use unleaded gasoline</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Paint</a:t>
                      </a:r>
                      <a:endParaRPr/>
                    </a:p>
                  </a:txBody>
                  <a:tcPr marT="45725" marB="45725" marR="91450" marL="91450">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Verdana"/>
                          <a:ea typeface="Verdana"/>
                          <a:cs typeface="Verdana"/>
                          <a:sym typeface="Verdana"/>
                        </a:rPr>
                        <a:t>Remove any lead-based paints</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Soil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600">
                          <a:latin typeface="Verdana"/>
                          <a:ea typeface="Verdana"/>
                          <a:cs typeface="Verdana"/>
                          <a:sym typeface="Verdana"/>
                        </a:rPr>
                        <a:t>Wash hands frequently</a:t>
                      </a:r>
                      <a:endParaRPr/>
                    </a:p>
                  </a:txBody>
                  <a:tcPr marT="45725" marB="45725" marR="91450" marL="91450">
                    <a:lnL cap="flat" cmpd="sng" w="9525">
                      <a:solidFill>
                        <a:srgbClr val="000000">
                          <a:alpha val="0"/>
                        </a:srgbClr>
                      </a:solidFill>
                      <a:prstDash val="solid"/>
                      <a:round/>
                      <a:headEnd len="sm" w="sm" type="none"/>
                      <a:tailEnd len="sm" w="sm" type="none"/>
                    </a:lnL>
                  </a:tcPr>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Dust</a:t>
                      </a:r>
                      <a:endParaRPr/>
                    </a:p>
                  </a:txBody>
                  <a:tcPr marT="45725" marB="45725" marR="91450" marL="9145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US" sz="1600">
                          <a:latin typeface="Verdana"/>
                          <a:ea typeface="Verdana"/>
                          <a:cs typeface="Verdana"/>
                          <a:sym typeface="Verdana"/>
                        </a:rPr>
                        <a:t>Mop floors often</a:t>
                      </a:r>
                      <a:endParaRPr/>
                    </a:p>
                  </a:txBody>
                  <a:tcPr marT="45725" marB="45725" marR="91450" marL="91450"/>
                </a:tc>
              </a:tr>
              <a:tr h="547500">
                <a:tc>
                  <a:txBody>
                    <a:bodyPr/>
                    <a:lstStyle/>
                    <a:p>
                      <a:pPr indent="0" lvl="0" marL="0" marR="0" rtl="0" algn="l">
                        <a:spcBef>
                          <a:spcPts val="0"/>
                        </a:spcBef>
                        <a:spcAft>
                          <a:spcPts val="0"/>
                        </a:spcAft>
                        <a:buNone/>
                      </a:pPr>
                      <a:r>
                        <a:rPr lang="en-US" sz="1600">
                          <a:latin typeface="Verdana"/>
                          <a:ea typeface="Verdana"/>
                          <a:cs typeface="Verdana"/>
                          <a:sym typeface="Verdana"/>
                        </a:rPr>
                        <a:t>Drinking water</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Run water for 2 minutes every morning</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Old ceramic or pewter cookware</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Avoid use</a:t>
                      </a:r>
                      <a:endParaRPr/>
                    </a:p>
                  </a:txBody>
                  <a:tcPr marT="45725" marB="45725" marR="91450" marL="91450"/>
                </a:tc>
              </a:tr>
              <a:tr h="547500">
                <a:tc>
                  <a:txBody>
                    <a:bodyPr/>
                    <a:lstStyle/>
                    <a:p>
                      <a:pPr indent="0" lvl="0" marL="0" marR="0" rtl="0" algn="l">
                        <a:spcBef>
                          <a:spcPts val="0"/>
                        </a:spcBef>
                        <a:spcAft>
                          <a:spcPts val="0"/>
                        </a:spcAft>
                        <a:buNone/>
                      </a:pPr>
                      <a:r>
                        <a:rPr lang="en-US" sz="1600">
                          <a:latin typeface="Verdana"/>
                          <a:ea typeface="Verdana"/>
                          <a:cs typeface="Verdana"/>
                          <a:sym typeface="Verdana"/>
                        </a:rPr>
                        <a:t>Some imported toys, crayons, cosmetics</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Avoid use</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Hobbies</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Use and store properly</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Parental occupations</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Change close at work</a:t>
                      </a:r>
                      <a:endParaRPr/>
                    </a:p>
                  </a:txBody>
                  <a:tcPr marT="45725" marB="45725" marR="91450" marL="91450"/>
                </a:tc>
              </a:tr>
              <a:tr h="378125">
                <a:tc>
                  <a:txBody>
                    <a:bodyPr/>
                    <a:lstStyle/>
                    <a:p>
                      <a:pPr indent="0" lvl="0" marL="0" marR="0" rtl="0" algn="l">
                        <a:spcBef>
                          <a:spcPts val="0"/>
                        </a:spcBef>
                        <a:spcAft>
                          <a:spcPts val="0"/>
                        </a:spcAft>
                        <a:buNone/>
                      </a:pPr>
                      <a:r>
                        <a:rPr lang="en-US" sz="1600">
                          <a:latin typeface="Verdana"/>
                          <a:ea typeface="Verdana"/>
                          <a:cs typeface="Verdana"/>
                          <a:sym typeface="Verdana"/>
                        </a:rPr>
                        <a:t>Poor nutrition</a:t>
                      </a:r>
                      <a:endParaRPr/>
                    </a:p>
                  </a:txBody>
                  <a:tcPr marT="45725" marB="45725" marR="91450" marL="91450"/>
                </a:tc>
                <a:tc>
                  <a:txBody>
                    <a:bodyPr/>
                    <a:lstStyle/>
                    <a:p>
                      <a:pPr indent="0" lvl="0" marL="0" marR="0" rtl="0" algn="l">
                        <a:spcBef>
                          <a:spcPts val="0"/>
                        </a:spcBef>
                        <a:spcAft>
                          <a:spcPts val="0"/>
                        </a:spcAft>
                        <a:buNone/>
                      </a:pPr>
                      <a:r>
                        <a:rPr lang="en-US" sz="1600">
                          <a:latin typeface="Verdana"/>
                          <a:ea typeface="Verdana"/>
                          <a:cs typeface="Verdana"/>
                          <a:sym typeface="Verdana"/>
                        </a:rPr>
                        <a:t>High iron &amp; calcium, low-fat diet</a:t>
                      </a:r>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endParaRPr sz="3600">
              <a:latin typeface="Calibri"/>
              <a:ea typeface="Calibri"/>
              <a:cs typeface="Calibri"/>
              <a:sym typeface="Calibri"/>
            </a:endParaRPr>
          </a:p>
        </p:txBody>
      </p:sp>
      <p:sp>
        <p:nvSpPr>
          <p:cNvPr id="265" name="Google Shape;265;p19"/>
          <p:cNvSpPr txBox="1"/>
          <p:nvPr>
            <p:ph idx="1" type="body"/>
          </p:nvPr>
        </p:nvSpPr>
        <p:spPr>
          <a:xfrm>
            <a:off x="2310288" y="1987450"/>
            <a:ext cx="7632383" cy="428138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b="1" lang="en-US" sz="2000">
                <a:latin typeface="Verdana"/>
                <a:ea typeface="Verdana"/>
                <a:cs typeface="Verdana"/>
                <a:sym typeface="Verdana"/>
              </a:rPr>
              <a:t>Mercury poisoning</a:t>
            </a:r>
            <a:r>
              <a:rPr lang="en-US" sz="2000">
                <a:latin typeface="Verdana"/>
                <a:ea typeface="Verdana"/>
                <a:cs typeface="Verdana"/>
                <a:sym typeface="Verdana"/>
              </a:rPr>
              <a:t> is most likely to occur as a result of eating methyl mercury-contaminated fish.  Large marine (ocean) fish such as tuna, swordfish and shark are most likely to have elevated levels of methyl mercury because they eat other fish who may be contaminated.  Symptoms of mercury poisoning vary widely, depending on the source and exposure however the nervous system and kidneys are usually affected.</a:t>
            </a:r>
            <a:endParaRPr sz="1800">
              <a:latin typeface="Calibri"/>
              <a:ea typeface="Calibri"/>
              <a:cs typeface="Calibri"/>
              <a:sym typeface="Calibri"/>
            </a:endParaRPr>
          </a:p>
        </p:txBody>
      </p:sp>
      <p:sp>
        <p:nvSpPr>
          <p:cNvPr id="266" name="Google Shape;266;p19"/>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67" name="Google Shape;267;p19"/>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lang="en-US"/>
              <a:t>Navigation Table</a:t>
            </a:r>
            <a:endParaRPr/>
          </a:p>
        </p:txBody>
      </p:sp>
      <p:graphicFrame>
        <p:nvGraphicFramePr>
          <p:cNvPr id="130" name="Google Shape;130;p2"/>
          <p:cNvGraphicFramePr/>
          <p:nvPr/>
        </p:nvGraphicFramePr>
        <p:xfrm>
          <a:off x="3461572" y="2142037"/>
          <a:ext cx="3000000" cy="3000000"/>
        </p:xfrm>
        <a:graphic>
          <a:graphicData uri="http://schemas.openxmlformats.org/drawingml/2006/table">
            <a:tbl>
              <a:tblPr bandRow="1" firstRow="1">
                <a:noFill/>
                <a:tableStyleId>{72B7FE38-96CD-43F6-8A90-9085AB5C070B}</a:tableStyleId>
              </a:tblPr>
              <a:tblGrid>
                <a:gridCol w="5268850"/>
              </a:tblGrid>
              <a:tr h="403125">
                <a:tc>
                  <a:txBody>
                    <a:bodyPr/>
                    <a:lstStyle/>
                    <a:p>
                      <a:pPr indent="0" lvl="0" marL="0" marR="0" rtl="0" algn="ctr">
                        <a:spcBef>
                          <a:spcPts val="0"/>
                        </a:spcBef>
                        <a:spcAft>
                          <a:spcPts val="0"/>
                        </a:spcAft>
                        <a:buNone/>
                      </a:pPr>
                      <a:r>
                        <a:rPr lang="en-US" sz="2400" u="none" cap="none" strike="noStrike"/>
                        <a:t>Toxic or Not: Who are Sam and Ella?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5100">
                <a:tc>
                  <a:txBody>
                    <a:bodyPr/>
                    <a:lstStyle/>
                    <a:p>
                      <a:pPr indent="0" lvl="0" marL="0" marR="0" rtl="0" algn="ctr">
                        <a:spcBef>
                          <a:spcPts val="0"/>
                        </a:spcBef>
                        <a:spcAft>
                          <a:spcPts val="0"/>
                        </a:spcAft>
                        <a:buNone/>
                      </a:pPr>
                      <a:r>
                        <a:rPr lang="en-US" sz="1800" u="sng" cap="none" strike="noStrike">
                          <a:solidFill>
                            <a:schemeClr val="dk1"/>
                          </a:solidFill>
                          <a:hlinkClick action="ppaction://hlinksldjump" r:id="rId3">
                            <a:extLst>
                              <a:ext uri="{A12FA001-AC4F-418D-AE19-62706E023703}">
                                <ahyp:hlinkClr val="tx"/>
                              </a:ext>
                            </a:extLst>
                          </a:hlinkClick>
                        </a:rPr>
                        <a:t>Introduction</a:t>
                      </a:r>
                      <a:endParaRPr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5100">
                <a:tc>
                  <a:txBody>
                    <a:bodyPr/>
                    <a:lstStyle/>
                    <a:p>
                      <a:pPr indent="0" lvl="0" marL="0" marR="0" rtl="0" algn="ctr">
                        <a:spcBef>
                          <a:spcPts val="0"/>
                        </a:spcBef>
                        <a:spcAft>
                          <a:spcPts val="0"/>
                        </a:spcAft>
                        <a:buNone/>
                      </a:pPr>
                      <a:r>
                        <a:rPr lang="en-US" sz="1800" u="sng" cap="none" strike="noStrike">
                          <a:solidFill>
                            <a:schemeClr val="dk1"/>
                          </a:solidFill>
                          <a:hlinkClick action="ppaction://hlinksldjump" r:id="rId4">
                            <a:extLst>
                              <a:ext uri="{A12FA001-AC4F-418D-AE19-62706E023703}">
                                <ahyp:hlinkClr val="tx"/>
                              </a:ext>
                            </a:extLst>
                          </a:hlinkClick>
                        </a:rPr>
                        <a:t>Pre-Test</a:t>
                      </a:r>
                      <a:endParaRPr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5100">
                <a:tc>
                  <a:txBody>
                    <a:bodyPr/>
                    <a:lstStyle/>
                    <a:p>
                      <a:pPr indent="0" lvl="0" marL="0" marR="0" rtl="0" algn="ctr">
                        <a:spcBef>
                          <a:spcPts val="0"/>
                        </a:spcBef>
                        <a:spcAft>
                          <a:spcPts val="0"/>
                        </a:spcAft>
                        <a:buNone/>
                      </a:pPr>
                      <a:r>
                        <a:rPr lang="en-US" sz="1800" u="sng" cap="none" strike="noStrike">
                          <a:solidFill>
                            <a:schemeClr val="dk1"/>
                          </a:solidFill>
                          <a:hlinkClick action="ppaction://hlinksldjump" r:id="rId5">
                            <a:extLst>
                              <a:ext uri="{A12FA001-AC4F-418D-AE19-62706E023703}">
                                <ahyp:hlinkClr val="tx"/>
                              </a:ext>
                            </a:extLst>
                          </a:hlinkClick>
                        </a:rPr>
                        <a:t>Lesson</a:t>
                      </a:r>
                      <a:endParaRPr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5100">
                <a:tc>
                  <a:txBody>
                    <a:bodyPr/>
                    <a:lstStyle/>
                    <a:p>
                      <a:pPr indent="0" lvl="0" marL="0" marR="0" rtl="0" algn="ctr">
                        <a:spcBef>
                          <a:spcPts val="0"/>
                        </a:spcBef>
                        <a:spcAft>
                          <a:spcPts val="0"/>
                        </a:spcAft>
                        <a:buNone/>
                      </a:pPr>
                      <a:r>
                        <a:rPr lang="en-US" sz="1800" u="sng" cap="none" strike="noStrike">
                          <a:solidFill>
                            <a:schemeClr val="dk1"/>
                          </a:solidFill>
                          <a:hlinkClick action="ppaction://hlinksldjump" r:id="rId6">
                            <a:extLst>
                              <a:ext uri="{A12FA001-AC4F-418D-AE19-62706E023703}">
                                <ahyp:hlinkClr val="tx"/>
                              </a:ext>
                            </a:extLst>
                          </a:hlinkClick>
                        </a:rPr>
                        <a:t>Activity</a:t>
                      </a:r>
                      <a:endParaRPr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5100">
                <a:tc>
                  <a:txBody>
                    <a:bodyPr/>
                    <a:lstStyle/>
                    <a:p>
                      <a:pPr indent="0" lvl="0" marL="0" marR="0" rtl="0" algn="ctr">
                        <a:spcBef>
                          <a:spcPts val="0"/>
                        </a:spcBef>
                        <a:spcAft>
                          <a:spcPts val="0"/>
                        </a:spcAft>
                        <a:buNone/>
                      </a:pPr>
                      <a:r>
                        <a:rPr lang="en-US" sz="1800" u="sng" cap="none" strike="noStrike">
                          <a:solidFill>
                            <a:schemeClr val="dk1"/>
                          </a:solidFill>
                          <a:hlinkClick action="ppaction://hlinksldjump" r:id="rId7">
                            <a:extLst>
                              <a:ext uri="{A12FA001-AC4F-418D-AE19-62706E023703}">
                                <ahyp:hlinkClr val="tx"/>
                              </a:ext>
                            </a:extLst>
                          </a:hlinkClick>
                        </a:rPr>
                        <a:t>Post-Test</a:t>
                      </a:r>
                      <a:endParaRPr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endParaRPr sz="3600">
              <a:latin typeface="Calibri"/>
              <a:ea typeface="Calibri"/>
              <a:cs typeface="Calibri"/>
              <a:sym typeface="Calibri"/>
            </a:endParaRPr>
          </a:p>
        </p:txBody>
      </p:sp>
      <p:sp>
        <p:nvSpPr>
          <p:cNvPr id="273" name="Google Shape;273;p20"/>
          <p:cNvSpPr txBox="1"/>
          <p:nvPr>
            <p:ph idx="1" type="body"/>
          </p:nvPr>
        </p:nvSpPr>
        <p:spPr>
          <a:xfrm>
            <a:off x="2310288" y="1987450"/>
            <a:ext cx="7632383" cy="428138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b="1" lang="en-US">
                <a:latin typeface="Verdana"/>
                <a:ea typeface="Verdana"/>
                <a:cs typeface="Verdana"/>
                <a:sym typeface="Verdana"/>
              </a:rPr>
              <a:t>A</a:t>
            </a:r>
            <a:r>
              <a:rPr b="1" lang="en-US" sz="2000">
                <a:latin typeface="Verdana"/>
                <a:ea typeface="Verdana"/>
                <a:cs typeface="Verdana"/>
                <a:sym typeface="Verdana"/>
              </a:rPr>
              <a:t>rsenic poisoning</a:t>
            </a:r>
            <a:r>
              <a:rPr lang="en-US" sz="2000">
                <a:latin typeface="Verdana"/>
                <a:ea typeface="Verdana"/>
                <a:cs typeface="Verdana"/>
                <a:sym typeface="Verdana"/>
              </a:rPr>
              <a:t> may occur not only through ingestion (eating or drinking it), but also by direct contact (touching it) or by inhalation (breathing it).   A major use of arsenic is as a wood preservative.  It is often found mixed with zinc and other metals during mining operations and is also a common ingredient in pesticides and other poisons.  Some of the common health effects of arsenic poisoning are nausea, vomiting, stomach pain, diarrhea, dizziness, weakness, excess salivation and listlessness.  Arsenic can also cause Blackfoot disease, skin cancer, bladder cancer and lung cancer.</a:t>
            </a:r>
            <a:endParaRPr sz="1800">
              <a:latin typeface="Calibri"/>
              <a:ea typeface="Calibri"/>
              <a:cs typeface="Calibri"/>
              <a:sym typeface="Calibri"/>
            </a:endParaRPr>
          </a:p>
        </p:txBody>
      </p:sp>
      <p:sp>
        <p:nvSpPr>
          <p:cNvPr id="274" name="Google Shape;274;p20"/>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75" name="Google Shape;275;p20"/>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Metals and Chemicals</a:t>
            </a:r>
            <a:endParaRPr sz="3600">
              <a:latin typeface="Calibri"/>
              <a:ea typeface="Calibri"/>
              <a:cs typeface="Calibri"/>
              <a:sym typeface="Calibri"/>
            </a:endParaRPr>
          </a:p>
        </p:txBody>
      </p:sp>
      <p:sp>
        <p:nvSpPr>
          <p:cNvPr id="281" name="Google Shape;281;p21"/>
          <p:cNvSpPr txBox="1"/>
          <p:nvPr>
            <p:ph idx="1" type="body"/>
          </p:nvPr>
        </p:nvSpPr>
        <p:spPr>
          <a:xfrm>
            <a:off x="2310288" y="1987450"/>
            <a:ext cx="7632383" cy="428138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b="1" lang="en-US" sz="2000">
                <a:latin typeface="Verdana"/>
                <a:ea typeface="Verdana"/>
                <a:cs typeface="Verdana"/>
                <a:sym typeface="Verdana"/>
              </a:rPr>
              <a:t>Nitrates</a:t>
            </a:r>
            <a:r>
              <a:rPr lang="en-US" sz="2000">
                <a:latin typeface="Verdana"/>
                <a:ea typeface="Verdana"/>
                <a:cs typeface="Verdana"/>
                <a:sym typeface="Verdana"/>
              </a:rPr>
              <a:t> themselves are not toxic to people, but infant's digestive systems are much more likely to contain bacteria that can transform nitrates into nitrites. Nitrites change the oxygen-carrying component of blood called hemoglobin into methemoglobin, a substance that does not carry oxygen.  The result is </a:t>
            </a:r>
            <a:r>
              <a:rPr b="1" lang="en-US" sz="2000">
                <a:latin typeface="Verdana"/>
                <a:ea typeface="Verdana"/>
                <a:cs typeface="Verdana"/>
                <a:sym typeface="Verdana"/>
              </a:rPr>
              <a:t>methemoglobinemia or blue-baby syndrome</a:t>
            </a:r>
            <a:r>
              <a:rPr lang="en-US" sz="2000">
                <a:latin typeface="Verdana"/>
                <a:ea typeface="Verdana"/>
                <a:cs typeface="Verdana"/>
                <a:sym typeface="Verdana"/>
              </a:rPr>
              <a:t> where the infant turns blue and is deprived of oxygen.   It is often fatal.  The most common way for babies to ingest nitrates is through being fed formula that has been mixed with fertilizer-contaminated well water.</a:t>
            </a:r>
            <a:endParaRPr sz="1800">
              <a:latin typeface="Calibri"/>
              <a:ea typeface="Calibri"/>
              <a:cs typeface="Calibri"/>
              <a:sym typeface="Calibri"/>
            </a:endParaRPr>
          </a:p>
        </p:txBody>
      </p:sp>
      <p:sp>
        <p:nvSpPr>
          <p:cNvPr id="282" name="Google Shape;282;p21"/>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83" name="Google Shape;283;p21"/>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Bacteria</a:t>
            </a:r>
            <a:endParaRPr sz="3600">
              <a:latin typeface="Calibri"/>
              <a:ea typeface="Calibri"/>
              <a:cs typeface="Calibri"/>
              <a:sym typeface="Calibri"/>
            </a:endParaRPr>
          </a:p>
        </p:txBody>
      </p:sp>
      <p:sp>
        <p:nvSpPr>
          <p:cNvPr id="289" name="Google Shape;289;p22"/>
          <p:cNvSpPr txBox="1"/>
          <p:nvPr>
            <p:ph idx="1" type="body"/>
          </p:nvPr>
        </p:nvSpPr>
        <p:spPr>
          <a:xfrm>
            <a:off x="1097280" y="2023963"/>
            <a:ext cx="5404962" cy="4281388"/>
          </a:xfrm>
          <a:prstGeom prst="rect">
            <a:avLst/>
          </a:prstGeom>
          <a:noFill/>
          <a:ln>
            <a:noFill/>
          </a:ln>
        </p:spPr>
        <p:txBody>
          <a:bodyPr anchorCtr="0" anchor="t" bIns="45700" lIns="0" spcFirstLastPara="1" rIns="0" wrap="square" tIns="45700">
            <a:normAutofit lnSpcReduction="10000"/>
          </a:bodyPr>
          <a:lstStyle/>
          <a:p>
            <a:pPr indent="0" lvl="0" marL="0" marR="0" rtl="0" algn="l">
              <a:lnSpc>
                <a:spcPct val="107000"/>
              </a:lnSpc>
              <a:spcBef>
                <a:spcPts val="0"/>
              </a:spcBef>
              <a:spcAft>
                <a:spcPts val="0"/>
              </a:spcAft>
              <a:buSzPts val="2000"/>
              <a:buNone/>
            </a:pPr>
            <a:r>
              <a:rPr b="1" lang="en-US" sz="2000">
                <a:latin typeface="Verdana"/>
                <a:ea typeface="Verdana"/>
                <a:cs typeface="Verdana"/>
                <a:sym typeface="Verdana"/>
              </a:rPr>
              <a:t>Bacteria, </a:t>
            </a:r>
            <a:r>
              <a:rPr lang="en-US" sz="2000">
                <a:latin typeface="Verdana"/>
                <a:ea typeface="Verdana"/>
                <a:cs typeface="Verdana"/>
                <a:sym typeface="Verdana"/>
              </a:rPr>
              <a:t>which are single-celled organisms, are blamed for causing many different diseases.  Not all bacteria are bad however.  Remember that bacteria can multiply rapidly if left at room temperature or in the “Danger Zone” between 40°F and 140°F. Never leave perishable food out for more than 2 hours (or 1 hour if it’s hotter than 90°F outside). </a:t>
            </a:r>
            <a:endParaRPr/>
          </a:p>
          <a:p>
            <a:pPr indent="0" lvl="0" marL="0" marR="0" rtl="0" algn="l">
              <a:lnSpc>
                <a:spcPct val="107000"/>
              </a:lnSpc>
              <a:spcBef>
                <a:spcPts val="800"/>
              </a:spcBef>
              <a:spcAft>
                <a:spcPts val="0"/>
              </a:spcAft>
              <a:buSzPts val="2000"/>
              <a:buNone/>
            </a:pPr>
            <a:r>
              <a:rPr lang="en-US" sz="2000">
                <a:latin typeface="Verdana"/>
                <a:ea typeface="Verdana"/>
                <a:cs typeface="Verdana"/>
                <a:sym typeface="Verdana"/>
              </a:rPr>
              <a:t>Listed on the next few slides are some of the more common bacteria that cause illness and how to avoid them.</a:t>
            </a:r>
            <a:endParaRPr sz="1800">
              <a:latin typeface="Calibri"/>
              <a:ea typeface="Calibri"/>
              <a:cs typeface="Calibri"/>
              <a:sym typeface="Calibri"/>
            </a:endParaRPr>
          </a:p>
        </p:txBody>
      </p:sp>
      <p:sp>
        <p:nvSpPr>
          <p:cNvPr id="290" name="Google Shape;290;p22"/>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291" name="Google Shape;291;p22"/>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pic>
        <p:nvPicPr>
          <p:cNvPr descr="Color-enhanced scanning electron micrograph of red Salmonella typhimurium in yellow human cells" id="292" name="Google Shape;292;p22"/>
          <p:cNvPicPr preferRelativeResize="0"/>
          <p:nvPr/>
        </p:nvPicPr>
        <p:blipFill rotWithShape="1">
          <a:blip r:embed="rId3">
            <a:alphaModFix/>
          </a:blip>
          <a:srcRect b="0" l="0" r="0" t="0"/>
          <a:stretch/>
        </p:blipFill>
        <p:spPr>
          <a:xfrm>
            <a:off x="6964135" y="1737360"/>
            <a:ext cx="4386535" cy="3292277"/>
          </a:xfrm>
          <a:prstGeom prst="rect">
            <a:avLst/>
          </a:prstGeom>
          <a:noFill/>
          <a:ln>
            <a:noFill/>
          </a:ln>
        </p:spPr>
      </p:pic>
      <p:sp>
        <p:nvSpPr>
          <p:cNvPr id="293" name="Google Shape;293;p22"/>
          <p:cNvSpPr txBox="1"/>
          <p:nvPr/>
        </p:nvSpPr>
        <p:spPr>
          <a:xfrm>
            <a:off x="6817179" y="5029637"/>
            <a:ext cx="4971234" cy="132177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600" u="none" cap="none" strike="noStrike">
                <a:solidFill>
                  <a:schemeClr val="dk1"/>
                </a:solidFill>
                <a:latin typeface="Verdana"/>
                <a:ea typeface="Verdana"/>
                <a:cs typeface="Verdana"/>
                <a:sym typeface="Verdana"/>
              </a:rPr>
              <a:t>Color-enhanced scanning electron micrograph showing </a:t>
            </a:r>
            <a:r>
              <a:rPr b="0" i="1" lang="en-US" sz="1600" u="none" cap="none" strike="noStrike">
                <a:solidFill>
                  <a:schemeClr val="dk1"/>
                </a:solidFill>
                <a:latin typeface="Verdana"/>
                <a:ea typeface="Verdana"/>
                <a:cs typeface="Verdana"/>
                <a:sym typeface="Verdana"/>
              </a:rPr>
              <a:t>Salmonella typhimurium</a:t>
            </a:r>
            <a:r>
              <a:rPr b="0" i="0" lang="en-US" sz="1600" u="none" cap="none" strike="noStrike">
                <a:solidFill>
                  <a:schemeClr val="dk1"/>
                </a:solidFill>
                <a:latin typeface="Verdana"/>
                <a:ea typeface="Verdana"/>
                <a:cs typeface="Verdana"/>
                <a:sym typeface="Verdana"/>
              </a:rPr>
              <a:t> (red) invading cultured human cells</a:t>
            </a:r>
            <a:endParaRPr b="0" i="0" sz="14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0" i="0" lang="en-US" sz="1050" u="none" cap="none" strike="noStrike">
                <a:solidFill>
                  <a:schemeClr val="dk1"/>
                </a:solidFill>
                <a:latin typeface="Verdana"/>
                <a:ea typeface="Verdana"/>
                <a:cs typeface="Verdana"/>
                <a:sym typeface="Verdana"/>
              </a:rPr>
              <a:t>By NIAID: Public Domain, </a:t>
            </a:r>
            <a:r>
              <a:rPr b="0" i="0" lang="en-US" sz="1050" u="sng" cap="none" strike="noStrike">
                <a:solidFill>
                  <a:srgbClr val="0563C1"/>
                </a:solidFill>
                <a:latin typeface="Verdana"/>
                <a:ea typeface="Verdana"/>
                <a:cs typeface="Verdana"/>
                <a:sym typeface="Verdana"/>
                <a:hlinkClick r:id="rId4">
                  <a:extLst>
                    <a:ext uri="{A12FA001-AC4F-418D-AE19-62706E023703}">
                      <ahyp:hlinkClr val="tx"/>
                    </a:ext>
                  </a:extLst>
                </a:hlinkClick>
              </a:rPr>
              <a:t>https://commons.wikimedia.org/w/index.php?curid=450281</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Common Bacteria Table</a:t>
            </a:r>
            <a:endParaRPr sz="3600">
              <a:latin typeface="Calibri"/>
              <a:ea typeface="Calibri"/>
              <a:cs typeface="Calibri"/>
              <a:sym typeface="Calibri"/>
            </a:endParaRPr>
          </a:p>
        </p:txBody>
      </p:sp>
      <p:sp>
        <p:nvSpPr>
          <p:cNvPr id="299" name="Google Shape;299;p23"/>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00" name="Google Shape;300;p23"/>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01" name="Google Shape;301;p23"/>
          <p:cNvGraphicFramePr/>
          <p:nvPr/>
        </p:nvGraphicFramePr>
        <p:xfrm>
          <a:off x="873579" y="1737360"/>
          <a:ext cx="3000000" cy="3000000"/>
        </p:xfrm>
        <a:graphic>
          <a:graphicData uri="http://schemas.openxmlformats.org/drawingml/2006/table">
            <a:tbl>
              <a:tblPr bandRow="1" firstRow="1">
                <a:noFill/>
                <a:tableStyleId>{72B7FE38-96CD-43F6-8A90-9085AB5C070B}</a:tableStyleId>
              </a:tblPr>
              <a:tblGrid>
                <a:gridCol w="2228850"/>
                <a:gridCol w="4163775"/>
                <a:gridCol w="4416875"/>
              </a:tblGrid>
              <a:tr h="536375">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302750">
                <a:tc>
                  <a:txBody>
                    <a:bodyPr/>
                    <a:lstStyle/>
                    <a:p>
                      <a:pPr indent="0" lvl="0" marL="0" marR="0" rtl="0" algn="l">
                        <a:spcBef>
                          <a:spcPts val="0"/>
                        </a:spcBef>
                        <a:spcAft>
                          <a:spcPts val="0"/>
                        </a:spcAft>
                        <a:buNone/>
                      </a:pPr>
                      <a:r>
                        <a:rPr lang="en-US" sz="1400">
                          <a:latin typeface="Verdana"/>
                          <a:ea typeface="Verdana"/>
                          <a:cs typeface="Verdana"/>
                          <a:sym typeface="Verdana"/>
                        </a:rPr>
                        <a:t>Salmonella</a:t>
                      </a:r>
                      <a:br>
                        <a:rPr lang="en-US" sz="1400">
                          <a:latin typeface="Verdana"/>
                          <a:ea typeface="Verdana"/>
                          <a:cs typeface="Verdana"/>
                          <a:sym typeface="Verdana"/>
                        </a:rPr>
                      </a:br>
                      <a:r>
                        <a:rPr b="1" lang="en-US" sz="1400">
                          <a:latin typeface="Verdana"/>
                          <a:ea typeface="Verdana"/>
                          <a:cs typeface="Verdana"/>
                          <a:sym typeface="Verdana"/>
                        </a:rPr>
                        <a:t>(OK, so it's not really "Sam and Ella")</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May experience mild or severe diarrhea, fever, and occasionally vomiting.  Blood stream infections can be serious to the very young or to the elderly.</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Avoid contaminating food with knives, cutting boards or utensils which have been in contact with raw meat, poultry, eggs, fish or dairy products.  Some fruits and vegetables may also contain salmonella.</a:t>
                      </a:r>
                      <a:endParaRPr sz="1400">
                        <a:latin typeface="Verdana"/>
                        <a:ea typeface="Verdana"/>
                        <a:cs typeface="Verdana"/>
                        <a:sym typeface="Verdana"/>
                      </a:endParaRPr>
                    </a:p>
                  </a:txBody>
                  <a:tcPr marT="45725" marB="45725" marR="91450" marL="91450"/>
                </a:tc>
              </a:tr>
              <a:tr h="1424575">
                <a:tc>
                  <a:txBody>
                    <a:bodyPr/>
                    <a:lstStyle/>
                    <a:p>
                      <a:pPr indent="0" lvl="0" marL="0" marR="0" rtl="0" algn="l">
                        <a:spcBef>
                          <a:spcPts val="0"/>
                        </a:spcBef>
                        <a:spcAft>
                          <a:spcPts val="0"/>
                        </a:spcAft>
                        <a:buNone/>
                      </a:pPr>
                      <a:r>
                        <a:rPr lang="en-US" sz="1400">
                          <a:latin typeface="Verdana"/>
                          <a:ea typeface="Verdana"/>
                          <a:cs typeface="Verdana"/>
                          <a:sym typeface="Verdana"/>
                        </a:rPr>
                        <a:t>Shigella</a:t>
                      </a:r>
                      <a:endParaRPr/>
                    </a:p>
                  </a:txBody>
                  <a:tcPr marT="45725" marB="45725" marR="91450" marL="91450"/>
                </a:tc>
                <a:tc>
                  <a:txBody>
                    <a:bodyPr/>
                    <a:lstStyle/>
                    <a:p>
                      <a:pPr indent="0" lvl="0" marL="0" marR="0" rtl="0" algn="l">
                        <a:lnSpc>
                          <a:spcPct val="107000"/>
                        </a:lnSpc>
                        <a:spcBef>
                          <a:spcPts val="0"/>
                        </a:spcBef>
                        <a:spcAft>
                          <a:spcPts val="0"/>
                        </a:spcAft>
                        <a:buNone/>
                      </a:pPr>
                      <a:r>
                        <a:rPr lang="en-US" sz="1400">
                          <a:latin typeface="Verdana"/>
                          <a:ea typeface="Verdana"/>
                          <a:cs typeface="Verdana"/>
                          <a:sym typeface="Verdana"/>
                        </a:rPr>
                        <a:t>Occurs mostly in summer or early fall as single cases or outbreaks. </a:t>
                      </a:r>
                      <a:endParaRPr sz="1200">
                        <a:latin typeface="Verdana"/>
                        <a:ea typeface="Verdana"/>
                        <a:cs typeface="Verdana"/>
                        <a:sym typeface="Verdana"/>
                      </a:endParaRPr>
                    </a:p>
                    <a:p>
                      <a:pPr indent="0" lvl="0" marL="0" marR="0" rtl="0" algn="l">
                        <a:spcBef>
                          <a:spcPts val="0"/>
                        </a:spcBef>
                        <a:spcAft>
                          <a:spcPts val="0"/>
                        </a:spcAft>
                        <a:buNone/>
                      </a:pPr>
                      <a:r>
                        <a:rPr lang="en-US" sz="1400">
                          <a:latin typeface="Verdana"/>
                          <a:ea typeface="Verdana"/>
                          <a:cs typeface="Verdana"/>
                          <a:sym typeface="Verdana"/>
                        </a:rPr>
                        <a:t>Recognized more often in young children.   Symptoms are mild or severe diarrhea, often with fever and traces of blood or mucous in the stool.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Spread by eating or drinking contaminated food or water or by direct contact with infected person. </a:t>
                      </a:r>
                      <a:endParaRPr sz="1400">
                        <a:latin typeface="Verdana"/>
                        <a:ea typeface="Verdana"/>
                        <a:cs typeface="Verdana"/>
                        <a:sym typeface="Verdana"/>
                      </a:endParaRPr>
                    </a:p>
                  </a:txBody>
                  <a:tcPr marT="45725" marB="45725" marR="91450" marL="91450"/>
                </a:tc>
              </a:tr>
              <a:tr h="1302750">
                <a:tc>
                  <a:txBody>
                    <a:bodyPr/>
                    <a:lstStyle/>
                    <a:p>
                      <a:pPr indent="0" lvl="0" marL="0" marR="0" rtl="0" algn="l">
                        <a:spcBef>
                          <a:spcPts val="0"/>
                        </a:spcBef>
                        <a:spcAft>
                          <a:spcPts val="0"/>
                        </a:spcAft>
                        <a:buNone/>
                      </a:pPr>
                      <a:r>
                        <a:rPr lang="en-US" sz="1400">
                          <a:latin typeface="Verdana"/>
                          <a:ea typeface="Verdana"/>
                          <a:cs typeface="Verdana"/>
                          <a:sym typeface="Verdana"/>
                        </a:rPr>
                        <a:t>Campylobacter</a:t>
                      </a:r>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Occurs mostly in summer months as single cases or outbreaks.  May cause mild or severe diarrhea, often with fever and traces of blood in the stool.</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Spread by eating or drinking contaminated food or water, or occasionally by direct contact with infected people or animals.</a:t>
                      </a:r>
                      <a:endParaRPr sz="14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Common Bacteria Table Continued</a:t>
            </a:r>
            <a:endParaRPr sz="3600">
              <a:latin typeface="Calibri"/>
              <a:ea typeface="Calibri"/>
              <a:cs typeface="Calibri"/>
              <a:sym typeface="Calibri"/>
            </a:endParaRPr>
          </a:p>
        </p:txBody>
      </p:sp>
      <p:sp>
        <p:nvSpPr>
          <p:cNvPr id="307" name="Google Shape;307;p24"/>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08" name="Google Shape;308;p24"/>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09" name="Google Shape;309;p24"/>
          <p:cNvGraphicFramePr/>
          <p:nvPr/>
        </p:nvGraphicFramePr>
        <p:xfrm>
          <a:off x="873579" y="1737361"/>
          <a:ext cx="3000000" cy="3000000"/>
        </p:xfrm>
        <a:graphic>
          <a:graphicData uri="http://schemas.openxmlformats.org/drawingml/2006/table">
            <a:tbl>
              <a:tblPr bandRow="1" firstRow="1">
                <a:noFill/>
                <a:tableStyleId>{72B7FE38-96CD-43F6-8A90-9085AB5C070B}</a:tableStyleId>
              </a:tblPr>
              <a:tblGrid>
                <a:gridCol w="2228850"/>
                <a:gridCol w="4163775"/>
                <a:gridCol w="4416875"/>
              </a:tblGrid>
              <a:tr h="344250">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66430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Escherichia coli (E. Coli)</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Causes toxins that can cause diarrhea.  Bacteria itself is mostly harmless.  Severe diarrhea and abdominal cramps can occur with blood seen in the stool.</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Naturally present in feces. Acquired by eating food containing the bacteria.  Avoid eating meat that is rare or inadequately cooked.  Person to person transmission can occur if people do not wash their hands after using the toilet.</a:t>
                      </a:r>
                      <a:endParaRPr sz="1400">
                        <a:latin typeface="Verdana"/>
                        <a:ea typeface="Verdana"/>
                        <a:cs typeface="Verdana"/>
                        <a:sym typeface="Verdana"/>
                      </a:endParaRPr>
                    </a:p>
                  </a:txBody>
                  <a:tcPr marT="45725" marB="45725" marR="91450" marL="91450"/>
                </a:tc>
              </a:tr>
              <a:tr h="9143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Vibrio cholera</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Affects the intestinal tract.  Mild to severe diarrhea, vomiting, and dehydration can occur.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latin typeface="Verdana"/>
                          <a:ea typeface="Verdana"/>
                          <a:cs typeface="Verdana"/>
                          <a:sym typeface="Verdana"/>
                        </a:rPr>
                        <a:t>Spread by eating or drinking contaminated food or water or by direct contact with infected person. </a:t>
                      </a:r>
                      <a:endParaRPr sz="1400">
                        <a:latin typeface="Verdana"/>
                        <a:ea typeface="Verdana"/>
                        <a:cs typeface="Verdana"/>
                        <a:sym typeface="Verdana"/>
                      </a:endParaRPr>
                    </a:p>
                  </a:txBody>
                  <a:tcPr marT="45725" marB="45725" marR="91450" marL="91450"/>
                </a:tc>
              </a:tr>
              <a:tr h="166430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Yersinia enterocolitica</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Usually occurs as a single isolated event.  Occasional outbreak may occur due to common exposure.  </a:t>
                      </a:r>
                      <a:endParaRPr/>
                    </a:p>
                    <a:p>
                      <a:pPr indent="0" lvl="0" marL="0" marR="0" rtl="0" algn="l">
                        <a:spcBef>
                          <a:spcPts val="0"/>
                        </a:spcBef>
                        <a:spcAft>
                          <a:spcPts val="0"/>
                        </a:spcAft>
                        <a:buNone/>
                      </a:pPr>
                      <a:r>
                        <a:rPr lang="en-US" sz="1400">
                          <a:solidFill>
                            <a:schemeClr val="dk1"/>
                          </a:solidFill>
                          <a:latin typeface="Verdana"/>
                          <a:ea typeface="Verdana"/>
                          <a:cs typeface="Verdana"/>
                          <a:sym typeface="Verdana"/>
                        </a:rPr>
                        <a:t>Mild or severe diarrhea, fever, and abdominal cramps.  Sometimes infection may mimic appendicitis.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Spread by eating or drinking contaminated food or water or by direct contact with an infected person or animal. </a:t>
                      </a:r>
                      <a:endParaRPr sz="14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Common Bacteria Table Continued</a:t>
            </a:r>
            <a:endParaRPr sz="3600">
              <a:latin typeface="Calibri"/>
              <a:ea typeface="Calibri"/>
              <a:cs typeface="Calibri"/>
              <a:sym typeface="Calibri"/>
            </a:endParaRPr>
          </a:p>
        </p:txBody>
      </p:sp>
      <p:sp>
        <p:nvSpPr>
          <p:cNvPr id="315" name="Google Shape;315;p25"/>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16" name="Google Shape;316;p25"/>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17" name="Google Shape;317;p25"/>
          <p:cNvGraphicFramePr/>
          <p:nvPr/>
        </p:nvGraphicFramePr>
        <p:xfrm>
          <a:off x="873579" y="1737362"/>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33225">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5752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Listeria</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Generally, infect specific locations within the human body, but may infect many different sites as well. </a:t>
                      </a:r>
                      <a:endParaRPr/>
                    </a:p>
                    <a:p>
                      <a:pPr indent="0" lvl="0" marL="0" marR="0" rtl="0" algn="l">
                        <a:spcBef>
                          <a:spcPts val="0"/>
                        </a:spcBef>
                        <a:spcAft>
                          <a:spcPts val="0"/>
                        </a:spcAft>
                        <a:buNone/>
                      </a:pPr>
                      <a:r>
                        <a:rPr lang="en-US" sz="1400">
                          <a:solidFill>
                            <a:schemeClr val="dk1"/>
                          </a:solidFill>
                          <a:latin typeface="Verdana"/>
                          <a:ea typeface="Verdana"/>
                          <a:cs typeface="Verdana"/>
                          <a:sym typeface="Verdana"/>
                        </a:rPr>
                        <a:t>Symptoms vary depending on where in the body parts.  In most cases, Listeria infection causes fever and influenza.</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Spread by several different methods.  Ingestion of unpasteurized milk and contaminated vegetables.  Transmitted from mother to fetus in- utero or directly to the fetus at the time of birth.  Direct contact on the hands or arms, or sexual contact can also spread the bacteria.</a:t>
                      </a:r>
                      <a:endParaRPr sz="1400">
                        <a:latin typeface="Verdana"/>
                        <a:ea typeface="Verdana"/>
                        <a:cs typeface="Verdana"/>
                        <a:sym typeface="Verdana"/>
                      </a:endParaRPr>
                    </a:p>
                  </a:txBody>
                  <a:tcPr marT="45725" marB="45725" marR="91450" marL="91450"/>
                </a:tc>
              </a:tr>
              <a:tr h="120530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Giardia lamblia</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Occurs more often in institutional settings such as day care centers.  May experience severe diarrhea, and fever is rarely present.  Chronic diarrhea with significant weight loss occasionally.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Good hand washing practices is a way to prevent the bacterial disease.   Beaver may be the potential source of Giardia in lakes and rivers.  </a:t>
                      </a:r>
                      <a:endParaRPr sz="1400">
                        <a:latin typeface="Verdana"/>
                        <a:ea typeface="Verdana"/>
                        <a:cs typeface="Verdana"/>
                        <a:sym typeface="Verdana"/>
                      </a:endParaRPr>
                    </a:p>
                  </a:txBody>
                  <a:tcPr marT="45725" marB="45725" marR="91450" marL="91450"/>
                </a:tc>
              </a:tr>
              <a:tr h="148730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Staphylococcus aureus</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Food poisoning.  Nausea, vomiting, diarrhea, retching, abdominal cramping, and prostration are the most common symptoms.  Headache, muscle cramping, and transient changes in blood pressure and pulse rate may occur in more severe cases.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It is contained in many food or food equipment that are not kept hot enough (60 C or above) or cold enough (7.2 C or below).  Also, food handlers are usually the main source of contamination.  The foods that are usually contaminated are meat and dairy products.</a:t>
                      </a:r>
                      <a:endParaRPr sz="14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Common Bacteria Table Continued</a:t>
            </a:r>
            <a:endParaRPr sz="3600">
              <a:latin typeface="Calibri"/>
              <a:ea typeface="Calibri"/>
              <a:cs typeface="Calibri"/>
              <a:sym typeface="Calibri"/>
            </a:endParaRPr>
          </a:p>
        </p:txBody>
      </p:sp>
      <p:sp>
        <p:nvSpPr>
          <p:cNvPr id="323" name="Google Shape;323;p26"/>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24" name="Google Shape;324;p26"/>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25" name="Google Shape;325;p26"/>
          <p:cNvGraphicFramePr/>
          <p:nvPr/>
        </p:nvGraphicFramePr>
        <p:xfrm>
          <a:off x="873579" y="1737363"/>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28350">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5521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Bacillus cereus</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There are two types of illness:  diarrhea type and the vomiting type.  Diarrhea type:  basic symptoms are watery diarrhea, abdominal cramps, and pain occurs 6-15 hours after consumption of contaminated food.  Emetic type:  nausea and vomiting with abdominal cramps or diarrhea occasionally</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food mixtures such as sauces, pudding, soups, casseroles, pastries, and salads.  The diarrhea type generally associated with meats, milk, and vegetables.  The vomiting type generally associates with rice products.</a:t>
                      </a:r>
                      <a:endParaRPr sz="1400">
                        <a:latin typeface="Verdana"/>
                        <a:ea typeface="Verdana"/>
                        <a:cs typeface="Verdana"/>
                        <a:sym typeface="Verdana"/>
                      </a:endParaRPr>
                    </a:p>
                  </a:txBody>
                  <a:tcPr marT="45725" marB="45725" marR="91450" marL="91450"/>
                </a:tc>
              </a:tr>
              <a:tr h="11199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Clostridium perfringens</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Diarrhea and gas pains which begin between 6- and 24-hours ingestion and last approximately 24 hours.</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Caused frequently by poor temperature control.  Also cause by small numbers of the organism that are usually present in foods</a:t>
                      </a:r>
                      <a:endParaRPr sz="1400">
                        <a:latin typeface="Verdana"/>
                        <a:ea typeface="Verdana"/>
                        <a:cs typeface="Verdana"/>
                        <a:sym typeface="Verdana"/>
                      </a:endParaRPr>
                    </a:p>
                  </a:txBody>
                  <a:tcPr marT="45725" marB="45725" marR="91450" marL="91450"/>
                </a:tc>
              </a:tr>
              <a:tr h="15521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Clostridium botulinum</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Produce symptoms that affect the nervous system of an infant.   Other symptoms include blurred or double vision, general weakness, poor reflexes, difficulty swallowing and sometimes death.  Symptoms usually appear 12-36 hours after ingestion, but may take up to several days. </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improperly processed canned foods that causes toxin formed in food.</a:t>
                      </a:r>
                      <a:endParaRPr sz="14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Viruses</a:t>
            </a:r>
            <a:endParaRPr sz="3600">
              <a:latin typeface="Calibri"/>
              <a:ea typeface="Calibri"/>
              <a:cs typeface="Calibri"/>
              <a:sym typeface="Calibri"/>
            </a:endParaRPr>
          </a:p>
        </p:txBody>
      </p:sp>
      <p:sp>
        <p:nvSpPr>
          <p:cNvPr id="331" name="Google Shape;331;p27"/>
          <p:cNvSpPr txBox="1"/>
          <p:nvPr>
            <p:ph idx="1" type="body"/>
          </p:nvPr>
        </p:nvSpPr>
        <p:spPr>
          <a:xfrm>
            <a:off x="1257343" y="1737360"/>
            <a:ext cx="5206006" cy="428138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b="1" lang="en-US" sz="2000">
                <a:solidFill>
                  <a:srgbClr val="000000"/>
                </a:solidFill>
                <a:latin typeface="Verdana"/>
                <a:ea typeface="Verdana"/>
                <a:cs typeface="Verdana"/>
                <a:sym typeface="Verdana"/>
              </a:rPr>
              <a:t>Viruses</a:t>
            </a:r>
            <a:r>
              <a:rPr lang="en-US" sz="2000">
                <a:solidFill>
                  <a:srgbClr val="000000"/>
                </a:solidFill>
                <a:latin typeface="Verdana"/>
                <a:ea typeface="Verdana"/>
                <a:cs typeface="Verdana"/>
                <a:sym typeface="Verdana"/>
              </a:rPr>
              <a:t> are the smallest known disease-causing microorganisms.  Viral infections can be spread in many different ways.  Following the rules of food safety will help prevent infection by some viruses but not by others.  </a:t>
            </a:r>
            <a:endParaRPr/>
          </a:p>
          <a:p>
            <a:pPr indent="0" lvl="0" marL="0" marR="0" rtl="0" algn="l">
              <a:lnSpc>
                <a:spcPct val="107000"/>
              </a:lnSpc>
              <a:spcBef>
                <a:spcPts val="800"/>
              </a:spcBef>
              <a:spcAft>
                <a:spcPts val="0"/>
              </a:spcAft>
              <a:buSzPts val="2000"/>
              <a:buNone/>
            </a:pPr>
            <a:r>
              <a:rPr lang="en-US" sz="2000">
                <a:solidFill>
                  <a:srgbClr val="000000"/>
                </a:solidFill>
                <a:latin typeface="Verdana"/>
                <a:ea typeface="Verdana"/>
                <a:cs typeface="Verdana"/>
                <a:sym typeface="Verdana"/>
              </a:rPr>
              <a:t>The list on the following slides shows how to minimize your risk of being infected by some common viruses.</a:t>
            </a:r>
            <a:endParaRPr sz="1800">
              <a:latin typeface="Calibri"/>
              <a:ea typeface="Calibri"/>
              <a:cs typeface="Calibri"/>
              <a:sym typeface="Calibri"/>
            </a:endParaRPr>
          </a:p>
        </p:txBody>
      </p:sp>
      <p:sp>
        <p:nvSpPr>
          <p:cNvPr id="332" name="Google Shape;332;p27"/>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33" name="Google Shape;333;p27"/>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pic>
        <p:nvPicPr>
          <p:cNvPr id="334" name="Google Shape;334;p27"/>
          <p:cNvPicPr preferRelativeResize="0"/>
          <p:nvPr/>
        </p:nvPicPr>
        <p:blipFill rotWithShape="1">
          <a:blip r:embed="rId3">
            <a:alphaModFix/>
          </a:blip>
          <a:srcRect b="0" l="0" r="0" t="0"/>
          <a:stretch/>
        </p:blipFill>
        <p:spPr>
          <a:xfrm>
            <a:off x="7415848" y="1737360"/>
            <a:ext cx="3466465" cy="3479800"/>
          </a:xfrm>
          <a:prstGeom prst="rect">
            <a:avLst/>
          </a:prstGeom>
          <a:noFill/>
          <a:ln>
            <a:noFill/>
          </a:ln>
        </p:spPr>
      </p:pic>
      <p:sp>
        <p:nvSpPr>
          <p:cNvPr id="335" name="Google Shape;335;p27"/>
          <p:cNvSpPr txBox="1"/>
          <p:nvPr/>
        </p:nvSpPr>
        <p:spPr>
          <a:xfrm>
            <a:off x="6906492" y="5217160"/>
            <a:ext cx="4795403" cy="1125565"/>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1200" u="none" cap="none" strike="noStrike">
                <a:solidFill>
                  <a:srgbClr val="000000"/>
                </a:solidFill>
                <a:latin typeface="Verdana"/>
                <a:ea typeface="Verdana"/>
                <a:cs typeface="Verdana"/>
                <a:sym typeface="Verdana"/>
              </a:rPr>
              <a:t>SARS-CoV-2,</a:t>
            </a:r>
            <a:r>
              <a:rPr b="0" i="0" lang="en-US" sz="1200" u="none" cap="none" strike="noStrike">
                <a:solidFill>
                  <a:srgbClr val="000000"/>
                </a:solidFill>
                <a:latin typeface="Verdana"/>
                <a:ea typeface="Verdana"/>
                <a:cs typeface="Verdana"/>
                <a:sym typeface="Verdana"/>
              </a:rPr>
              <a:t> the virus that causes COVID-19</a:t>
            </a:r>
            <a:endParaRPr b="0" i="0" sz="11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0" i="0" lang="en-US" sz="900" u="none" cap="none" strike="noStrike">
                <a:solidFill>
                  <a:srgbClr val="000000"/>
                </a:solidFill>
                <a:latin typeface="Verdana"/>
                <a:ea typeface="Verdana"/>
                <a:cs typeface="Verdana"/>
                <a:sym typeface="Verdana"/>
              </a:rPr>
              <a:t>By Alissa Eckert, MS; Dan Higgins, MAM - This media comes from the Centers for Disease Control and Prevention Public Health Image Library (PHIL), with identification number #23312. This file was derived from:  SARS-CoV-2 (CDC-23312).png:, Public Domain, </a:t>
            </a:r>
            <a:r>
              <a:rPr b="0" i="0" lang="en-US" sz="900" u="sng" cap="none" strike="noStrike">
                <a:solidFill>
                  <a:srgbClr val="000000"/>
                </a:solidFill>
                <a:latin typeface="Verdana"/>
                <a:ea typeface="Verdana"/>
                <a:cs typeface="Verdana"/>
                <a:sym typeface="Verdana"/>
                <a:hlinkClick r:id="rId4">
                  <a:extLst>
                    <a:ext uri="{A12FA001-AC4F-418D-AE19-62706E023703}">
                      <ahyp:hlinkClr val="tx"/>
                    </a:ext>
                  </a:extLst>
                </a:hlinkClick>
              </a:rPr>
              <a:t>https://commons.wikimedia.org/w/index.php?curid=86444014</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Viruses Table</a:t>
            </a:r>
            <a:endParaRPr sz="3600">
              <a:latin typeface="Calibri"/>
              <a:ea typeface="Calibri"/>
              <a:cs typeface="Calibri"/>
              <a:sym typeface="Calibri"/>
            </a:endParaRPr>
          </a:p>
        </p:txBody>
      </p:sp>
      <p:sp>
        <p:nvSpPr>
          <p:cNvPr id="341" name="Google Shape;341;p28"/>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42" name="Google Shape;342;p28"/>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43" name="Google Shape;343;p28"/>
          <p:cNvGraphicFramePr/>
          <p:nvPr/>
        </p:nvGraphicFramePr>
        <p:xfrm>
          <a:off x="873579" y="1737364"/>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27075">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5461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SARS-CoV-2 Coronavirus that causes COVID-19</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Wide range of symptoms ranging from mild symptoms to severe illness. These include fever or chills, cough, shortness of breath or difficulty breathing, fatigue, muscle or body aches, headache, new loss of taste or smell, sore throat, congestion or runny nose, nausea or vomiting, diarrhea.</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Take vaccine. Avoid people who have the disease</a:t>
                      </a:r>
                      <a:endParaRPr sz="1400">
                        <a:latin typeface="Verdana"/>
                        <a:ea typeface="Verdana"/>
                        <a:cs typeface="Verdana"/>
                        <a:sym typeface="Verdana"/>
                      </a:endParaRPr>
                    </a:p>
                  </a:txBody>
                  <a:tcPr marT="45725" marB="45725" marR="91450" marL="91450"/>
                </a:tc>
              </a:tr>
              <a:tr h="7376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Chicken pox</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Characterized by an itchy rash, forming blisters that dry and become scabs.  Fever and listlessness are also common.</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affected individuals.  It is highly contagious.  A vaccine is available.</a:t>
                      </a:r>
                      <a:endParaRPr sz="1400">
                        <a:latin typeface="Verdana"/>
                        <a:ea typeface="Verdana"/>
                        <a:cs typeface="Verdana"/>
                        <a:sym typeface="Verdana"/>
                      </a:endParaRPr>
                    </a:p>
                  </a:txBody>
                  <a:tcPr marT="45725" marB="45725" marR="91450" marL="91450"/>
                </a:tc>
              </a:tr>
              <a:tr h="9528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Epstein-Barr</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Fatigue, fever, sore throat, and swelling of the lymph nodes and spleen.</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oral contact (kissing) with affected persons.  A vaccine is available.</a:t>
                      </a:r>
                      <a:endParaRPr/>
                    </a:p>
                  </a:txBody>
                  <a:tcPr marT="45725" marB="45725" marR="91450" marL="91450"/>
                </a:tc>
              </a:tr>
              <a:tr h="9528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Hepatitis A</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Jaundice (yellowing of the skin), weakness, brownish urine, lack of appetite, and low-grade fever.</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fecal-contaminated water due to poor sanitation and/or poor hygiene and poorly cooked food.  No vaccine is available but a shot of gamma globulin increases resistance.</a:t>
                      </a:r>
                      <a:endParaRPr/>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Viruses Table Continued</a:t>
            </a:r>
            <a:endParaRPr sz="3600">
              <a:latin typeface="Calibri"/>
              <a:ea typeface="Calibri"/>
              <a:cs typeface="Calibri"/>
              <a:sym typeface="Calibri"/>
            </a:endParaRPr>
          </a:p>
        </p:txBody>
      </p:sp>
      <p:sp>
        <p:nvSpPr>
          <p:cNvPr id="349" name="Google Shape;349;p29"/>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50" name="Google Shape;350;p29"/>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51" name="Google Shape;351;p29"/>
          <p:cNvGraphicFramePr/>
          <p:nvPr/>
        </p:nvGraphicFramePr>
        <p:xfrm>
          <a:off x="873579" y="1737364"/>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52350">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21717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Hepatitis B</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May have the virus without having any symptoms. Common symptoms include fatigue, loss of appetite, weakness, fever, nausea and vomiting. Can cause liver failure and death</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contact with the blood of or any sexual contact with infected persons. A vaccine is available.</a:t>
                      </a:r>
                      <a:endParaRPr sz="1400">
                        <a:latin typeface="Verdana"/>
                        <a:ea typeface="Verdana"/>
                        <a:cs typeface="Verdana"/>
                        <a:sym typeface="Verdana"/>
                      </a:endParaRPr>
                    </a:p>
                  </a:txBody>
                  <a:tcPr marT="45725" marB="45725" marR="91450" marL="91450"/>
                </a:tc>
              </a:tr>
              <a:tr h="10345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Herpes</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There are two strains of this virus: one causes cold sores around the mouth and the other causes blisters in the genital region; usually accompanied by flu-like symptoms.</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direct contact with a cold sore or contact with infected fluid from the genitalia.</a:t>
                      </a:r>
                      <a:endParaRPr sz="1400">
                        <a:latin typeface="Verdana"/>
                        <a:ea typeface="Verdana"/>
                        <a:cs typeface="Verdana"/>
                        <a:sym typeface="Verdana"/>
                      </a:endParaRPr>
                    </a:p>
                  </a:txBody>
                  <a:tcPr marT="45725" marB="45725" marR="91450" marL="91450"/>
                </a:tc>
              </a:tr>
              <a:tr h="9929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HIV</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Causes AIDS (Acquired Immune Deficiency Syndrome), a condition where the body’s immune system is impaired.  Can cause death.</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sexual contact with or contact with the blood of an infected person.</a:t>
                      </a:r>
                      <a:endParaRPr/>
                    </a:p>
                  </a:txBody>
                  <a:tcPr marT="45725" marB="45725" marR="91450" marL="91450"/>
                </a:tc>
              </a:tr>
              <a:tr h="9929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Influenza</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There are many strains of influenza but common symptoms include fatigue, loss of appetite, weakness, fever, nausea and vomiting.  Influenza is sometimes fatal.</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Highly contagious.  Spreads through the air or by direct contact.  Vaccines are available.</a:t>
                      </a:r>
                      <a:endParaRPr/>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7F7F7F"/>
              </a:buClr>
              <a:buSzPts val="5400"/>
              <a:buFont typeface="Calibri"/>
              <a:buNone/>
            </a:pPr>
            <a:r>
              <a:rPr b="1" lang="en-US" sz="5400">
                <a:solidFill>
                  <a:srgbClr val="7F7F7F"/>
                </a:solidFill>
              </a:rPr>
              <a:t>Introduction</a:t>
            </a:r>
            <a:endParaRPr/>
          </a:p>
        </p:txBody>
      </p:sp>
      <p:sp>
        <p:nvSpPr>
          <p:cNvPr id="136" name="Google Shape;136;p3"/>
          <p:cNvSpPr txBox="1"/>
          <p:nvPr/>
        </p:nvSpPr>
        <p:spPr>
          <a:xfrm>
            <a:off x="10139362" y="0"/>
            <a:ext cx="1968817"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Introduction</a:t>
            </a:r>
            <a:endParaRPr/>
          </a:p>
        </p:txBody>
      </p:sp>
      <p:sp>
        <p:nvSpPr>
          <p:cNvPr id="137" name="Google Shape;137;p3"/>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Viruses Table Continued</a:t>
            </a:r>
            <a:endParaRPr sz="3600">
              <a:latin typeface="Calibri"/>
              <a:ea typeface="Calibri"/>
              <a:cs typeface="Calibri"/>
              <a:sym typeface="Calibri"/>
            </a:endParaRPr>
          </a:p>
        </p:txBody>
      </p:sp>
      <p:sp>
        <p:nvSpPr>
          <p:cNvPr id="357" name="Google Shape;357;p30"/>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58" name="Google Shape;358;p30"/>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59" name="Google Shape;359;p30"/>
          <p:cNvGraphicFramePr/>
          <p:nvPr/>
        </p:nvGraphicFramePr>
        <p:xfrm>
          <a:off x="873579" y="1737364"/>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52350">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21717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Measles</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Causes a rash and high fever.  In severe cases it leads to death through pneumonia, diarrhea or malnutrition.</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the coughing or sneezing of an infected person.   A vaccine is available.</a:t>
                      </a:r>
                      <a:endParaRPr sz="1400">
                        <a:latin typeface="Verdana"/>
                        <a:ea typeface="Verdana"/>
                        <a:cs typeface="Verdana"/>
                        <a:sym typeface="Verdana"/>
                      </a:endParaRPr>
                    </a:p>
                  </a:txBody>
                  <a:tcPr marT="45725" marB="45725" marR="91450" marL="91450"/>
                </a:tc>
              </a:tr>
              <a:tr h="10345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Norwalk</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Symptoms include nausea, vomiting, diarrhea and abdominal pain.  May also cause low grade fever and headache.</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contaminated water, foods and/or persons already infected. Avoid eating raw or partially cooked clams and oysters.</a:t>
                      </a:r>
                      <a:endParaRPr sz="1400">
                        <a:latin typeface="Verdana"/>
                        <a:ea typeface="Verdana"/>
                        <a:cs typeface="Verdana"/>
                        <a:sym typeface="Verdana"/>
                      </a:endParaRPr>
                    </a:p>
                  </a:txBody>
                  <a:tcPr marT="45725" marB="45725" marR="91450" marL="91450"/>
                </a:tc>
              </a:tr>
              <a:tr h="9929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Polio</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It can cause paralysis.</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Take the polio vaccine.</a:t>
                      </a:r>
                      <a:endParaRPr/>
                    </a:p>
                  </a:txBody>
                  <a:tcPr marT="45725" marB="45725" marR="91450" marL="91450"/>
                </a:tc>
              </a:tr>
              <a:tr h="992950">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Rabies</a:t>
                      </a:r>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Attacks the nervous system causing general malaise, restlessness and inability to swallow. It is almost always fatal once symptoms have begun.</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bites of an infected animal.  It is suspected that transmission through the air is possible.  A vaccine is available.</a:t>
                      </a:r>
                      <a:endParaRPr/>
                    </a:p>
                  </a:txBody>
                  <a:tcPr marT="45725" marB="45725" marR="91450" marL="9145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marR="0" rtl="0" algn="l">
              <a:lnSpc>
                <a:spcPct val="107000"/>
              </a:lnSpc>
              <a:spcBef>
                <a:spcPts val="0"/>
              </a:spcBef>
              <a:spcAft>
                <a:spcPts val="0"/>
              </a:spcAft>
              <a:buClr>
                <a:srgbClr val="003366"/>
              </a:buClr>
              <a:buSzPts val="3600"/>
              <a:buFont typeface="Verdana"/>
              <a:buNone/>
            </a:pPr>
            <a:r>
              <a:rPr b="1" lang="en-US" sz="3600">
                <a:solidFill>
                  <a:srgbClr val="003366"/>
                </a:solidFill>
                <a:latin typeface="Verdana"/>
                <a:ea typeface="Verdana"/>
                <a:cs typeface="Verdana"/>
                <a:sym typeface="Verdana"/>
              </a:rPr>
              <a:t>Viruses Table Continued</a:t>
            </a:r>
            <a:endParaRPr sz="3600">
              <a:latin typeface="Calibri"/>
              <a:ea typeface="Calibri"/>
              <a:cs typeface="Calibri"/>
              <a:sym typeface="Calibri"/>
            </a:endParaRPr>
          </a:p>
        </p:txBody>
      </p:sp>
      <p:sp>
        <p:nvSpPr>
          <p:cNvPr id="365" name="Google Shape;365;p31"/>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Lesson</a:t>
            </a:r>
            <a:endParaRPr/>
          </a:p>
        </p:txBody>
      </p:sp>
      <p:sp>
        <p:nvSpPr>
          <p:cNvPr id="366" name="Google Shape;366;p31"/>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graphicFrame>
        <p:nvGraphicFramePr>
          <p:cNvPr id="367" name="Google Shape;367;p31"/>
          <p:cNvGraphicFramePr/>
          <p:nvPr/>
        </p:nvGraphicFramePr>
        <p:xfrm>
          <a:off x="873579" y="1737364"/>
          <a:ext cx="3000000" cy="3000000"/>
        </p:xfrm>
        <a:graphic>
          <a:graphicData uri="http://schemas.openxmlformats.org/drawingml/2006/table">
            <a:tbl>
              <a:tblPr bandRow="1" firstRow="1">
                <a:noFill/>
                <a:tableStyleId>{72B7FE38-96CD-43F6-8A90-9085AB5C070B}</a:tableStyleId>
              </a:tblPr>
              <a:tblGrid>
                <a:gridCol w="2063575"/>
                <a:gridCol w="4329050"/>
                <a:gridCol w="4416875"/>
              </a:tblGrid>
              <a:tr h="352350">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Name</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Symptoms</a:t>
                      </a:r>
                      <a:endParaRPr/>
                    </a:p>
                  </a:txBody>
                  <a:tcPr marT="45725" marB="45725" marR="91450" marL="91450"/>
                </a:tc>
                <a:tc>
                  <a:txBody>
                    <a:bodyPr/>
                    <a:lstStyle/>
                    <a:p>
                      <a:pPr indent="0" lvl="0" marL="0" marR="0" rtl="0" algn="ctr">
                        <a:spcBef>
                          <a:spcPts val="0"/>
                        </a:spcBef>
                        <a:spcAft>
                          <a:spcPts val="0"/>
                        </a:spcAft>
                        <a:buNone/>
                      </a:pPr>
                      <a:r>
                        <a:rPr b="1" lang="en-US" sz="1600" cap="none">
                          <a:solidFill>
                            <a:srgbClr val="FFFFFF"/>
                          </a:solidFill>
                          <a:latin typeface="Verdana"/>
                          <a:ea typeface="Verdana"/>
                          <a:cs typeface="Verdana"/>
                          <a:sym typeface="Verdana"/>
                        </a:rPr>
                        <a:t>Prevention</a:t>
                      </a:r>
                      <a:endParaRPr/>
                    </a:p>
                  </a:txBody>
                  <a:tcPr marT="45725" marB="45725" marR="91450" marL="91450"/>
                </a:tc>
              </a:tr>
              <a:tr h="121717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Rubella</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Rash, slight fever, enlarged lymph nodes and headache. It can cause birth defects such as heart problems and deafness if contracted by a pregnant woman during the first 3 months of pregnancy.</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Avoid afflicted individuals.  A vaccine is available.</a:t>
                      </a:r>
                      <a:endParaRPr sz="1400">
                        <a:latin typeface="Verdana"/>
                        <a:ea typeface="Verdana"/>
                        <a:cs typeface="Verdana"/>
                        <a:sym typeface="Verdana"/>
                      </a:endParaRPr>
                    </a:p>
                  </a:txBody>
                  <a:tcPr marT="45725" marB="45725" marR="91450" marL="91450"/>
                </a:tc>
              </a:tr>
              <a:tr h="1034525">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Yellow Fever</a:t>
                      </a:r>
                      <a:endParaRPr sz="1400">
                        <a:latin typeface="Verdana"/>
                        <a:ea typeface="Verdana"/>
                        <a:cs typeface="Verdana"/>
                        <a:sym typeface="Verdana"/>
                      </a:endParaRPr>
                    </a:p>
                  </a:txBody>
                  <a:tcPr marT="45725" marB="45725" marR="91450" marL="91450"/>
                </a:tc>
                <a:tc>
                  <a:txBody>
                    <a:bodyPr/>
                    <a:lstStyle/>
                    <a:p>
                      <a:pPr indent="0" lvl="0" marL="0" marR="0" rtl="0" algn="l">
                        <a:lnSpc>
                          <a:spcPct val="107000"/>
                        </a:lnSpc>
                        <a:spcBef>
                          <a:spcPts val="0"/>
                        </a:spcBef>
                        <a:spcAft>
                          <a:spcPts val="0"/>
                        </a:spcAft>
                        <a:buNone/>
                      </a:pPr>
                      <a:r>
                        <a:rPr lang="en-US" sz="1400">
                          <a:solidFill>
                            <a:schemeClr val="dk1"/>
                          </a:solidFill>
                          <a:latin typeface="Verdana"/>
                          <a:ea typeface="Verdana"/>
                          <a:cs typeface="Verdana"/>
                          <a:sym typeface="Verdana"/>
                        </a:rPr>
                        <a:t>Symptoms include yellow skin and black vomit.  It is often fatal.</a:t>
                      </a:r>
                      <a:endParaRPr sz="1400">
                        <a:latin typeface="Verdana"/>
                        <a:ea typeface="Verdana"/>
                        <a:cs typeface="Verdana"/>
                        <a:sym typeface="Verdana"/>
                      </a:endParaRPr>
                    </a:p>
                  </a:txBody>
                  <a:tcPr marT="45725" marB="45725" marR="91450" marL="91450"/>
                </a:tc>
                <a:tc>
                  <a:txBody>
                    <a:bodyPr/>
                    <a:lstStyle/>
                    <a:p>
                      <a:pPr indent="0" lvl="0" marL="0" marR="0" rtl="0" algn="l">
                        <a:spcBef>
                          <a:spcPts val="0"/>
                        </a:spcBef>
                        <a:spcAft>
                          <a:spcPts val="0"/>
                        </a:spcAft>
                        <a:buNone/>
                      </a:pPr>
                      <a:r>
                        <a:rPr lang="en-US" sz="1400">
                          <a:solidFill>
                            <a:schemeClr val="dk1"/>
                          </a:solidFill>
                          <a:latin typeface="Verdana"/>
                          <a:ea typeface="Verdana"/>
                          <a:cs typeface="Verdana"/>
                          <a:sym typeface="Verdana"/>
                        </a:rPr>
                        <a:t>Get vaccinated if traveling abroad.  Spread by mosquitoes living close to populated areas.</a:t>
                      </a:r>
                      <a:endParaRPr sz="1400">
                        <a:latin typeface="Verdana"/>
                        <a:ea typeface="Verdana"/>
                        <a:cs typeface="Verdana"/>
                        <a:sym typeface="Verdana"/>
                      </a:endParaRPr>
                    </a:p>
                  </a:txBody>
                  <a:tcPr marT="45725" marB="45725" marR="91450" marL="9145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7F7F7F"/>
              </a:buClr>
              <a:buSzPts val="5400"/>
              <a:buFont typeface="Calibri"/>
              <a:buNone/>
            </a:pPr>
            <a:r>
              <a:rPr b="1" lang="en-US" sz="5400">
                <a:solidFill>
                  <a:srgbClr val="7F7F7F"/>
                </a:solidFill>
              </a:rPr>
              <a:t>Activity</a:t>
            </a:r>
            <a:endParaRPr/>
          </a:p>
        </p:txBody>
      </p:sp>
      <p:sp>
        <p:nvSpPr>
          <p:cNvPr id="373" name="Google Shape;373;p32"/>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3"/>
          <p:cNvSpPr txBox="1"/>
          <p:nvPr>
            <p:ph idx="1" type="body"/>
          </p:nvPr>
        </p:nvSpPr>
        <p:spPr>
          <a:xfrm>
            <a:off x="1066800" y="3124200"/>
            <a:ext cx="10058400" cy="60960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US" sz="2400">
                <a:latin typeface="Verdana"/>
                <a:ea typeface="Verdana"/>
                <a:cs typeface="Verdana"/>
                <a:sym typeface="Verdana"/>
              </a:rPr>
              <a:t>Activity will be Assigned by Teacher</a:t>
            </a:r>
            <a:endParaRPr sz="2400"/>
          </a:p>
        </p:txBody>
      </p:sp>
      <p:sp>
        <p:nvSpPr>
          <p:cNvPr id="379" name="Google Shape;379;p33"/>
          <p:cNvSpPr txBox="1"/>
          <p:nvPr/>
        </p:nvSpPr>
        <p:spPr>
          <a:xfrm>
            <a:off x="10882313" y="0"/>
            <a:ext cx="1225866"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Activity</a:t>
            </a:r>
            <a:endParaRPr/>
          </a:p>
        </p:txBody>
      </p:sp>
      <p:sp>
        <p:nvSpPr>
          <p:cNvPr id="380" name="Google Shape;380;p33"/>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lang="en-US"/>
              <a:t>Post-Test</a:t>
            </a:r>
            <a:endParaRPr/>
          </a:p>
        </p:txBody>
      </p:sp>
      <p:sp>
        <p:nvSpPr>
          <p:cNvPr id="386" name="Google Shape;386;p34"/>
          <p:cNvSpPr txBox="1"/>
          <p:nvPr>
            <p:ph idx="1" type="body"/>
          </p:nvPr>
        </p:nvSpPr>
        <p:spPr>
          <a:xfrm>
            <a:off x="1097280" y="2952750"/>
            <a:ext cx="10058400" cy="6096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u="sng">
                <a:solidFill>
                  <a:schemeClr val="hlink"/>
                </a:solidFill>
                <a:hlinkClick r:id="rId3"/>
              </a:rPr>
              <a:t>Click here for Google Post-Test Assessment</a:t>
            </a:r>
            <a:endParaRPr/>
          </a:p>
        </p:txBody>
      </p:sp>
      <p:sp>
        <p:nvSpPr>
          <p:cNvPr id="387" name="Google Shape;387;p34"/>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idx="1" type="body"/>
          </p:nvPr>
        </p:nvSpPr>
        <p:spPr>
          <a:xfrm>
            <a:off x="1097280" y="1845733"/>
            <a:ext cx="10058400" cy="454554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lang="en-US">
                <a:latin typeface="Verdana"/>
                <a:ea typeface="Verdana"/>
                <a:cs typeface="Verdana"/>
                <a:sym typeface="Verdana"/>
              </a:rPr>
              <a:t>In the first lesson in the module, Welcome to Your World, we learned that an environmental hazard is a substance, state or event which has the potential to threaten the surrounding natural environment or adversely affect people's health. We also learned how the risk of a hazard is determined by this formula:</a:t>
            </a:r>
            <a:endParaRPr>
              <a:latin typeface="Calibri"/>
              <a:ea typeface="Calibri"/>
              <a:cs typeface="Calibri"/>
              <a:sym typeface="Calibri"/>
            </a:endParaRPr>
          </a:p>
          <a:p>
            <a:pPr indent="-177800" lvl="0" marL="0" marR="0" rtl="0" algn="ctr">
              <a:lnSpc>
                <a:spcPct val="107000"/>
              </a:lnSpc>
              <a:spcBef>
                <a:spcPts val="800"/>
              </a:spcBef>
              <a:spcAft>
                <a:spcPts val="0"/>
              </a:spcAft>
              <a:buSzPts val="2800"/>
              <a:buChar char=" "/>
            </a:pPr>
            <a:r>
              <a:rPr b="1" lang="en-US" sz="2800">
                <a:solidFill>
                  <a:srgbClr val="003366"/>
                </a:solidFill>
                <a:latin typeface="Verdana"/>
                <a:ea typeface="Verdana"/>
                <a:cs typeface="Verdana"/>
                <a:sym typeface="Verdana"/>
              </a:rPr>
              <a:t>Risk = Hazard x Exposure</a:t>
            </a:r>
            <a:endParaRPr/>
          </a:p>
          <a:p>
            <a:pPr indent="0" lvl="0" marL="0" marR="0" rtl="0" algn="ctr">
              <a:lnSpc>
                <a:spcPct val="107000"/>
              </a:lnSpc>
              <a:spcBef>
                <a:spcPts val="800"/>
              </a:spcBef>
              <a:spcAft>
                <a:spcPts val="0"/>
              </a:spcAft>
              <a:buSzPts val="1400"/>
              <a:buNone/>
            </a:pPr>
            <a:r>
              <a:t/>
            </a:r>
            <a:endParaRPr sz="1400">
              <a:latin typeface="Calibri"/>
              <a:ea typeface="Calibri"/>
              <a:cs typeface="Calibri"/>
              <a:sym typeface="Calibri"/>
            </a:endParaRPr>
          </a:p>
          <a:p>
            <a:pPr indent="-127000" lvl="0" marL="0" marR="0" rtl="0" algn="l">
              <a:lnSpc>
                <a:spcPct val="107000"/>
              </a:lnSpc>
              <a:spcBef>
                <a:spcPts val="800"/>
              </a:spcBef>
              <a:spcAft>
                <a:spcPts val="0"/>
              </a:spcAft>
              <a:buSzPts val="2000"/>
              <a:buChar char=" "/>
            </a:pPr>
            <a:r>
              <a:rPr lang="en-US">
                <a:latin typeface="Verdana"/>
                <a:ea typeface="Verdana"/>
                <a:cs typeface="Verdana"/>
                <a:sym typeface="Verdana"/>
              </a:rPr>
              <a:t>People can be exposed to environmental hazards in three ways:</a:t>
            </a:r>
            <a:endParaRPr>
              <a:latin typeface="Calibri"/>
              <a:ea typeface="Calibri"/>
              <a:cs typeface="Calibri"/>
              <a:sym typeface="Calibri"/>
            </a:endParaRPr>
          </a:p>
          <a:p>
            <a:pPr indent="-342900" lvl="0" marL="342900" marR="0" rtl="0" algn="l">
              <a:lnSpc>
                <a:spcPct val="107000"/>
              </a:lnSpc>
              <a:spcBef>
                <a:spcPts val="800"/>
              </a:spcBef>
              <a:spcAft>
                <a:spcPts val="0"/>
              </a:spcAft>
              <a:buSzPts val="2000"/>
              <a:buFont typeface="Calibri"/>
              <a:buAutoNum type="arabicPeriod"/>
            </a:pPr>
            <a:r>
              <a:rPr lang="en-US">
                <a:latin typeface="Verdana"/>
                <a:ea typeface="Verdana"/>
                <a:cs typeface="Verdana"/>
                <a:sym typeface="Verdana"/>
              </a:rPr>
              <a:t>Entry through the digestive system in the food we eat</a:t>
            </a:r>
            <a:endParaRPr>
              <a:latin typeface="Calibri"/>
              <a:ea typeface="Calibri"/>
              <a:cs typeface="Calibri"/>
              <a:sym typeface="Calibri"/>
            </a:endParaRPr>
          </a:p>
          <a:p>
            <a:pPr indent="-342900" lvl="0" marL="342900" marR="0" rtl="0" algn="l">
              <a:lnSpc>
                <a:spcPct val="107000"/>
              </a:lnSpc>
              <a:spcBef>
                <a:spcPts val="800"/>
              </a:spcBef>
              <a:spcAft>
                <a:spcPts val="0"/>
              </a:spcAft>
              <a:buSzPts val="2000"/>
              <a:buFont typeface="Calibri"/>
              <a:buAutoNum type="arabicPeriod"/>
            </a:pPr>
            <a:r>
              <a:rPr lang="en-US">
                <a:latin typeface="Verdana"/>
                <a:ea typeface="Verdana"/>
                <a:cs typeface="Verdana"/>
                <a:sym typeface="Verdana"/>
              </a:rPr>
              <a:t>Absorption through the skin</a:t>
            </a:r>
            <a:endParaRPr>
              <a:latin typeface="Calibri"/>
              <a:ea typeface="Calibri"/>
              <a:cs typeface="Calibri"/>
              <a:sym typeface="Calibri"/>
            </a:endParaRPr>
          </a:p>
          <a:p>
            <a:pPr indent="-342900" lvl="0" marL="342900" marR="0" rtl="0" algn="l">
              <a:lnSpc>
                <a:spcPct val="107000"/>
              </a:lnSpc>
              <a:spcBef>
                <a:spcPts val="800"/>
              </a:spcBef>
              <a:spcAft>
                <a:spcPts val="0"/>
              </a:spcAft>
              <a:buSzPts val="2000"/>
              <a:buFont typeface="Calibri"/>
              <a:buAutoNum type="arabicPeriod"/>
            </a:pPr>
            <a:r>
              <a:rPr lang="en-US">
                <a:latin typeface="Verdana"/>
                <a:ea typeface="Verdana"/>
                <a:cs typeface="Verdana"/>
                <a:sym typeface="Verdana"/>
              </a:rPr>
              <a:t>Inhalation (entry through the respiratory system)</a:t>
            </a:r>
            <a:endParaRPr>
              <a:latin typeface="Calibri"/>
              <a:ea typeface="Calibri"/>
              <a:cs typeface="Calibri"/>
              <a:sym typeface="Calibri"/>
            </a:endParaRPr>
          </a:p>
        </p:txBody>
      </p:sp>
      <p:sp>
        <p:nvSpPr>
          <p:cNvPr id="143" name="Google Shape;143;p4"/>
          <p:cNvSpPr txBox="1"/>
          <p:nvPr/>
        </p:nvSpPr>
        <p:spPr>
          <a:xfrm>
            <a:off x="10139362" y="0"/>
            <a:ext cx="1968817"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Introduction</a:t>
            </a:r>
            <a:endParaRPr/>
          </a:p>
        </p:txBody>
      </p:sp>
      <p:sp>
        <p:nvSpPr>
          <p:cNvPr id="144" name="Google Shape;144;p4"/>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idx="1" type="body"/>
          </p:nvPr>
        </p:nvSpPr>
        <p:spPr>
          <a:xfrm>
            <a:off x="1097280" y="1845733"/>
            <a:ext cx="5679758" cy="454554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000"/>
              <a:buNone/>
            </a:pPr>
            <a:r>
              <a:rPr lang="en-US">
                <a:latin typeface="Verdana"/>
                <a:ea typeface="Verdana"/>
                <a:cs typeface="Verdana"/>
                <a:sym typeface="Verdana"/>
              </a:rPr>
              <a:t>In this lesson, we will see how we are exposed to environmental hazards through the food we eat.</a:t>
            </a:r>
            <a:endParaRPr>
              <a:latin typeface="Calibri"/>
              <a:ea typeface="Calibri"/>
              <a:cs typeface="Calibri"/>
              <a:sym typeface="Calibri"/>
            </a:endParaRPr>
          </a:p>
          <a:p>
            <a:pPr indent="0" lvl="0" marL="0" marR="0" rtl="0" algn="l">
              <a:lnSpc>
                <a:spcPct val="107000"/>
              </a:lnSpc>
              <a:spcBef>
                <a:spcPts val="800"/>
              </a:spcBef>
              <a:spcAft>
                <a:spcPts val="0"/>
              </a:spcAft>
              <a:buSzPts val="2000"/>
              <a:buNone/>
            </a:pPr>
            <a:r>
              <a:rPr lang="en-US">
                <a:latin typeface="Verdana"/>
                <a:ea typeface="Verdana"/>
                <a:cs typeface="Verdana"/>
                <a:sym typeface="Verdana"/>
              </a:rPr>
              <a:t>	</a:t>
            </a:r>
            <a:endParaRPr/>
          </a:p>
          <a:p>
            <a:pPr indent="0" lvl="0" marL="0" marR="0" rtl="0" algn="l">
              <a:lnSpc>
                <a:spcPct val="107000"/>
              </a:lnSpc>
              <a:spcBef>
                <a:spcPts val="800"/>
              </a:spcBef>
              <a:spcAft>
                <a:spcPts val="0"/>
              </a:spcAft>
              <a:buSzPts val="2000"/>
              <a:buNone/>
            </a:pPr>
            <a:r>
              <a:rPr lang="en-US">
                <a:latin typeface="Verdana"/>
                <a:ea typeface="Verdana"/>
                <a:cs typeface="Verdana"/>
                <a:sym typeface="Verdana"/>
              </a:rPr>
              <a:t>Substances or organisms in or on our food and water enter the digestive system and may cause serious problems throughout the body</a:t>
            </a:r>
            <a:r>
              <a:rPr lang="en-US" sz="1800">
                <a:latin typeface="Verdana"/>
                <a:ea typeface="Verdana"/>
                <a:cs typeface="Verdana"/>
                <a:sym typeface="Verdana"/>
              </a:rPr>
              <a:t>.</a:t>
            </a:r>
            <a:endParaRPr sz="1800">
              <a:latin typeface="Calibri"/>
              <a:ea typeface="Calibri"/>
              <a:cs typeface="Calibri"/>
              <a:sym typeface="Calibri"/>
            </a:endParaRPr>
          </a:p>
        </p:txBody>
      </p:sp>
      <p:sp>
        <p:nvSpPr>
          <p:cNvPr id="150" name="Google Shape;150;p5"/>
          <p:cNvSpPr txBox="1"/>
          <p:nvPr/>
        </p:nvSpPr>
        <p:spPr>
          <a:xfrm>
            <a:off x="10139362" y="0"/>
            <a:ext cx="1968817"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Introduction</a:t>
            </a:r>
            <a:endParaRPr/>
          </a:p>
        </p:txBody>
      </p:sp>
      <p:sp>
        <p:nvSpPr>
          <p:cNvPr id="151" name="Google Shape;151;p5"/>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pic>
        <p:nvPicPr>
          <p:cNvPr descr="Your Digestive System &amp; How it Works | NIDDK" id="152" name="Google Shape;152;p5"/>
          <p:cNvPicPr preferRelativeResize="0"/>
          <p:nvPr/>
        </p:nvPicPr>
        <p:blipFill rotWithShape="1">
          <a:blip r:embed="rId3">
            <a:alphaModFix/>
          </a:blip>
          <a:srcRect b="0" l="0" r="0" t="0"/>
          <a:stretch/>
        </p:blipFill>
        <p:spPr>
          <a:xfrm>
            <a:off x="7504270" y="1712595"/>
            <a:ext cx="3619500" cy="4271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idx="1" type="body"/>
          </p:nvPr>
        </p:nvSpPr>
        <p:spPr>
          <a:xfrm>
            <a:off x="3099673" y="2438400"/>
            <a:ext cx="5992654" cy="2933699"/>
          </a:xfrm>
          <a:prstGeom prst="rect">
            <a:avLst/>
          </a:prstGeom>
          <a:noFill/>
          <a:ln>
            <a:noFill/>
          </a:ln>
        </p:spPr>
        <p:txBody>
          <a:bodyPr anchorCtr="0" anchor="t" bIns="45700" lIns="0" spcFirstLastPara="1" rIns="0" wrap="square" tIns="45700">
            <a:normAutofit/>
          </a:bodyPr>
          <a:lstStyle/>
          <a:p>
            <a:pPr indent="-127000" lvl="0" marL="0" marR="0" rtl="0" algn="ctr">
              <a:lnSpc>
                <a:spcPct val="107000"/>
              </a:lnSpc>
              <a:spcBef>
                <a:spcPts val="0"/>
              </a:spcBef>
              <a:spcAft>
                <a:spcPts val="0"/>
              </a:spcAft>
              <a:buSzPts val="2000"/>
              <a:buChar char=" "/>
            </a:pPr>
            <a:r>
              <a:rPr lang="en-US">
                <a:latin typeface="Verdana"/>
                <a:ea typeface="Verdana"/>
                <a:cs typeface="Verdana"/>
                <a:sym typeface="Verdana"/>
              </a:rPr>
              <a:t>In this lesson you will learn about substances (such as food additives and chemicals), and organisms (such as bacteria and viruses), and the problems they can cause in the body.</a:t>
            </a:r>
            <a:endParaRPr/>
          </a:p>
          <a:p>
            <a:pPr indent="0" lvl="0" marL="0" marR="0" rtl="0" algn="ctr">
              <a:lnSpc>
                <a:spcPct val="107000"/>
              </a:lnSpc>
              <a:spcBef>
                <a:spcPts val="800"/>
              </a:spcBef>
              <a:spcAft>
                <a:spcPts val="0"/>
              </a:spcAft>
              <a:buSzPts val="2000"/>
              <a:buNone/>
            </a:pPr>
            <a:r>
              <a:t/>
            </a:r>
            <a:endParaRPr>
              <a:latin typeface="Calibri"/>
              <a:ea typeface="Calibri"/>
              <a:cs typeface="Calibri"/>
              <a:sym typeface="Calibri"/>
            </a:endParaRPr>
          </a:p>
          <a:p>
            <a:pPr indent="-127000" lvl="0" marL="0" marR="0" rtl="0" algn="ctr">
              <a:lnSpc>
                <a:spcPct val="107000"/>
              </a:lnSpc>
              <a:spcBef>
                <a:spcPts val="800"/>
              </a:spcBef>
              <a:spcAft>
                <a:spcPts val="0"/>
              </a:spcAft>
              <a:buSzPts val="2000"/>
              <a:buChar char=" "/>
            </a:pPr>
            <a:r>
              <a:rPr lang="en-US">
                <a:latin typeface="Verdana"/>
                <a:ea typeface="Verdana"/>
                <a:cs typeface="Verdana"/>
                <a:sym typeface="Verdana"/>
              </a:rPr>
              <a:t>So, who are Sam and Ella? You'll find out if you read the lesson carefully.</a:t>
            </a:r>
            <a:endParaRPr>
              <a:latin typeface="Calibri"/>
              <a:ea typeface="Calibri"/>
              <a:cs typeface="Calibri"/>
              <a:sym typeface="Calibri"/>
            </a:endParaRPr>
          </a:p>
        </p:txBody>
      </p:sp>
      <p:sp>
        <p:nvSpPr>
          <p:cNvPr id="158" name="Google Shape;158;p6"/>
          <p:cNvSpPr txBox="1"/>
          <p:nvPr/>
        </p:nvSpPr>
        <p:spPr>
          <a:xfrm>
            <a:off x="10139362" y="0"/>
            <a:ext cx="1968817"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Introduction</a:t>
            </a:r>
            <a:endParaRPr/>
          </a:p>
        </p:txBody>
      </p:sp>
      <p:sp>
        <p:nvSpPr>
          <p:cNvPr id="159" name="Google Shape;159;p6"/>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Verdana"/>
              <a:buNone/>
            </a:pPr>
            <a:r>
              <a:rPr lang="en-US">
                <a:latin typeface="Verdana"/>
                <a:ea typeface="Verdana"/>
                <a:cs typeface="Verdana"/>
                <a:sym typeface="Verdana"/>
              </a:rPr>
              <a:t>Objectives</a:t>
            </a:r>
            <a:endParaRPr/>
          </a:p>
        </p:txBody>
      </p:sp>
      <p:sp>
        <p:nvSpPr>
          <p:cNvPr id="165" name="Google Shape;165;p7"/>
          <p:cNvSpPr txBox="1"/>
          <p:nvPr>
            <p:ph idx="1" type="body"/>
          </p:nvPr>
        </p:nvSpPr>
        <p:spPr>
          <a:xfrm>
            <a:off x="2002631" y="2300287"/>
            <a:ext cx="8186737" cy="3087264"/>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1000"/>
              <a:buNone/>
            </a:pPr>
            <a:r>
              <a:rPr lang="en-US">
                <a:latin typeface="Verdana"/>
                <a:ea typeface="Verdana"/>
                <a:cs typeface="Verdana"/>
                <a:sym typeface="Verdana"/>
              </a:rPr>
              <a:t>	By the end of this lesson, you will be able to:</a:t>
            </a:r>
            <a:endParaRPr/>
          </a:p>
          <a:p>
            <a:pPr indent="-279400" lvl="0" marL="342900" marR="0" rtl="0" algn="l">
              <a:lnSpc>
                <a:spcPct val="107000"/>
              </a:lnSpc>
              <a:spcBef>
                <a:spcPts val="800"/>
              </a:spcBef>
              <a:spcAft>
                <a:spcPts val="0"/>
              </a:spcAft>
              <a:buSzPts val="1000"/>
              <a:buFont typeface="Noto Sans Symbols"/>
              <a:buNone/>
            </a:pPr>
            <a:r>
              <a:t/>
            </a:r>
            <a:endParaRPr sz="1800">
              <a:latin typeface="Verdana"/>
              <a:ea typeface="Verdana"/>
              <a:cs typeface="Verdana"/>
              <a:sym typeface="Verdana"/>
            </a:endParaRPr>
          </a:p>
          <a:p>
            <a:pPr indent="0" lvl="3" marL="658368" rtl="0" algn="l">
              <a:lnSpc>
                <a:spcPct val="107000"/>
              </a:lnSpc>
              <a:spcBef>
                <a:spcPts val="800"/>
              </a:spcBef>
              <a:spcAft>
                <a:spcPts val="0"/>
              </a:spcAft>
              <a:buSzPts val="1000"/>
              <a:buNone/>
            </a:pPr>
            <a:r>
              <a:rPr lang="en-US" sz="1800">
                <a:latin typeface="Verdana"/>
                <a:ea typeface="Verdana"/>
                <a:cs typeface="Verdana"/>
                <a:sym typeface="Verdana"/>
              </a:rPr>
              <a:t>•	Identify the rules for food safety</a:t>
            </a:r>
            <a:endParaRPr/>
          </a:p>
          <a:p>
            <a:pPr indent="0" lvl="3" marL="658368" rtl="0" algn="l">
              <a:lnSpc>
                <a:spcPct val="107000"/>
              </a:lnSpc>
              <a:spcBef>
                <a:spcPts val="800"/>
              </a:spcBef>
              <a:spcAft>
                <a:spcPts val="0"/>
              </a:spcAft>
              <a:buSzPts val="1000"/>
              <a:buNone/>
            </a:pPr>
            <a:r>
              <a:rPr lang="en-US" sz="1800">
                <a:latin typeface="Verdana"/>
                <a:ea typeface="Verdana"/>
                <a:cs typeface="Verdana"/>
                <a:sym typeface="Verdana"/>
              </a:rPr>
              <a:t>•	Identify sources of food-borne illnesses and contaminants</a:t>
            </a:r>
            <a:endParaRPr/>
          </a:p>
        </p:txBody>
      </p:sp>
      <p:sp>
        <p:nvSpPr>
          <p:cNvPr id="166" name="Google Shape;166;p7"/>
          <p:cNvSpPr txBox="1"/>
          <p:nvPr/>
        </p:nvSpPr>
        <p:spPr>
          <a:xfrm>
            <a:off x="10139362" y="0"/>
            <a:ext cx="1968817"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Introduction</a:t>
            </a:r>
            <a:endParaRPr/>
          </a:p>
        </p:txBody>
      </p:sp>
      <p:sp>
        <p:nvSpPr>
          <p:cNvPr id="167" name="Google Shape;167;p7"/>
          <p:cNvSpPr txBox="1"/>
          <p:nvPr/>
        </p:nvSpPr>
        <p:spPr>
          <a:xfrm>
            <a:off x="0" y="36513"/>
            <a:ext cx="3576638"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lang="en-US" sz="2800">
                <a:solidFill>
                  <a:srgbClr val="7F7F7F"/>
                </a:solidFill>
                <a:latin typeface="Calibri"/>
                <a:ea typeface="Calibri"/>
                <a:cs typeface="Calibri"/>
                <a:sym typeface="Calibri"/>
              </a:rPr>
              <a:t>Who are Sam and Ella?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lang="en-US"/>
              <a:t>Pre-Test</a:t>
            </a:r>
            <a:endParaRPr/>
          </a:p>
        </p:txBody>
      </p:sp>
      <p:sp>
        <p:nvSpPr>
          <p:cNvPr id="173" name="Google Shape;173;p8"/>
          <p:cNvSpPr txBox="1"/>
          <p:nvPr>
            <p:ph idx="1" type="body"/>
          </p:nvPr>
        </p:nvSpPr>
        <p:spPr>
          <a:xfrm>
            <a:off x="1097280" y="2952750"/>
            <a:ext cx="10058400" cy="6096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u="sng">
                <a:solidFill>
                  <a:schemeClr val="hlink"/>
                </a:solidFill>
                <a:hlinkClick r:id="rId3"/>
              </a:rPr>
              <a:t>Click here for Google Pre-Test Assessment!</a:t>
            </a:r>
            <a:endParaRPr/>
          </a:p>
        </p:txBody>
      </p:sp>
      <p:sp>
        <p:nvSpPr>
          <p:cNvPr id="174" name="Google Shape;174;p8"/>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7F7F7F"/>
              </a:buClr>
              <a:buSzPts val="5400"/>
              <a:buFont typeface="Calibri"/>
              <a:buNone/>
            </a:pPr>
            <a:r>
              <a:rPr b="1" lang="en-US" sz="5400">
                <a:solidFill>
                  <a:srgbClr val="7F7F7F"/>
                </a:solidFill>
              </a:rPr>
              <a:t>Lesson</a:t>
            </a:r>
            <a:endParaRPr/>
          </a:p>
        </p:txBody>
      </p:sp>
      <p:sp>
        <p:nvSpPr>
          <p:cNvPr id="180" name="Google Shape;180;p9"/>
          <p:cNvSpPr txBox="1"/>
          <p:nvPr/>
        </p:nvSpPr>
        <p:spPr>
          <a:xfrm>
            <a:off x="-1" y="36513"/>
            <a:ext cx="3629025" cy="500062"/>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accent1"/>
              </a:buClr>
              <a:buSzPts val="2800"/>
              <a:buFont typeface="Calibri"/>
              <a:buChar char=" "/>
            </a:pPr>
            <a:r>
              <a:rPr b="0" i="0" lang="en-US" sz="2800" u="none" cap="none" strike="noStrike">
                <a:solidFill>
                  <a:srgbClr val="7F7F7F"/>
                </a:solidFill>
                <a:latin typeface="Calibri"/>
                <a:ea typeface="Calibri"/>
                <a:cs typeface="Calibri"/>
                <a:sym typeface="Calibri"/>
              </a:rPr>
              <a:t>Who are Sam and Ella?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2021-01-14T21:27:11Z</dcterms:created>
  <dc:creator>Natalie A. Johnson</dc:creator>
</cp:coreProperties>
</file>