
<file path=[Content_Types].xml><?xml version="1.0" encoding="utf-8"?>
<Types xmlns="http://schemas.openxmlformats.org/package/2006/content-types">
  <Default ContentType="image/png" Extension="png"/>
  <Default ContentType="audio/unknown" Extension="mp3"/>
  <Default ContentType="image/jpeg" Extension="jpeg"/>
  <Default ContentType="application/vnd.openxmlformats-package.relationships+xml" Extension="rels"/>
  <Default ContentType="application/xml" Extension="xml"/>
  <Default ContentType="image/vnd.ms-photo" Extension="wdp"/>
  <Default ContentType="image/gif" Extension="gif"/>
  <Default ContentType="video/x-ms-wmv" Extension="wmv"/>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theme+xml" PartName="/ppt/theme/theme2.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8" r:id="rId3"/>
    <p:sldId id="270" r:id="rId4"/>
    <p:sldId id="271" r:id="rId5"/>
    <p:sldId id="272" r:id="rId6"/>
    <p:sldId id="273" r:id="rId7"/>
    <p:sldId id="274" r:id="rId8"/>
    <p:sldId id="265" r:id="rId9"/>
    <p:sldId id="267" r:id="rId10"/>
    <p:sldId id="263" r:id="rId11"/>
    <p:sldId id="275" r:id="rId12"/>
    <p:sldId id="268" r:id="rId13"/>
    <p:sldId id="277" r:id="rId14"/>
    <p:sldId id="279" r:id="rId15"/>
    <p:sldId id="276" r:id="rId16"/>
    <p:sldId id="278" r:id="rId17"/>
    <p:sldId id="266" r:id="rId18"/>
    <p:sldId id="284" r:id="rId19"/>
    <p:sldId id="280" r:id="rId20"/>
    <p:sldId id="281" r:id="rId21"/>
    <p:sldId id="269" r:id="rId22"/>
    <p:sldId id="282" r:id="rId23"/>
    <p:sldId id="285" r:id="rId24"/>
    <p:sldId id="286" r:id="rId25"/>
    <p:sldId id="283" r:id="rId26"/>
    <p:sldId id="289" r:id="rId27"/>
    <p:sldId id="287" r:id="rId28"/>
    <p:sldId id="288"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F945"/>
    <a:srgbClr val="FF0000"/>
    <a:srgbClr val="374AD5"/>
    <a:srgbClr val="4F81BD"/>
    <a:srgbClr val="A40000"/>
    <a:srgbClr val="6A94F2"/>
    <a:srgbClr val="092667"/>
    <a:srgbClr val="774AD2"/>
    <a:srgbClr val="F7993B"/>
    <a:srgbClr val="8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8" autoAdjust="0"/>
    <p:restoredTop sz="72749" autoAdjust="0"/>
  </p:normalViewPr>
  <p:slideViewPr>
    <p:cSldViewPr>
      <p:cViewPr>
        <p:scale>
          <a:sx n="82" d="100"/>
          <a:sy n="82" d="100"/>
        </p:scale>
        <p:origin x="-165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F17CBC-8A81-4BA9-8974-86B4EB0473EC}" type="datetimeFigureOut">
              <a:rPr lang="en-US" smtClean="0"/>
              <a:t>7/2/2013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4BBFBF-C6AB-4031-B3D5-56309EEEF11B}" type="slidenum">
              <a:rPr lang="en-US" smtClean="0"/>
              <a:t>‹#›</a:t>
            </a:fld>
            <a:endParaRPr lang="en-US" dirty="0"/>
          </a:p>
        </p:txBody>
      </p:sp>
    </p:spTree>
    <p:extLst>
      <p:ext uri="{BB962C8B-B14F-4D97-AF65-F5344CB8AC3E}">
        <p14:creationId xmlns:p14="http://schemas.microsoft.com/office/powerpoint/2010/main" val="4065989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youtube.com/watch?feature=player_embedded&amp;v=R-sKZWqsUpw"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smtClean="0">
                <a:solidFill>
                  <a:srgbClr val="FF0000"/>
                </a:solidFill>
              </a:rPr>
              <a:t>TEKS: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solidFill>
                  <a:srgbClr val="FF0000"/>
                </a:solidFill>
              </a:rPr>
              <a:t>130.3 Livestock Production 4A</a:t>
            </a:r>
          </a:p>
          <a:p>
            <a:r>
              <a:rPr lang="en-US" sz="1200" i="1" dirty="0" smtClean="0">
                <a:solidFill>
                  <a:srgbClr val="FF0000"/>
                </a:solidFill>
              </a:rPr>
              <a:t>130.6 Veterinary Medical Applications 6A-B</a:t>
            </a:r>
          </a:p>
          <a:p>
            <a:endParaRPr lang="en-US" dirty="0"/>
          </a:p>
        </p:txBody>
      </p:sp>
      <p:sp>
        <p:nvSpPr>
          <p:cNvPr id="4" name="Slide Number Placeholder 3"/>
          <p:cNvSpPr>
            <a:spLocks noGrp="1"/>
          </p:cNvSpPr>
          <p:nvPr>
            <p:ph type="sldNum" sz="quarter" idx="10"/>
          </p:nvPr>
        </p:nvSpPr>
        <p:spPr/>
        <p:txBody>
          <a:bodyPr/>
          <a:lstStyle/>
          <a:p>
            <a:fld id="{2A4BBFBF-C6AB-4031-B3D5-56309EEEF11B}" type="slidenum">
              <a:rPr lang="en-US" smtClean="0"/>
              <a:t>1</a:t>
            </a:fld>
            <a:endParaRPr lang="en-US" dirty="0"/>
          </a:p>
        </p:txBody>
      </p:sp>
    </p:spTree>
    <p:extLst>
      <p:ext uri="{BB962C8B-B14F-4D97-AF65-F5344CB8AC3E}">
        <p14:creationId xmlns:p14="http://schemas.microsoft.com/office/powerpoint/2010/main" val="3571507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4BBFBF-C6AB-4031-B3D5-56309EEEF11B}" type="slidenum">
              <a:rPr lang="en-US" smtClean="0"/>
              <a:t>10</a:t>
            </a:fld>
            <a:endParaRPr lang="en-US" dirty="0"/>
          </a:p>
        </p:txBody>
      </p:sp>
    </p:spTree>
    <p:extLst>
      <p:ext uri="{BB962C8B-B14F-4D97-AF65-F5344CB8AC3E}">
        <p14:creationId xmlns:p14="http://schemas.microsoft.com/office/powerpoint/2010/main" val="657645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4BBFBF-C6AB-4031-B3D5-56309EEEF11B}" type="slidenum">
              <a:rPr lang="en-US" smtClean="0"/>
              <a:t>11</a:t>
            </a:fld>
            <a:endParaRPr lang="en-US" dirty="0"/>
          </a:p>
        </p:txBody>
      </p:sp>
    </p:spTree>
    <p:extLst>
      <p:ext uri="{BB962C8B-B14F-4D97-AF65-F5344CB8AC3E}">
        <p14:creationId xmlns:p14="http://schemas.microsoft.com/office/powerpoint/2010/main" val="657645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4BBFBF-C6AB-4031-B3D5-56309EEEF11B}" type="slidenum">
              <a:rPr lang="en-US" smtClean="0"/>
              <a:t>12</a:t>
            </a:fld>
            <a:endParaRPr lang="en-US" dirty="0"/>
          </a:p>
        </p:txBody>
      </p:sp>
    </p:spTree>
    <p:extLst>
      <p:ext uri="{BB962C8B-B14F-4D97-AF65-F5344CB8AC3E}">
        <p14:creationId xmlns:p14="http://schemas.microsoft.com/office/powerpoint/2010/main" val="657645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4BBFBF-C6AB-4031-B3D5-56309EEEF11B}" type="slidenum">
              <a:rPr lang="en-US" smtClean="0"/>
              <a:t>13</a:t>
            </a:fld>
            <a:endParaRPr lang="en-US" dirty="0"/>
          </a:p>
        </p:txBody>
      </p:sp>
    </p:spTree>
    <p:extLst>
      <p:ext uri="{BB962C8B-B14F-4D97-AF65-F5344CB8AC3E}">
        <p14:creationId xmlns:p14="http://schemas.microsoft.com/office/powerpoint/2010/main" val="657645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full </a:t>
            </a:r>
            <a:r>
              <a:rPr lang="en-US" baseline="0" dirty="0" smtClean="0"/>
              <a:t>video can be found at this link: </a:t>
            </a:r>
            <a:r>
              <a:rPr lang="en-US" dirty="0" smtClean="0">
                <a:hlinkClick r:id="rId3"/>
              </a:rPr>
              <a:t>http://www.youtube.com/watch?feature=player_embedded&amp;v=R-sKZWqsUpw</a:t>
            </a:r>
            <a:endParaRPr lang="en-US" dirty="0"/>
          </a:p>
        </p:txBody>
      </p:sp>
      <p:sp>
        <p:nvSpPr>
          <p:cNvPr id="4" name="Slide Number Placeholder 3"/>
          <p:cNvSpPr>
            <a:spLocks noGrp="1"/>
          </p:cNvSpPr>
          <p:nvPr>
            <p:ph type="sldNum" sz="quarter" idx="10"/>
          </p:nvPr>
        </p:nvSpPr>
        <p:spPr/>
        <p:txBody>
          <a:bodyPr/>
          <a:lstStyle/>
          <a:p>
            <a:fld id="{2A4BBFBF-C6AB-4031-B3D5-56309EEEF11B}" type="slidenum">
              <a:rPr lang="en-US" smtClean="0"/>
              <a:t>14</a:t>
            </a:fld>
            <a:endParaRPr lang="en-US" dirty="0"/>
          </a:p>
        </p:txBody>
      </p:sp>
    </p:spTree>
    <p:extLst>
      <p:ext uri="{BB962C8B-B14F-4D97-AF65-F5344CB8AC3E}">
        <p14:creationId xmlns:p14="http://schemas.microsoft.com/office/powerpoint/2010/main" val="657645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4BBFBF-C6AB-4031-B3D5-56309EEEF11B}" type="slidenum">
              <a:rPr lang="en-US" smtClean="0"/>
              <a:t>15</a:t>
            </a:fld>
            <a:endParaRPr lang="en-US" dirty="0"/>
          </a:p>
        </p:txBody>
      </p:sp>
    </p:spTree>
    <p:extLst>
      <p:ext uri="{BB962C8B-B14F-4D97-AF65-F5344CB8AC3E}">
        <p14:creationId xmlns:p14="http://schemas.microsoft.com/office/powerpoint/2010/main" val="657645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 and red light (being of different wavelengths) penetrate with different degrees of success. </a:t>
            </a:r>
          </a:p>
          <a:p>
            <a:r>
              <a:rPr lang="en-US" dirty="0" smtClean="0"/>
              <a:t>This is why veins</a:t>
            </a:r>
            <a:r>
              <a:rPr lang="en-US" baseline="0" dirty="0" smtClean="0"/>
              <a:t> are represented with the color blue.</a:t>
            </a:r>
            <a:endParaRPr lang="en-US" dirty="0"/>
          </a:p>
        </p:txBody>
      </p:sp>
      <p:sp>
        <p:nvSpPr>
          <p:cNvPr id="4" name="Slide Number Placeholder 3"/>
          <p:cNvSpPr>
            <a:spLocks noGrp="1"/>
          </p:cNvSpPr>
          <p:nvPr>
            <p:ph type="sldNum" sz="quarter" idx="10"/>
          </p:nvPr>
        </p:nvSpPr>
        <p:spPr/>
        <p:txBody>
          <a:bodyPr/>
          <a:lstStyle/>
          <a:p>
            <a:fld id="{2A4BBFBF-C6AB-4031-B3D5-56309EEEF11B}" type="slidenum">
              <a:rPr lang="en-US" smtClean="0"/>
              <a:t>16</a:t>
            </a:fld>
            <a:endParaRPr lang="en-US" dirty="0"/>
          </a:p>
        </p:txBody>
      </p:sp>
    </p:spTree>
    <p:extLst>
      <p:ext uri="{BB962C8B-B14F-4D97-AF65-F5344CB8AC3E}">
        <p14:creationId xmlns:p14="http://schemas.microsoft.com/office/powerpoint/2010/main" val="657645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4BBFBF-C6AB-4031-B3D5-56309EEEF11B}" type="slidenum">
              <a:rPr lang="en-US" smtClean="0"/>
              <a:t>17</a:t>
            </a:fld>
            <a:endParaRPr lang="en-US" dirty="0"/>
          </a:p>
        </p:txBody>
      </p:sp>
    </p:spTree>
    <p:extLst>
      <p:ext uri="{BB962C8B-B14F-4D97-AF65-F5344CB8AC3E}">
        <p14:creationId xmlns:p14="http://schemas.microsoft.com/office/powerpoint/2010/main" val="657645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4BBFBF-C6AB-4031-B3D5-56309EEEF11B}" type="slidenum">
              <a:rPr lang="en-US" smtClean="0"/>
              <a:t>18</a:t>
            </a:fld>
            <a:endParaRPr lang="en-US" dirty="0"/>
          </a:p>
        </p:txBody>
      </p:sp>
    </p:spTree>
    <p:extLst>
      <p:ext uri="{BB962C8B-B14F-4D97-AF65-F5344CB8AC3E}">
        <p14:creationId xmlns:p14="http://schemas.microsoft.com/office/powerpoint/2010/main" val="657645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4BBFBF-C6AB-4031-B3D5-56309EEEF11B}" type="slidenum">
              <a:rPr lang="en-US" smtClean="0"/>
              <a:t>19</a:t>
            </a:fld>
            <a:endParaRPr lang="en-US" dirty="0"/>
          </a:p>
        </p:txBody>
      </p:sp>
    </p:spTree>
    <p:extLst>
      <p:ext uri="{BB962C8B-B14F-4D97-AF65-F5344CB8AC3E}">
        <p14:creationId xmlns:p14="http://schemas.microsoft.com/office/powerpoint/2010/main" val="657645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4BBFBF-C6AB-4031-B3D5-56309EEEF11B}" type="slidenum">
              <a:rPr lang="en-US" smtClean="0"/>
              <a:t>2</a:t>
            </a:fld>
            <a:endParaRPr lang="en-US" dirty="0"/>
          </a:p>
        </p:txBody>
      </p:sp>
    </p:spTree>
    <p:extLst>
      <p:ext uri="{BB962C8B-B14F-4D97-AF65-F5344CB8AC3E}">
        <p14:creationId xmlns:p14="http://schemas.microsoft.com/office/powerpoint/2010/main" val="657645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4BBFBF-C6AB-4031-B3D5-56309EEEF11B}" type="slidenum">
              <a:rPr lang="en-US" smtClean="0"/>
              <a:t>20</a:t>
            </a:fld>
            <a:endParaRPr lang="en-US" dirty="0"/>
          </a:p>
        </p:txBody>
      </p:sp>
    </p:spTree>
    <p:extLst>
      <p:ext uri="{BB962C8B-B14F-4D97-AF65-F5344CB8AC3E}">
        <p14:creationId xmlns:p14="http://schemas.microsoft.com/office/powerpoint/2010/main" val="657645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4BBFBF-C6AB-4031-B3D5-56309EEEF11B}" type="slidenum">
              <a:rPr lang="en-US" smtClean="0"/>
              <a:t>21</a:t>
            </a:fld>
            <a:endParaRPr lang="en-US" dirty="0"/>
          </a:p>
        </p:txBody>
      </p:sp>
    </p:spTree>
    <p:extLst>
      <p:ext uri="{BB962C8B-B14F-4D97-AF65-F5344CB8AC3E}">
        <p14:creationId xmlns:p14="http://schemas.microsoft.com/office/powerpoint/2010/main" val="657645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4BBFBF-C6AB-4031-B3D5-56309EEEF11B}" type="slidenum">
              <a:rPr lang="en-US" smtClean="0"/>
              <a:t>22</a:t>
            </a:fld>
            <a:endParaRPr lang="en-US" dirty="0"/>
          </a:p>
        </p:txBody>
      </p:sp>
    </p:spTree>
    <p:extLst>
      <p:ext uri="{BB962C8B-B14F-4D97-AF65-F5344CB8AC3E}">
        <p14:creationId xmlns:p14="http://schemas.microsoft.com/office/powerpoint/2010/main" val="657645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A4BBFBF-C6AB-4031-B3D5-56309EEEF11B}" type="slidenum">
              <a:rPr lang="en-US" smtClean="0"/>
              <a:t>23</a:t>
            </a:fld>
            <a:endParaRPr lang="en-US" dirty="0"/>
          </a:p>
        </p:txBody>
      </p:sp>
    </p:spTree>
    <p:extLst>
      <p:ext uri="{BB962C8B-B14F-4D97-AF65-F5344CB8AC3E}">
        <p14:creationId xmlns:p14="http://schemas.microsoft.com/office/powerpoint/2010/main" val="657645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A4BBFBF-C6AB-4031-B3D5-56309EEEF11B}" type="slidenum">
              <a:rPr lang="en-US" smtClean="0"/>
              <a:t>24</a:t>
            </a:fld>
            <a:endParaRPr lang="en-US" dirty="0"/>
          </a:p>
        </p:txBody>
      </p:sp>
    </p:spTree>
    <p:extLst>
      <p:ext uri="{BB962C8B-B14F-4D97-AF65-F5344CB8AC3E}">
        <p14:creationId xmlns:p14="http://schemas.microsoft.com/office/powerpoint/2010/main" val="657645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Cats and cattle </a:t>
            </a:r>
            <a:r>
              <a:rPr lang="en-US" baseline="0" smtClean="0"/>
              <a:t>are both </a:t>
            </a:r>
            <a:r>
              <a:rPr lang="en-US" baseline="0" dirty="0" smtClean="0"/>
              <a:t>mammals, they have double loop circulatory systems with 4 chamber hearts</a:t>
            </a:r>
          </a:p>
        </p:txBody>
      </p:sp>
      <p:sp>
        <p:nvSpPr>
          <p:cNvPr id="4" name="Slide Number Placeholder 3"/>
          <p:cNvSpPr>
            <a:spLocks noGrp="1"/>
          </p:cNvSpPr>
          <p:nvPr>
            <p:ph type="sldNum" sz="quarter" idx="10"/>
          </p:nvPr>
        </p:nvSpPr>
        <p:spPr/>
        <p:txBody>
          <a:bodyPr/>
          <a:lstStyle/>
          <a:p>
            <a:fld id="{2A4BBFBF-C6AB-4031-B3D5-56309EEEF11B}" type="slidenum">
              <a:rPr lang="en-US" smtClean="0"/>
              <a:t>25</a:t>
            </a:fld>
            <a:endParaRPr lang="en-US" dirty="0"/>
          </a:p>
        </p:txBody>
      </p:sp>
    </p:spTree>
    <p:extLst>
      <p:ext uri="{BB962C8B-B14F-4D97-AF65-F5344CB8AC3E}">
        <p14:creationId xmlns:p14="http://schemas.microsoft.com/office/powerpoint/2010/main" val="657645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A4BBFBF-C6AB-4031-B3D5-56309EEEF11B}" type="slidenum">
              <a:rPr lang="en-US" smtClean="0"/>
              <a:t>26</a:t>
            </a:fld>
            <a:endParaRPr lang="en-US" dirty="0"/>
          </a:p>
        </p:txBody>
      </p:sp>
    </p:spTree>
    <p:extLst>
      <p:ext uri="{BB962C8B-B14F-4D97-AF65-F5344CB8AC3E}">
        <p14:creationId xmlns:p14="http://schemas.microsoft.com/office/powerpoint/2010/main" val="657645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Notice how the blood moves through the right atrium and right ventricle first. This blood then goes to the lungs and collects oxygen before returning to the heart. The blood next moves through the left atrium and left ventricle.</a:t>
            </a:r>
          </a:p>
        </p:txBody>
      </p:sp>
      <p:sp>
        <p:nvSpPr>
          <p:cNvPr id="4" name="Slide Number Placeholder 3"/>
          <p:cNvSpPr>
            <a:spLocks noGrp="1"/>
          </p:cNvSpPr>
          <p:nvPr>
            <p:ph type="sldNum" sz="quarter" idx="10"/>
          </p:nvPr>
        </p:nvSpPr>
        <p:spPr/>
        <p:txBody>
          <a:bodyPr/>
          <a:lstStyle/>
          <a:p>
            <a:fld id="{2A4BBFBF-C6AB-4031-B3D5-56309EEEF11B}" type="slidenum">
              <a:rPr lang="en-US" smtClean="0"/>
              <a:t>27</a:t>
            </a:fld>
            <a:endParaRPr lang="en-US" dirty="0"/>
          </a:p>
        </p:txBody>
      </p:sp>
    </p:spTree>
    <p:extLst>
      <p:ext uri="{BB962C8B-B14F-4D97-AF65-F5344CB8AC3E}">
        <p14:creationId xmlns:p14="http://schemas.microsoft.com/office/powerpoint/2010/main" val="657645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Notice how the heart pumps blood to and from all parts of </a:t>
            </a:r>
            <a:r>
              <a:rPr lang="en-US" baseline="0" smtClean="0"/>
              <a:t>the body.</a:t>
            </a:r>
            <a:endParaRPr lang="en-US" baseline="0" dirty="0" smtClean="0"/>
          </a:p>
        </p:txBody>
      </p:sp>
      <p:sp>
        <p:nvSpPr>
          <p:cNvPr id="4" name="Slide Number Placeholder 3"/>
          <p:cNvSpPr>
            <a:spLocks noGrp="1"/>
          </p:cNvSpPr>
          <p:nvPr>
            <p:ph type="sldNum" sz="quarter" idx="10"/>
          </p:nvPr>
        </p:nvSpPr>
        <p:spPr/>
        <p:txBody>
          <a:bodyPr/>
          <a:lstStyle/>
          <a:p>
            <a:fld id="{2A4BBFBF-C6AB-4031-B3D5-56309EEEF11B}" type="slidenum">
              <a:rPr lang="en-US" smtClean="0"/>
              <a:t>28</a:t>
            </a:fld>
            <a:endParaRPr lang="en-US" dirty="0"/>
          </a:p>
        </p:txBody>
      </p:sp>
    </p:spTree>
    <p:extLst>
      <p:ext uri="{BB962C8B-B14F-4D97-AF65-F5344CB8AC3E}">
        <p14:creationId xmlns:p14="http://schemas.microsoft.com/office/powerpoint/2010/main" val="657645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Sponges</a:t>
            </a:r>
            <a:r>
              <a:rPr lang="en-US" baseline="0" dirty="0" smtClean="0"/>
              <a:t> and jellyfish ARE animals but they DO NOT have circulatory systems.</a:t>
            </a:r>
          </a:p>
          <a:p>
            <a:endParaRPr lang="en-US" baseline="0" dirty="0" smtClean="0"/>
          </a:p>
          <a:p>
            <a:r>
              <a:rPr lang="en-US" baseline="0" dirty="0" smtClean="0"/>
              <a:t>Fish and mammals DO have circulatory system</a:t>
            </a:r>
            <a:endParaRPr lang="en-US" dirty="0"/>
          </a:p>
        </p:txBody>
      </p:sp>
      <p:sp>
        <p:nvSpPr>
          <p:cNvPr id="4" name="Slide Number Placeholder 3"/>
          <p:cNvSpPr>
            <a:spLocks noGrp="1"/>
          </p:cNvSpPr>
          <p:nvPr>
            <p:ph type="sldNum" sz="quarter" idx="10"/>
          </p:nvPr>
        </p:nvSpPr>
        <p:spPr/>
        <p:txBody>
          <a:bodyPr/>
          <a:lstStyle/>
          <a:p>
            <a:fld id="{2A4BBFBF-C6AB-4031-B3D5-56309EEEF11B}" type="slidenum">
              <a:rPr lang="en-US" smtClean="0"/>
              <a:t>3</a:t>
            </a:fld>
            <a:endParaRPr lang="en-US" dirty="0"/>
          </a:p>
        </p:txBody>
      </p:sp>
    </p:spTree>
    <p:extLst>
      <p:ext uri="{BB962C8B-B14F-4D97-AF65-F5344CB8AC3E}">
        <p14:creationId xmlns:p14="http://schemas.microsoft.com/office/powerpoint/2010/main" val="657645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4BBFBF-C6AB-4031-B3D5-56309EEEF11B}" type="slidenum">
              <a:rPr lang="en-US" smtClean="0"/>
              <a:t>4</a:t>
            </a:fld>
            <a:endParaRPr lang="en-US" dirty="0"/>
          </a:p>
        </p:txBody>
      </p:sp>
    </p:spTree>
    <p:extLst>
      <p:ext uri="{BB962C8B-B14F-4D97-AF65-F5344CB8AC3E}">
        <p14:creationId xmlns:p14="http://schemas.microsoft.com/office/powerpoint/2010/main" val="657645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4BBFBF-C6AB-4031-B3D5-56309EEEF11B}" type="slidenum">
              <a:rPr lang="en-US" smtClean="0"/>
              <a:t>5</a:t>
            </a:fld>
            <a:endParaRPr lang="en-US" dirty="0"/>
          </a:p>
        </p:txBody>
      </p:sp>
    </p:spTree>
    <p:extLst>
      <p:ext uri="{BB962C8B-B14F-4D97-AF65-F5344CB8AC3E}">
        <p14:creationId xmlns:p14="http://schemas.microsoft.com/office/powerpoint/2010/main" val="657645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4BBFBF-C6AB-4031-B3D5-56309EEEF11B}" type="slidenum">
              <a:rPr lang="en-US" smtClean="0"/>
              <a:t>6</a:t>
            </a:fld>
            <a:endParaRPr lang="en-US" dirty="0"/>
          </a:p>
        </p:txBody>
      </p:sp>
    </p:spTree>
    <p:extLst>
      <p:ext uri="{BB962C8B-B14F-4D97-AF65-F5344CB8AC3E}">
        <p14:creationId xmlns:p14="http://schemas.microsoft.com/office/powerpoint/2010/main" val="657645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REPTILES may</a:t>
            </a:r>
            <a:r>
              <a:rPr lang="en-US" baseline="0" dirty="0" smtClean="0"/>
              <a:t> have a 3 chamber heart, 4 chamber heart or a modified 3 chamber heart that is a combination of the two. Depending on the species, they type of system may vary.</a:t>
            </a:r>
            <a:endParaRPr lang="en-US" dirty="0"/>
          </a:p>
        </p:txBody>
      </p:sp>
      <p:sp>
        <p:nvSpPr>
          <p:cNvPr id="4" name="Slide Number Placeholder 3"/>
          <p:cNvSpPr>
            <a:spLocks noGrp="1"/>
          </p:cNvSpPr>
          <p:nvPr>
            <p:ph type="sldNum" sz="quarter" idx="10"/>
          </p:nvPr>
        </p:nvSpPr>
        <p:spPr/>
        <p:txBody>
          <a:bodyPr/>
          <a:lstStyle/>
          <a:p>
            <a:fld id="{2A4BBFBF-C6AB-4031-B3D5-56309EEEF11B}" type="slidenum">
              <a:rPr lang="en-US" smtClean="0"/>
              <a:t>7</a:t>
            </a:fld>
            <a:endParaRPr lang="en-US" dirty="0"/>
          </a:p>
        </p:txBody>
      </p:sp>
    </p:spTree>
    <p:extLst>
      <p:ext uri="{BB962C8B-B14F-4D97-AF65-F5344CB8AC3E}">
        <p14:creationId xmlns:p14="http://schemas.microsoft.com/office/powerpoint/2010/main" val="657645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4BBFBF-C6AB-4031-B3D5-56309EEEF11B}" type="slidenum">
              <a:rPr lang="en-US" smtClean="0"/>
              <a:t>8</a:t>
            </a:fld>
            <a:endParaRPr lang="en-US" dirty="0"/>
          </a:p>
        </p:txBody>
      </p:sp>
    </p:spTree>
    <p:extLst>
      <p:ext uri="{BB962C8B-B14F-4D97-AF65-F5344CB8AC3E}">
        <p14:creationId xmlns:p14="http://schemas.microsoft.com/office/powerpoint/2010/main" val="657645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4BBFBF-C6AB-4031-B3D5-56309EEEF11B}" type="slidenum">
              <a:rPr lang="en-US" smtClean="0"/>
              <a:t>9</a:t>
            </a:fld>
            <a:endParaRPr lang="en-US" dirty="0"/>
          </a:p>
        </p:txBody>
      </p:sp>
    </p:spTree>
    <p:extLst>
      <p:ext uri="{BB962C8B-B14F-4D97-AF65-F5344CB8AC3E}">
        <p14:creationId xmlns:p14="http://schemas.microsoft.com/office/powerpoint/2010/main" val="657645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5F73FD-A1B3-483C-8F24-5B124051DA12}" type="datetimeFigureOut">
              <a:rPr lang="en-US" smtClean="0"/>
              <a:t>7/2/2013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E721BC-44D8-40CA-B57E-E934EF8108FB}" type="slidenum">
              <a:rPr lang="en-US" smtClean="0"/>
              <a:t>‹#›</a:t>
            </a:fld>
            <a:endParaRPr lang="en-US" dirty="0"/>
          </a:p>
        </p:txBody>
      </p:sp>
    </p:spTree>
    <p:extLst>
      <p:ext uri="{BB962C8B-B14F-4D97-AF65-F5344CB8AC3E}">
        <p14:creationId xmlns:p14="http://schemas.microsoft.com/office/powerpoint/2010/main" val="47449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5F73FD-A1B3-483C-8F24-5B124051DA12}" type="datetimeFigureOut">
              <a:rPr lang="en-US" smtClean="0"/>
              <a:t>7/2/2013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E721BC-44D8-40CA-B57E-E934EF8108FB}" type="slidenum">
              <a:rPr lang="en-US" smtClean="0"/>
              <a:t>‹#›</a:t>
            </a:fld>
            <a:endParaRPr lang="en-US" dirty="0"/>
          </a:p>
        </p:txBody>
      </p:sp>
    </p:spTree>
    <p:extLst>
      <p:ext uri="{BB962C8B-B14F-4D97-AF65-F5344CB8AC3E}">
        <p14:creationId xmlns:p14="http://schemas.microsoft.com/office/powerpoint/2010/main" val="3386666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5F73FD-A1B3-483C-8F24-5B124051DA12}" type="datetimeFigureOut">
              <a:rPr lang="en-US" smtClean="0"/>
              <a:t>7/2/2013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E721BC-44D8-40CA-B57E-E934EF8108FB}" type="slidenum">
              <a:rPr lang="en-US" smtClean="0"/>
              <a:t>‹#›</a:t>
            </a:fld>
            <a:endParaRPr lang="en-US" dirty="0"/>
          </a:p>
        </p:txBody>
      </p:sp>
    </p:spTree>
    <p:extLst>
      <p:ext uri="{BB962C8B-B14F-4D97-AF65-F5344CB8AC3E}">
        <p14:creationId xmlns:p14="http://schemas.microsoft.com/office/powerpoint/2010/main" val="1748276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5F73FD-A1B3-483C-8F24-5B124051DA12}" type="datetimeFigureOut">
              <a:rPr lang="en-US" smtClean="0"/>
              <a:t>7/2/2013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E721BC-44D8-40CA-B57E-E934EF8108FB}" type="slidenum">
              <a:rPr lang="en-US" smtClean="0"/>
              <a:t>‹#›</a:t>
            </a:fld>
            <a:endParaRPr lang="en-US" dirty="0"/>
          </a:p>
        </p:txBody>
      </p:sp>
    </p:spTree>
    <p:extLst>
      <p:ext uri="{BB962C8B-B14F-4D97-AF65-F5344CB8AC3E}">
        <p14:creationId xmlns:p14="http://schemas.microsoft.com/office/powerpoint/2010/main" val="2477324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5F73FD-A1B3-483C-8F24-5B124051DA12}" type="datetimeFigureOut">
              <a:rPr lang="en-US" smtClean="0"/>
              <a:t>7/2/2013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E721BC-44D8-40CA-B57E-E934EF8108FB}" type="slidenum">
              <a:rPr lang="en-US" smtClean="0"/>
              <a:t>‹#›</a:t>
            </a:fld>
            <a:endParaRPr lang="en-US" dirty="0"/>
          </a:p>
        </p:txBody>
      </p:sp>
    </p:spTree>
    <p:extLst>
      <p:ext uri="{BB962C8B-B14F-4D97-AF65-F5344CB8AC3E}">
        <p14:creationId xmlns:p14="http://schemas.microsoft.com/office/powerpoint/2010/main" val="1059118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5F73FD-A1B3-483C-8F24-5B124051DA12}" type="datetimeFigureOut">
              <a:rPr lang="en-US" smtClean="0"/>
              <a:t>7/2/2013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E721BC-44D8-40CA-B57E-E934EF8108FB}" type="slidenum">
              <a:rPr lang="en-US" smtClean="0"/>
              <a:t>‹#›</a:t>
            </a:fld>
            <a:endParaRPr lang="en-US" dirty="0"/>
          </a:p>
        </p:txBody>
      </p:sp>
    </p:spTree>
    <p:extLst>
      <p:ext uri="{BB962C8B-B14F-4D97-AF65-F5344CB8AC3E}">
        <p14:creationId xmlns:p14="http://schemas.microsoft.com/office/powerpoint/2010/main" val="446578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5F73FD-A1B3-483C-8F24-5B124051DA12}" type="datetimeFigureOut">
              <a:rPr lang="en-US" smtClean="0"/>
              <a:t>7/2/2013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CE721BC-44D8-40CA-B57E-E934EF8108FB}" type="slidenum">
              <a:rPr lang="en-US" smtClean="0"/>
              <a:t>‹#›</a:t>
            </a:fld>
            <a:endParaRPr lang="en-US" dirty="0"/>
          </a:p>
        </p:txBody>
      </p:sp>
    </p:spTree>
    <p:extLst>
      <p:ext uri="{BB962C8B-B14F-4D97-AF65-F5344CB8AC3E}">
        <p14:creationId xmlns:p14="http://schemas.microsoft.com/office/powerpoint/2010/main" val="547035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5F73FD-A1B3-483C-8F24-5B124051DA12}" type="datetimeFigureOut">
              <a:rPr lang="en-US" smtClean="0"/>
              <a:t>7/2/2013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CE721BC-44D8-40CA-B57E-E934EF8108FB}" type="slidenum">
              <a:rPr lang="en-US" smtClean="0"/>
              <a:t>‹#›</a:t>
            </a:fld>
            <a:endParaRPr lang="en-US" dirty="0"/>
          </a:p>
        </p:txBody>
      </p:sp>
    </p:spTree>
    <p:extLst>
      <p:ext uri="{BB962C8B-B14F-4D97-AF65-F5344CB8AC3E}">
        <p14:creationId xmlns:p14="http://schemas.microsoft.com/office/powerpoint/2010/main" val="3129024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5F73FD-A1B3-483C-8F24-5B124051DA12}" type="datetimeFigureOut">
              <a:rPr lang="en-US" smtClean="0"/>
              <a:t>7/2/2013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CE721BC-44D8-40CA-B57E-E934EF8108FB}" type="slidenum">
              <a:rPr lang="en-US" smtClean="0"/>
              <a:t>‹#›</a:t>
            </a:fld>
            <a:endParaRPr lang="en-US" dirty="0"/>
          </a:p>
        </p:txBody>
      </p:sp>
    </p:spTree>
    <p:extLst>
      <p:ext uri="{BB962C8B-B14F-4D97-AF65-F5344CB8AC3E}">
        <p14:creationId xmlns:p14="http://schemas.microsoft.com/office/powerpoint/2010/main" val="201963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5F73FD-A1B3-483C-8F24-5B124051DA12}" type="datetimeFigureOut">
              <a:rPr lang="en-US" smtClean="0"/>
              <a:t>7/2/2013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E721BC-44D8-40CA-B57E-E934EF8108FB}" type="slidenum">
              <a:rPr lang="en-US" smtClean="0"/>
              <a:t>‹#›</a:t>
            </a:fld>
            <a:endParaRPr lang="en-US" dirty="0"/>
          </a:p>
        </p:txBody>
      </p:sp>
    </p:spTree>
    <p:extLst>
      <p:ext uri="{BB962C8B-B14F-4D97-AF65-F5344CB8AC3E}">
        <p14:creationId xmlns:p14="http://schemas.microsoft.com/office/powerpoint/2010/main" val="2244860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5F73FD-A1B3-483C-8F24-5B124051DA12}" type="datetimeFigureOut">
              <a:rPr lang="en-US" smtClean="0"/>
              <a:t>7/2/2013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E721BC-44D8-40CA-B57E-E934EF8108FB}" type="slidenum">
              <a:rPr lang="en-US" smtClean="0"/>
              <a:t>‹#›</a:t>
            </a:fld>
            <a:endParaRPr lang="en-US" dirty="0"/>
          </a:p>
        </p:txBody>
      </p:sp>
    </p:spTree>
    <p:extLst>
      <p:ext uri="{BB962C8B-B14F-4D97-AF65-F5344CB8AC3E}">
        <p14:creationId xmlns:p14="http://schemas.microsoft.com/office/powerpoint/2010/main" val="1106764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9266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5F73FD-A1B3-483C-8F24-5B124051DA12}" type="datetimeFigureOut">
              <a:rPr lang="en-US" smtClean="0"/>
              <a:t>7/2/2013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721BC-44D8-40CA-B57E-E934EF8108FB}" type="slidenum">
              <a:rPr lang="en-US" smtClean="0"/>
              <a:t>‹#›</a:t>
            </a:fld>
            <a:endParaRPr lang="en-US" dirty="0"/>
          </a:p>
        </p:txBody>
      </p:sp>
    </p:spTree>
    <p:extLst>
      <p:ext uri="{BB962C8B-B14F-4D97-AF65-F5344CB8AC3E}">
        <p14:creationId xmlns:p14="http://schemas.microsoft.com/office/powerpoint/2010/main" val="1319972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arget="../media/image23.jpeg" Type="http://schemas.openxmlformats.org/officeDocument/2006/relationships/image"/><Relationship Id="rId2" Target="../notesSlides/notesSlide10.xml" Type="http://schemas.openxmlformats.org/officeDocument/2006/relationships/notesSlide"/><Relationship Id="rId1" Target="../slideLayouts/slideLayout2.xml" Type="http://schemas.openxmlformats.org/officeDocument/2006/relationships/slideLayout"/><Relationship Id="rId6" Target="../media/image25.jpeg" Type="http://schemas.openxmlformats.org/officeDocument/2006/relationships/image"/><Relationship Id="rId5" Target="../media/image24.jpeg" Type="http://schemas.openxmlformats.org/officeDocument/2006/relationships/image"/><Relationship Id="rId4" Target="../media/hdphoto9.wdp" Type="http://schemas.microsoft.com/office/2007/relationships/hdphoto"/></Relationships>
</file>

<file path=ppt/slides/_rels/slide11.xml.rels><?xml version="1.0" encoding="UTF-8" standalone="yes" ?><Relationships xmlns="http://schemas.openxmlformats.org/package/2006/relationships"><Relationship Id="rId3" Target="../media/image26.png" Type="http://schemas.openxmlformats.org/officeDocument/2006/relationships/image"/><Relationship Id="rId7" Target="../media/image28.jpeg" Type="http://schemas.openxmlformats.org/officeDocument/2006/relationships/image"/><Relationship Id="rId2" Target="../notesSlides/notesSlide11.xml" Type="http://schemas.openxmlformats.org/officeDocument/2006/relationships/notesSlide"/><Relationship Id="rId1" Target="../slideLayouts/slideLayout2.xml" Type="http://schemas.openxmlformats.org/officeDocument/2006/relationships/slideLayout"/><Relationship Id="rId6" Target="../media/hdphoto11.wdp" Type="http://schemas.microsoft.com/office/2007/relationships/hdphoto"/><Relationship Id="rId5" Target="../media/image27.png" Type="http://schemas.openxmlformats.org/officeDocument/2006/relationships/image"/><Relationship Id="rId4" Target="../media/hdphoto10.wdp" Type="http://schemas.microsoft.com/office/2007/relationships/hdphoto"/></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3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arget="../media/image31.jpeg" Type="http://schemas.openxmlformats.org/officeDocument/2006/relationships/image"/><Relationship Id="rId2" Target="../notesSlides/notesSlide15.xml" Type="http://schemas.openxmlformats.org/officeDocument/2006/relationships/notesSlide"/><Relationship Id="rId1" Target="../slideLayouts/slideLayout2.xml" Type="http://schemas.openxmlformats.org/officeDocument/2006/relationships/slideLayout"/><Relationship Id="rId5" Target="../media/image32.jpeg" Type="http://schemas.openxmlformats.org/officeDocument/2006/relationships/image"/><Relationship Id="rId4" Target="../media/hdphoto13.wdp" Type="http://schemas.microsoft.com/office/2007/relationships/hdphoto"/></Relationships>
</file>

<file path=ppt/slides/_rels/slide16.xml.rels><?xml version="1.0" encoding="UTF-8" standalone="yes" ?><Relationships xmlns="http://schemas.openxmlformats.org/package/2006/relationships"><Relationship Id="rId3" Target="../media/image33.jpeg" Type="http://schemas.openxmlformats.org/officeDocument/2006/relationships/image"/><Relationship Id="rId2" Target="../notesSlides/notesSlide16.xml" Type="http://schemas.openxmlformats.org/officeDocument/2006/relationships/notesSlide"/><Relationship Id="rId1" Target="../slideLayouts/slideLayout2.xml" Type="http://schemas.openxmlformats.org/officeDocument/2006/relationships/slideLayout"/><Relationship Id="rId4" Target="../media/hdphoto14.wdp" Type="http://schemas.microsoft.com/office/2007/relationships/hdphoto"/></Relationships>
</file>

<file path=ppt/slides/_rels/slide17.xml.rels><?xml version="1.0" encoding="UTF-8" standalone="yes" ?><Relationships xmlns="http://schemas.openxmlformats.org/package/2006/relationships"><Relationship Id="rId3" Target="../media/image34.jpeg" Type="http://schemas.openxmlformats.org/officeDocument/2006/relationships/image"/><Relationship Id="rId2" Target="../notesSlides/notesSlide17.xml" Type="http://schemas.openxmlformats.org/officeDocument/2006/relationships/notesSlide"/><Relationship Id="rId1" Target="../slideLayouts/slideLayout2.xml" Type="http://schemas.openxmlformats.org/officeDocument/2006/relationships/slideLayout"/><Relationship Id="rId4" Target="../media/image35.jpeg" Type="http://schemas.openxmlformats.org/officeDocument/2006/relationships/image"/></Relationships>
</file>

<file path=ppt/slides/_rels/slide18.xml.rels><?xml version="1.0" encoding="UTF-8" standalone="yes" ?><Relationships xmlns="http://schemas.openxmlformats.org/package/2006/relationships"><Relationship Id="rId3" Target="../media/image36.jpeg" Type="http://schemas.openxmlformats.org/officeDocument/2006/relationships/image"/><Relationship Id="rId2" Target="../notesSlides/notesSlide18.xml" Type="http://schemas.openxmlformats.org/officeDocument/2006/relationships/notesSlide"/><Relationship Id="rId1" Target="../slideLayouts/slideLayout2.xml" Type="http://schemas.openxmlformats.org/officeDocument/2006/relationships/slideLayout"/><Relationship Id="rId4" Target="../media/hdphoto15.wdp" Type="http://schemas.microsoft.com/office/2007/relationships/hdphoto"/></Relationships>
</file>

<file path=ppt/slides/_rels/slide19.xml.rels><?xml version="1.0" encoding="UTF-8" standalone="yes" ?><Relationships xmlns="http://schemas.openxmlformats.org/package/2006/relationships"><Relationship Id="rId3" Target="../media/image37.jpeg" Type="http://schemas.openxmlformats.org/officeDocument/2006/relationships/image"/><Relationship Id="rId2" Target="../notesSlides/notesSlide19.xml" Type="http://schemas.openxmlformats.org/officeDocument/2006/relationships/notesSlide"/><Relationship Id="rId1" Target="../slideLayouts/slideLayout2.xml" Type="http://schemas.openxmlformats.org/officeDocument/2006/relationships/slideLayout"/></Relationships>
</file>

<file path=ppt/slides/_rels/slide2.xml.rels><?xml version="1.0" encoding="UTF-8" standalone="yes" ?><Relationships xmlns="http://schemas.openxmlformats.org/package/2006/relationships"><Relationship Id="rId3" Target="../media/image2.jpeg" Type="http://schemas.openxmlformats.org/officeDocument/2006/relationships/image"/><Relationship Id="rId2" Target="../notesSlides/notesSlide2.xml" Type="http://schemas.openxmlformats.org/officeDocument/2006/relationships/notesSlide"/><Relationship Id="rId1" Target="../slideLayouts/slideLayout2.xml" Type="http://schemas.openxmlformats.org/officeDocument/2006/relationships/slideLayout"/></Relationships>
</file>

<file path=ppt/slides/_rels/slide20.xml.rels><?xml version="1.0" encoding="UTF-8" standalone="yes" ?><Relationships xmlns="http://schemas.openxmlformats.org/package/2006/relationships"><Relationship Id="rId8" Target="../media/image39.jpeg" Type="http://schemas.openxmlformats.org/officeDocument/2006/relationships/image"/><Relationship Id="rId3" Target="NULL" TargetMode="External" Type="http://schemas.openxmlformats.org/officeDocument/2006/relationships/video"/><Relationship Id="rId7" Target="../media/image38.png" Type="http://schemas.openxmlformats.org/officeDocument/2006/relationships/image"/><Relationship Id="rId2" Target="../media/media2.mp3" Type="http://schemas.microsoft.com/office/2007/relationships/media"/><Relationship Id="rId1" Target="NULL" TargetMode="External" Type="http://schemas.openxmlformats.org/officeDocument/2006/relationships/audio"/><Relationship Id="rId6" Target="../notesSlides/notesSlide20.xml" Type="http://schemas.openxmlformats.org/officeDocument/2006/relationships/notesSlide"/><Relationship Id="rId5" Target="../slideLayouts/slideLayout2.xml" Type="http://schemas.openxmlformats.org/officeDocument/2006/relationships/slideLayout"/><Relationship Id="rId4" Target="../media/media3.wmv" Type="http://schemas.microsoft.com/office/2007/relationships/media"/></Relationships>
</file>

<file path=ppt/slides/_rels/slide21.xml.rels><?xml version="1.0" encoding="UTF-8" standalone="yes" ?><Relationships xmlns="http://schemas.openxmlformats.org/package/2006/relationships"><Relationship Id="rId3" Target="../media/image40.jpeg" Type="http://schemas.openxmlformats.org/officeDocument/2006/relationships/image"/><Relationship Id="rId2" Target="../notesSlides/notesSlide21.xml" Type="http://schemas.openxmlformats.org/officeDocument/2006/relationships/notesSlide"/><Relationship Id="rId1" Target="../slideLayouts/slideLayout2.xml" Type="http://schemas.openxmlformats.org/officeDocument/2006/relationships/slideLayout"/><Relationship Id="rId4" Target="../media/image41.gif" Type="http://schemas.openxmlformats.org/officeDocument/2006/relationships/image"/></Relationships>
</file>

<file path=ppt/slides/_rels/slide2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16.wdp"/></Relationships>
</file>

<file path=ppt/slides/_rels/slide25.xml.rels><?xml version="1.0" encoding="UTF-8" standalone="yes" ?><Relationships xmlns="http://schemas.openxmlformats.org/package/2006/relationships"><Relationship Id="rId3" Target="../media/image45.jpeg" Type="http://schemas.openxmlformats.org/officeDocument/2006/relationships/image"/><Relationship Id="rId2" Target="../notesSlides/notesSlide25.xml" Type="http://schemas.openxmlformats.org/officeDocument/2006/relationships/notesSlide"/><Relationship Id="rId1" Target="../slideLayouts/slideLayout2.xml" Type="http://schemas.openxmlformats.org/officeDocument/2006/relationships/slideLayout"/><Relationship Id="rId6" Target="../media/image47.gif" Type="http://schemas.openxmlformats.org/officeDocument/2006/relationships/image"/><Relationship Id="rId5" Target="../media/hdphoto17.wdp" Type="http://schemas.microsoft.com/office/2007/relationships/hdphoto"/><Relationship Id="rId4" Target="../media/image46.png" Type="http://schemas.openxmlformats.org/officeDocument/2006/relationships/image"/></Relationships>
</file>

<file path=ppt/slides/_rels/slide26.xml.rels><?xml version="1.0" encoding="UTF-8" standalone="yes" ?><Relationships xmlns="http://schemas.openxmlformats.org/package/2006/relationships"><Relationship Id="rId3" Target="../media/image48.jpeg" Type="http://schemas.openxmlformats.org/officeDocument/2006/relationships/image"/><Relationship Id="rId2" Target="../notesSlides/notesSlide26.xml" Type="http://schemas.openxmlformats.org/officeDocument/2006/relationships/notesSlide"/><Relationship Id="rId1" Target="../slideLayouts/slideLayout2.xml" Type="http://schemas.openxmlformats.org/officeDocument/2006/relationships/slideLayout"/></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18.wdp"/></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arget="../media/hdphoto3.wdp" Type="http://schemas.microsoft.com/office/2007/relationships/hdphoto"/><Relationship Id="rId3" Target="../media/image3.jpeg" Type="http://schemas.openxmlformats.org/officeDocument/2006/relationships/image"/><Relationship Id="rId7" Target="../media/image6.jpeg" Type="http://schemas.openxmlformats.org/officeDocument/2006/relationships/image"/><Relationship Id="rId2" Target="../notesSlides/notesSlide3.xml" Type="http://schemas.openxmlformats.org/officeDocument/2006/relationships/notesSlide"/><Relationship Id="rId1" Target="../slideLayouts/slideLayout2.xml" Type="http://schemas.openxmlformats.org/officeDocument/2006/relationships/slideLayout"/><Relationship Id="rId6" Target="../media/hdphoto2.wdp" Type="http://schemas.microsoft.com/office/2007/relationships/hdphoto"/><Relationship Id="rId5" Target="../media/image5.jpeg" Type="http://schemas.openxmlformats.org/officeDocument/2006/relationships/image"/><Relationship Id="rId4" Target="../media/image4.jpeg" Type="http://schemas.openxmlformats.org/officeDocument/2006/relationships/image"/></Relationships>
</file>

<file path=ppt/slides/_rels/slide4.xml.rels><?xml version="1.0" encoding="UTF-8" standalone="yes" ?><Relationships xmlns="http://schemas.openxmlformats.org/package/2006/relationships"><Relationship Id="rId3" Target="../media/image7.jpeg" Type="http://schemas.openxmlformats.org/officeDocument/2006/relationships/image"/><Relationship Id="rId2" Target="../notesSlides/notesSlide4.xml" Type="http://schemas.openxmlformats.org/officeDocument/2006/relationships/notesSlide"/><Relationship Id="rId1" Target="../slideLayouts/slideLayout2.xml" Type="http://schemas.openxmlformats.org/officeDocument/2006/relationships/slideLayout"/><Relationship Id="rId4" Target="../media/hdphoto4.wdp" Type="http://schemas.microsoft.com/office/2007/relationships/hdphoto"/></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arget="../media/image9.jpeg" Type="http://schemas.openxmlformats.org/officeDocument/2006/relationships/image"/><Relationship Id="rId2" Target="../notesSlides/notesSlide6.xml" Type="http://schemas.openxmlformats.org/officeDocument/2006/relationships/notesSlide"/><Relationship Id="rId1" Target="../slideLayouts/slideLayout2.xml" Type="http://schemas.openxmlformats.org/officeDocument/2006/relationships/slideLayout"/><Relationship Id="rId5" Target="../media/hdphoto5.wdp" Type="http://schemas.microsoft.com/office/2007/relationships/hdphoto"/><Relationship Id="rId4" Target="../media/image10.png" Type="http://schemas.openxmlformats.org/officeDocument/2006/relationships/image"/></Relationships>
</file>

<file path=ppt/slides/_rels/slide7.xml.rels><?xml version="1.0" encoding="UTF-8" standalone="yes" ?><Relationships xmlns="http://schemas.openxmlformats.org/package/2006/relationships"><Relationship Id="rId8" Target="../media/image14.png" Type="http://schemas.openxmlformats.org/officeDocument/2006/relationships/image"/><Relationship Id="rId3" Target="../media/image11.jpeg" Type="http://schemas.openxmlformats.org/officeDocument/2006/relationships/image"/><Relationship Id="rId7" Target="../media/hdphoto7.wdp" Type="http://schemas.microsoft.com/office/2007/relationships/hdphoto"/><Relationship Id="rId2" Target="../notesSlides/notesSlide7.xml" Type="http://schemas.openxmlformats.org/officeDocument/2006/relationships/notesSlide"/><Relationship Id="rId1" Target="../slideLayouts/slideLayout2.xml" Type="http://schemas.openxmlformats.org/officeDocument/2006/relationships/slideLayout"/><Relationship Id="rId6" Target="../media/image13.jpeg" Type="http://schemas.openxmlformats.org/officeDocument/2006/relationships/image"/><Relationship Id="rId5" Target="../media/hdphoto6.wdp" Type="http://schemas.microsoft.com/office/2007/relationships/hdphoto"/><Relationship Id="rId4" Target="../media/image12.png" Type="http://schemas.openxmlformats.org/officeDocument/2006/relationships/image"/><Relationship Id="rId9" Target="../media/hdphoto8.wdp" Type="http://schemas.microsoft.com/office/2007/relationships/hdphoto"/></Relationships>
</file>

<file path=ppt/slides/_rels/slide8.xml.rels><?xml version="1.0" encoding="UTF-8" standalone="yes" ?><Relationships xmlns="http://schemas.openxmlformats.org/package/2006/relationships"><Relationship Id="rId3" Target="../media/image15.png" Type="http://schemas.openxmlformats.org/officeDocument/2006/relationships/image"/><Relationship Id="rId2" Target="../notesSlides/notesSlide8.xml" Type="http://schemas.openxmlformats.org/officeDocument/2006/relationships/notesSlide"/><Relationship Id="rId1" Target="../slideLayouts/slideLayout2.xml" Type="http://schemas.openxmlformats.org/officeDocument/2006/relationships/slideLayout"/><Relationship Id="rId4" Target="../media/image16.jpeg" Type="http://schemas.openxmlformats.org/officeDocument/2006/relationships/image"/></Relationships>
</file>

<file path=ppt/slides/_rels/slide9.xml.rels><?xml version="1.0" encoding="UTF-8" standalone="yes" ?><Relationships xmlns="http://schemas.openxmlformats.org/package/2006/relationships"><Relationship Id="rId8" Target="../media/image22.jpeg" Type="http://schemas.openxmlformats.org/officeDocument/2006/relationships/image"/><Relationship Id="rId3" Target="../media/image17.jpeg" Type="http://schemas.openxmlformats.org/officeDocument/2006/relationships/image"/><Relationship Id="rId7" Target="../media/image21.gif" Type="http://schemas.openxmlformats.org/officeDocument/2006/relationships/image"/><Relationship Id="rId2" Target="../notesSlides/notesSlide9.xml" Type="http://schemas.openxmlformats.org/officeDocument/2006/relationships/notesSlide"/><Relationship Id="rId1" Target="../slideLayouts/slideLayout2.xml" Type="http://schemas.openxmlformats.org/officeDocument/2006/relationships/slideLayout"/><Relationship Id="rId6" Target="../media/image20.jpeg" Type="http://schemas.openxmlformats.org/officeDocument/2006/relationships/image"/><Relationship Id="rId5" Target="../media/image19.jpeg" Type="http://schemas.openxmlformats.org/officeDocument/2006/relationships/image"/><Relationship Id="rId4" Target="../media/image18.jpe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559" b="89970" l="3625" r="9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09600" y="819912"/>
            <a:ext cx="7620000" cy="626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609600" y="1447800"/>
            <a:ext cx="7772400" cy="1470025"/>
          </a:xfrm>
        </p:spPr>
        <p:txBody>
          <a:bodyPr>
            <a:noAutofit/>
            <a:scene3d>
              <a:camera prst="orthographicFront"/>
              <a:lightRig rig="threePt" dir="t"/>
            </a:scene3d>
            <a:sp3d extrusionH="57150">
              <a:bevelT w="82550" h="38100" prst="coolSlant"/>
            </a:sp3d>
          </a:bodyPr>
          <a:lstStyle/>
          <a:p>
            <a:r>
              <a:rPr lang="en-US" sz="6000" b="1" dirty="0" smtClean="0">
                <a:solidFill>
                  <a:srgbClr val="CC0000"/>
                </a:solidFill>
                <a:effectLst>
                  <a:outerShdw blurRad="50800" dist="38100" dir="5400000" algn="t" rotWithShape="0">
                    <a:prstClr val="black">
                      <a:alpha val="40000"/>
                    </a:prstClr>
                  </a:outerShdw>
                </a:effectLst>
              </a:rPr>
              <a:t>Animal </a:t>
            </a:r>
            <a:br>
              <a:rPr lang="en-US" sz="6000" b="1" dirty="0" smtClean="0">
                <a:solidFill>
                  <a:srgbClr val="CC0000"/>
                </a:solidFill>
                <a:effectLst>
                  <a:outerShdw blurRad="50800" dist="38100" dir="5400000" algn="t" rotWithShape="0">
                    <a:prstClr val="black">
                      <a:alpha val="40000"/>
                    </a:prstClr>
                  </a:outerShdw>
                </a:effectLst>
              </a:rPr>
            </a:br>
            <a:r>
              <a:rPr lang="en-US" sz="6000" b="1" dirty="0" smtClean="0">
                <a:solidFill>
                  <a:srgbClr val="CC0000"/>
                </a:solidFill>
                <a:effectLst>
                  <a:outerShdw blurRad="50800" dist="38100" dir="5400000" algn="t" rotWithShape="0">
                    <a:prstClr val="black">
                      <a:alpha val="40000"/>
                    </a:prstClr>
                  </a:outerShdw>
                </a:effectLst>
              </a:rPr>
              <a:t>               Circulatory </a:t>
            </a:r>
            <a:br>
              <a:rPr lang="en-US" sz="6000" b="1" dirty="0" smtClean="0">
                <a:solidFill>
                  <a:srgbClr val="CC0000"/>
                </a:solidFill>
                <a:effectLst>
                  <a:outerShdw blurRad="50800" dist="38100" dir="5400000" algn="t" rotWithShape="0">
                    <a:prstClr val="black">
                      <a:alpha val="40000"/>
                    </a:prstClr>
                  </a:outerShdw>
                </a:effectLst>
              </a:rPr>
            </a:br>
            <a:r>
              <a:rPr lang="en-US" sz="6000" b="1" dirty="0" smtClean="0">
                <a:solidFill>
                  <a:srgbClr val="CC0000"/>
                </a:solidFill>
                <a:effectLst>
                  <a:outerShdw blurRad="50800" dist="38100" dir="5400000" algn="t" rotWithShape="0">
                    <a:prstClr val="black">
                      <a:alpha val="40000"/>
                    </a:prstClr>
                  </a:outerShdw>
                </a:effectLst>
              </a:rPr>
              <a:t>                       Systems</a:t>
            </a:r>
            <a:endParaRPr lang="en-US" sz="6000" b="1" dirty="0">
              <a:solidFill>
                <a:srgbClr val="CC0000"/>
              </a:solidFill>
              <a:effectLst>
                <a:outerShdw blurRad="50800" dist="38100" dir="5400000" algn="t" rotWithShape="0">
                  <a:prstClr val="black">
                    <a:alpha val="40000"/>
                  </a:prstClr>
                </a:outerShdw>
              </a:effectLst>
            </a:endParaRPr>
          </a:p>
        </p:txBody>
      </p:sp>
      <p:cxnSp>
        <p:nvCxnSpPr>
          <p:cNvPr id="5" name="Straight Connector 4"/>
          <p:cNvCxnSpPr/>
          <p:nvPr/>
        </p:nvCxnSpPr>
        <p:spPr>
          <a:xfrm>
            <a:off x="228600" y="22860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4876800" y="22860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7" name="Oval 6"/>
          <p:cNvSpPr/>
          <p:nvPr/>
        </p:nvSpPr>
        <p:spPr>
          <a:xfrm>
            <a:off x="4419600" y="57150"/>
            <a:ext cx="342900" cy="342900"/>
          </a:xfrm>
          <a:prstGeom prst="ellipse">
            <a:avLst/>
          </a:prstGeom>
          <a:solidFill>
            <a:srgbClr val="C00000"/>
          </a:solidFill>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15" name="Straight Connector 14"/>
          <p:cNvCxnSpPr/>
          <p:nvPr/>
        </p:nvCxnSpPr>
        <p:spPr>
          <a:xfrm>
            <a:off x="198882" y="65722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4847082" y="65722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17" name="Oval 16"/>
          <p:cNvSpPr/>
          <p:nvPr/>
        </p:nvSpPr>
        <p:spPr>
          <a:xfrm>
            <a:off x="4389882" y="6400800"/>
            <a:ext cx="342900" cy="342900"/>
          </a:xfrm>
          <a:prstGeom prst="ellipse">
            <a:avLst/>
          </a:prstGeom>
          <a:solidFill>
            <a:srgbClr val="C00000"/>
          </a:solidFill>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21416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3" cstate="print">
            <a:duotone>
              <a:prstClr val="black"/>
              <a:srgbClr val="FF0000">
                <a:tint val="45000"/>
                <a:satMod val="400000"/>
              </a:srgbClr>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098798" y="2438400"/>
            <a:ext cx="1798320" cy="2622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95300" y="0"/>
            <a:ext cx="8153400" cy="1143000"/>
          </a:xfrm>
        </p:spPr>
        <p:txBody>
          <a:bodyPr>
            <a:normAutofit fontScale="90000"/>
          </a:bodyPr>
          <a:lstStyle/>
          <a:p>
            <a:r>
              <a:rPr lang="en-US" b="1" dirty="0" smtClean="0">
                <a:solidFill>
                  <a:srgbClr val="CC0000"/>
                </a:solidFill>
              </a:rPr>
              <a:t>The Parts of the Circulatory System</a:t>
            </a:r>
            <a:endParaRPr lang="en-US" b="1" dirty="0">
              <a:solidFill>
                <a:srgbClr val="CC0000"/>
              </a:solidFill>
            </a:endParaRPr>
          </a:p>
        </p:txBody>
      </p:sp>
      <p:sp>
        <p:nvSpPr>
          <p:cNvPr id="3" name="Content Placeholder 2"/>
          <p:cNvSpPr>
            <a:spLocks noGrp="1"/>
          </p:cNvSpPr>
          <p:nvPr>
            <p:ph idx="1"/>
          </p:nvPr>
        </p:nvSpPr>
        <p:spPr>
          <a:xfrm>
            <a:off x="685800" y="990600"/>
            <a:ext cx="8229600" cy="5448300"/>
          </a:xfrm>
        </p:spPr>
        <p:txBody>
          <a:bodyPr>
            <a:normAutofit/>
          </a:bodyPr>
          <a:lstStyle/>
          <a:p>
            <a:pPr marL="0" indent="0">
              <a:lnSpc>
                <a:spcPct val="300000"/>
              </a:lnSpc>
              <a:buNone/>
            </a:pPr>
            <a:r>
              <a:rPr lang="en-US" sz="3600" b="1" dirty="0" smtClean="0">
                <a:solidFill>
                  <a:schemeClr val="accent1">
                    <a:lumMod val="40000"/>
                    <a:lumOff val="60000"/>
                  </a:schemeClr>
                </a:solidFill>
              </a:rPr>
              <a:t>  Blood</a:t>
            </a:r>
          </a:p>
          <a:p>
            <a:pPr marL="0" indent="0">
              <a:lnSpc>
                <a:spcPct val="300000"/>
              </a:lnSpc>
              <a:buNone/>
            </a:pPr>
            <a:r>
              <a:rPr lang="en-US" sz="3600" b="1" dirty="0" smtClean="0">
                <a:solidFill>
                  <a:schemeClr val="accent1">
                    <a:lumMod val="40000"/>
                    <a:lumOff val="60000"/>
                  </a:schemeClr>
                </a:solidFill>
              </a:rPr>
              <a:t>              Heart</a:t>
            </a:r>
          </a:p>
          <a:p>
            <a:pPr marL="0" indent="0">
              <a:lnSpc>
                <a:spcPct val="300000"/>
              </a:lnSpc>
              <a:buNone/>
            </a:pPr>
            <a:r>
              <a:rPr lang="en-US" sz="3600" b="1" dirty="0" smtClean="0">
                <a:solidFill>
                  <a:schemeClr val="accent1">
                    <a:lumMod val="40000"/>
                    <a:lumOff val="60000"/>
                  </a:schemeClr>
                </a:solidFill>
              </a:rPr>
              <a:t>                    Blood Vessels</a:t>
            </a:r>
          </a:p>
        </p:txBody>
      </p:sp>
      <p:cxnSp>
        <p:nvCxnSpPr>
          <p:cNvPr id="6" name="Straight Connector 5"/>
          <p:cNvCxnSpPr/>
          <p:nvPr/>
        </p:nvCxnSpPr>
        <p:spPr>
          <a:xfrm>
            <a:off x="1211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7693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8" name="Oval 7"/>
          <p:cNvSpPr/>
          <p:nvPr/>
        </p:nvSpPr>
        <p:spPr>
          <a:xfrm>
            <a:off x="4312158" y="914400"/>
            <a:ext cx="342900" cy="342900"/>
          </a:xfrm>
          <a:prstGeom prst="ellipse">
            <a:avLst/>
          </a:prstGeom>
          <a:solidFill>
            <a:srgbClr val="C00000"/>
          </a:solidFill>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7777" y="1447800"/>
            <a:ext cx="1983753"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8508" y="4419600"/>
            <a:ext cx="2476500"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853344"/>
      </p:ext>
    </p:extLst>
  </p:cSld>
  <p:clrMapOvr>
    <a:masterClrMapping/>
  </p:clrMapOvr>
  <p:timing>
    <p:tnLst>
      <p:par>
        <p:cTn id="1" dur="indefinite" restart="never" nodeType="tmRoot"/>
      </p:par>
    </p:tnLst>
  </p:timing>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8" name="Oval 7"/>
          <p:cNvSpPr/>
          <p:nvPr/>
        </p:nvSpPr>
        <p:spPr>
          <a:xfrm>
            <a:off x="4312158" y="914400"/>
            <a:ext cx="342900" cy="342900"/>
          </a:xfrm>
          <a:prstGeom prst="ellipse">
            <a:avLst/>
          </a:prstGeom>
          <a:solidFill>
            <a:srgbClr val="C00000"/>
          </a:solidFill>
          <a:ln>
            <a:solidFill>
              <a:srgbClr val="C00000"/>
            </a:solidFill>
          </a:ln>
          <a:effectLst>
            <a:outerShdw blurRad="50800" dir="16200000" dist="38100" rotWithShape="0">
              <a:prstClr val="black">
                <a:alpha val="40000"/>
              </a:prstClr>
            </a:outerShdw>
          </a:effectLst>
          <a:scene3d>
            <a:camera prst="orthographicFront"/>
            <a:lightRig dir="t" rig="threePt"/>
          </a:scene3d>
          <a:sp3d>
            <a:bevelT/>
          </a:sp3d>
        </p:spPr>
        <p:style>
          <a:lnRef idx="2">
            <a:schemeClr val="dk1">
              <a:shade val="50000"/>
            </a:schemeClr>
          </a:lnRef>
          <a:fillRef idx="1">
            <a:schemeClr val="dk1"/>
          </a:fillRef>
          <a:effectRef idx="0">
            <a:schemeClr val="dk1"/>
          </a:effectRef>
          <a:fontRef idx="minor">
            <a:schemeClr val="lt1"/>
          </a:fontRef>
        </p:style>
        <p:txBody>
          <a:bodyPr anchor="ctr" rtlCol="0"/>
          <a:lstStyle/>
          <a:p>
            <a:pPr algn="ctr"/>
            <a:endParaRPr dirty="0" lang="en-US"/>
          </a:p>
        </p:txBody>
      </p:sp>
      <p:sp>
        <p:nvSpPr>
          <p:cNvPr id="2" name="Title 1"/>
          <p:cNvSpPr>
            <a:spLocks noGrp="1"/>
          </p:cNvSpPr>
          <p:nvPr>
            <p:ph type="title"/>
          </p:nvPr>
        </p:nvSpPr>
        <p:spPr>
          <a:xfrm>
            <a:off x="495300" y="0"/>
            <a:ext cx="8153400" cy="1143000"/>
          </a:xfrm>
        </p:spPr>
        <p:txBody>
          <a:bodyPr>
            <a:noAutofit/>
          </a:bodyPr>
          <a:lstStyle/>
          <a:p>
            <a:r>
              <a:rPr b="1" dirty="0" lang="en-US" smtClean="0" sz="4000">
                <a:solidFill>
                  <a:srgbClr val="CC0000"/>
                </a:solidFill>
              </a:rPr>
              <a:t>Think of it like a </a:t>
            </a:r>
            <a:r>
              <a:rPr b="1" dirty="0" lang="en-US" sz="4000">
                <a:solidFill>
                  <a:srgbClr val="CC0000"/>
                </a:solidFill>
              </a:rPr>
              <a:t>Highway</a:t>
            </a:r>
            <a:endParaRPr b="1" dirty="0" lang="en-US" sz="4000">
              <a:solidFill>
                <a:srgbClr val="CC0000"/>
              </a:solidFill>
              <a:effectLst>
                <a:outerShdw algn="tl" blurRad="38100" dir="2700000" dist="38100">
                  <a:srgbClr val="000000">
                    <a:alpha val="43137"/>
                  </a:srgbClr>
                </a:outerShdw>
              </a:effectLst>
            </a:endParaRPr>
          </a:p>
        </p:txBody>
      </p:sp>
      <p:sp>
        <p:nvSpPr>
          <p:cNvPr id="3" name="Content Placeholder 2"/>
          <p:cNvSpPr>
            <a:spLocks noGrp="1"/>
          </p:cNvSpPr>
          <p:nvPr>
            <p:ph idx="1"/>
          </p:nvPr>
        </p:nvSpPr>
        <p:spPr>
          <a:xfrm>
            <a:off x="121158" y="1257300"/>
            <a:ext cx="8946642" cy="5448300"/>
          </a:xfrm>
        </p:spPr>
        <p:txBody>
          <a:bodyPr>
            <a:normAutofit/>
          </a:bodyPr>
          <a:lstStyle/>
          <a:p>
            <a:pPr indent="0" marL="0">
              <a:lnSpc>
                <a:spcPct val="110000"/>
              </a:lnSpc>
              <a:buNone/>
            </a:pPr>
            <a:r>
              <a:rPr b="1" dirty="0" lang="en-US" smtClean="0" sz="3600" u="sng">
                <a:solidFill>
                  <a:schemeClr val="accent1">
                    <a:lumMod val="40000"/>
                    <a:lumOff val="60000"/>
                  </a:schemeClr>
                </a:solidFill>
              </a:rPr>
              <a:t>Blood</a:t>
            </a:r>
            <a:r>
              <a:rPr b="1" dirty="0" lang="en-US" smtClean="0" sz="3600">
                <a:solidFill>
                  <a:schemeClr val="accent1">
                    <a:lumMod val="40000"/>
                    <a:lumOff val="60000"/>
                  </a:schemeClr>
                </a:solidFill>
              </a:rPr>
              <a:t> – </a:t>
            </a:r>
            <a:r>
              <a:rPr dirty="0" lang="en-US" smtClean="0" sz="3600">
                <a:solidFill>
                  <a:srgbClr val="A40000"/>
                </a:solidFill>
              </a:rPr>
              <a:t>transports cells </a:t>
            </a:r>
            <a:r>
              <a:rPr dirty="0" lang="en-US" smtClean="0" sz="3600">
                <a:solidFill>
                  <a:schemeClr val="accent1">
                    <a:lumMod val="40000"/>
                    <a:lumOff val="60000"/>
                  </a:schemeClr>
                </a:solidFill>
              </a:rPr>
              <a:t>just like a bus transports  people</a:t>
            </a:r>
            <a:r>
              <a:rPr b="1" dirty="0" lang="en-US" smtClean="0">
                <a:solidFill>
                  <a:schemeClr val="accent1">
                    <a:lumMod val="40000"/>
                    <a:lumOff val="60000"/>
                  </a:schemeClr>
                </a:solidFill>
              </a:rPr>
              <a:t/>
            </a:r>
            <a:br>
              <a:rPr b="1" dirty="0" lang="en-US" smtClean="0">
                <a:solidFill>
                  <a:schemeClr val="accent1">
                    <a:lumMod val="40000"/>
                    <a:lumOff val="60000"/>
                  </a:schemeClr>
                </a:solidFill>
              </a:rPr>
            </a:br>
            <a:endParaRPr b="1" dirty="0" lang="en-US" smtClean="0" sz="1400">
              <a:solidFill>
                <a:schemeClr val="accent1">
                  <a:lumMod val="40000"/>
                  <a:lumOff val="60000"/>
                </a:schemeClr>
              </a:solidFill>
            </a:endParaRPr>
          </a:p>
          <a:p>
            <a:pPr indent="0" marL="0">
              <a:buNone/>
            </a:pPr>
            <a:r>
              <a:rPr b="1" dirty="0" lang="en-US" smtClean="0" sz="3600" u="sng">
                <a:solidFill>
                  <a:schemeClr val="accent1">
                    <a:lumMod val="40000"/>
                    <a:lumOff val="60000"/>
                  </a:schemeClr>
                </a:solidFill>
              </a:rPr>
              <a:t>Heart</a:t>
            </a:r>
            <a:r>
              <a:rPr b="1" dirty="0" lang="en-US" smtClean="0" sz="3600">
                <a:solidFill>
                  <a:schemeClr val="accent1">
                    <a:lumMod val="40000"/>
                    <a:lumOff val="60000"/>
                  </a:schemeClr>
                </a:solidFill>
              </a:rPr>
              <a:t> – </a:t>
            </a:r>
            <a:r>
              <a:rPr dirty="0" lang="en-US" smtClean="0" sz="3600">
                <a:solidFill>
                  <a:srgbClr val="A40000"/>
                </a:solidFill>
              </a:rPr>
              <a:t>controls the flow </a:t>
            </a:r>
            <a:r>
              <a:rPr dirty="0" lang="en-US" smtClean="0" sz="3600">
                <a:solidFill>
                  <a:schemeClr val="accent1">
                    <a:lumMod val="40000"/>
                    <a:lumOff val="60000"/>
                  </a:schemeClr>
                </a:solidFill>
              </a:rPr>
              <a:t>of blood like street lights control the flow of traffic</a:t>
            </a:r>
          </a:p>
          <a:p>
            <a:pPr indent="0" marL="0">
              <a:lnSpc>
                <a:spcPct val="200000"/>
              </a:lnSpc>
              <a:buNone/>
            </a:pPr>
            <a:endParaRPr b="1" dirty="0" lang="en-US" smtClean="0" sz="1000">
              <a:solidFill>
                <a:schemeClr val="accent1">
                  <a:lumMod val="40000"/>
                  <a:lumOff val="60000"/>
                </a:schemeClr>
              </a:solidFill>
            </a:endParaRPr>
          </a:p>
          <a:p>
            <a:pPr indent="0" marL="0">
              <a:lnSpc>
                <a:spcPct val="120000"/>
              </a:lnSpc>
              <a:buNone/>
            </a:pPr>
            <a:r>
              <a:rPr b="1" dirty="0" lang="en-US" smtClean="0" sz="3600" u="sng">
                <a:solidFill>
                  <a:schemeClr val="accent1">
                    <a:lumMod val="40000"/>
                    <a:lumOff val="60000"/>
                  </a:schemeClr>
                </a:solidFill>
              </a:rPr>
              <a:t>Blood Vessels</a:t>
            </a:r>
            <a:r>
              <a:rPr b="1" dirty="0" lang="en-US" smtClean="0" sz="3600">
                <a:solidFill>
                  <a:schemeClr val="accent1">
                    <a:lumMod val="40000"/>
                    <a:lumOff val="60000"/>
                  </a:schemeClr>
                </a:solidFill>
              </a:rPr>
              <a:t>–</a:t>
            </a:r>
            <a:r>
              <a:rPr dirty="0" lang="en-US" smtClean="0" sz="3600">
                <a:solidFill>
                  <a:schemeClr val="accent1">
                    <a:lumMod val="40000"/>
                    <a:lumOff val="60000"/>
                  </a:schemeClr>
                </a:solidFill>
              </a:rPr>
              <a:t> </a:t>
            </a:r>
            <a:r>
              <a:rPr dirty="0" lang="en-US" smtClean="0" sz="3600">
                <a:solidFill>
                  <a:srgbClr val="A40000"/>
                </a:solidFill>
              </a:rPr>
              <a:t>lead the flow </a:t>
            </a:r>
            <a:r>
              <a:rPr dirty="0" lang="en-US" smtClean="0" sz="3600">
                <a:solidFill>
                  <a:schemeClr val="accent1">
                    <a:lumMod val="40000"/>
                    <a:lumOff val="60000"/>
                  </a:schemeClr>
                </a:solidFill>
              </a:rPr>
              <a:t>of blood through the body like a road leads the flow of traffic   </a:t>
            </a:r>
          </a:p>
        </p:txBody>
      </p:sp>
      <p:cxnSp>
        <p:nvCxnSpPr>
          <p:cNvPr id="6" name="Straight Connector 5"/>
          <p:cNvCxnSpPr/>
          <p:nvPr/>
        </p:nvCxnSpPr>
        <p:spPr>
          <a:xfrm>
            <a:off x="121158" y="1085850"/>
            <a:ext cx="4114800" cy="0"/>
          </a:xfrm>
          <a:prstGeom prst="line">
            <a:avLst/>
          </a:prstGeom>
          <a:ln>
            <a:solidFill>
              <a:srgbClr val="C00000"/>
            </a:solidFill>
          </a:ln>
          <a:effectLst>
            <a:outerShdw blurRad="50800" dir="16200000" dist="38100" rotWithShape="0">
              <a:prstClr val="black">
                <a:alpha val="40000"/>
              </a:prstClr>
            </a:outerShdw>
          </a:effectLst>
          <a:scene3d>
            <a:camera prst="orthographicFront"/>
            <a:lightRig dir="t" rig="threePt"/>
          </a:scene3d>
          <a:sp3d>
            <a:bevelT/>
          </a:sp3d>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769358" y="1085850"/>
            <a:ext cx="4114800" cy="0"/>
          </a:xfrm>
          <a:prstGeom prst="line">
            <a:avLst/>
          </a:prstGeom>
          <a:ln>
            <a:solidFill>
              <a:srgbClr val="C00000"/>
            </a:solidFill>
          </a:ln>
          <a:effectLst>
            <a:outerShdw blurRad="50800" dir="16200000" dist="38100" rotWithShape="0">
              <a:prstClr val="black">
                <a:alpha val="40000"/>
              </a:prstClr>
            </a:outerShdw>
          </a:effectLst>
          <a:scene3d>
            <a:camera prst="orthographicFront"/>
            <a:lightRig dir="t" rig="threePt"/>
          </a:scene3d>
          <a:sp3d>
            <a:bevelT/>
          </a:sp3d>
        </p:spPr>
        <p:style>
          <a:lnRef idx="3">
            <a:schemeClr val="dk1"/>
          </a:lnRef>
          <a:fillRef idx="0">
            <a:schemeClr val="dk1"/>
          </a:fillRef>
          <a:effectRef idx="2">
            <a:schemeClr val="dk1"/>
          </a:effectRef>
          <a:fontRef idx="minor">
            <a:schemeClr val="tx1"/>
          </a:fontRef>
        </p:style>
      </p:cxnSp>
      <p:pic>
        <p:nvPicPr>
          <p:cNvPr id="6150" name="Picture 6"/>
          <p:cNvPicPr>
            <a:picLocks noChangeArrowheads="1" noChangeAspect="1"/>
          </p:cNvPicPr>
          <p:nvPr/>
        </p:nvPicPr>
        <p:blipFill>
          <a:blip cstate="print" r:embed="rId3">
            <a:extLst>
              <a:ext uri="{BEBA8EAE-BF5A-486C-A8C5-ECC9F3942E4B}">
                <a14:imgProps xmlns:a14="http://schemas.microsoft.com/office/drawing/2010/main">
                  <a14:imgLayer r:embed="rId4">
                    <a14:imgEffect>
                      <a14:backgroundRemoval b="100000" l="0" r="100000" t="0"/>
                    </a14:imgEffect>
                  </a14:imgLayer>
                </a14:imgProps>
              </a:ext>
              <a:ext uri="{28A0092B-C50C-407E-A947-70E740481C1C}">
                <a14:useLocalDpi xmlns:a14="http://schemas.microsoft.com/office/drawing/2010/main" val="0"/>
              </a:ext>
            </a:extLst>
          </a:blip>
          <a:srcRect/>
          <a:stretch>
            <a:fillRect/>
          </a:stretch>
        </p:blipFill>
        <p:spPr bwMode="auto">
          <a:xfrm>
            <a:off x="3886201" y="1676400"/>
            <a:ext cx="2286000" cy="1300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rrowheads="1" noChangeAspect="1"/>
          </p:cNvPicPr>
          <p:nvPr/>
        </p:nvPicPr>
        <p:blipFill>
          <a:blip r:embed="rId5">
            <a:extLst>
              <a:ext uri="{BEBA8EAE-BF5A-486C-A8C5-ECC9F3942E4B}">
                <a14:imgProps xmlns:a14="http://schemas.microsoft.com/office/drawing/2010/main">
                  <a14:imgLayer r:embed="rId6">
                    <a14:imgEffect>
                      <a14:backgroundRemoval b="100000" l="0" r="100000" t="0"/>
                    </a14:imgEffect>
                  </a14:imgLayer>
                </a14:imgProps>
              </a:ext>
              <a:ext uri="{28A0092B-C50C-407E-A947-70E740481C1C}">
                <a14:useLocalDpi xmlns:a14="http://schemas.microsoft.com/office/drawing/2010/main" val="0"/>
              </a:ext>
            </a:extLst>
          </a:blip>
          <a:srcRect/>
          <a:stretch>
            <a:fillRect/>
          </a:stretch>
        </p:blipFill>
        <p:spPr bwMode="auto">
          <a:xfrm>
            <a:off x="6019800" y="2895600"/>
            <a:ext cx="2362200" cy="1877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rrowheads="1" noChangeAspect="1"/>
          </p:cNvPicPr>
          <p:nvPr/>
        </p:nvPicPr>
        <p:blipFill rotWithShape="1">
          <a:blip r:embed="rId7">
            <a:extLst>
              <a:ext uri="{28A0092B-C50C-407E-A947-70E740481C1C}">
                <a14:useLocalDpi xmlns:a14="http://schemas.microsoft.com/office/drawing/2010/main" val="0"/>
              </a:ext>
            </a:extLst>
          </a:blip>
          <a:stretch/>
        </p:blipFill>
        <p:spPr bwMode="auto">
          <a:xfrm>
            <a:off x="3039819" y="5638800"/>
            <a:ext cx="2887577" cy="1143000"/>
          </a:xfrm>
          <a:prstGeom prst="roundRect">
            <a:avLst>
              <a:gd fmla="val 16667" name="adj"/>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2256861"/>
      </p:ext>
    </p:extLst>
  </p:cSld>
  <p:clrMapOvr>
    <a:masterClrMapping/>
  </p:clrMapOvr>
  <p:timing>
    <p:tnLst>
      <p:par>
        <p:cTn dur="indefinite" id="1" nodeType="tmRoot" restart="never"/>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380" b="98418" l="4460" r="96244"/>
                    </a14:imgEffect>
                  </a14:imgLayer>
                </a14:imgProps>
              </a:ext>
              <a:ext uri="{28A0092B-C50C-407E-A947-70E740481C1C}">
                <a14:useLocalDpi xmlns:a14="http://schemas.microsoft.com/office/drawing/2010/main" val="0"/>
              </a:ext>
            </a:extLst>
          </a:blip>
          <a:srcRect/>
          <a:stretch>
            <a:fillRect/>
          </a:stretch>
        </p:blipFill>
        <p:spPr bwMode="auto">
          <a:xfrm>
            <a:off x="-76200" y="3069465"/>
            <a:ext cx="4235958" cy="3483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219200" y="0"/>
            <a:ext cx="6705600" cy="1143000"/>
          </a:xfrm>
        </p:spPr>
        <p:txBody>
          <a:bodyPr/>
          <a:lstStyle/>
          <a:p>
            <a:r>
              <a:rPr lang="en-US" b="1" dirty="0" smtClean="0">
                <a:solidFill>
                  <a:srgbClr val="CC0000"/>
                </a:solidFill>
                <a:effectLst>
                  <a:outerShdw blurRad="38100" dist="38100" dir="2700000" algn="tl">
                    <a:srgbClr val="000000">
                      <a:alpha val="43137"/>
                    </a:srgbClr>
                  </a:outerShdw>
                </a:effectLst>
              </a:rPr>
              <a:t>Blood</a:t>
            </a:r>
            <a:endParaRPr lang="en-US" b="1" dirty="0">
              <a:solidFill>
                <a:srgbClr val="CC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81000" y="1295400"/>
            <a:ext cx="8305800" cy="5181600"/>
          </a:xfrm>
        </p:spPr>
        <p:txBody>
          <a:bodyPr>
            <a:normAutofit lnSpcReduction="10000"/>
          </a:bodyPr>
          <a:lstStyle/>
          <a:p>
            <a:pPr marL="0" indent="0">
              <a:buNone/>
            </a:pPr>
            <a:r>
              <a:rPr lang="en-US" dirty="0">
                <a:solidFill>
                  <a:schemeClr val="accent1">
                    <a:lumMod val="40000"/>
                    <a:lumOff val="60000"/>
                  </a:schemeClr>
                </a:solidFill>
              </a:rPr>
              <a:t>The </a:t>
            </a:r>
            <a:r>
              <a:rPr lang="en-US" dirty="0" smtClean="0">
                <a:solidFill>
                  <a:schemeClr val="accent1">
                    <a:lumMod val="40000"/>
                    <a:lumOff val="60000"/>
                  </a:schemeClr>
                </a:solidFill>
              </a:rPr>
              <a:t>liquid </a:t>
            </a:r>
            <a:r>
              <a:rPr lang="en-US" dirty="0">
                <a:solidFill>
                  <a:schemeClr val="accent1">
                    <a:lumMod val="40000"/>
                    <a:lumOff val="60000"/>
                  </a:schemeClr>
                </a:solidFill>
              </a:rPr>
              <a:t>that circulates in </a:t>
            </a:r>
            <a:r>
              <a:rPr lang="en-US" dirty="0" smtClean="0">
                <a:solidFill>
                  <a:schemeClr val="accent1">
                    <a:lumMod val="40000"/>
                    <a:lumOff val="60000"/>
                  </a:schemeClr>
                </a:solidFill>
              </a:rPr>
              <a:t>the blood vessels, </a:t>
            </a:r>
            <a:r>
              <a:rPr lang="en-US" dirty="0" smtClean="0">
                <a:solidFill>
                  <a:srgbClr val="C00000"/>
                </a:solidFill>
              </a:rPr>
              <a:t>transporting </a:t>
            </a:r>
            <a:r>
              <a:rPr lang="en-US" dirty="0" smtClean="0">
                <a:solidFill>
                  <a:schemeClr val="accent1">
                    <a:lumMod val="40000"/>
                    <a:lumOff val="60000"/>
                  </a:schemeClr>
                </a:solidFill>
              </a:rPr>
              <a:t> oxygen, carbon dioxide, waste, etc. around the body.</a:t>
            </a:r>
          </a:p>
          <a:p>
            <a:pPr marL="0" indent="0">
              <a:buNone/>
            </a:pPr>
            <a:endParaRPr lang="en-US" dirty="0" smtClean="0">
              <a:solidFill>
                <a:schemeClr val="accent1">
                  <a:lumMod val="40000"/>
                  <a:lumOff val="60000"/>
                </a:schemeClr>
              </a:solidFill>
            </a:endParaRPr>
          </a:p>
          <a:p>
            <a:pPr marL="3255963" indent="-280988" algn="ctr">
              <a:buNone/>
            </a:pPr>
            <a:r>
              <a:rPr lang="en-US" sz="4000" b="1" dirty="0" smtClean="0">
                <a:solidFill>
                  <a:schemeClr val="accent1">
                    <a:lumMod val="40000"/>
                    <a:lumOff val="60000"/>
                  </a:schemeClr>
                </a:solidFill>
              </a:rPr>
              <a:t>What is blood made of?</a:t>
            </a:r>
          </a:p>
          <a:p>
            <a:pPr marL="3829050" lvl="1" indent="-231775"/>
            <a:r>
              <a:rPr lang="en-US" sz="3600" b="1" dirty="0" smtClean="0">
                <a:solidFill>
                  <a:schemeClr val="accent1">
                    <a:lumMod val="40000"/>
                    <a:lumOff val="60000"/>
                  </a:schemeClr>
                </a:solidFill>
              </a:rPr>
              <a:t>Red </a:t>
            </a:r>
            <a:r>
              <a:rPr lang="en-US" sz="3600" b="1" dirty="0">
                <a:solidFill>
                  <a:schemeClr val="accent1">
                    <a:lumMod val="40000"/>
                    <a:lumOff val="60000"/>
                  </a:schemeClr>
                </a:solidFill>
              </a:rPr>
              <a:t>blood cells</a:t>
            </a:r>
          </a:p>
          <a:p>
            <a:pPr marL="3829050" lvl="1" indent="-231775"/>
            <a:r>
              <a:rPr lang="en-US" sz="3600" b="1" dirty="0">
                <a:solidFill>
                  <a:schemeClr val="accent1">
                    <a:lumMod val="40000"/>
                    <a:lumOff val="60000"/>
                  </a:schemeClr>
                </a:solidFill>
              </a:rPr>
              <a:t>White blood cells</a:t>
            </a:r>
          </a:p>
          <a:p>
            <a:pPr marL="3829050" lvl="1" indent="-231775"/>
            <a:r>
              <a:rPr lang="en-US" sz="3600" b="1" dirty="0">
                <a:solidFill>
                  <a:schemeClr val="accent1">
                    <a:lumMod val="40000"/>
                    <a:lumOff val="60000"/>
                  </a:schemeClr>
                </a:solidFill>
              </a:rPr>
              <a:t>Platelets</a:t>
            </a:r>
          </a:p>
          <a:p>
            <a:pPr marL="3829050" lvl="1" indent="-231775"/>
            <a:r>
              <a:rPr lang="en-US" sz="3600" b="1" dirty="0" smtClean="0">
                <a:solidFill>
                  <a:schemeClr val="accent1">
                    <a:lumMod val="40000"/>
                    <a:lumOff val="60000"/>
                  </a:schemeClr>
                </a:solidFill>
              </a:rPr>
              <a:t>Plasma</a:t>
            </a:r>
            <a:endParaRPr lang="en-US" dirty="0">
              <a:solidFill>
                <a:schemeClr val="accent1">
                  <a:lumMod val="40000"/>
                  <a:lumOff val="60000"/>
                </a:schemeClr>
              </a:solidFill>
            </a:endParaRPr>
          </a:p>
        </p:txBody>
      </p:sp>
      <p:cxnSp>
        <p:nvCxnSpPr>
          <p:cNvPr id="6" name="Straight Connector 5"/>
          <p:cNvCxnSpPr/>
          <p:nvPr/>
        </p:nvCxnSpPr>
        <p:spPr>
          <a:xfrm>
            <a:off x="1211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7693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8" name="Oval 7"/>
          <p:cNvSpPr/>
          <p:nvPr/>
        </p:nvSpPr>
        <p:spPr>
          <a:xfrm>
            <a:off x="4312158" y="914400"/>
            <a:ext cx="342900" cy="342900"/>
          </a:xfrm>
          <a:prstGeom prst="ellipse">
            <a:avLst/>
          </a:prstGeom>
          <a:solidFill>
            <a:srgbClr val="C00000"/>
          </a:solidFill>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40390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6705600" cy="1143000"/>
          </a:xfrm>
        </p:spPr>
        <p:txBody>
          <a:bodyPr/>
          <a:lstStyle/>
          <a:p>
            <a:r>
              <a:rPr lang="en-US" b="1" dirty="0" smtClean="0">
                <a:solidFill>
                  <a:srgbClr val="CC0000"/>
                </a:solidFill>
              </a:rPr>
              <a:t>Blood</a:t>
            </a:r>
            <a:endParaRPr lang="en-US" b="1" dirty="0">
              <a:solidFill>
                <a:srgbClr val="CC0000"/>
              </a:solidFill>
            </a:endParaRPr>
          </a:p>
        </p:txBody>
      </p:sp>
      <p:sp>
        <p:nvSpPr>
          <p:cNvPr id="3" name="Content Placeholder 2"/>
          <p:cNvSpPr>
            <a:spLocks noGrp="1"/>
          </p:cNvSpPr>
          <p:nvPr>
            <p:ph idx="1"/>
          </p:nvPr>
        </p:nvSpPr>
        <p:spPr>
          <a:xfrm>
            <a:off x="121158" y="1257300"/>
            <a:ext cx="9022842" cy="5753100"/>
          </a:xfrm>
        </p:spPr>
        <p:txBody>
          <a:bodyPr>
            <a:normAutofit/>
          </a:bodyPr>
          <a:lstStyle/>
          <a:p>
            <a:pPr marL="0" lvl="1" indent="0" algn="ctr">
              <a:buNone/>
            </a:pPr>
            <a:r>
              <a:rPr lang="en-US" sz="3200" b="1" dirty="0" smtClean="0">
                <a:solidFill>
                  <a:schemeClr val="accent1">
                    <a:lumMod val="40000"/>
                    <a:lumOff val="60000"/>
                  </a:schemeClr>
                </a:solidFill>
              </a:rPr>
              <a:t>Blood is made in the </a:t>
            </a:r>
            <a:r>
              <a:rPr lang="en-US" sz="3200" b="1" dirty="0" smtClean="0">
                <a:solidFill>
                  <a:srgbClr val="C00000"/>
                </a:solidFill>
              </a:rPr>
              <a:t>bone marrow </a:t>
            </a:r>
            <a:r>
              <a:rPr lang="en-US" sz="3200" b="1" dirty="0" smtClean="0">
                <a:solidFill>
                  <a:schemeClr val="accent1">
                    <a:lumMod val="40000"/>
                    <a:lumOff val="60000"/>
                  </a:schemeClr>
                </a:solidFill>
              </a:rPr>
              <a:t>of the bones</a:t>
            </a:r>
          </a:p>
          <a:p>
            <a:pPr marL="0" lvl="1" indent="0">
              <a:buNone/>
            </a:pPr>
            <a:r>
              <a:rPr lang="en-US" i="1" u="sng" dirty="0" smtClean="0">
                <a:solidFill>
                  <a:schemeClr val="accent1">
                    <a:lumMod val="40000"/>
                    <a:lumOff val="60000"/>
                  </a:schemeClr>
                </a:solidFill>
              </a:rPr>
              <a:t>Solid components</a:t>
            </a:r>
            <a:r>
              <a:rPr lang="en-US" i="1" dirty="0" smtClean="0">
                <a:solidFill>
                  <a:schemeClr val="accent1">
                    <a:lumMod val="40000"/>
                    <a:lumOff val="60000"/>
                  </a:schemeClr>
                </a:solidFill>
              </a:rPr>
              <a:t>:</a:t>
            </a:r>
          </a:p>
          <a:p>
            <a:pPr marL="285750" lvl="1"/>
            <a:r>
              <a:rPr lang="en-US" sz="3200" b="1" dirty="0" smtClean="0">
                <a:solidFill>
                  <a:schemeClr val="accent1">
                    <a:lumMod val="40000"/>
                    <a:lumOff val="60000"/>
                  </a:schemeClr>
                </a:solidFill>
              </a:rPr>
              <a:t>Red </a:t>
            </a:r>
            <a:r>
              <a:rPr lang="en-US" sz="3200" b="1" dirty="0">
                <a:solidFill>
                  <a:schemeClr val="accent1">
                    <a:lumMod val="40000"/>
                    <a:lumOff val="60000"/>
                  </a:schemeClr>
                </a:solidFill>
              </a:rPr>
              <a:t>blood </a:t>
            </a:r>
            <a:r>
              <a:rPr lang="en-US" sz="3200" b="1" dirty="0" smtClean="0">
                <a:solidFill>
                  <a:schemeClr val="accent1">
                    <a:lumMod val="40000"/>
                    <a:lumOff val="60000"/>
                  </a:schemeClr>
                </a:solidFill>
              </a:rPr>
              <a:t>cells (erythrocytes) </a:t>
            </a:r>
            <a:r>
              <a:rPr lang="en-US" sz="3200" dirty="0" smtClean="0">
                <a:solidFill>
                  <a:schemeClr val="accent1">
                    <a:lumMod val="40000"/>
                    <a:lumOff val="60000"/>
                  </a:schemeClr>
                </a:solidFill>
              </a:rPr>
              <a:t>-</a:t>
            </a:r>
          </a:p>
          <a:p>
            <a:pPr marL="0" lvl="1" indent="0">
              <a:buNone/>
            </a:pPr>
            <a:endParaRPr lang="en-US" sz="1500" dirty="0">
              <a:solidFill>
                <a:schemeClr val="accent1">
                  <a:lumMod val="40000"/>
                  <a:lumOff val="60000"/>
                </a:schemeClr>
              </a:solidFill>
            </a:endParaRPr>
          </a:p>
          <a:p>
            <a:pPr marL="285750" lvl="1"/>
            <a:r>
              <a:rPr lang="en-US" sz="3200" b="1" dirty="0">
                <a:solidFill>
                  <a:schemeClr val="accent1">
                    <a:lumMod val="40000"/>
                    <a:lumOff val="60000"/>
                  </a:schemeClr>
                </a:solidFill>
              </a:rPr>
              <a:t>White blood </a:t>
            </a:r>
            <a:r>
              <a:rPr lang="en-US" sz="3200" b="1" dirty="0" smtClean="0">
                <a:solidFill>
                  <a:schemeClr val="accent1">
                    <a:lumMod val="40000"/>
                    <a:lumOff val="60000"/>
                  </a:schemeClr>
                </a:solidFill>
              </a:rPr>
              <a:t>cells (leukocytes) </a:t>
            </a:r>
            <a:r>
              <a:rPr lang="en-US" sz="3200" dirty="0" smtClean="0">
                <a:solidFill>
                  <a:schemeClr val="accent1">
                    <a:lumMod val="40000"/>
                    <a:lumOff val="60000"/>
                  </a:schemeClr>
                </a:solidFill>
              </a:rPr>
              <a:t>-</a:t>
            </a:r>
          </a:p>
          <a:p>
            <a:pPr marL="285750" lvl="1"/>
            <a:endParaRPr lang="en-US" sz="1500" dirty="0">
              <a:solidFill>
                <a:schemeClr val="accent1">
                  <a:lumMod val="40000"/>
                  <a:lumOff val="60000"/>
                </a:schemeClr>
              </a:solidFill>
            </a:endParaRPr>
          </a:p>
          <a:p>
            <a:pPr marL="285750" lvl="1"/>
            <a:r>
              <a:rPr lang="en-US" sz="3200" b="1" dirty="0" smtClean="0">
                <a:solidFill>
                  <a:schemeClr val="accent1">
                    <a:lumMod val="40000"/>
                    <a:lumOff val="60000"/>
                  </a:schemeClr>
                </a:solidFill>
              </a:rPr>
              <a:t>Platelets (thrombocytes) </a:t>
            </a:r>
            <a:r>
              <a:rPr lang="en-US" sz="3200" dirty="0" smtClean="0">
                <a:solidFill>
                  <a:schemeClr val="accent1">
                    <a:lumMod val="40000"/>
                    <a:lumOff val="60000"/>
                  </a:schemeClr>
                </a:solidFill>
              </a:rPr>
              <a:t>-</a:t>
            </a:r>
          </a:p>
          <a:p>
            <a:pPr marL="285750" lvl="1"/>
            <a:endParaRPr lang="en-US" sz="1500" dirty="0">
              <a:solidFill>
                <a:schemeClr val="accent1">
                  <a:lumMod val="40000"/>
                  <a:lumOff val="60000"/>
                </a:schemeClr>
              </a:solidFill>
            </a:endParaRPr>
          </a:p>
          <a:p>
            <a:pPr marL="0" lvl="1" indent="0">
              <a:buNone/>
            </a:pPr>
            <a:r>
              <a:rPr lang="en-US" i="1" u="sng" dirty="0" smtClean="0">
                <a:solidFill>
                  <a:schemeClr val="accent1">
                    <a:lumMod val="40000"/>
                    <a:lumOff val="60000"/>
                  </a:schemeClr>
                </a:solidFill>
              </a:rPr>
              <a:t>Liquid component</a:t>
            </a:r>
            <a:r>
              <a:rPr lang="en-US" i="1" dirty="0" smtClean="0">
                <a:solidFill>
                  <a:schemeClr val="accent1">
                    <a:lumMod val="40000"/>
                    <a:lumOff val="60000"/>
                  </a:schemeClr>
                </a:solidFill>
              </a:rPr>
              <a:t>:</a:t>
            </a:r>
          </a:p>
          <a:p>
            <a:pPr marL="285750" lvl="1"/>
            <a:r>
              <a:rPr lang="en-US" sz="3200" dirty="0" smtClean="0">
                <a:solidFill>
                  <a:schemeClr val="accent1">
                    <a:lumMod val="40000"/>
                    <a:lumOff val="60000"/>
                  </a:schemeClr>
                </a:solidFill>
              </a:rPr>
              <a:t>Plasma -</a:t>
            </a:r>
            <a:endParaRPr lang="en-US" dirty="0">
              <a:solidFill>
                <a:schemeClr val="accent1">
                  <a:lumMod val="40000"/>
                  <a:lumOff val="60000"/>
                </a:schemeClr>
              </a:solidFill>
            </a:endParaRPr>
          </a:p>
        </p:txBody>
      </p:sp>
      <p:cxnSp>
        <p:nvCxnSpPr>
          <p:cNvPr id="6" name="Straight Connector 5"/>
          <p:cNvCxnSpPr/>
          <p:nvPr/>
        </p:nvCxnSpPr>
        <p:spPr>
          <a:xfrm>
            <a:off x="1211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7693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8" name="Oval 7"/>
          <p:cNvSpPr/>
          <p:nvPr/>
        </p:nvSpPr>
        <p:spPr>
          <a:xfrm>
            <a:off x="4312158" y="914400"/>
            <a:ext cx="342900" cy="342900"/>
          </a:xfrm>
          <a:prstGeom prst="ellipse">
            <a:avLst/>
          </a:prstGeom>
          <a:solidFill>
            <a:srgbClr val="C00000"/>
          </a:solidFill>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Rectangle 3"/>
          <p:cNvSpPr/>
          <p:nvPr/>
        </p:nvSpPr>
        <p:spPr>
          <a:xfrm>
            <a:off x="481584" y="2438400"/>
            <a:ext cx="502920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84632" y="3276600"/>
            <a:ext cx="5105400" cy="4572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57200" y="4172712"/>
            <a:ext cx="4197858" cy="457200"/>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457200" y="5562600"/>
            <a:ext cx="1243584" cy="4572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5638800" y="2438400"/>
            <a:ext cx="3014608" cy="584775"/>
          </a:xfrm>
          <a:prstGeom prst="rect">
            <a:avLst/>
          </a:prstGeom>
        </p:spPr>
        <p:txBody>
          <a:bodyPr wrap="none">
            <a:spAutoFit/>
          </a:bodyPr>
          <a:lstStyle/>
          <a:p>
            <a:r>
              <a:rPr lang="en-US" sz="3200" dirty="0">
                <a:solidFill>
                  <a:srgbClr val="4F81BD">
                    <a:lumMod val="40000"/>
                    <a:lumOff val="60000"/>
                  </a:srgbClr>
                </a:solidFill>
              </a:rPr>
              <a:t>transport oxygen</a:t>
            </a:r>
            <a:endParaRPr lang="en-US" dirty="0"/>
          </a:p>
        </p:txBody>
      </p:sp>
      <p:grpSp>
        <p:nvGrpSpPr>
          <p:cNvPr id="15" name="Group 14"/>
          <p:cNvGrpSpPr/>
          <p:nvPr/>
        </p:nvGrpSpPr>
        <p:grpSpPr>
          <a:xfrm>
            <a:off x="5715000" y="3143736"/>
            <a:ext cx="3048000" cy="894864"/>
            <a:chOff x="5715000" y="3113782"/>
            <a:chExt cx="3048000" cy="894864"/>
          </a:xfrm>
        </p:grpSpPr>
        <p:sp>
          <p:nvSpPr>
            <p:cNvPr id="13" name="Rectangle 12"/>
            <p:cNvSpPr/>
            <p:nvPr/>
          </p:nvSpPr>
          <p:spPr>
            <a:xfrm>
              <a:off x="5715000" y="3113782"/>
              <a:ext cx="3048000" cy="579646"/>
            </a:xfrm>
            <a:prstGeom prst="rect">
              <a:avLst/>
            </a:prstGeom>
          </p:spPr>
          <p:txBody>
            <a:bodyPr wrap="square">
              <a:spAutoFit/>
            </a:bodyPr>
            <a:lstStyle/>
            <a:p>
              <a:pPr marL="0" lvl="1">
                <a:lnSpc>
                  <a:spcPts val="3840"/>
                </a:lnSpc>
              </a:pPr>
              <a:r>
                <a:rPr lang="en-US" sz="3200" dirty="0">
                  <a:solidFill>
                    <a:srgbClr val="4F81BD">
                      <a:lumMod val="40000"/>
                      <a:lumOff val="60000"/>
                    </a:srgbClr>
                  </a:solidFill>
                </a:rPr>
                <a:t>defense against </a:t>
              </a:r>
            </a:p>
          </p:txBody>
        </p:sp>
        <p:sp>
          <p:nvSpPr>
            <p:cNvPr id="14" name="Rectangle 13"/>
            <p:cNvSpPr/>
            <p:nvPr/>
          </p:nvSpPr>
          <p:spPr>
            <a:xfrm>
              <a:off x="5733496" y="3429000"/>
              <a:ext cx="1810304" cy="579646"/>
            </a:xfrm>
            <a:prstGeom prst="rect">
              <a:avLst/>
            </a:prstGeom>
          </p:spPr>
          <p:txBody>
            <a:bodyPr wrap="none">
              <a:spAutoFit/>
            </a:bodyPr>
            <a:lstStyle/>
            <a:p>
              <a:pPr marL="0" lvl="1">
                <a:lnSpc>
                  <a:spcPts val="3840"/>
                </a:lnSpc>
              </a:pPr>
              <a:r>
                <a:rPr lang="en-US" sz="3200" dirty="0">
                  <a:solidFill>
                    <a:srgbClr val="4F81BD">
                      <a:lumMod val="40000"/>
                      <a:lumOff val="60000"/>
                    </a:srgbClr>
                  </a:solidFill>
                </a:rPr>
                <a:t>infections</a:t>
              </a:r>
            </a:p>
          </p:txBody>
        </p:sp>
      </p:grpSp>
      <p:sp>
        <p:nvSpPr>
          <p:cNvPr id="16" name="Rectangle 15"/>
          <p:cNvSpPr/>
          <p:nvPr/>
        </p:nvSpPr>
        <p:spPr>
          <a:xfrm>
            <a:off x="4813199" y="4121337"/>
            <a:ext cx="4330801" cy="584775"/>
          </a:xfrm>
          <a:prstGeom prst="rect">
            <a:avLst/>
          </a:prstGeom>
        </p:spPr>
        <p:txBody>
          <a:bodyPr wrap="none">
            <a:spAutoFit/>
          </a:bodyPr>
          <a:lstStyle/>
          <a:p>
            <a:r>
              <a:rPr lang="en-US" sz="3200" dirty="0">
                <a:solidFill>
                  <a:srgbClr val="4F81BD">
                    <a:lumMod val="40000"/>
                    <a:lumOff val="60000"/>
                  </a:srgbClr>
                </a:solidFill>
              </a:rPr>
              <a:t>assist with blood clotting</a:t>
            </a:r>
            <a:endParaRPr lang="en-US" dirty="0"/>
          </a:p>
        </p:txBody>
      </p:sp>
      <p:grpSp>
        <p:nvGrpSpPr>
          <p:cNvPr id="19" name="Group 18"/>
          <p:cNvGrpSpPr/>
          <p:nvPr/>
        </p:nvGrpSpPr>
        <p:grpSpPr>
          <a:xfrm>
            <a:off x="1828800" y="5459850"/>
            <a:ext cx="5791200" cy="916125"/>
            <a:chOff x="1828800" y="5435025"/>
            <a:chExt cx="5791200" cy="916125"/>
          </a:xfrm>
        </p:grpSpPr>
        <p:sp>
          <p:nvSpPr>
            <p:cNvPr id="17" name="Rectangle 16"/>
            <p:cNvSpPr/>
            <p:nvPr/>
          </p:nvSpPr>
          <p:spPr>
            <a:xfrm>
              <a:off x="1828800" y="5435025"/>
              <a:ext cx="5791200" cy="584775"/>
            </a:xfrm>
            <a:prstGeom prst="rect">
              <a:avLst/>
            </a:prstGeom>
          </p:spPr>
          <p:txBody>
            <a:bodyPr wrap="square">
              <a:spAutoFit/>
            </a:bodyPr>
            <a:lstStyle/>
            <a:p>
              <a:pPr marL="0" lvl="1">
                <a:spcBef>
                  <a:spcPct val="20000"/>
                </a:spcBef>
              </a:pPr>
              <a:r>
                <a:rPr lang="en-US" sz="3200" dirty="0" smtClean="0">
                  <a:solidFill>
                    <a:srgbClr val="4F81BD">
                      <a:lumMod val="40000"/>
                      <a:lumOff val="60000"/>
                    </a:srgbClr>
                  </a:solidFill>
                </a:rPr>
                <a:t>Liquid that suspends </a:t>
              </a:r>
              <a:r>
                <a:rPr lang="en-US" sz="3200" dirty="0">
                  <a:solidFill>
                    <a:srgbClr val="4F81BD">
                      <a:lumMod val="40000"/>
                      <a:lumOff val="60000"/>
                    </a:srgbClr>
                  </a:solidFill>
                </a:rPr>
                <a:t>proteins </a:t>
              </a:r>
              <a:r>
                <a:rPr lang="en-US" sz="3200" dirty="0" smtClean="0">
                  <a:solidFill>
                    <a:srgbClr val="4F81BD">
                      <a:lumMod val="40000"/>
                      <a:lumOff val="60000"/>
                    </a:srgbClr>
                  </a:solidFill>
                </a:rPr>
                <a:t>and</a:t>
              </a:r>
              <a:endParaRPr lang="en-US" sz="3200" dirty="0">
                <a:solidFill>
                  <a:srgbClr val="4F81BD">
                    <a:lumMod val="40000"/>
                    <a:lumOff val="60000"/>
                  </a:srgbClr>
                </a:solidFill>
              </a:endParaRPr>
            </a:p>
          </p:txBody>
        </p:sp>
        <p:sp>
          <p:nvSpPr>
            <p:cNvPr id="18" name="Rectangle 17"/>
            <p:cNvSpPr/>
            <p:nvPr/>
          </p:nvSpPr>
          <p:spPr>
            <a:xfrm>
              <a:off x="1828800" y="5766375"/>
              <a:ext cx="5276637" cy="584775"/>
            </a:xfrm>
            <a:prstGeom prst="rect">
              <a:avLst/>
            </a:prstGeom>
          </p:spPr>
          <p:txBody>
            <a:bodyPr wrap="none">
              <a:spAutoFit/>
            </a:bodyPr>
            <a:lstStyle/>
            <a:p>
              <a:pPr marL="0" lvl="1">
                <a:spcBef>
                  <a:spcPct val="20000"/>
                </a:spcBef>
              </a:pPr>
              <a:r>
                <a:rPr lang="en-US" sz="3200" dirty="0">
                  <a:solidFill>
                    <a:srgbClr val="4F81BD">
                      <a:lumMod val="40000"/>
                      <a:lumOff val="60000"/>
                    </a:srgbClr>
                  </a:solidFill>
                </a:rPr>
                <a:t>the solid </a:t>
              </a:r>
              <a:r>
                <a:rPr lang="en-US" sz="3200" dirty="0" smtClean="0">
                  <a:solidFill>
                    <a:srgbClr val="4F81BD">
                      <a:lumMod val="40000"/>
                      <a:lumOff val="60000"/>
                    </a:srgbClr>
                  </a:solidFill>
                </a:rPr>
                <a:t>components </a:t>
              </a:r>
              <a:r>
                <a:rPr lang="en-US" sz="3200" dirty="0">
                  <a:solidFill>
                    <a:srgbClr val="4F81BD">
                      <a:lumMod val="40000"/>
                      <a:lumOff val="60000"/>
                    </a:srgbClr>
                  </a:solidFill>
                </a:rPr>
                <a:t>of blood</a:t>
              </a:r>
            </a:p>
          </p:txBody>
        </p:sp>
      </p:grpSp>
    </p:spTree>
    <p:extLst>
      <p:ext uri="{BB962C8B-B14F-4D97-AF65-F5344CB8AC3E}">
        <p14:creationId xmlns:p14="http://schemas.microsoft.com/office/powerpoint/2010/main" val="999045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6705600" cy="1143000"/>
          </a:xfrm>
        </p:spPr>
        <p:txBody>
          <a:bodyPr/>
          <a:lstStyle/>
          <a:p>
            <a:r>
              <a:rPr lang="en-US" b="1" dirty="0" smtClean="0">
                <a:solidFill>
                  <a:srgbClr val="CC0000"/>
                </a:solidFill>
              </a:rPr>
              <a:t>Blood</a:t>
            </a:r>
            <a:endParaRPr lang="en-US" b="1" dirty="0">
              <a:solidFill>
                <a:srgbClr val="CC0000"/>
              </a:solidFill>
            </a:endParaRPr>
          </a:p>
        </p:txBody>
      </p:sp>
      <p:cxnSp>
        <p:nvCxnSpPr>
          <p:cNvPr id="6" name="Straight Connector 5"/>
          <p:cNvCxnSpPr/>
          <p:nvPr/>
        </p:nvCxnSpPr>
        <p:spPr>
          <a:xfrm>
            <a:off x="1211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7693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8" name="Oval 7"/>
          <p:cNvSpPr/>
          <p:nvPr/>
        </p:nvSpPr>
        <p:spPr>
          <a:xfrm>
            <a:off x="4312158" y="914400"/>
            <a:ext cx="342900" cy="342900"/>
          </a:xfrm>
          <a:prstGeom prst="ellipse">
            <a:avLst/>
          </a:prstGeom>
          <a:solidFill>
            <a:srgbClr val="C00000"/>
          </a:solidFill>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 name="The Components of Blood and Their Importance.wmv">
            <a:hlinkClick r:id="" action="ppaction://media"/>
          </p:cNvPr>
          <p:cNvPicPr>
            <a:picLocks noChangeAspect="1"/>
          </p:cNvPicPr>
          <p:nvPr>
            <a:videoFile r:link="rId1"/>
            <p:extLst>
              <p:ext uri="{DAA4B4D4-6D71-4841-9C94-3DE7FCFB9230}">
                <p14:media xmlns:p14="http://schemas.microsoft.com/office/powerpoint/2010/main" r:embed="rId2">
                  <p14:trim st="25500"/>
                </p14:media>
              </p:ext>
            </p:extLst>
          </p:nvPr>
        </p:nvPicPr>
        <p:blipFill>
          <a:blip r:embed="rId5"/>
          <a:stretch>
            <a:fillRect/>
          </a:stretch>
        </p:blipFill>
        <p:spPr>
          <a:xfrm>
            <a:off x="228600" y="1447800"/>
            <a:ext cx="8602133" cy="4838700"/>
          </a:xfrm>
          <a:prstGeom prst="rect">
            <a:avLst/>
          </a:prstGeom>
        </p:spPr>
      </p:pic>
    </p:spTree>
    <p:extLst>
      <p:ext uri="{BB962C8B-B14F-4D97-AF65-F5344CB8AC3E}">
        <p14:creationId xmlns:p14="http://schemas.microsoft.com/office/powerpoint/2010/main" val="3602104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6705600" cy="1143000"/>
          </a:xfrm>
        </p:spPr>
        <p:txBody>
          <a:bodyPr/>
          <a:lstStyle/>
          <a:p>
            <a:r>
              <a:rPr b="1" dirty="0" lang="en-US" smtClean="0">
                <a:solidFill>
                  <a:srgbClr val="CC0000"/>
                </a:solidFill>
              </a:rPr>
              <a:t>Blood</a:t>
            </a:r>
            <a:endParaRPr b="1" dirty="0" lang="en-US">
              <a:solidFill>
                <a:srgbClr val="CC0000"/>
              </a:solidFill>
            </a:endParaRPr>
          </a:p>
        </p:txBody>
      </p:sp>
      <p:cxnSp>
        <p:nvCxnSpPr>
          <p:cNvPr id="6" name="Straight Connector 5"/>
          <p:cNvCxnSpPr/>
          <p:nvPr/>
        </p:nvCxnSpPr>
        <p:spPr>
          <a:xfrm>
            <a:off x="121158" y="1085850"/>
            <a:ext cx="4114800" cy="0"/>
          </a:xfrm>
          <a:prstGeom prst="line">
            <a:avLst/>
          </a:prstGeom>
          <a:ln>
            <a:solidFill>
              <a:srgbClr val="C00000"/>
            </a:solidFill>
          </a:ln>
          <a:effectLst>
            <a:outerShdw blurRad="50800" dir="16200000" dist="38100" rotWithShape="0">
              <a:prstClr val="black">
                <a:alpha val="40000"/>
              </a:prstClr>
            </a:outerShdw>
          </a:effectLst>
          <a:scene3d>
            <a:camera prst="orthographicFront"/>
            <a:lightRig dir="t" rig="threePt"/>
          </a:scene3d>
          <a:sp3d>
            <a:bevelT/>
          </a:sp3d>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769358" y="1085850"/>
            <a:ext cx="4114800" cy="0"/>
          </a:xfrm>
          <a:prstGeom prst="line">
            <a:avLst/>
          </a:prstGeom>
          <a:ln>
            <a:solidFill>
              <a:srgbClr val="C00000"/>
            </a:solidFill>
          </a:ln>
          <a:effectLst>
            <a:outerShdw blurRad="50800" dir="16200000" dist="38100" rotWithShape="0">
              <a:prstClr val="black">
                <a:alpha val="40000"/>
              </a:prstClr>
            </a:outerShdw>
          </a:effectLst>
          <a:scene3d>
            <a:camera prst="orthographicFront"/>
            <a:lightRig dir="t" rig="threePt"/>
          </a:scene3d>
          <a:sp3d>
            <a:bevelT/>
          </a:sp3d>
        </p:spPr>
        <p:style>
          <a:lnRef idx="3">
            <a:schemeClr val="dk1"/>
          </a:lnRef>
          <a:fillRef idx="0">
            <a:schemeClr val="dk1"/>
          </a:fillRef>
          <a:effectRef idx="2">
            <a:schemeClr val="dk1"/>
          </a:effectRef>
          <a:fontRef idx="minor">
            <a:schemeClr val="tx1"/>
          </a:fontRef>
        </p:style>
      </p:cxnSp>
      <p:sp>
        <p:nvSpPr>
          <p:cNvPr id="8" name="Oval 7"/>
          <p:cNvSpPr/>
          <p:nvPr/>
        </p:nvSpPr>
        <p:spPr>
          <a:xfrm>
            <a:off x="4312158" y="914400"/>
            <a:ext cx="342900" cy="342900"/>
          </a:xfrm>
          <a:prstGeom prst="ellipse">
            <a:avLst/>
          </a:prstGeom>
          <a:solidFill>
            <a:srgbClr val="C00000"/>
          </a:solidFill>
          <a:ln>
            <a:solidFill>
              <a:srgbClr val="C00000"/>
            </a:solidFill>
          </a:ln>
          <a:effectLst>
            <a:outerShdw blurRad="50800" dir="16200000" dist="38100" rotWithShape="0">
              <a:prstClr val="black">
                <a:alpha val="40000"/>
              </a:prstClr>
            </a:outerShdw>
          </a:effectLst>
          <a:scene3d>
            <a:camera prst="orthographicFront"/>
            <a:lightRig dir="t" rig="threePt"/>
          </a:scene3d>
          <a:sp3d>
            <a:bevelT/>
          </a:sp3d>
        </p:spPr>
        <p:style>
          <a:lnRef idx="2">
            <a:schemeClr val="dk1">
              <a:shade val="50000"/>
            </a:schemeClr>
          </a:lnRef>
          <a:fillRef idx="1">
            <a:schemeClr val="dk1"/>
          </a:fillRef>
          <a:effectRef idx="0">
            <a:schemeClr val="dk1"/>
          </a:effectRef>
          <a:fontRef idx="minor">
            <a:schemeClr val="lt1"/>
          </a:fontRef>
        </p:style>
        <p:txBody>
          <a:bodyPr anchor="ctr" rtlCol="0"/>
          <a:lstStyle/>
          <a:p>
            <a:pPr algn="ctr"/>
            <a:endParaRPr dirty="0" lang="en-US"/>
          </a:p>
        </p:txBody>
      </p:sp>
      <p:pic>
        <p:nvPicPr>
          <p:cNvPr id="1026" name="Picture 2"/>
          <p:cNvPicPr>
            <a:picLocks noChangeArrowheads="1"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p:blipFill>
        <p:spPr bwMode="auto">
          <a:xfrm>
            <a:off x="228600" y="1676400"/>
            <a:ext cx="3460242" cy="4496038"/>
          </a:xfrm>
          <a:prstGeom prst="rect">
            <a:avLst/>
          </a:prstGeom>
          <a:ln cap="sq" w="38100">
            <a:solidFill>
              <a:srgbClr val="000000"/>
            </a:solidFill>
            <a:prstDash val="solid"/>
            <a:miter lim="800000"/>
          </a:ln>
          <a:effectLst>
            <a:outerShdw algn="tl" blurRad="50800" dir="2700000" dist="38100"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rrowheads="1" noChangeAspect="1"/>
          </p:cNvPicPr>
          <p:nvPr/>
        </p:nvPicPr>
        <p:blipFill>
          <a:blip cstate="print" r:embed="rId5">
            <a:extLst>
              <a:ext uri="{28A0092B-C50C-407E-A947-70E740481C1C}">
                <a14:useLocalDpi xmlns:a14="http://schemas.microsoft.com/office/drawing/2010/main" val="0"/>
              </a:ext>
            </a:extLst>
          </a:blip>
          <a:srcRect/>
          <a:stretch>
            <a:fillRect/>
          </a:stretch>
        </p:blipFill>
        <p:spPr bwMode="auto">
          <a:xfrm>
            <a:off x="4114800" y="1676400"/>
            <a:ext cx="4495800" cy="4495800"/>
          </a:xfrm>
          <a:prstGeom prst="rect">
            <a:avLst/>
          </a:prstGeom>
          <a:ln cap="sq" w="38100">
            <a:solidFill>
              <a:srgbClr val="000000"/>
            </a:solidFill>
            <a:prstDash val="solid"/>
            <a:miter lim="800000"/>
          </a:ln>
          <a:effectLst>
            <a:outerShdw algn="tl" blurRad="50800" dir="2700000" dist="38100"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6426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dur="indefinite" id="1" nodeType="tmRoot" restart="never"/>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41" y="0"/>
            <a:ext cx="9105519" cy="1143000"/>
          </a:xfrm>
        </p:spPr>
        <p:txBody>
          <a:bodyPr>
            <a:normAutofit fontScale="90000"/>
          </a:bodyPr>
          <a:lstStyle/>
          <a:p>
            <a:r>
              <a:rPr lang="en-US" b="1" dirty="0" smtClean="0">
                <a:solidFill>
                  <a:srgbClr val="CC0000"/>
                </a:solidFill>
              </a:rPr>
              <a:t>Why does the Blood in my arm look </a:t>
            </a:r>
            <a:r>
              <a:rPr lang="en-US" b="1" dirty="0" smtClean="0">
                <a:solidFill>
                  <a:schemeClr val="tx2">
                    <a:lumMod val="60000"/>
                    <a:lumOff val="40000"/>
                  </a:schemeClr>
                </a:solidFill>
              </a:rPr>
              <a:t>Blue</a:t>
            </a:r>
            <a:r>
              <a:rPr lang="en-US" b="1" dirty="0" smtClean="0">
                <a:solidFill>
                  <a:srgbClr val="CC0000"/>
                </a:solidFill>
              </a:rPr>
              <a:t>?</a:t>
            </a:r>
            <a:endParaRPr lang="en-US" b="1" dirty="0">
              <a:solidFill>
                <a:srgbClr val="CC0000"/>
              </a:solidFill>
            </a:endParaRPr>
          </a:p>
        </p:txBody>
      </p:sp>
      <p:cxnSp>
        <p:nvCxnSpPr>
          <p:cNvPr id="6" name="Straight Connector 5"/>
          <p:cNvCxnSpPr/>
          <p:nvPr/>
        </p:nvCxnSpPr>
        <p:spPr>
          <a:xfrm>
            <a:off x="1211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7693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8" name="Oval 7"/>
          <p:cNvSpPr/>
          <p:nvPr/>
        </p:nvSpPr>
        <p:spPr>
          <a:xfrm>
            <a:off x="4312158" y="914400"/>
            <a:ext cx="342900" cy="342900"/>
          </a:xfrm>
          <a:prstGeom prst="ellipse">
            <a:avLst/>
          </a:prstGeom>
          <a:solidFill>
            <a:srgbClr val="C00000"/>
          </a:solidFill>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785674" y="2057400"/>
            <a:ext cx="4053526" cy="3276600"/>
          </a:xfrm>
          <a:prstGeom prst="rect">
            <a:avLst/>
          </a:prstGeom>
          <a:solidFill>
            <a:srgbClr val="FFFFFF">
              <a:shade val="85000"/>
            </a:srgbClr>
          </a:solidFill>
          <a:ln w="952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cxnSp>
        <p:nvCxnSpPr>
          <p:cNvPr id="5" name="Straight Arrow Connector 4"/>
          <p:cNvCxnSpPr/>
          <p:nvPr/>
        </p:nvCxnSpPr>
        <p:spPr>
          <a:xfrm flipH="1">
            <a:off x="7162800" y="914400"/>
            <a:ext cx="990600" cy="1969411"/>
          </a:xfrm>
          <a:prstGeom prst="straightConnector1">
            <a:avLst/>
          </a:prstGeom>
          <a:ln w="76200">
            <a:solidFill>
              <a:schemeClr val="tx2">
                <a:lumMod val="40000"/>
                <a:lumOff val="60000"/>
              </a:schemeClr>
            </a:solidFill>
            <a:tailEnd type="arrow"/>
          </a:ln>
        </p:spPr>
        <p:style>
          <a:lnRef idx="3">
            <a:schemeClr val="dk1"/>
          </a:lnRef>
          <a:fillRef idx="0">
            <a:schemeClr val="dk1"/>
          </a:fillRef>
          <a:effectRef idx="2">
            <a:schemeClr val="dk1"/>
          </a:effectRef>
          <a:fontRef idx="minor">
            <a:schemeClr val="tx1"/>
          </a:fontRef>
        </p:style>
      </p:cxnSp>
      <p:sp>
        <p:nvSpPr>
          <p:cNvPr id="15" name="TextBox 14"/>
          <p:cNvSpPr txBox="1"/>
          <p:nvPr/>
        </p:nvSpPr>
        <p:spPr>
          <a:xfrm>
            <a:off x="209550" y="1371600"/>
            <a:ext cx="4362450" cy="5078313"/>
          </a:xfrm>
          <a:prstGeom prst="rect">
            <a:avLst/>
          </a:prstGeom>
          <a:noFill/>
          <a:ln>
            <a:solidFill>
              <a:srgbClr val="FF0000"/>
            </a:solidFill>
          </a:ln>
        </p:spPr>
        <p:txBody>
          <a:bodyPr wrap="square" rtlCol="0">
            <a:spAutoFit/>
          </a:bodyPr>
          <a:lstStyle/>
          <a:p>
            <a:pPr algn="ctr"/>
            <a:r>
              <a:rPr lang="en-US" sz="3600" dirty="0" smtClean="0">
                <a:solidFill>
                  <a:schemeClr val="accent1">
                    <a:lumMod val="40000"/>
                    <a:lumOff val="60000"/>
                  </a:schemeClr>
                </a:solidFill>
              </a:rPr>
              <a:t>Actually, blood </a:t>
            </a:r>
            <a:r>
              <a:rPr lang="en-US" sz="3600" dirty="0">
                <a:solidFill>
                  <a:schemeClr val="accent1">
                    <a:lumMod val="40000"/>
                    <a:lumOff val="60000"/>
                  </a:schemeClr>
                </a:solidFill>
              </a:rPr>
              <a:t>is always </a:t>
            </a:r>
            <a:r>
              <a:rPr lang="en-US" sz="3600" dirty="0" smtClean="0">
                <a:solidFill>
                  <a:schemeClr val="accent1">
                    <a:lumMod val="40000"/>
                    <a:lumOff val="60000"/>
                  </a:schemeClr>
                </a:solidFill>
              </a:rPr>
              <a:t>red! </a:t>
            </a:r>
            <a:br>
              <a:rPr lang="en-US" sz="3600" dirty="0" smtClean="0">
                <a:solidFill>
                  <a:schemeClr val="accent1">
                    <a:lumMod val="40000"/>
                    <a:lumOff val="60000"/>
                  </a:schemeClr>
                </a:solidFill>
              </a:rPr>
            </a:br>
            <a:r>
              <a:rPr lang="en-US" sz="3600" dirty="0" smtClean="0">
                <a:solidFill>
                  <a:schemeClr val="accent1">
                    <a:lumMod val="40000"/>
                    <a:lumOff val="60000"/>
                  </a:schemeClr>
                </a:solidFill>
              </a:rPr>
              <a:t/>
            </a:r>
            <a:br>
              <a:rPr lang="en-US" sz="3600" dirty="0" smtClean="0">
                <a:solidFill>
                  <a:schemeClr val="accent1">
                    <a:lumMod val="40000"/>
                    <a:lumOff val="60000"/>
                  </a:schemeClr>
                </a:solidFill>
              </a:rPr>
            </a:br>
            <a:r>
              <a:rPr lang="en-US" sz="3600" dirty="0" smtClean="0">
                <a:solidFill>
                  <a:schemeClr val="accent1">
                    <a:lumMod val="40000"/>
                    <a:lumOff val="60000"/>
                  </a:schemeClr>
                </a:solidFill>
              </a:rPr>
              <a:t>Veins </a:t>
            </a:r>
            <a:r>
              <a:rPr lang="en-US" sz="3600" dirty="0">
                <a:solidFill>
                  <a:schemeClr val="accent1">
                    <a:lumMod val="40000"/>
                    <a:lumOff val="60000"/>
                  </a:schemeClr>
                </a:solidFill>
              </a:rPr>
              <a:t>look blue because light has to penetrate the skin to illuminate them, </a:t>
            </a:r>
            <a:r>
              <a:rPr lang="en-US" sz="3600" dirty="0" smtClean="0">
                <a:solidFill>
                  <a:schemeClr val="accent1">
                    <a:lumMod val="40000"/>
                    <a:lumOff val="60000"/>
                  </a:schemeClr>
                </a:solidFill>
              </a:rPr>
              <a:t>the color that your eyes see is blue.</a:t>
            </a:r>
            <a:endParaRPr lang="en-US" sz="3600" dirty="0">
              <a:solidFill>
                <a:schemeClr val="accent1">
                  <a:lumMod val="40000"/>
                  <a:lumOff val="60000"/>
                </a:schemeClr>
              </a:solidFill>
            </a:endParaRPr>
          </a:p>
        </p:txBody>
      </p:sp>
    </p:spTree>
    <p:extLst>
      <p:ext uri="{BB962C8B-B14F-4D97-AF65-F5344CB8AC3E}">
        <p14:creationId xmlns:p14="http://schemas.microsoft.com/office/powerpoint/2010/main" val="375655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6705600" cy="1143000"/>
          </a:xfrm>
        </p:spPr>
        <p:txBody>
          <a:bodyPr/>
          <a:lstStyle/>
          <a:p>
            <a:r>
              <a:rPr lang="en-US" b="1" dirty="0" smtClean="0">
                <a:solidFill>
                  <a:srgbClr val="CC0000"/>
                </a:solidFill>
              </a:rPr>
              <a:t>Blood Vessels</a:t>
            </a:r>
            <a:endParaRPr lang="en-US" b="1" dirty="0">
              <a:solidFill>
                <a:srgbClr val="CC0000"/>
              </a:solidFill>
            </a:endParaRPr>
          </a:p>
        </p:txBody>
      </p:sp>
      <p:sp>
        <p:nvSpPr>
          <p:cNvPr id="3" name="Content Placeholder 2"/>
          <p:cNvSpPr>
            <a:spLocks noGrp="1"/>
          </p:cNvSpPr>
          <p:nvPr>
            <p:ph idx="1"/>
          </p:nvPr>
        </p:nvSpPr>
        <p:spPr>
          <a:xfrm>
            <a:off x="228600" y="1143000"/>
            <a:ext cx="4876800" cy="5715000"/>
          </a:xfrm>
        </p:spPr>
        <p:txBody>
          <a:bodyPr>
            <a:normAutofit lnSpcReduction="10000"/>
          </a:bodyPr>
          <a:lstStyle/>
          <a:p>
            <a:pPr marL="0" indent="0" algn="ctr">
              <a:buNone/>
            </a:pPr>
            <a:r>
              <a:rPr lang="en-US" sz="3500" b="1" dirty="0" smtClean="0">
                <a:solidFill>
                  <a:srgbClr val="00B0F0"/>
                </a:solidFill>
              </a:rPr>
              <a:t>Veins:</a:t>
            </a:r>
            <a:endParaRPr lang="en-US" sz="3500" b="1" dirty="0" smtClean="0">
              <a:solidFill>
                <a:srgbClr val="00B0F0"/>
              </a:solidFill>
            </a:endParaRPr>
          </a:p>
          <a:p>
            <a:pPr marL="0" indent="0" algn="ctr">
              <a:buNone/>
            </a:pPr>
            <a:r>
              <a:rPr lang="en-US" dirty="0" smtClean="0">
                <a:solidFill>
                  <a:schemeClr val="accent1">
                    <a:lumMod val="40000"/>
                    <a:lumOff val="60000"/>
                  </a:schemeClr>
                </a:solidFill>
              </a:rPr>
              <a:t>the </a:t>
            </a:r>
            <a:r>
              <a:rPr lang="en-US" dirty="0" smtClean="0">
                <a:solidFill>
                  <a:schemeClr val="accent1">
                    <a:lumMod val="40000"/>
                    <a:lumOff val="60000"/>
                  </a:schemeClr>
                </a:solidFill>
              </a:rPr>
              <a:t>pathway of oxygenated blood to the </a:t>
            </a:r>
            <a:r>
              <a:rPr lang="en-US" dirty="0" smtClean="0">
                <a:solidFill>
                  <a:schemeClr val="accent1">
                    <a:lumMod val="40000"/>
                    <a:lumOff val="60000"/>
                  </a:schemeClr>
                </a:solidFill>
              </a:rPr>
              <a:t>heart.</a:t>
            </a:r>
            <a:r>
              <a:rPr lang="en-US" dirty="0" smtClean="0">
                <a:solidFill>
                  <a:schemeClr val="accent1">
                    <a:lumMod val="40000"/>
                    <a:lumOff val="60000"/>
                  </a:schemeClr>
                </a:solidFill>
              </a:rPr>
              <a:t/>
            </a:r>
            <a:br>
              <a:rPr lang="en-US" dirty="0" smtClean="0">
                <a:solidFill>
                  <a:schemeClr val="accent1">
                    <a:lumMod val="40000"/>
                    <a:lumOff val="60000"/>
                  </a:schemeClr>
                </a:solidFill>
              </a:rPr>
            </a:br>
            <a:endParaRPr lang="en-US" sz="1500" dirty="0">
              <a:solidFill>
                <a:schemeClr val="accent1">
                  <a:lumMod val="40000"/>
                  <a:lumOff val="60000"/>
                </a:schemeClr>
              </a:solidFill>
            </a:endParaRPr>
          </a:p>
          <a:p>
            <a:pPr marL="0" indent="0" algn="ctr">
              <a:buNone/>
            </a:pPr>
            <a:r>
              <a:rPr lang="en-US" sz="3500" b="1" dirty="0" smtClean="0">
                <a:solidFill>
                  <a:srgbClr val="A40000"/>
                </a:solidFill>
              </a:rPr>
              <a:t>Arteries:</a:t>
            </a:r>
            <a:endParaRPr lang="en-US" sz="3500" b="1" dirty="0" smtClean="0">
              <a:solidFill>
                <a:srgbClr val="A40000"/>
              </a:solidFill>
            </a:endParaRPr>
          </a:p>
          <a:p>
            <a:pPr marL="0" indent="0" algn="ctr">
              <a:buNone/>
            </a:pPr>
            <a:r>
              <a:rPr lang="en-US" dirty="0">
                <a:solidFill>
                  <a:schemeClr val="accent1">
                    <a:lumMod val="40000"/>
                    <a:lumOff val="60000"/>
                  </a:schemeClr>
                </a:solidFill>
              </a:rPr>
              <a:t>t</a:t>
            </a:r>
            <a:r>
              <a:rPr lang="en-US" dirty="0" smtClean="0">
                <a:solidFill>
                  <a:schemeClr val="accent1">
                    <a:lumMod val="40000"/>
                    <a:lumOff val="60000"/>
                  </a:schemeClr>
                </a:solidFill>
              </a:rPr>
              <a:t>he </a:t>
            </a:r>
            <a:r>
              <a:rPr lang="en-US" dirty="0" smtClean="0">
                <a:solidFill>
                  <a:schemeClr val="accent1">
                    <a:lumMod val="40000"/>
                    <a:lumOff val="60000"/>
                  </a:schemeClr>
                </a:solidFill>
              </a:rPr>
              <a:t>pathway of oxygenated blood from the heart to the </a:t>
            </a:r>
            <a:r>
              <a:rPr lang="en-US" dirty="0" smtClean="0">
                <a:solidFill>
                  <a:schemeClr val="accent1">
                    <a:lumMod val="40000"/>
                    <a:lumOff val="60000"/>
                  </a:schemeClr>
                </a:solidFill>
              </a:rPr>
              <a:t>body.</a:t>
            </a:r>
            <a:r>
              <a:rPr lang="en-US" dirty="0" smtClean="0">
                <a:solidFill>
                  <a:schemeClr val="accent1">
                    <a:lumMod val="40000"/>
                    <a:lumOff val="60000"/>
                  </a:schemeClr>
                </a:solidFill>
              </a:rPr>
              <a:t/>
            </a:r>
            <a:br>
              <a:rPr lang="en-US" dirty="0" smtClean="0">
                <a:solidFill>
                  <a:schemeClr val="accent1">
                    <a:lumMod val="40000"/>
                    <a:lumOff val="60000"/>
                  </a:schemeClr>
                </a:solidFill>
              </a:rPr>
            </a:br>
            <a:endParaRPr lang="en-US" sz="1500" dirty="0">
              <a:solidFill>
                <a:schemeClr val="accent1">
                  <a:lumMod val="40000"/>
                  <a:lumOff val="60000"/>
                </a:schemeClr>
              </a:solidFill>
            </a:endParaRPr>
          </a:p>
          <a:p>
            <a:pPr marL="0" indent="0" algn="ctr">
              <a:buNone/>
            </a:pPr>
            <a:r>
              <a:rPr lang="en-US" sz="3500" b="1" dirty="0" smtClean="0">
                <a:solidFill>
                  <a:srgbClr val="774AD2"/>
                </a:solidFill>
              </a:rPr>
              <a:t>Capillaries:</a:t>
            </a:r>
            <a:endParaRPr lang="en-US" sz="3500" b="1" dirty="0" smtClean="0">
              <a:solidFill>
                <a:srgbClr val="774AD2"/>
              </a:solidFill>
            </a:endParaRPr>
          </a:p>
          <a:p>
            <a:pPr marL="0" indent="0" algn="ctr">
              <a:buNone/>
            </a:pPr>
            <a:r>
              <a:rPr lang="en-US" dirty="0">
                <a:solidFill>
                  <a:schemeClr val="accent1">
                    <a:lumMod val="40000"/>
                    <a:lumOff val="60000"/>
                  </a:schemeClr>
                </a:solidFill>
              </a:rPr>
              <a:t>t</a:t>
            </a:r>
            <a:r>
              <a:rPr lang="en-US" dirty="0" smtClean="0">
                <a:solidFill>
                  <a:schemeClr val="accent1">
                    <a:lumMod val="40000"/>
                    <a:lumOff val="60000"/>
                  </a:schemeClr>
                </a:solidFill>
              </a:rPr>
              <a:t>he </a:t>
            </a:r>
            <a:r>
              <a:rPr lang="en-US" dirty="0" smtClean="0">
                <a:solidFill>
                  <a:schemeClr val="accent1">
                    <a:lumMod val="40000"/>
                    <a:lumOff val="60000"/>
                  </a:schemeClr>
                </a:solidFill>
              </a:rPr>
              <a:t>small pathways that connect arteries to </a:t>
            </a:r>
            <a:r>
              <a:rPr lang="en-US" dirty="0" smtClean="0">
                <a:solidFill>
                  <a:schemeClr val="accent1">
                    <a:lumMod val="40000"/>
                    <a:lumOff val="60000"/>
                  </a:schemeClr>
                </a:solidFill>
              </a:rPr>
              <a:t>veins.</a:t>
            </a:r>
            <a:endParaRPr lang="en-US" dirty="0">
              <a:solidFill>
                <a:schemeClr val="accent1">
                  <a:lumMod val="40000"/>
                  <a:lumOff val="60000"/>
                </a:schemeClr>
              </a:solidFill>
            </a:endParaRPr>
          </a:p>
        </p:txBody>
      </p:sp>
      <p:cxnSp>
        <p:nvCxnSpPr>
          <p:cNvPr id="6" name="Straight Connector 5"/>
          <p:cNvCxnSpPr/>
          <p:nvPr/>
        </p:nvCxnSpPr>
        <p:spPr>
          <a:xfrm>
            <a:off x="1211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7693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8" name="Oval 7"/>
          <p:cNvSpPr/>
          <p:nvPr/>
        </p:nvSpPr>
        <p:spPr>
          <a:xfrm>
            <a:off x="4312158" y="914400"/>
            <a:ext cx="342900" cy="342900"/>
          </a:xfrm>
          <a:prstGeom prst="ellipse">
            <a:avLst/>
          </a:prstGeom>
          <a:solidFill>
            <a:srgbClr val="C00000"/>
          </a:solidFill>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8983" y="1219200"/>
            <a:ext cx="2498217" cy="18719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6876" y="3200400"/>
            <a:ext cx="3179763" cy="35825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807385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6705600" cy="1143000"/>
          </a:xfrm>
        </p:spPr>
        <p:txBody>
          <a:bodyPr/>
          <a:lstStyle/>
          <a:p>
            <a:r>
              <a:rPr lang="en-US" b="1" dirty="0" smtClean="0">
                <a:solidFill>
                  <a:srgbClr val="CC0000"/>
                </a:solidFill>
              </a:rPr>
              <a:t>Blood Vessels</a:t>
            </a:r>
            <a:endParaRPr lang="en-US" b="1" dirty="0">
              <a:solidFill>
                <a:srgbClr val="CC0000"/>
              </a:solidFill>
            </a:endParaRPr>
          </a:p>
        </p:txBody>
      </p:sp>
      <p:sp>
        <p:nvSpPr>
          <p:cNvPr id="3" name="Content Placeholder 2"/>
          <p:cNvSpPr>
            <a:spLocks noGrp="1"/>
          </p:cNvSpPr>
          <p:nvPr>
            <p:ph idx="1"/>
          </p:nvPr>
        </p:nvSpPr>
        <p:spPr>
          <a:xfrm>
            <a:off x="228600" y="1066800"/>
            <a:ext cx="3681984" cy="5638800"/>
          </a:xfrm>
        </p:spPr>
        <p:txBody>
          <a:bodyPr>
            <a:normAutofit/>
          </a:bodyPr>
          <a:lstStyle/>
          <a:p>
            <a:pPr marL="0" indent="0" algn="ctr">
              <a:buNone/>
            </a:pPr>
            <a:r>
              <a:rPr lang="en-US" sz="2800" b="1" dirty="0" smtClean="0">
                <a:solidFill>
                  <a:schemeClr val="accent1">
                    <a:lumMod val="40000"/>
                    <a:lumOff val="60000"/>
                  </a:schemeClr>
                </a:solidFill>
              </a:rPr>
              <a:t>An animal’s blood vessels are located all over the entire body. </a:t>
            </a:r>
          </a:p>
          <a:p>
            <a:pPr marL="0" indent="0">
              <a:buNone/>
            </a:pPr>
            <a:endParaRPr lang="en-US" sz="2800" b="1" dirty="0">
              <a:solidFill>
                <a:schemeClr val="accent1">
                  <a:lumMod val="40000"/>
                  <a:lumOff val="60000"/>
                </a:schemeClr>
              </a:solidFill>
            </a:endParaRPr>
          </a:p>
          <a:p>
            <a:pPr marL="0" indent="0">
              <a:buNone/>
            </a:pPr>
            <a:r>
              <a:rPr lang="en-US" sz="2800" b="1" dirty="0" smtClean="0">
                <a:solidFill>
                  <a:schemeClr val="accent1">
                    <a:lumMod val="40000"/>
                    <a:lumOff val="60000"/>
                  </a:schemeClr>
                </a:solidFill>
              </a:rPr>
              <a:t>They lead oxygenated blood to tissues and organs. </a:t>
            </a:r>
          </a:p>
          <a:p>
            <a:pPr marL="0" indent="0">
              <a:buNone/>
            </a:pPr>
            <a:endParaRPr lang="en-US" sz="2800" b="1" dirty="0" smtClean="0">
              <a:solidFill>
                <a:schemeClr val="accent1">
                  <a:lumMod val="40000"/>
                  <a:lumOff val="60000"/>
                </a:schemeClr>
              </a:solidFill>
            </a:endParaRPr>
          </a:p>
          <a:p>
            <a:pPr marL="0" indent="0">
              <a:buNone/>
            </a:pPr>
            <a:r>
              <a:rPr lang="en-US" sz="2800" b="1" dirty="0" smtClean="0">
                <a:solidFill>
                  <a:schemeClr val="accent1">
                    <a:lumMod val="40000"/>
                    <a:lumOff val="60000"/>
                  </a:schemeClr>
                </a:solidFill>
              </a:rPr>
              <a:t>They also lead </a:t>
            </a:r>
            <a:br>
              <a:rPr lang="en-US" sz="2800" b="1" dirty="0" smtClean="0">
                <a:solidFill>
                  <a:schemeClr val="accent1">
                    <a:lumMod val="40000"/>
                    <a:lumOff val="60000"/>
                  </a:schemeClr>
                </a:solidFill>
              </a:rPr>
            </a:br>
            <a:r>
              <a:rPr lang="en-US" sz="2800" b="1" dirty="0" smtClean="0">
                <a:solidFill>
                  <a:schemeClr val="accent1">
                    <a:lumMod val="40000"/>
                    <a:lumOff val="60000"/>
                  </a:schemeClr>
                </a:solidFill>
              </a:rPr>
              <a:t>de-oxygenated/waste filled blood away from these tissues.</a:t>
            </a:r>
            <a:endParaRPr lang="en-US" sz="2400" dirty="0">
              <a:solidFill>
                <a:schemeClr val="accent1">
                  <a:lumMod val="40000"/>
                  <a:lumOff val="60000"/>
                </a:schemeClr>
              </a:solidFill>
            </a:endParaRPr>
          </a:p>
        </p:txBody>
      </p:sp>
      <p:cxnSp>
        <p:nvCxnSpPr>
          <p:cNvPr id="6" name="Straight Connector 5"/>
          <p:cNvCxnSpPr/>
          <p:nvPr/>
        </p:nvCxnSpPr>
        <p:spPr>
          <a:xfrm>
            <a:off x="1211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7693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8" name="Oval 7"/>
          <p:cNvSpPr/>
          <p:nvPr/>
        </p:nvSpPr>
        <p:spPr>
          <a:xfrm>
            <a:off x="4312158" y="914400"/>
            <a:ext cx="342900" cy="342900"/>
          </a:xfrm>
          <a:prstGeom prst="ellipse">
            <a:avLst/>
          </a:prstGeom>
          <a:solidFill>
            <a:srgbClr val="C00000"/>
          </a:solidFill>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314"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810000" y="1676400"/>
            <a:ext cx="5150358" cy="44064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179866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2258" y="0"/>
            <a:ext cx="6705600" cy="1143000"/>
          </a:xfrm>
        </p:spPr>
        <p:txBody>
          <a:bodyPr/>
          <a:lstStyle/>
          <a:p>
            <a:r>
              <a:rPr lang="en-US" b="1" dirty="0" smtClean="0">
                <a:solidFill>
                  <a:srgbClr val="CC0000"/>
                </a:solidFill>
              </a:rPr>
              <a:t>Blood Vessels- </a:t>
            </a:r>
            <a:r>
              <a:rPr lang="en-US" b="1" dirty="0" smtClean="0">
                <a:solidFill>
                  <a:srgbClr val="774AD2"/>
                </a:solidFill>
              </a:rPr>
              <a:t>Capillaries</a:t>
            </a:r>
            <a:endParaRPr lang="en-US" b="1" dirty="0">
              <a:solidFill>
                <a:srgbClr val="774AD2"/>
              </a:solidFill>
            </a:endParaRPr>
          </a:p>
        </p:txBody>
      </p:sp>
      <p:sp>
        <p:nvSpPr>
          <p:cNvPr id="3" name="Content Placeholder 2"/>
          <p:cNvSpPr>
            <a:spLocks noGrp="1"/>
          </p:cNvSpPr>
          <p:nvPr>
            <p:ph idx="1"/>
          </p:nvPr>
        </p:nvSpPr>
        <p:spPr>
          <a:xfrm>
            <a:off x="182880" y="1257300"/>
            <a:ext cx="5684519" cy="1104900"/>
          </a:xfrm>
          <a:ln w="57150">
            <a:solidFill>
              <a:srgbClr val="FF0000"/>
            </a:solidFill>
          </a:ln>
        </p:spPr>
        <p:txBody>
          <a:bodyPr>
            <a:noAutofit/>
          </a:bodyPr>
          <a:lstStyle/>
          <a:p>
            <a:pPr marL="0" indent="0" algn="ctr">
              <a:buNone/>
            </a:pPr>
            <a:r>
              <a:rPr lang="en-US" dirty="0" smtClean="0">
                <a:solidFill>
                  <a:schemeClr val="accent1">
                    <a:lumMod val="40000"/>
                    <a:lumOff val="60000"/>
                  </a:schemeClr>
                </a:solidFill>
              </a:rPr>
              <a:t>Oxygen rich blood travels from the heart, through arteries.</a:t>
            </a:r>
            <a:endParaRPr lang="en-US" dirty="0">
              <a:solidFill>
                <a:schemeClr val="accent1">
                  <a:lumMod val="40000"/>
                  <a:lumOff val="60000"/>
                </a:schemeClr>
              </a:solidFill>
            </a:endParaRPr>
          </a:p>
        </p:txBody>
      </p:sp>
      <p:cxnSp>
        <p:nvCxnSpPr>
          <p:cNvPr id="6" name="Straight Connector 5"/>
          <p:cNvCxnSpPr/>
          <p:nvPr/>
        </p:nvCxnSpPr>
        <p:spPr>
          <a:xfrm>
            <a:off x="1211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7693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8" name="Oval 7"/>
          <p:cNvSpPr/>
          <p:nvPr/>
        </p:nvSpPr>
        <p:spPr>
          <a:xfrm>
            <a:off x="4312158" y="914400"/>
            <a:ext cx="342900" cy="342900"/>
          </a:xfrm>
          <a:prstGeom prst="ellipse">
            <a:avLst/>
          </a:prstGeom>
          <a:solidFill>
            <a:srgbClr val="C00000"/>
          </a:solidFill>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822642" y="2460441"/>
            <a:ext cx="5289917" cy="3048001"/>
          </a:xfrm>
          <a:prstGeom prst="roundRect">
            <a:avLst>
              <a:gd name="adj" fmla="val 16667"/>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52402" y="2640009"/>
            <a:ext cx="5638798" cy="2160591"/>
          </a:xfrm>
          <a:prstGeom prst="rect">
            <a:avLst/>
          </a:prstGeom>
          <a:ln w="57150">
            <a:solidFill>
              <a:srgbClr val="774AD2"/>
            </a:solidFill>
          </a:ln>
        </p:spPr>
        <p:txBody>
          <a:bodyPr wrap="square">
            <a:spAutoFit/>
          </a:bodyPr>
          <a:lstStyle/>
          <a:p>
            <a:pPr lvl="0" algn="ctr">
              <a:spcBef>
                <a:spcPct val="20000"/>
              </a:spcBef>
            </a:pPr>
            <a:r>
              <a:rPr lang="en-US" sz="3200" dirty="0">
                <a:solidFill>
                  <a:srgbClr val="4F81BD">
                    <a:lumMod val="40000"/>
                    <a:lumOff val="60000"/>
                  </a:srgbClr>
                </a:solidFill>
              </a:rPr>
              <a:t>In the capillaries, Oxygen is transferred to the </a:t>
            </a:r>
            <a:r>
              <a:rPr lang="en-US" sz="3200" dirty="0" smtClean="0">
                <a:solidFill>
                  <a:srgbClr val="4F81BD">
                    <a:lumMod val="40000"/>
                    <a:lumOff val="60000"/>
                  </a:srgbClr>
                </a:solidFill>
              </a:rPr>
              <a:t>tissues.</a:t>
            </a:r>
            <a:endParaRPr lang="en-US" sz="3200" dirty="0">
              <a:solidFill>
                <a:srgbClr val="4F81BD">
                  <a:lumMod val="40000"/>
                  <a:lumOff val="60000"/>
                </a:srgbClr>
              </a:solidFill>
            </a:endParaRPr>
          </a:p>
          <a:p>
            <a:pPr lvl="0" algn="ctr">
              <a:spcBef>
                <a:spcPct val="20000"/>
              </a:spcBef>
            </a:pPr>
            <a:r>
              <a:rPr lang="en-US" sz="3200" dirty="0">
                <a:solidFill>
                  <a:srgbClr val="4F81BD">
                    <a:lumMod val="40000"/>
                    <a:lumOff val="60000"/>
                  </a:srgbClr>
                </a:solidFill>
              </a:rPr>
              <a:t>Waste from the tissue cells is then transferred into the </a:t>
            </a:r>
            <a:r>
              <a:rPr lang="en-US" sz="3200" dirty="0" smtClean="0">
                <a:solidFill>
                  <a:srgbClr val="4F81BD">
                    <a:lumMod val="40000"/>
                    <a:lumOff val="60000"/>
                  </a:srgbClr>
                </a:solidFill>
              </a:rPr>
              <a:t>blood.</a:t>
            </a:r>
            <a:endParaRPr lang="en-US" sz="3200" dirty="0">
              <a:solidFill>
                <a:srgbClr val="4F81BD">
                  <a:lumMod val="40000"/>
                  <a:lumOff val="60000"/>
                </a:srgbClr>
              </a:solidFill>
            </a:endParaRPr>
          </a:p>
        </p:txBody>
      </p:sp>
      <p:sp>
        <p:nvSpPr>
          <p:cNvPr id="10" name="Rectangle 9"/>
          <p:cNvSpPr/>
          <p:nvPr/>
        </p:nvSpPr>
        <p:spPr>
          <a:xfrm>
            <a:off x="152400" y="5059740"/>
            <a:ext cx="5638797" cy="1569660"/>
          </a:xfrm>
          <a:prstGeom prst="rect">
            <a:avLst/>
          </a:prstGeom>
          <a:ln w="57150">
            <a:solidFill>
              <a:srgbClr val="00B0F0"/>
            </a:solidFill>
          </a:ln>
        </p:spPr>
        <p:txBody>
          <a:bodyPr wrap="square">
            <a:spAutoFit/>
          </a:bodyPr>
          <a:lstStyle/>
          <a:p>
            <a:pPr algn="ctr"/>
            <a:r>
              <a:rPr lang="en-US" sz="3200" dirty="0">
                <a:solidFill>
                  <a:srgbClr val="4F81BD">
                    <a:lumMod val="40000"/>
                    <a:lumOff val="60000"/>
                  </a:srgbClr>
                </a:solidFill>
              </a:rPr>
              <a:t>Non-Oxygenated blood returns to the heart to collect </a:t>
            </a:r>
            <a:r>
              <a:rPr lang="en-US" sz="3200" dirty="0" smtClean="0">
                <a:solidFill>
                  <a:srgbClr val="4F81BD">
                    <a:lumMod val="40000"/>
                    <a:lumOff val="60000"/>
                  </a:srgbClr>
                </a:solidFill>
              </a:rPr>
              <a:t>oxygen </a:t>
            </a:r>
            <a:endParaRPr lang="en-US" sz="3200" dirty="0">
              <a:solidFill>
                <a:schemeClr val="accent1">
                  <a:lumMod val="40000"/>
                  <a:lumOff val="60000"/>
                </a:schemeClr>
              </a:solidFill>
            </a:endParaRPr>
          </a:p>
          <a:p>
            <a:pPr algn="ctr"/>
            <a:r>
              <a:rPr lang="en-US" sz="3200" dirty="0">
                <a:solidFill>
                  <a:schemeClr val="accent1">
                    <a:lumMod val="40000"/>
                    <a:lumOff val="60000"/>
                  </a:schemeClr>
                </a:solidFill>
              </a:rPr>
              <a:t>again</a:t>
            </a:r>
            <a:r>
              <a:rPr lang="en-US" sz="3200" dirty="0" smtClean="0">
                <a:solidFill>
                  <a:schemeClr val="accent1">
                    <a:lumMod val="40000"/>
                    <a:lumOff val="60000"/>
                  </a:schemeClr>
                </a:solidFill>
              </a:rPr>
              <a:t>.</a:t>
            </a:r>
            <a:r>
              <a:rPr lang="en-US" sz="3200" dirty="0" smtClean="0">
                <a:solidFill>
                  <a:srgbClr val="4F81BD">
                    <a:lumMod val="40000"/>
                    <a:lumOff val="60000"/>
                  </a:srgbClr>
                </a:solidFill>
              </a:rPr>
              <a:t> </a:t>
            </a:r>
            <a:endParaRPr lang="en-US" dirty="0"/>
          </a:p>
        </p:txBody>
      </p:sp>
      <p:cxnSp>
        <p:nvCxnSpPr>
          <p:cNvPr id="13" name="Straight Arrow Connector 12"/>
          <p:cNvCxnSpPr/>
          <p:nvPr/>
        </p:nvCxnSpPr>
        <p:spPr>
          <a:xfrm>
            <a:off x="3025140" y="2209800"/>
            <a:ext cx="0" cy="533400"/>
          </a:xfrm>
          <a:prstGeom prst="straightConnector1">
            <a:avLst/>
          </a:prstGeom>
          <a:ln w="76200">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20" name="Straight Arrow Connector 19"/>
          <p:cNvCxnSpPr/>
          <p:nvPr/>
        </p:nvCxnSpPr>
        <p:spPr>
          <a:xfrm>
            <a:off x="3008376" y="4724400"/>
            <a:ext cx="0" cy="533400"/>
          </a:xfrm>
          <a:prstGeom prst="straightConnector1">
            <a:avLst/>
          </a:prstGeom>
          <a:ln w="76200">
            <a:solidFill>
              <a:srgbClr val="00B0F0"/>
            </a:solidFill>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8719142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971800" y="4128406"/>
            <a:ext cx="3200400" cy="2577194"/>
            <a:chOff x="425958" y="1070610"/>
            <a:chExt cx="6400800" cy="4724833"/>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958" y="1070610"/>
              <a:ext cx="6400800" cy="4724833"/>
            </a:xfrm>
            <a:prstGeom prst="roundRect">
              <a:avLst>
                <a:gd name="adj" fmla="val 958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79223" y="3630555"/>
              <a:ext cx="1891282" cy="1621956"/>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grpSp>
      <p:sp>
        <p:nvSpPr>
          <p:cNvPr id="2" name="Title 1"/>
          <p:cNvSpPr>
            <a:spLocks noGrp="1"/>
          </p:cNvSpPr>
          <p:nvPr>
            <p:ph type="title"/>
          </p:nvPr>
        </p:nvSpPr>
        <p:spPr>
          <a:xfrm>
            <a:off x="571500" y="0"/>
            <a:ext cx="8001000" cy="1143000"/>
          </a:xfrm>
        </p:spPr>
        <p:txBody>
          <a:bodyPr>
            <a:normAutofit/>
          </a:bodyPr>
          <a:lstStyle/>
          <a:p>
            <a:r>
              <a:rPr lang="en-US" b="1" dirty="0" smtClean="0">
                <a:solidFill>
                  <a:srgbClr val="CC0000"/>
                </a:solidFill>
                <a:effectLst>
                  <a:outerShdw blurRad="38100" dist="38100" dir="2700000" algn="tl">
                    <a:srgbClr val="000000">
                      <a:alpha val="43137"/>
                    </a:srgbClr>
                  </a:outerShdw>
                </a:effectLst>
              </a:rPr>
              <a:t>What is the Circulatory System?</a:t>
            </a:r>
            <a:endParaRPr lang="en-US" b="1" dirty="0">
              <a:solidFill>
                <a:srgbClr val="CC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371600"/>
            <a:ext cx="8229600" cy="5334000"/>
          </a:xfrm>
        </p:spPr>
        <p:txBody>
          <a:bodyPr/>
          <a:lstStyle/>
          <a:p>
            <a:r>
              <a:rPr lang="en-US" dirty="0" smtClean="0">
                <a:solidFill>
                  <a:schemeClr val="accent1">
                    <a:lumMod val="40000"/>
                    <a:lumOff val="60000"/>
                  </a:schemeClr>
                </a:solidFill>
                <a:effectLst>
                  <a:outerShdw blurRad="38100" dist="38100" dir="2700000" algn="tl">
                    <a:srgbClr val="000000">
                      <a:alpha val="43137"/>
                    </a:srgbClr>
                  </a:outerShdw>
                </a:effectLst>
              </a:rPr>
              <a:t>An animal’s body system  concerned with the </a:t>
            </a:r>
            <a:br>
              <a:rPr lang="en-US" dirty="0" smtClean="0">
                <a:solidFill>
                  <a:schemeClr val="accent1">
                    <a:lumMod val="40000"/>
                    <a:lumOff val="60000"/>
                  </a:schemeClr>
                </a:solidFill>
                <a:effectLst>
                  <a:outerShdw blurRad="38100" dist="38100" dir="2700000" algn="tl">
                    <a:srgbClr val="000000">
                      <a:alpha val="43137"/>
                    </a:srgbClr>
                  </a:outerShdw>
                </a:effectLst>
              </a:rPr>
            </a:br>
            <a:r>
              <a:rPr lang="en-US" dirty="0" smtClean="0">
                <a:solidFill>
                  <a:srgbClr val="C00000"/>
                </a:solidFill>
                <a:effectLst>
                  <a:outerShdw blurRad="38100" dist="38100" dir="2700000" algn="tl">
                    <a:srgbClr val="000000">
                      <a:alpha val="43137"/>
                    </a:srgbClr>
                  </a:outerShdw>
                </a:effectLst>
              </a:rPr>
              <a:t>transport</a:t>
            </a:r>
            <a:r>
              <a:rPr lang="en-US" dirty="0" smtClean="0">
                <a:solidFill>
                  <a:schemeClr val="accent1">
                    <a:lumMod val="40000"/>
                    <a:lumOff val="60000"/>
                  </a:schemeClr>
                </a:solidFill>
                <a:effectLst>
                  <a:outerShdw blurRad="38100" dist="38100" dir="2700000" algn="tl">
                    <a:srgbClr val="000000">
                      <a:alpha val="43137"/>
                    </a:srgbClr>
                  </a:outerShdw>
                </a:effectLst>
              </a:rPr>
              <a:t> of blood through the heart, blood vessels and lungs.</a:t>
            </a:r>
            <a:br>
              <a:rPr lang="en-US" dirty="0" smtClean="0">
                <a:solidFill>
                  <a:schemeClr val="accent1">
                    <a:lumMod val="40000"/>
                    <a:lumOff val="60000"/>
                  </a:schemeClr>
                </a:solidFill>
                <a:effectLst>
                  <a:outerShdw blurRad="38100" dist="38100" dir="2700000" algn="tl">
                    <a:srgbClr val="000000">
                      <a:alpha val="43137"/>
                    </a:srgbClr>
                  </a:outerShdw>
                </a:effectLst>
              </a:rPr>
            </a:br>
            <a:endParaRPr lang="en-US" sz="1400" dirty="0" smtClean="0">
              <a:solidFill>
                <a:schemeClr val="accent1">
                  <a:lumMod val="40000"/>
                  <a:lumOff val="60000"/>
                </a:schemeClr>
              </a:solidFill>
              <a:effectLst>
                <a:outerShdw blurRad="38100" dist="38100" dir="2700000" algn="tl">
                  <a:srgbClr val="000000">
                    <a:alpha val="43137"/>
                  </a:srgbClr>
                </a:outerShdw>
              </a:effectLst>
            </a:endParaRPr>
          </a:p>
          <a:p>
            <a:r>
              <a:rPr lang="en-US" dirty="0" smtClean="0">
                <a:solidFill>
                  <a:schemeClr val="accent1">
                    <a:lumMod val="40000"/>
                    <a:lumOff val="60000"/>
                  </a:schemeClr>
                </a:solidFill>
                <a:effectLst>
                  <a:outerShdw blurRad="38100" dist="38100" dir="2700000" algn="tl">
                    <a:srgbClr val="000000">
                      <a:alpha val="43137"/>
                    </a:srgbClr>
                  </a:outerShdw>
                </a:effectLst>
              </a:rPr>
              <a:t>Helps </a:t>
            </a:r>
            <a:r>
              <a:rPr lang="en-US" dirty="0">
                <a:solidFill>
                  <a:srgbClr val="C00000"/>
                </a:solidFill>
                <a:effectLst>
                  <a:outerShdw blurRad="38100" dist="38100" dir="2700000" algn="tl">
                    <a:srgbClr val="000000">
                      <a:alpha val="43137"/>
                    </a:srgbClr>
                  </a:outerShdw>
                </a:effectLst>
              </a:rPr>
              <a:t>m</a:t>
            </a:r>
            <a:r>
              <a:rPr lang="en-US" dirty="0" smtClean="0">
                <a:solidFill>
                  <a:srgbClr val="C00000"/>
                </a:solidFill>
                <a:effectLst>
                  <a:outerShdw blurRad="38100" dist="38100" dir="2700000" algn="tl">
                    <a:srgbClr val="000000">
                      <a:alpha val="43137"/>
                    </a:srgbClr>
                  </a:outerShdw>
                </a:effectLst>
              </a:rPr>
              <a:t>ove</a:t>
            </a:r>
            <a:r>
              <a:rPr lang="en-US" dirty="0" smtClean="0">
                <a:solidFill>
                  <a:schemeClr val="accent1">
                    <a:lumMod val="40000"/>
                    <a:lumOff val="60000"/>
                  </a:schemeClr>
                </a:solidFill>
                <a:effectLst>
                  <a:outerShdw blurRad="38100" dist="38100" dir="2700000" algn="tl">
                    <a:srgbClr val="000000">
                      <a:alpha val="43137"/>
                    </a:srgbClr>
                  </a:outerShdw>
                </a:effectLst>
              </a:rPr>
              <a:t> digested nutrients, oxygen, waste, and other materials around the body. </a:t>
            </a:r>
            <a:br>
              <a:rPr lang="en-US" dirty="0" smtClean="0">
                <a:solidFill>
                  <a:schemeClr val="accent1">
                    <a:lumMod val="40000"/>
                    <a:lumOff val="60000"/>
                  </a:schemeClr>
                </a:solidFill>
                <a:effectLst>
                  <a:outerShdw blurRad="38100" dist="38100" dir="2700000" algn="tl">
                    <a:srgbClr val="000000">
                      <a:alpha val="43137"/>
                    </a:srgbClr>
                  </a:outerShdw>
                </a:effectLst>
              </a:rPr>
            </a:br>
            <a:endParaRPr lang="en-US" dirty="0" smtClean="0">
              <a:solidFill>
                <a:schemeClr val="accent1">
                  <a:lumMod val="40000"/>
                  <a:lumOff val="60000"/>
                </a:schemeClr>
              </a:solidFill>
              <a:effectLst>
                <a:outerShdw blurRad="38100" dist="38100" dir="2700000" algn="tl">
                  <a:srgbClr val="000000">
                    <a:alpha val="43137"/>
                  </a:srgbClr>
                </a:outerShdw>
              </a:effectLst>
            </a:endParaRPr>
          </a:p>
        </p:txBody>
      </p:sp>
      <p:cxnSp>
        <p:nvCxnSpPr>
          <p:cNvPr id="6" name="Straight Connector 5"/>
          <p:cNvCxnSpPr/>
          <p:nvPr/>
        </p:nvCxnSpPr>
        <p:spPr>
          <a:xfrm>
            <a:off x="1211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7693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8" name="Oval 7"/>
          <p:cNvSpPr/>
          <p:nvPr/>
        </p:nvSpPr>
        <p:spPr>
          <a:xfrm>
            <a:off x="4312158" y="914400"/>
            <a:ext cx="342900" cy="342900"/>
          </a:xfrm>
          <a:prstGeom prst="ellipse">
            <a:avLst/>
          </a:prstGeom>
          <a:solidFill>
            <a:srgbClr val="C00000"/>
          </a:solidFill>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580098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 Nye The Science Guy- Theme Song.mp3">
            <a:hlinkClick r:id="" action="ppaction://media"/>
          </p:cNvPr>
          <p:cNvPicPr>
            <a:picLocks noChangeAspect="1"/>
          </p:cNvPicPr>
          <p:nvPr>
            <a:audioFile r:link="rId1"/>
            <p:extLst>
              <p:ext uri="{DAA4B4D4-6D71-4841-9C94-3DE7FCFB9230}">
                <p14:media xmlns:p14="http://schemas.microsoft.com/office/powerpoint/2010/main" r:embed="rId2">
                  <p14:trim end="56049.8333"/>
                </p14:media>
              </p:ext>
            </p:extLst>
          </p:nvPr>
        </p:nvPicPr>
        <p:blipFill>
          <a:blip r:embed="rId7"/>
          <a:stretch>
            <a:fillRect/>
          </a:stretch>
        </p:blipFill>
        <p:spPr>
          <a:xfrm>
            <a:off x="4784598" y="3505200"/>
            <a:ext cx="609600" cy="609600"/>
          </a:xfrm>
          <a:prstGeom prst="rect">
            <a:avLst/>
          </a:prstGeom>
        </p:spPr>
      </p:pic>
      <p:sp>
        <p:nvSpPr>
          <p:cNvPr id="2" name="Title 1"/>
          <p:cNvSpPr>
            <a:spLocks noGrp="1"/>
          </p:cNvSpPr>
          <p:nvPr>
            <p:ph type="title"/>
          </p:nvPr>
        </p:nvSpPr>
        <p:spPr>
          <a:xfrm>
            <a:off x="1219200" y="0"/>
            <a:ext cx="6705600" cy="1143000"/>
          </a:xfrm>
        </p:spPr>
        <p:txBody>
          <a:bodyPr/>
          <a:lstStyle/>
          <a:p>
            <a:r>
              <a:rPr lang="en-US" b="1" dirty="0" smtClean="0">
                <a:solidFill>
                  <a:srgbClr val="CC0000"/>
                </a:solidFill>
              </a:rPr>
              <a:t>Blood and Blood Vessels</a:t>
            </a:r>
            <a:endParaRPr lang="en-US" b="1" dirty="0">
              <a:solidFill>
                <a:srgbClr val="CC0000"/>
              </a:solidFill>
            </a:endParaRPr>
          </a:p>
        </p:txBody>
      </p:sp>
      <p:pic>
        <p:nvPicPr>
          <p:cNvPr id="4" name="Circulatory System   Bill Nye on the Heart (Part 2).wmv">
            <a:hlinkClick r:id="" action="ppaction://media"/>
          </p:cNvPr>
          <p:cNvPicPr>
            <a:picLocks noGrp="1" noChangeAspect="1"/>
          </p:cNvPicPr>
          <p:nvPr>
            <p:ph idx="1"/>
            <a:videoFile r:link="rId3"/>
            <p:extLst>
              <p:ext uri="{DAA4B4D4-6D71-4841-9C94-3DE7FCFB9230}">
                <p14:media xmlns:p14="http://schemas.microsoft.com/office/powerpoint/2010/main" r:embed="rId4">
                  <p14:trim st="269000" end="126133"/>
                  <p14:fade out="100"/>
                </p14:media>
              </p:ext>
            </p:extLst>
          </p:nvPr>
        </p:nvPicPr>
        <p:blipFill>
          <a:blip r:embed="rId8"/>
          <a:stretch>
            <a:fillRect/>
          </a:stretch>
        </p:blipFill>
        <p:spPr>
          <a:xfrm>
            <a:off x="1295400" y="1257300"/>
            <a:ext cx="7137400" cy="5353050"/>
          </a:xfrm>
        </p:spPr>
      </p:pic>
      <p:cxnSp>
        <p:nvCxnSpPr>
          <p:cNvPr id="6" name="Straight Connector 5"/>
          <p:cNvCxnSpPr/>
          <p:nvPr/>
        </p:nvCxnSpPr>
        <p:spPr>
          <a:xfrm>
            <a:off x="1211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7693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8" name="Oval 7"/>
          <p:cNvSpPr/>
          <p:nvPr/>
        </p:nvSpPr>
        <p:spPr>
          <a:xfrm>
            <a:off x="4312158" y="914400"/>
            <a:ext cx="342900" cy="342900"/>
          </a:xfrm>
          <a:prstGeom prst="ellipse">
            <a:avLst/>
          </a:prstGeom>
          <a:solidFill>
            <a:srgbClr val="C00000"/>
          </a:solidFill>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759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 fill="hold"/>
                                        <p:tgtEl>
                                          <p:spTgt spid="4"/>
                                        </p:tgtEl>
                                      </p:cBhvr>
                                    </p:cmd>
                                  </p:childTnLst>
                                </p:cTn>
                              </p:par>
                            </p:childTnLst>
                          </p:cTn>
                        </p:par>
                        <p:par>
                          <p:cTn id="7" fill="hold">
                            <p:stCondLst>
                              <p:cond delay="108600"/>
                            </p:stCondLst>
                            <p:childTnLst>
                              <p:par>
                                <p:cTn id="8" presetID="1" presetClass="mediacall" presetSubtype="0" fill="hold" nodeType="afterEffect">
                                  <p:stCondLst>
                                    <p:cond delay="0"/>
                                  </p:stCondLst>
                                  <p:childTnLst>
                                    <p:cmd type="call" cmd="playFrom(0.0)">
                                      <p:cBhvr>
                                        <p:cTn id="9" dur="47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6705600" cy="1143000"/>
          </a:xfrm>
        </p:spPr>
        <p:txBody>
          <a:bodyPr>
            <a:normAutofit/>
          </a:bodyPr>
          <a:lstStyle/>
          <a:p>
            <a:r>
              <a:rPr b="1" dirty="0" lang="en-US" smtClean="0">
                <a:solidFill>
                  <a:srgbClr val="CC0000"/>
                </a:solidFill>
              </a:rPr>
              <a:t>The Heart</a:t>
            </a:r>
            <a:endParaRPr b="1" dirty="0" lang="en-US">
              <a:solidFill>
                <a:srgbClr val="CC0000"/>
              </a:solidFill>
            </a:endParaRPr>
          </a:p>
        </p:txBody>
      </p:sp>
      <p:sp>
        <p:nvSpPr>
          <p:cNvPr id="3" name="Content Placeholder 2"/>
          <p:cNvSpPr>
            <a:spLocks noGrp="1"/>
          </p:cNvSpPr>
          <p:nvPr>
            <p:ph idx="1"/>
          </p:nvPr>
        </p:nvSpPr>
        <p:spPr>
          <a:xfrm>
            <a:off x="0" y="1111250"/>
            <a:ext cx="9076436" cy="5975350"/>
          </a:xfrm>
        </p:spPr>
        <p:txBody>
          <a:bodyPr>
            <a:normAutofit fontScale="92500"/>
          </a:bodyPr>
          <a:lstStyle/>
          <a:p>
            <a:pPr algn="ctr" indent="0" marL="0">
              <a:buNone/>
            </a:pPr>
            <a:r>
              <a:rPr dirty="0" lang="en-US" smtClean="0" sz="3900">
                <a:solidFill>
                  <a:schemeClr val="accent1">
                    <a:lumMod val="40000"/>
                    <a:lumOff val="60000"/>
                  </a:schemeClr>
                </a:solidFill>
              </a:rPr>
              <a:t>This is the </a:t>
            </a:r>
            <a:r>
              <a:rPr dirty="0" lang="en-US" smtClean="0" sz="3900">
                <a:solidFill>
                  <a:srgbClr val="C00000"/>
                </a:solidFill>
              </a:rPr>
              <a:t>muscle</a:t>
            </a:r>
            <a:r>
              <a:rPr dirty="0" lang="en-US" smtClean="0" sz="3900">
                <a:solidFill>
                  <a:schemeClr val="accent1">
                    <a:lumMod val="40000"/>
                    <a:lumOff val="60000"/>
                  </a:schemeClr>
                </a:solidFill>
              </a:rPr>
              <a:t> involved in </a:t>
            </a:r>
            <a:r>
              <a:rPr dirty="0" lang="en-US" smtClean="0" sz="3900">
                <a:solidFill>
                  <a:srgbClr val="C00000"/>
                </a:solidFill>
              </a:rPr>
              <a:t>pumping</a:t>
            </a:r>
            <a:r>
              <a:rPr dirty="0" lang="en-US" smtClean="0" sz="3900">
                <a:solidFill>
                  <a:schemeClr val="accent1">
                    <a:lumMod val="40000"/>
                    <a:lumOff val="60000"/>
                  </a:schemeClr>
                </a:solidFill>
              </a:rPr>
              <a:t> blood</a:t>
            </a:r>
          </a:p>
          <a:p>
            <a:pPr indent="0" marL="0">
              <a:buNone/>
            </a:pPr>
            <a:endParaRPr dirty="0" lang="en-US" smtClean="0">
              <a:solidFill>
                <a:schemeClr val="accent1">
                  <a:lumMod val="40000"/>
                  <a:lumOff val="60000"/>
                </a:schemeClr>
              </a:solidFill>
            </a:endParaRPr>
          </a:p>
          <a:p>
            <a:pPr indent="0" marL="0">
              <a:buNone/>
            </a:pPr>
            <a:endParaRPr dirty="0" lang="en-US" smtClean="0">
              <a:solidFill>
                <a:schemeClr val="accent1">
                  <a:lumMod val="40000"/>
                  <a:lumOff val="60000"/>
                </a:schemeClr>
              </a:solidFill>
            </a:endParaRPr>
          </a:p>
          <a:p>
            <a:pPr indent="0" marL="0">
              <a:buNone/>
            </a:pPr>
            <a:endParaRPr dirty="0" lang="en-US" sz="1600">
              <a:solidFill>
                <a:schemeClr val="accent1">
                  <a:lumMod val="40000"/>
                  <a:lumOff val="60000"/>
                </a:schemeClr>
              </a:solidFill>
            </a:endParaRPr>
          </a:p>
          <a:p>
            <a:pPr indent="0" marL="0">
              <a:buNone/>
            </a:pPr>
            <a:endParaRPr dirty="0" lang="en-US" smtClean="0" sz="1600">
              <a:solidFill>
                <a:schemeClr val="accent1">
                  <a:lumMod val="40000"/>
                  <a:lumOff val="60000"/>
                </a:schemeClr>
              </a:solidFill>
            </a:endParaRPr>
          </a:p>
          <a:p>
            <a:pPr indent="0" marL="0">
              <a:buNone/>
            </a:pPr>
            <a:endParaRPr dirty="0" lang="en-US" smtClean="0">
              <a:solidFill>
                <a:schemeClr val="accent1">
                  <a:lumMod val="40000"/>
                  <a:lumOff val="60000"/>
                </a:schemeClr>
              </a:solidFill>
            </a:endParaRPr>
          </a:p>
          <a:p>
            <a:pPr indent="0" marL="0">
              <a:buNone/>
            </a:pPr>
            <a:endParaRPr dirty="0" lang="en-US" smtClean="0">
              <a:solidFill>
                <a:schemeClr val="accent1">
                  <a:lumMod val="40000"/>
                  <a:lumOff val="60000"/>
                </a:schemeClr>
              </a:solidFill>
            </a:endParaRPr>
          </a:p>
          <a:p>
            <a:pPr algn="ctr" indent="0" marL="0">
              <a:buNone/>
            </a:pPr>
            <a:r>
              <a:rPr dirty="0" lang="en-US" smtClean="0">
                <a:solidFill>
                  <a:schemeClr val="accent1">
                    <a:lumMod val="40000"/>
                    <a:lumOff val="60000"/>
                  </a:schemeClr>
                </a:solidFill>
              </a:rPr>
              <a:t>What are the parts of the heart?</a:t>
            </a:r>
          </a:p>
          <a:p>
            <a:pPr indent="-292100" marL="2743200"/>
            <a:r>
              <a:rPr dirty="0" lang="en-US" smtClean="0" sz="3600">
                <a:solidFill>
                  <a:schemeClr val="accent1">
                    <a:lumMod val="40000"/>
                    <a:lumOff val="60000"/>
                  </a:schemeClr>
                </a:solidFill>
              </a:rPr>
              <a:t>Ventricle Chamber(s)</a:t>
            </a:r>
          </a:p>
          <a:p>
            <a:pPr indent="-292100" marL="2743200"/>
            <a:r>
              <a:rPr dirty="0" lang="en-US" smtClean="0" sz="3600">
                <a:solidFill>
                  <a:schemeClr val="accent1">
                    <a:lumMod val="40000"/>
                    <a:lumOff val="60000"/>
                  </a:schemeClr>
                </a:solidFill>
              </a:rPr>
              <a:t>Atrium Chamber(s)</a:t>
            </a:r>
          </a:p>
          <a:p>
            <a:pPr indent="-292100" marL="2743200"/>
            <a:r>
              <a:rPr dirty="0" lang="en-US" smtClean="0" sz="3600">
                <a:solidFill>
                  <a:schemeClr val="accent1">
                    <a:lumMod val="40000"/>
                    <a:lumOff val="60000"/>
                  </a:schemeClr>
                </a:solidFill>
              </a:rPr>
              <a:t>Valves</a:t>
            </a:r>
            <a:endParaRPr dirty="0" lang="en-US" sz="3600">
              <a:solidFill>
                <a:schemeClr val="accent1">
                  <a:lumMod val="40000"/>
                  <a:lumOff val="60000"/>
                </a:schemeClr>
              </a:solidFill>
            </a:endParaRPr>
          </a:p>
        </p:txBody>
      </p:sp>
      <p:cxnSp>
        <p:nvCxnSpPr>
          <p:cNvPr id="6" name="Straight Connector 5"/>
          <p:cNvCxnSpPr/>
          <p:nvPr/>
        </p:nvCxnSpPr>
        <p:spPr>
          <a:xfrm>
            <a:off x="121158" y="1085850"/>
            <a:ext cx="4114800" cy="0"/>
          </a:xfrm>
          <a:prstGeom prst="line">
            <a:avLst/>
          </a:prstGeom>
          <a:ln>
            <a:solidFill>
              <a:srgbClr val="C00000"/>
            </a:solidFill>
          </a:ln>
          <a:effectLst>
            <a:outerShdw blurRad="50800" dir="16200000" dist="38100" rotWithShape="0">
              <a:prstClr val="black">
                <a:alpha val="40000"/>
              </a:prstClr>
            </a:outerShdw>
          </a:effectLst>
          <a:scene3d>
            <a:camera prst="orthographicFront"/>
            <a:lightRig dir="t" rig="threePt"/>
          </a:scene3d>
          <a:sp3d>
            <a:bevelT/>
          </a:sp3d>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769358" y="1085850"/>
            <a:ext cx="4114800" cy="0"/>
          </a:xfrm>
          <a:prstGeom prst="line">
            <a:avLst/>
          </a:prstGeom>
          <a:ln>
            <a:solidFill>
              <a:srgbClr val="C00000"/>
            </a:solidFill>
          </a:ln>
          <a:effectLst>
            <a:outerShdw blurRad="50800" dir="16200000" dist="38100" rotWithShape="0">
              <a:prstClr val="black">
                <a:alpha val="40000"/>
              </a:prstClr>
            </a:outerShdw>
          </a:effectLst>
          <a:scene3d>
            <a:camera prst="orthographicFront"/>
            <a:lightRig dir="t" rig="threePt"/>
          </a:scene3d>
          <a:sp3d>
            <a:bevelT/>
          </a:sp3d>
        </p:spPr>
        <p:style>
          <a:lnRef idx="3">
            <a:schemeClr val="dk1"/>
          </a:lnRef>
          <a:fillRef idx="0">
            <a:schemeClr val="dk1"/>
          </a:fillRef>
          <a:effectRef idx="2">
            <a:schemeClr val="dk1"/>
          </a:effectRef>
          <a:fontRef idx="minor">
            <a:schemeClr val="tx1"/>
          </a:fontRef>
        </p:style>
      </p:cxnSp>
      <p:sp>
        <p:nvSpPr>
          <p:cNvPr id="8" name="Oval 7"/>
          <p:cNvSpPr/>
          <p:nvPr/>
        </p:nvSpPr>
        <p:spPr>
          <a:xfrm>
            <a:off x="4312158" y="914400"/>
            <a:ext cx="342900" cy="342900"/>
          </a:xfrm>
          <a:prstGeom prst="ellipse">
            <a:avLst/>
          </a:prstGeom>
          <a:solidFill>
            <a:srgbClr val="C00000"/>
          </a:solidFill>
          <a:ln>
            <a:solidFill>
              <a:srgbClr val="C00000"/>
            </a:solidFill>
          </a:ln>
          <a:effectLst>
            <a:outerShdw blurRad="50800" dir="16200000" dist="38100" rotWithShape="0">
              <a:prstClr val="black">
                <a:alpha val="40000"/>
              </a:prstClr>
            </a:outerShdw>
          </a:effectLst>
          <a:scene3d>
            <a:camera prst="orthographicFront"/>
            <a:lightRig dir="t" rig="threePt"/>
          </a:scene3d>
          <a:sp3d>
            <a:bevelT/>
          </a:sp3d>
        </p:spPr>
        <p:style>
          <a:lnRef idx="2">
            <a:schemeClr val="dk1">
              <a:shade val="50000"/>
            </a:schemeClr>
          </a:lnRef>
          <a:fillRef idx="1">
            <a:schemeClr val="dk1"/>
          </a:fillRef>
          <a:effectRef idx="0">
            <a:schemeClr val="dk1"/>
          </a:effectRef>
          <a:fontRef idx="minor">
            <a:schemeClr val="lt1"/>
          </a:fontRef>
        </p:style>
        <p:txBody>
          <a:bodyPr anchor="ctr" rtlCol="0"/>
          <a:lstStyle/>
          <a:p>
            <a:pPr algn="ctr"/>
            <a:endParaRPr dirty="0" lang="en-US"/>
          </a:p>
        </p:txBody>
      </p:sp>
      <p:grpSp>
        <p:nvGrpSpPr>
          <p:cNvPr id="13" name="Group 12"/>
          <p:cNvGrpSpPr/>
          <p:nvPr/>
        </p:nvGrpSpPr>
        <p:grpSpPr>
          <a:xfrm>
            <a:off x="3276600" y="1691640"/>
            <a:ext cx="5386578" cy="2880360"/>
            <a:chOff x="3512439" y="3749040"/>
            <a:chExt cx="5610225" cy="3108960"/>
          </a:xfrm>
        </p:grpSpPr>
        <p:pic>
          <p:nvPicPr>
            <p:cNvPr id="4100" name="Picture 4"/>
            <p:cNvPicPr>
              <a:picLocks noChangeArrowheads="1" noChangeAspect="1"/>
            </p:cNvPicPr>
            <p:nvPr/>
          </p:nvPicPr>
          <p:blipFill rotWithShape="1">
            <a:blip r:embed="rId3">
              <a:extLst>
                <a:ext uri="{28A0092B-C50C-407E-A947-70E740481C1C}">
                  <a14:useLocalDpi xmlns:a14="http://schemas.microsoft.com/office/drawing/2010/main" val="0"/>
                </a:ext>
              </a:extLst>
            </a:blip>
            <a:stretch/>
          </p:blipFill>
          <p:spPr bwMode="auto">
            <a:xfrm>
              <a:off x="3512439" y="3749040"/>
              <a:ext cx="5610225" cy="3108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p:cNvSpPr/>
            <p:nvPr/>
          </p:nvSpPr>
          <p:spPr>
            <a:xfrm>
              <a:off x="3781044" y="4724400"/>
              <a:ext cx="412242" cy="304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dirty="0" lang="en-US"/>
            </a:p>
          </p:txBody>
        </p:sp>
        <p:sp>
          <p:nvSpPr>
            <p:cNvPr id="16" name="Oval 15"/>
            <p:cNvSpPr/>
            <p:nvPr/>
          </p:nvSpPr>
          <p:spPr>
            <a:xfrm>
              <a:off x="3736086" y="5029200"/>
              <a:ext cx="412242" cy="304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dirty="0" lang="en-US"/>
            </a:p>
          </p:txBody>
        </p:sp>
        <p:sp>
          <p:nvSpPr>
            <p:cNvPr id="17" name="Oval 16"/>
            <p:cNvSpPr/>
            <p:nvPr/>
          </p:nvSpPr>
          <p:spPr>
            <a:xfrm>
              <a:off x="5793486" y="5029200"/>
              <a:ext cx="302514" cy="3810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dirty="0" lang="en-US"/>
            </a:p>
          </p:txBody>
        </p:sp>
        <p:sp>
          <p:nvSpPr>
            <p:cNvPr id="18" name="Oval 17"/>
            <p:cNvSpPr/>
            <p:nvPr/>
          </p:nvSpPr>
          <p:spPr>
            <a:xfrm>
              <a:off x="6100572" y="5257800"/>
              <a:ext cx="302514" cy="3810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dirty="0" lang="en-US"/>
            </a:p>
          </p:txBody>
        </p:sp>
        <p:sp>
          <p:nvSpPr>
            <p:cNvPr id="19" name="Oval 18"/>
            <p:cNvSpPr/>
            <p:nvPr/>
          </p:nvSpPr>
          <p:spPr>
            <a:xfrm>
              <a:off x="6176772" y="4953000"/>
              <a:ext cx="302514" cy="3810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dirty="0" lang="en-US"/>
            </a:p>
          </p:txBody>
        </p:sp>
        <p:sp>
          <p:nvSpPr>
            <p:cNvPr id="20" name="Oval 19"/>
            <p:cNvSpPr/>
            <p:nvPr/>
          </p:nvSpPr>
          <p:spPr>
            <a:xfrm>
              <a:off x="7774686" y="5029200"/>
              <a:ext cx="302514" cy="3810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dirty="0" lang="en-US"/>
            </a:p>
          </p:txBody>
        </p:sp>
        <p:sp>
          <p:nvSpPr>
            <p:cNvPr id="21" name="Oval 20"/>
            <p:cNvSpPr/>
            <p:nvPr/>
          </p:nvSpPr>
          <p:spPr>
            <a:xfrm>
              <a:off x="8155686" y="4953000"/>
              <a:ext cx="302514" cy="3810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dirty="0" lang="en-US"/>
            </a:p>
          </p:txBody>
        </p:sp>
        <p:sp>
          <p:nvSpPr>
            <p:cNvPr id="22" name="Oval 21"/>
            <p:cNvSpPr/>
            <p:nvPr/>
          </p:nvSpPr>
          <p:spPr>
            <a:xfrm>
              <a:off x="8155686" y="5257800"/>
              <a:ext cx="302514" cy="3810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dirty="0" lang="en-US"/>
            </a:p>
          </p:txBody>
        </p:sp>
        <p:sp>
          <p:nvSpPr>
            <p:cNvPr id="23" name="Oval 22"/>
            <p:cNvSpPr/>
            <p:nvPr/>
          </p:nvSpPr>
          <p:spPr>
            <a:xfrm>
              <a:off x="7929372" y="5257800"/>
              <a:ext cx="302514" cy="3810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dirty="0" lang="en-US"/>
            </a:p>
          </p:txBody>
        </p:sp>
      </p:grpSp>
      <p:pic>
        <p:nvPicPr>
          <p:cNvPr descr="http://www.phschool.com/science/biology_place/biocoach/images/cardio1/beatnhrt.gif" id="26" name="Picture 2"/>
          <p:cNvPicPr>
            <a:picLocks noChangeArrowheads="1" noChangeAspect="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676400"/>
            <a:ext cx="2112263" cy="288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723745"/>
      </p:ext>
    </p:extLst>
  </p:cSld>
  <p:clrMapOvr>
    <a:masterClrMapping/>
  </p:clrMapOvr>
  <p:timing>
    <p:tnLst>
      <p:par>
        <p:cTn dur="indefinite" id="1" nodeType="tmRoot" restart="never"/>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6705600" cy="1143000"/>
          </a:xfrm>
        </p:spPr>
        <p:txBody>
          <a:bodyPr>
            <a:normAutofit/>
          </a:bodyPr>
          <a:lstStyle/>
          <a:p>
            <a:r>
              <a:rPr lang="en-US" b="1" dirty="0" smtClean="0">
                <a:solidFill>
                  <a:srgbClr val="CC0000"/>
                </a:solidFill>
              </a:rPr>
              <a:t>Heart</a:t>
            </a:r>
            <a:endParaRPr lang="en-US" b="1" dirty="0">
              <a:solidFill>
                <a:srgbClr val="CC0000"/>
              </a:solidFill>
            </a:endParaRPr>
          </a:p>
        </p:txBody>
      </p:sp>
      <p:sp>
        <p:nvSpPr>
          <p:cNvPr id="3" name="Content Placeholder 2"/>
          <p:cNvSpPr>
            <a:spLocks noGrp="1"/>
          </p:cNvSpPr>
          <p:nvPr>
            <p:ph idx="1"/>
          </p:nvPr>
        </p:nvSpPr>
        <p:spPr>
          <a:xfrm>
            <a:off x="76200" y="1371600"/>
            <a:ext cx="8763000" cy="5181600"/>
          </a:xfrm>
        </p:spPr>
        <p:txBody>
          <a:bodyPr>
            <a:noAutofit/>
          </a:bodyPr>
          <a:lstStyle/>
          <a:p>
            <a:pPr marL="0" indent="0">
              <a:buNone/>
            </a:pPr>
            <a:r>
              <a:rPr lang="en-US" b="1" dirty="0" smtClean="0">
                <a:solidFill>
                  <a:srgbClr val="C00000"/>
                </a:solidFill>
              </a:rPr>
              <a:t>Ventricle Chamber(s)</a:t>
            </a:r>
            <a:r>
              <a:rPr lang="en-US" dirty="0" smtClean="0">
                <a:solidFill>
                  <a:schemeClr val="accent1">
                    <a:lumMod val="40000"/>
                    <a:lumOff val="60000"/>
                  </a:schemeClr>
                </a:solidFill>
              </a:rPr>
              <a:t>- the chamber(s) </a:t>
            </a:r>
            <a:br>
              <a:rPr lang="en-US" dirty="0" smtClean="0">
                <a:solidFill>
                  <a:schemeClr val="accent1">
                    <a:lumMod val="40000"/>
                    <a:lumOff val="60000"/>
                  </a:schemeClr>
                </a:solidFill>
              </a:rPr>
            </a:br>
            <a:r>
              <a:rPr lang="en-US" dirty="0" smtClean="0">
                <a:solidFill>
                  <a:schemeClr val="accent1">
                    <a:lumMod val="40000"/>
                    <a:lumOff val="60000"/>
                  </a:schemeClr>
                </a:solidFill>
              </a:rPr>
              <a:t>that pump the blood out of the heart, </a:t>
            </a:r>
            <a:br>
              <a:rPr lang="en-US" dirty="0" smtClean="0">
                <a:solidFill>
                  <a:schemeClr val="accent1">
                    <a:lumMod val="40000"/>
                    <a:lumOff val="60000"/>
                  </a:schemeClr>
                </a:solidFill>
              </a:rPr>
            </a:br>
            <a:r>
              <a:rPr lang="en-US" dirty="0" smtClean="0">
                <a:solidFill>
                  <a:schemeClr val="accent1">
                    <a:lumMod val="40000"/>
                    <a:lumOff val="60000"/>
                  </a:schemeClr>
                </a:solidFill>
              </a:rPr>
              <a:t>to the lungs or body</a:t>
            </a:r>
            <a:br>
              <a:rPr lang="en-US" dirty="0" smtClean="0">
                <a:solidFill>
                  <a:schemeClr val="accent1">
                    <a:lumMod val="40000"/>
                    <a:lumOff val="60000"/>
                  </a:schemeClr>
                </a:solidFill>
              </a:rPr>
            </a:br>
            <a:endParaRPr lang="en-US" dirty="0" smtClean="0">
              <a:solidFill>
                <a:schemeClr val="accent1">
                  <a:lumMod val="40000"/>
                  <a:lumOff val="60000"/>
                </a:schemeClr>
              </a:solidFill>
            </a:endParaRPr>
          </a:p>
          <a:p>
            <a:pPr marL="0" indent="0">
              <a:buNone/>
            </a:pPr>
            <a:r>
              <a:rPr lang="en-US" b="1" dirty="0" smtClean="0">
                <a:solidFill>
                  <a:srgbClr val="C00000"/>
                </a:solidFill>
              </a:rPr>
              <a:t>Atrium Chamber(s)</a:t>
            </a:r>
            <a:r>
              <a:rPr lang="en-US" dirty="0" smtClean="0">
                <a:solidFill>
                  <a:schemeClr val="accent1">
                    <a:lumMod val="40000"/>
                    <a:lumOff val="60000"/>
                  </a:schemeClr>
                </a:solidFill>
              </a:rPr>
              <a:t>- the chamber(s) that pump the blood into the ventricle chamber(s)</a:t>
            </a:r>
            <a:br>
              <a:rPr lang="en-US" dirty="0" smtClean="0">
                <a:solidFill>
                  <a:schemeClr val="accent1">
                    <a:lumMod val="40000"/>
                    <a:lumOff val="60000"/>
                  </a:schemeClr>
                </a:solidFill>
              </a:rPr>
            </a:br>
            <a:endParaRPr lang="en-US" dirty="0" smtClean="0">
              <a:solidFill>
                <a:schemeClr val="accent1">
                  <a:lumMod val="40000"/>
                  <a:lumOff val="60000"/>
                </a:schemeClr>
              </a:solidFill>
            </a:endParaRPr>
          </a:p>
          <a:p>
            <a:pPr marL="0" indent="0">
              <a:buNone/>
            </a:pPr>
            <a:r>
              <a:rPr lang="en-US" b="1" dirty="0" smtClean="0">
                <a:solidFill>
                  <a:srgbClr val="C00000"/>
                </a:solidFill>
              </a:rPr>
              <a:t>Valves</a:t>
            </a:r>
            <a:r>
              <a:rPr lang="en-US" dirty="0" smtClean="0">
                <a:solidFill>
                  <a:schemeClr val="accent1">
                    <a:lumMod val="40000"/>
                    <a:lumOff val="60000"/>
                  </a:schemeClr>
                </a:solidFill>
              </a:rPr>
              <a:t>- Moving flaps between each chamber that keep the blood flowing in one direction; prevents backwards flow</a:t>
            </a:r>
            <a:endParaRPr lang="en-US" dirty="0">
              <a:solidFill>
                <a:schemeClr val="accent1">
                  <a:lumMod val="40000"/>
                  <a:lumOff val="60000"/>
                </a:schemeClr>
              </a:solidFill>
            </a:endParaRPr>
          </a:p>
        </p:txBody>
      </p:sp>
      <p:cxnSp>
        <p:nvCxnSpPr>
          <p:cNvPr id="6" name="Straight Connector 5"/>
          <p:cNvCxnSpPr/>
          <p:nvPr/>
        </p:nvCxnSpPr>
        <p:spPr>
          <a:xfrm>
            <a:off x="1211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7693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8" name="Oval 7"/>
          <p:cNvSpPr/>
          <p:nvPr/>
        </p:nvSpPr>
        <p:spPr>
          <a:xfrm>
            <a:off x="4312158" y="914400"/>
            <a:ext cx="342900" cy="342900"/>
          </a:xfrm>
          <a:prstGeom prst="ellipse">
            <a:avLst/>
          </a:prstGeom>
          <a:solidFill>
            <a:srgbClr val="C00000"/>
          </a:solidFill>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25" name="Picture 9" descr="http://www.netanimations.net/Moving-ilustrated-picture-heart-beating-gif-animation.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81000"/>
            <a:ext cx="2427816" cy="2819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79158" y="1752600"/>
            <a:ext cx="564642" cy="461665"/>
          </a:xfrm>
          <a:prstGeom prst="rect">
            <a:avLst/>
          </a:prstGeom>
          <a:noFill/>
        </p:spPr>
        <p:txBody>
          <a:bodyPr wrap="square" rtlCol="0">
            <a:spAutoFit/>
          </a:bodyPr>
          <a:lstStyle/>
          <a:p>
            <a:pPr algn="ctr"/>
            <a:r>
              <a:rPr lang="en-US" sz="2400" b="1" dirty="0" smtClean="0"/>
              <a:t>RA</a:t>
            </a:r>
            <a:endParaRPr lang="en-US" sz="2400" b="1" dirty="0"/>
          </a:p>
        </p:txBody>
      </p:sp>
      <p:sp>
        <p:nvSpPr>
          <p:cNvPr id="26" name="TextBox 25"/>
          <p:cNvSpPr txBox="1"/>
          <p:nvPr/>
        </p:nvSpPr>
        <p:spPr>
          <a:xfrm>
            <a:off x="7360158" y="2173932"/>
            <a:ext cx="564642" cy="461665"/>
          </a:xfrm>
          <a:prstGeom prst="rect">
            <a:avLst/>
          </a:prstGeom>
          <a:noFill/>
        </p:spPr>
        <p:txBody>
          <a:bodyPr wrap="square" rtlCol="0">
            <a:spAutoFit/>
          </a:bodyPr>
          <a:lstStyle/>
          <a:p>
            <a:pPr algn="ctr"/>
            <a:r>
              <a:rPr lang="en-US" sz="2400" b="1" dirty="0" smtClean="0"/>
              <a:t>RV</a:t>
            </a:r>
            <a:endParaRPr lang="en-US" sz="2400" b="1" dirty="0"/>
          </a:p>
        </p:txBody>
      </p:sp>
      <p:sp>
        <p:nvSpPr>
          <p:cNvPr id="27" name="TextBox 26"/>
          <p:cNvSpPr txBox="1"/>
          <p:nvPr/>
        </p:nvSpPr>
        <p:spPr>
          <a:xfrm>
            <a:off x="7924800" y="1367135"/>
            <a:ext cx="564642" cy="461665"/>
          </a:xfrm>
          <a:prstGeom prst="rect">
            <a:avLst/>
          </a:prstGeom>
          <a:noFill/>
        </p:spPr>
        <p:txBody>
          <a:bodyPr wrap="square" rtlCol="0">
            <a:spAutoFit/>
          </a:bodyPr>
          <a:lstStyle/>
          <a:p>
            <a:pPr algn="ctr"/>
            <a:r>
              <a:rPr lang="en-US" sz="2400" b="1" dirty="0"/>
              <a:t>L</a:t>
            </a:r>
            <a:r>
              <a:rPr lang="en-US" sz="2400" b="1" dirty="0" smtClean="0"/>
              <a:t>A</a:t>
            </a:r>
            <a:endParaRPr lang="en-US" sz="2400" b="1" dirty="0"/>
          </a:p>
        </p:txBody>
      </p:sp>
      <p:sp>
        <p:nvSpPr>
          <p:cNvPr id="28" name="TextBox 27"/>
          <p:cNvSpPr txBox="1"/>
          <p:nvPr/>
        </p:nvSpPr>
        <p:spPr>
          <a:xfrm>
            <a:off x="8001000" y="1943100"/>
            <a:ext cx="564642" cy="461665"/>
          </a:xfrm>
          <a:prstGeom prst="rect">
            <a:avLst/>
          </a:prstGeom>
          <a:noFill/>
        </p:spPr>
        <p:txBody>
          <a:bodyPr wrap="square" rtlCol="0">
            <a:spAutoFit/>
          </a:bodyPr>
          <a:lstStyle/>
          <a:p>
            <a:pPr algn="ctr"/>
            <a:r>
              <a:rPr lang="en-US" sz="2400" b="1" dirty="0" smtClean="0"/>
              <a:t>LV</a:t>
            </a:r>
            <a:endParaRPr lang="en-US" sz="2400" b="1" dirty="0"/>
          </a:p>
        </p:txBody>
      </p:sp>
    </p:spTree>
    <p:extLst>
      <p:ext uri="{BB962C8B-B14F-4D97-AF65-F5344CB8AC3E}">
        <p14:creationId xmlns:p14="http://schemas.microsoft.com/office/powerpoint/2010/main" val="321078707"/>
      </p:ext>
    </p:extLst>
  </p:cSld>
  <p:clrMapOvr>
    <a:masterClrMapping/>
  </p:clrMapOvr>
  <p:timing>
    <p:tnLst>
      <p:par>
        <p:cTn id="1" dur="indefinite" restart="never" nodeType="tmRoot"/>
      </p:par>
    </p:tnLst>
  </p:timing>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6705600" cy="1143000"/>
          </a:xfrm>
        </p:spPr>
        <p:txBody>
          <a:bodyPr>
            <a:normAutofit/>
          </a:bodyPr>
          <a:lstStyle/>
          <a:p>
            <a:r>
              <a:rPr b="1" dirty="0" lang="en-US" smtClean="0">
                <a:solidFill>
                  <a:srgbClr val="CC0000"/>
                </a:solidFill>
              </a:rPr>
              <a:t>The Chambers of a Heart</a:t>
            </a:r>
            <a:endParaRPr b="1" dirty="0" lang="en-US">
              <a:solidFill>
                <a:srgbClr val="CC0000"/>
              </a:solidFill>
            </a:endParaRPr>
          </a:p>
        </p:txBody>
      </p:sp>
      <p:cxnSp>
        <p:nvCxnSpPr>
          <p:cNvPr id="6" name="Straight Connector 5"/>
          <p:cNvCxnSpPr/>
          <p:nvPr/>
        </p:nvCxnSpPr>
        <p:spPr>
          <a:xfrm>
            <a:off x="121158" y="1085850"/>
            <a:ext cx="4114800" cy="0"/>
          </a:xfrm>
          <a:prstGeom prst="line">
            <a:avLst/>
          </a:prstGeom>
          <a:ln>
            <a:solidFill>
              <a:srgbClr val="C00000"/>
            </a:solidFill>
          </a:ln>
          <a:effectLst>
            <a:outerShdw blurRad="50800" dir="16200000" dist="38100" rotWithShape="0">
              <a:prstClr val="black">
                <a:alpha val="40000"/>
              </a:prstClr>
            </a:outerShdw>
          </a:effectLst>
          <a:scene3d>
            <a:camera prst="orthographicFront"/>
            <a:lightRig dir="t" rig="threePt"/>
          </a:scene3d>
          <a:sp3d>
            <a:bevelT/>
          </a:sp3d>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769358" y="1085850"/>
            <a:ext cx="4114800" cy="0"/>
          </a:xfrm>
          <a:prstGeom prst="line">
            <a:avLst/>
          </a:prstGeom>
          <a:ln>
            <a:solidFill>
              <a:srgbClr val="C00000"/>
            </a:solidFill>
          </a:ln>
          <a:effectLst>
            <a:outerShdw blurRad="50800" dir="16200000" dist="38100" rotWithShape="0">
              <a:prstClr val="black">
                <a:alpha val="40000"/>
              </a:prstClr>
            </a:outerShdw>
          </a:effectLst>
          <a:scene3d>
            <a:camera prst="orthographicFront"/>
            <a:lightRig dir="t" rig="threePt"/>
          </a:scene3d>
          <a:sp3d>
            <a:bevelT/>
          </a:sp3d>
        </p:spPr>
        <p:style>
          <a:lnRef idx="3">
            <a:schemeClr val="dk1"/>
          </a:lnRef>
          <a:fillRef idx="0">
            <a:schemeClr val="dk1"/>
          </a:fillRef>
          <a:effectRef idx="2">
            <a:schemeClr val="dk1"/>
          </a:effectRef>
          <a:fontRef idx="minor">
            <a:schemeClr val="tx1"/>
          </a:fontRef>
        </p:style>
      </p:cxnSp>
      <p:sp>
        <p:nvSpPr>
          <p:cNvPr id="8" name="Oval 7"/>
          <p:cNvSpPr/>
          <p:nvPr/>
        </p:nvSpPr>
        <p:spPr>
          <a:xfrm>
            <a:off x="4312158" y="914400"/>
            <a:ext cx="342900" cy="342900"/>
          </a:xfrm>
          <a:prstGeom prst="ellipse">
            <a:avLst/>
          </a:prstGeom>
          <a:solidFill>
            <a:srgbClr val="C00000"/>
          </a:solidFill>
          <a:ln>
            <a:solidFill>
              <a:srgbClr val="C00000"/>
            </a:solidFill>
          </a:ln>
          <a:effectLst>
            <a:outerShdw blurRad="50800" dir="16200000" dist="38100" rotWithShape="0">
              <a:prstClr val="black">
                <a:alpha val="40000"/>
              </a:prstClr>
            </a:outerShdw>
          </a:effectLst>
          <a:scene3d>
            <a:camera prst="orthographicFront"/>
            <a:lightRig dir="t" rig="threePt"/>
          </a:scene3d>
          <a:sp3d>
            <a:bevelT/>
          </a:sp3d>
        </p:spPr>
        <p:style>
          <a:lnRef idx="2">
            <a:schemeClr val="dk1">
              <a:shade val="50000"/>
            </a:schemeClr>
          </a:lnRef>
          <a:fillRef idx="1">
            <a:schemeClr val="dk1"/>
          </a:fillRef>
          <a:effectRef idx="0">
            <a:schemeClr val="dk1"/>
          </a:effectRef>
          <a:fontRef idx="minor">
            <a:schemeClr val="lt1"/>
          </a:fontRef>
        </p:style>
        <p:txBody>
          <a:bodyPr anchor="ctr" rtlCol="0"/>
          <a:lstStyle/>
          <a:p>
            <a:pPr algn="ctr"/>
            <a:endParaRPr dirty="0" lang="en-US"/>
          </a:p>
        </p:txBody>
      </p:sp>
      <p:sp>
        <p:nvSpPr>
          <p:cNvPr id="3" name="Content Placeholder 2"/>
          <p:cNvSpPr>
            <a:spLocks noGrp="1"/>
          </p:cNvSpPr>
          <p:nvPr>
            <p:ph idx="1"/>
          </p:nvPr>
        </p:nvSpPr>
        <p:spPr>
          <a:xfrm>
            <a:off x="152400" y="1143001"/>
            <a:ext cx="8884158" cy="3809999"/>
          </a:xfrm>
        </p:spPr>
        <p:txBody>
          <a:bodyPr>
            <a:normAutofit/>
          </a:bodyPr>
          <a:lstStyle/>
          <a:p>
            <a:pPr indent="0" marL="0">
              <a:buNone/>
            </a:pPr>
            <a:r>
              <a:rPr b="1" dirty="0" lang="en-US" smtClean="0" u="sng">
                <a:solidFill>
                  <a:schemeClr val="accent1">
                    <a:lumMod val="60000"/>
                    <a:lumOff val="40000"/>
                  </a:schemeClr>
                </a:solidFill>
                <a:effectLst>
                  <a:outerShdw algn="tl" blurRad="38100" dir="2700000" dist="38100">
                    <a:srgbClr val="000000">
                      <a:alpha val="43137"/>
                    </a:srgbClr>
                  </a:outerShdw>
                </a:effectLst>
              </a:rPr>
              <a:t>2 Chamber hearts</a:t>
            </a:r>
            <a:r>
              <a:rPr b="1" dirty="0" lang="en-US" smtClean="0">
                <a:solidFill>
                  <a:schemeClr val="accent1">
                    <a:lumMod val="60000"/>
                    <a:lumOff val="40000"/>
                  </a:schemeClr>
                </a:solidFill>
                <a:effectLst>
                  <a:outerShdw algn="tl" blurRad="38100" dir="2700000" dist="38100">
                    <a:srgbClr val="000000">
                      <a:alpha val="43137"/>
                    </a:srgbClr>
                  </a:outerShdw>
                </a:effectLst>
              </a:rPr>
              <a:t> </a:t>
            </a:r>
            <a:r>
              <a:rPr dirty="0" lang="en-US" smtClean="0">
                <a:solidFill>
                  <a:schemeClr val="accent1">
                    <a:lumMod val="40000"/>
                    <a:lumOff val="60000"/>
                  </a:schemeClr>
                </a:solidFill>
              </a:rPr>
              <a:t>have </a:t>
            </a:r>
            <a:r>
              <a:rPr dirty="0" lang="en-US" smtClean="0">
                <a:solidFill>
                  <a:srgbClr val="A40000"/>
                </a:solidFill>
              </a:rPr>
              <a:t>1 atrium and 1 ventricle</a:t>
            </a:r>
            <a:br>
              <a:rPr dirty="0" lang="en-US" smtClean="0">
                <a:solidFill>
                  <a:srgbClr val="A40000"/>
                </a:solidFill>
              </a:rPr>
            </a:br>
            <a:endParaRPr dirty="0" lang="en-US" smtClean="0">
              <a:solidFill>
                <a:srgbClr val="A40000"/>
              </a:solidFill>
            </a:endParaRPr>
          </a:p>
          <a:p>
            <a:pPr indent="0" marL="0">
              <a:buNone/>
            </a:pPr>
            <a:r>
              <a:rPr b="1" dirty="0" lang="en-US" u="sng">
                <a:solidFill>
                  <a:schemeClr val="accent1">
                    <a:lumMod val="60000"/>
                    <a:lumOff val="40000"/>
                  </a:schemeClr>
                </a:solidFill>
                <a:effectLst>
                  <a:outerShdw algn="tl" blurRad="38100" dir="2700000" dist="38100">
                    <a:srgbClr val="000000">
                      <a:alpha val="43137"/>
                    </a:srgbClr>
                  </a:outerShdw>
                </a:effectLst>
              </a:rPr>
              <a:t>3</a:t>
            </a:r>
            <a:r>
              <a:rPr b="1" dirty="0" lang="en-US" smtClean="0" u="sng">
                <a:solidFill>
                  <a:schemeClr val="accent1">
                    <a:lumMod val="60000"/>
                    <a:lumOff val="40000"/>
                  </a:schemeClr>
                </a:solidFill>
                <a:effectLst>
                  <a:outerShdw algn="tl" blurRad="38100" dir="2700000" dist="38100">
                    <a:srgbClr val="000000">
                      <a:alpha val="43137"/>
                    </a:srgbClr>
                  </a:outerShdw>
                </a:effectLst>
              </a:rPr>
              <a:t> chamber hearts</a:t>
            </a:r>
            <a:r>
              <a:rPr b="1" dirty="0" lang="en-US" smtClean="0">
                <a:solidFill>
                  <a:schemeClr val="accent1">
                    <a:lumMod val="60000"/>
                    <a:lumOff val="40000"/>
                  </a:schemeClr>
                </a:solidFill>
                <a:effectLst>
                  <a:outerShdw algn="tl" blurRad="38100" dir="2700000" dist="38100">
                    <a:srgbClr val="000000">
                      <a:alpha val="43137"/>
                    </a:srgbClr>
                  </a:outerShdw>
                </a:effectLst>
              </a:rPr>
              <a:t> </a:t>
            </a:r>
            <a:r>
              <a:rPr dirty="0" lang="en-US" smtClean="0">
                <a:solidFill>
                  <a:schemeClr val="accent1">
                    <a:lumMod val="40000"/>
                    <a:lumOff val="60000"/>
                  </a:schemeClr>
                </a:solidFill>
              </a:rPr>
              <a:t>have divided atriums, giving them </a:t>
            </a:r>
            <a:r>
              <a:rPr dirty="0" lang="en-US" smtClean="0">
                <a:solidFill>
                  <a:srgbClr val="A40000"/>
                </a:solidFill>
              </a:rPr>
              <a:t>2 atriums and 1 ventricle</a:t>
            </a:r>
            <a:br>
              <a:rPr dirty="0" lang="en-US" smtClean="0">
                <a:solidFill>
                  <a:srgbClr val="A40000"/>
                </a:solidFill>
              </a:rPr>
            </a:br>
            <a:endParaRPr dirty="0" lang="en-US" smtClean="0">
              <a:solidFill>
                <a:srgbClr val="A40000"/>
              </a:solidFill>
            </a:endParaRPr>
          </a:p>
          <a:p>
            <a:pPr indent="0" marL="0">
              <a:buNone/>
            </a:pPr>
            <a:r>
              <a:rPr b="1" dirty="0" lang="en-US" smtClean="0" u="sng">
                <a:solidFill>
                  <a:schemeClr val="accent1">
                    <a:lumMod val="60000"/>
                    <a:lumOff val="40000"/>
                  </a:schemeClr>
                </a:solidFill>
                <a:effectLst>
                  <a:outerShdw algn="tl" blurRad="38100" dir="2700000" dist="38100">
                    <a:srgbClr val="000000">
                      <a:alpha val="43137"/>
                    </a:srgbClr>
                  </a:outerShdw>
                </a:effectLst>
              </a:rPr>
              <a:t>4 chamber hearts</a:t>
            </a:r>
            <a:r>
              <a:rPr b="1" dirty="0" lang="en-US" smtClean="0">
                <a:solidFill>
                  <a:schemeClr val="accent1">
                    <a:lumMod val="60000"/>
                    <a:lumOff val="40000"/>
                  </a:schemeClr>
                </a:solidFill>
                <a:effectLst>
                  <a:outerShdw algn="tl" blurRad="38100" dir="2700000" dist="38100">
                    <a:srgbClr val="000000">
                      <a:alpha val="43137"/>
                    </a:srgbClr>
                  </a:outerShdw>
                </a:effectLst>
              </a:rPr>
              <a:t> </a:t>
            </a:r>
            <a:r>
              <a:rPr dirty="0" lang="en-US" smtClean="0">
                <a:solidFill>
                  <a:schemeClr val="accent1">
                    <a:lumMod val="40000"/>
                    <a:lumOff val="60000"/>
                  </a:schemeClr>
                </a:solidFill>
              </a:rPr>
              <a:t>have divided atriums and   ventricles, giving them </a:t>
            </a:r>
            <a:r>
              <a:rPr dirty="0" lang="en-US" smtClean="0">
                <a:solidFill>
                  <a:srgbClr val="A40000"/>
                </a:solidFill>
              </a:rPr>
              <a:t>2 atriums and 2 ventricles</a:t>
            </a:r>
            <a:endParaRPr dirty="0" lang="en-US"/>
          </a:p>
        </p:txBody>
      </p:sp>
      <p:grpSp>
        <p:nvGrpSpPr>
          <p:cNvPr id="16" name="Group 15"/>
          <p:cNvGrpSpPr/>
          <p:nvPr/>
        </p:nvGrpSpPr>
        <p:grpSpPr>
          <a:xfrm>
            <a:off x="894413" y="4953000"/>
            <a:ext cx="7355174" cy="1737360"/>
            <a:chOff x="1091771" y="4953000"/>
            <a:chExt cx="7355174" cy="1737360"/>
          </a:xfrm>
        </p:grpSpPr>
        <p:grpSp>
          <p:nvGrpSpPr>
            <p:cNvPr id="12" name="Group 11"/>
            <p:cNvGrpSpPr/>
            <p:nvPr/>
          </p:nvGrpSpPr>
          <p:grpSpPr>
            <a:xfrm>
              <a:off x="1091771" y="4953000"/>
              <a:ext cx="7355174" cy="1737360"/>
              <a:chOff x="1788826" y="4663440"/>
              <a:chExt cx="5389563" cy="1005840"/>
            </a:xfrm>
          </p:grpSpPr>
          <p:pic>
            <p:nvPicPr>
              <p:cNvPr id="15362" name="Picture 2"/>
              <p:cNvPicPr>
                <a:picLocks noChangeArrowheads="1" noChangeAspect="1"/>
              </p:cNvPicPr>
              <p:nvPr/>
            </p:nvPicPr>
            <p:blipFill rotWithShape="1">
              <a:blip r:embed="rId3">
                <a:extLst>
                  <a:ext uri="{28A0092B-C50C-407E-A947-70E740481C1C}">
                    <a14:useLocalDpi xmlns:a14="http://schemas.microsoft.com/office/drawing/2010/main" val="0"/>
                  </a:ext>
                </a:extLst>
              </a:blip>
              <a:stretch/>
            </p:blipFill>
            <p:spPr bwMode="auto">
              <a:xfrm>
                <a:off x="1788826" y="4663440"/>
                <a:ext cx="5389563" cy="1005840"/>
              </a:xfrm>
              <a:prstGeom prst="rect">
                <a:avLst/>
              </a:prstGeom>
              <a:ln cap="sq" w="38100">
                <a:solidFill>
                  <a:srgbClr val="000000"/>
                </a:solidFill>
                <a:prstDash val="solid"/>
                <a:miter lim="800000"/>
              </a:ln>
              <a:effectLst>
                <a:outerShdw algn="tl" blurRad="50800" dir="2700000" dist="38100"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Rectangle 8"/>
              <p:cNvSpPr/>
              <p:nvPr/>
            </p:nvSpPr>
            <p:spPr>
              <a:xfrm>
                <a:off x="2356358" y="5486400"/>
                <a:ext cx="497174" cy="18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15" name="Rectangle 14"/>
              <p:cNvSpPr/>
              <p:nvPr/>
            </p:nvSpPr>
            <p:spPr>
              <a:xfrm>
                <a:off x="4063571" y="5638800"/>
                <a:ext cx="497174" cy="264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grpSp>
        <p:sp>
          <p:nvSpPr>
            <p:cNvPr id="14" name="TextBox 13"/>
            <p:cNvSpPr txBox="1"/>
            <p:nvPr/>
          </p:nvSpPr>
          <p:spPr>
            <a:xfrm>
              <a:off x="1828800" y="4953000"/>
              <a:ext cx="685800" cy="369332"/>
            </a:xfrm>
            <a:prstGeom prst="rect">
              <a:avLst/>
            </a:prstGeom>
            <a:noFill/>
          </p:spPr>
          <p:txBody>
            <a:bodyPr rtlCol="0" wrap="square">
              <a:spAutoFit/>
            </a:bodyPr>
            <a:lstStyle/>
            <a:p>
              <a:r>
                <a:rPr dirty="0" lang="en-US" smtClean="0"/>
                <a:t>V</a:t>
              </a:r>
              <a:endParaRPr dirty="0" lang="en-US"/>
            </a:p>
          </p:txBody>
        </p:sp>
      </p:grpSp>
    </p:spTree>
    <p:extLst>
      <p:ext uri="{BB962C8B-B14F-4D97-AF65-F5344CB8AC3E}">
        <p14:creationId xmlns:p14="http://schemas.microsoft.com/office/powerpoint/2010/main" val="1078665149"/>
      </p:ext>
    </p:extLst>
  </p:cSld>
  <p:clrMapOvr>
    <a:masterClrMapping/>
  </p:clrMapOvr>
  <p:timing>
    <p:tnLst>
      <p:par>
        <p:cTn dur="indefinite" id="1" nodeType="tmRoot" restart="never"/>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0"/>
            <a:ext cx="8153400" cy="1143000"/>
          </a:xfrm>
        </p:spPr>
        <p:txBody>
          <a:bodyPr>
            <a:normAutofit/>
          </a:bodyPr>
          <a:lstStyle/>
          <a:p>
            <a:r>
              <a:rPr lang="en-US" b="1" dirty="0" smtClean="0">
                <a:solidFill>
                  <a:srgbClr val="CC0000"/>
                </a:solidFill>
              </a:rPr>
              <a:t>Lets Focus on 4 Chamber Hearts!</a:t>
            </a:r>
            <a:endParaRPr lang="en-US" b="1" dirty="0">
              <a:solidFill>
                <a:srgbClr val="CC0000"/>
              </a:solidFill>
            </a:endParaRPr>
          </a:p>
        </p:txBody>
      </p:sp>
      <p:cxnSp>
        <p:nvCxnSpPr>
          <p:cNvPr id="6" name="Straight Connector 5"/>
          <p:cNvCxnSpPr/>
          <p:nvPr/>
        </p:nvCxnSpPr>
        <p:spPr>
          <a:xfrm>
            <a:off x="1211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7693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8" name="Oval 7"/>
          <p:cNvSpPr/>
          <p:nvPr/>
        </p:nvSpPr>
        <p:spPr>
          <a:xfrm>
            <a:off x="4312158" y="914400"/>
            <a:ext cx="342900" cy="342900"/>
          </a:xfrm>
          <a:prstGeom prst="ellipse">
            <a:avLst/>
          </a:prstGeom>
          <a:solidFill>
            <a:srgbClr val="C00000"/>
          </a:solidFill>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0" y="1219200"/>
            <a:ext cx="3962400" cy="2590800"/>
          </a:xfrm>
        </p:spPr>
        <p:txBody>
          <a:bodyPr>
            <a:noAutofit/>
          </a:bodyPr>
          <a:lstStyle/>
          <a:p>
            <a:pPr marL="0" indent="0">
              <a:buNone/>
            </a:pPr>
            <a:r>
              <a:rPr lang="en-US" sz="4000" b="1" dirty="0" smtClean="0">
                <a:solidFill>
                  <a:schemeClr val="accent1">
                    <a:lumMod val="40000"/>
                    <a:lumOff val="60000"/>
                  </a:schemeClr>
                </a:solidFill>
              </a:rPr>
              <a:t>Parts to Know:</a:t>
            </a:r>
          </a:p>
          <a:p>
            <a:pPr>
              <a:buClr>
                <a:schemeClr val="accent1">
                  <a:lumMod val="40000"/>
                  <a:lumOff val="60000"/>
                </a:schemeClr>
              </a:buClr>
              <a:buFont typeface="Wingdings" pitchFamily="2" charset="2"/>
              <a:buChar char="q"/>
            </a:pPr>
            <a:r>
              <a:rPr lang="en-US" sz="3600" dirty="0" smtClean="0">
                <a:solidFill>
                  <a:schemeClr val="accent1">
                    <a:lumMod val="40000"/>
                    <a:lumOff val="60000"/>
                  </a:schemeClr>
                </a:solidFill>
              </a:rPr>
              <a:t>4 Chambers</a:t>
            </a:r>
          </a:p>
          <a:p>
            <a:pPr>
              <a:buClr>
                <a:schemeClr val="accent1">
                  <a:lumMod val="40000"/>
                  <a:lumOff val="60000"/>
                </a:schemeClr>
              </a:buClr>
              <a:buFont typeface="Wingdings" pitchFamily="2" charset="2"/>
              <a:buChar char="q"/>
            </a:pPr>
            <a:r>
              <a:rPr lang="en-US" sz="3600" dirty="0" smtClean="0">
                <a:solidFill>
                  <a:schemeClr val="accent1">
                    <a:lumMod val="40000"/>
                    <a:lumOff val="60000"/>
                  </a:schemeClr>
                </a:solidFill>
              </a:rPr>
              <a:t>4 Valves</a:t>
            </a:r>
          </a:p>
          <a:p>
            <a:pPr>
              <a:buClr>
                <a:schemeClr val="accent1">
                  <a:lumMod val="40000"/>
                  <a:lumOff val="60000"/>
                </a:schemeClr>
              </a:buClr>
              <a:buFont typeface="Wingdings" pitchFamily="2" charset="2"/>
              <a:buChar char="q"/>
            </a:pPr>
            <a:r>
              <a:rPr lang="en-US" sz="3600" dirty="0" smtClean="0">
                <a:solidFill>
                  <a:schemeClr val="accent1">
                    <a:lumMod val="40000"/>
                    <a:lumOff val="60000"/>
                  </a:schemeClr>
                </a:solidFill>
              </a:rPr>
              <a:t>5 Blood Vessels</a:t>
            </a:r>
          </a:p>
          <a:p>
            <a:pPr lvl="1">
              <a:buClr>
                <a:schemeClr val="accent1">
                  <a:lumMod val="40000"/>
                  <a:lumOff val="60000"/>
                </a:schemeClr>
              </a:buClr>
              <a:buFont typeface="Wingdings" pitchFamily="2" charset="2"/>
              <a:buChar char="q"/>
            </a:pPr>
            <a:r>
              <a:rPr lang="en-US" dirty="0" smtClean="0">
                <a:solidFill>
                  <a:schemeClr val="accent1">
                    <a:lumMod val="40000"/>
                    <a:lumOff val="60000"/>
                  </a:schemeClr>
                </a:solidFill>
              </a:rPr>
              <a:t>3 Major Veins</a:t>
            </a:r>
          </a:p>
          <a:p>
            <a:pPr lvl="1">
              <a:buClr>
                <a:schemeClr val="accent1">
                  <a:lumMod val="40000"/>
                  <a:lumOff val="60000"/>
                </a:schemeClr>
              </a:buClr>
              <a:buFont typeface="Wingdings" pitchFamily="2" charset="2"/>
              <a:buChar char="q"/>
            </a:pPr>
            <a:r>
              <a:rPr lang="en-US" dirty="0" smtClean="0">
                <a:solidFill>
                  <a:schemeClr val="accent1">
                    <a:lumMod val="40000"/>
                    <a:lumOff val="60000"/>
                  </a:schemeClr>
                </a:solidFill>
              </a:rPr>
              <a:t>2 Major Arteries</a:t>
            </a:r>
          </a:p>
        </p:txBody>
      </p:sp>
      <p:pic>
        <p:nvPicPr>
          <p:cNvPr id="1032" name="Picture 8"/>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58257" y1="88174" x2="72248" y2="90957"/>
                        <a14:foregroundMark x1="53670" y1="62261" x2="52523" y2="65217"/>
                        <a14:foregroundMark x1="56422" y1="73913" x2="64679" y2="86087"/>
                        <a14:foregroundMark x1="78440" y1="89391" x2="91284" y2="86087"/>
                        <a14:foregroundMark x1="90596" y1="82609" x2="84633" y2="48870"/>
                        <a14:foregroundMark x1="69954" y1="37739" x2="80963" y2="42783"/>
                        <a14:foregroundMark x1="63761" y1="55130" x2="68578" y2="61391"/>
                        <a14:foregroundMark x1="62615" y1="46435" x2="52064" y2="62957"/>
                        <a14:foregroundMark x1="41743" y1="43652" x2="41514" y2="61391"/>
                        <a14:foregroundMark x1="15138" y1="50435" x2="17202" y2="72522"/>
                        <a14:foregroundMark x1="20872" y1="76348" x2="55505" y2="90087"/>
                        <a14:foregroundMark x1="24541" y1="81565" x2="39220" y2="85391"/>
                      </a14:backgroundRemoval>
                    </a14:imgEffect>
                  </a14:imgLayer>
                </a14:imgProps>
              </a:ext>
              <a:ext uri="{28A0092B-C50C-407E-A947-70E740481C1C}">
                <a14:useLocalDpi xmlns:a14="http://schemas.microsoft.com/office/drawing/2010/main" val="0"/>
              </a:ext>
            </a:extLst>
          </a:blip>
          <a:srcRect/>
          <a:stretch>
            <a:fillRect/>
          </a:stretch>
        </p:blipFill>
        <p:spPr bwMode="auto">
          <a:xfrm>
            <a:off x="3581400" y="1072392"/>
            <a:ext cx="4267200" cy="5627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8100" y="1828800"/>
            <a:ext cx="457200" cy="707886"/>
          </a:xfrm>
          <a:prstGeom prst="rect">
            <a:avLst/>
          </a:prstGeom>
          <a:noFill/>
        </p:spPr>
        <p:txBody>
          <a:bodyPr wrap="square" rtlCol="0">
            <a:spAutoFit/>
          </a:bodyPr>
          <a:lstStyle/>
          <a:p>
            <a:r>
              <a:rPr lang="en-US" sz="4000" dirty="0" smtClean="0">
                <a:solidFill>
                  <a:srgbClr val="FF0000"/>
                </a:solidFill>
                <a:sym typeface="Wingdings 2"/>
              </a:rPr>
              <a:t></a:t>
            </a:r>
            <a:endParaRPr lang="en-US" sz="4000" dirty="0">
              <a:solidFill>
                <a:srgbClr val="FF0000"/>
              </a:solidFill>
            </a:endParaRPr>
          </a:p>
        </p:txBody>
      </p:sp>
      <p:sp>
        <p:nvSpPr>
          <p:cNvPr id="24" name="TextBox 23"/>
          <p:cNvSpPr txBox="1"/>
          <p:nvPr/>
        </p:nvSpPr>
        <p:spPr>
          <a:xfrm>
            <a:off x="76200" y="2492514"/>
            <a:ext cx="457200" cy="707886"/>
          </a:xfrm>
          <a:prstGeom prst="rect">
            <a:avLst/>
          </a:prstGeom>
          <a:noFill/>
        </p:spPr>
        <p:txBody>
          <a:bodyPr wrap="square" rtlCol="0">
            <a:spAutoFit/>
          </a:bodyPr>
          <a:lstStyle/>
          <a:p>
            <a:r>
              <a:rPr lang="en-US" sz="4000" dirty="0" smtClean="0">
                <a:solidFill>
                  <a:srgbClr val="FF0000"/>
                </a:solidFill>
                <a:sym typeface="Wingdings 2"/>
              </a:rPr>
              <a:t></a:t>
            </a:r>
            <a:endParaRPr lang="en-US" sz="4000" dirty="0">
              <a:solidFill>
                <a:srgbClr val="FF0000"/>
              </a:solidFill>
            </a:endParaRPr>
          </a:p>
        </p:txBody>
      </p:sp>
      <p:sp>
        <p:nvSpPr>
          <p:cNvPr id="25" name="TextBox 24"/>
          <p:cNvSpPr txBox="1"/>
          <p:nvPr/>
        </p:nvSpPr>
        <p:spPr>
          <a:xfrm>
            <a:off x="76200" y="3178314"/>
            <a:ext cx="457200" cy="707886"/>
          </a:xfrm>
          <a:prstGeom prst="rect">
            <a:avLst/>
          </a:prstGeom>
          <a:noFill/>
        </p:spPr>
        <p:txBody>
          <a:bodyPr wrap="square" rtlCol="0">
            <a:spAutoFit/>
          </a:bodyPr>
          <a:lstStyle/>
          <a:p>
            <a:r>
              <a:rPr lang="en-US" sz="4000" dirty="0" smtClean="0">
                <a:solidFill>
                  <a:srgbClr val="FF0000"/>
                </a:solidFill>
                <a:sym typeface="Wingdings 2"/>
              </a:rPr>
              <a:t></a:t>
            </a:r>
            <a:endParaRPr lang="en-US" sz="4000" dirty="0">
              <a:solidFill>
                <a:srgbClr val="FF0000"/>
              </a:solidFill>
            </a:endParaRPr>
          </a:p>
        </p:txBody>
      </p:sp>
      <p:grpSp>
        <p:nvGrpSpPr>
          <p:cNvPr id="43" name="Group 42"/>
          <p:cNvGrpSpPr/>
          <p:nvPr/>
        </p:nvGrpSpPr>
        <p:grpSpPr>
          <a:xfrm>
            <a:off x="3962400" y="3481626"/>
            <a:ext cx="3581400" cy="2180748"/>
            <a:chOff x="3962400" y="3481626"/>
            <a:chExt cx="3581400" cy="2180748"/>
          </a:xfrm>
        </p:grpSpPr>
        <p:sp>
          <p:nvSpPr>
            <p:cNvPr id="26" name="TextBox 25"/>
            <p:cNvSpPr txBox="1"/>
            <p:nvPr/>
          </p:nvSpPr>
          <p:spPr>
            <a:xfrm>
              <a:off x="3962400" y="3617893"/>
              <a:ext cx="1548892" cy="861774"/>
            </a:xfrm>
            <a:prstGeom prst="rect">
              <a:avLst/>
            </a:prstGeom>
            <a:noFill/>
            <a:effectLst>
              <a:glow rad="228600">
                <a:schemeClr val="bg1">
                  <a:lumMod val="75000"/>
                  <a:alpha val="40000"/>
                </a:schemeClr>
              </a:glow>
            </a:effectLst>
          </p:spPr>
          <p:txBody>
            <a:bodyPr wrap="square" rtlCol="0">
              <a:spAutoFit/>
            </a:bodyPr>
            <a:lstStyle/>
            <a:p>
              <a:pPr algn="ctr"/>
              <a:r>
                <a:rPr lang="en-US" sz="2500" b="1" dirty="0" smtClean="0">
                  <a:sym typeface="Wingdings 2"/>
                </a:rPr>
                <a:t>Right </a:t>
              </a:r>
              <a:br>
                <a:rPr lang="en-US" sz="2500" b="1" dirty="0" smtClean="0">
                  <a:sym typeface="Wingdings 2"/>
                </a:rPr>
              </a:br>
              <a:r>
                <a:rPr lang="en-US" sz="2500" b="1" dirty="0" smtClean="0">
                  <a:sym typeface="Wingdings 2"/>
                </a:rPr>
                <a:t>Atrium</a:t>
              </a:r>
              <a:endParaRPr lang="en-US" sz="2500" b="1" dirty="0"/>
            </a:p>
          </p:txBody>
        </p:sp>
        <p:sp>
          <p:nvSpPr>
            <p:cNvPr id="27" name="TextBox 26"/>
            <p:cNvSpPr txBox="1"/>
            <p:nvPr/>
          </p:nvSpPr>
          <p:spPr>
            <a:xfrm>
              <a:off x="4547108" y="4800600"/>
              <a:ext cx="1548892" cy="861774"/>
            </a:xfrm>
            <a:prstGeom prst="rect">
              <a:avLst/>
            </a:prstGeom>
            <a:noFill/>
            <a:effectLst>
              <a:glow rad="228600">
                <a:schemeClr val="bg1">
                  <a:lumMod val="75000"/>
                  <a:alpha val="40000"/>
                </a:schemeClr>
              </a:glow>
            </a:effectLst>
          </p:spPr>
          <p:txBody>
            <a:bodyPr wrap="square" rtlCol="0">
              <a:spAutoFit/>
            </a:bodyPr>
            <a:lstStyle/>
            <a:p>
              <a:pPr algn="ctr"/>
              <a:r>
                <a:rPr lang="en-US" sz="2500" b="1" dirty="0" smtClean="0">
                  <a:sym typeface="Wingdings 2"/>
                </a:rPr>
                <a:t>Right </a:t>
              </a:r>
              <a:br>
                <a:rPr lang="en-US" sz="2500" b="1" dirty="0" smtClean="0">
                  <a:sym typeface="Wingdings 2"/>
                </a:rPr>
              </a:br>
              <a:r>
                <a:rPr lang="en-US" sz="2500" b="1" dirty="0" smtClean="0">
                  <a:sym typeface="Wingdings 2"/>
                </a:rPr>
                <a:t>Ventricle</a:t>
              </a:r>
              <a:endParaRPr lang="en-US" sz="2500" b="1" dirty="0"/>
            </a:p>
          </p:txBody>
        </p:sp>
        <p:sp>
          <p:nvSpPr>
            <p:cNvPr id="28" name="TextBox 27"/>
            <p:cNvSpPr txBox="1"/>
            <p:nvPr/>
          </p:nvSpPr>
          <p:spPr>
            <a:xfrm>
              <a:off x="5918708" y="4624626"/>
              <a:ext cx="1548892" cy="861774"/>
            </a:xfrm>
            <a:prstGeom prst="rect">
              <a:avLst/>
            </a:prstGeom>
            <a:noFill/>
            <a:effectLst>
              <a:glow rad="228600">
                <a:schemeClr val="bg1">
                  <a:lumMod val="75000"/>
                  <a:alpha val="40000"/>
                </a:schemeClr>
              </a:glow>
            </a:effectLst>
          </p:spPr>
          <p:txBody>
            <a:bodyPr wrap="square" rtlCol="0">
              <a:spAutoFit/>
            </a:bodyPr>
            <a:lstStyle/>
            <a:p>
              <a:pPr algn="ctr"/>
              <a:r>
                <a:rPr lang="en-US" sz="2500" b="1" dirty="0" smtClean="0">
                  <a:sym typeface="Wingdings 2"/>
                </a:rPr>
                <a:t>Left</a:t>
              </a:r>
              <a:br>
                <a:rPr lang="en-US" sz="2500" b="1" dirty="0" smtClean="0">
                  <a:sym typeface="Wingdings 2"/>
                </a:rPr>
              </a:br>
              <a:r>
                <a:rPr lang="en-US" sz="2500" b="1" dirty="0" smtClean="0">
                  <a:sym typeface="Wingdings 2"/>
                </a:rPr>
                <a:t>Ventricle</a:t>
              </a:r>
              <a:endParaRPr lang="en-US" sz="2500" b="1" dirty="0"/>
            </a:p>
          </p:txBody>
        </p:sp>
        <p:sp>
          <p:nvSpPr>
            <p:cNvPr id="29" name="TextBox 28"/>
            <p:cNvSpPr txBox="1"/>
            <p:nvPr/>
          </p:nvSpPr>
          <p:spPr>
            <a:xfrm>
              <a:off x="5994908" y="3481626"/>
              <a:ext cx="1548892" cy="861774"/>
            </a:xfrm>
            <a:prstGeom prst="rect">
              <a:avLst/>
            </a:prstGeom>
            <a:noFill/>
            <a:effectLst>
              <a:glow rad="228600">
                <a:schemeClr val="bg1">
                  <a:lumMod val="75000"/>
                  <a:alpha val="40000"/>
                </a:schemeClr>
              </a:glow>
            </a:effectLst>
          </p:spPr>
          <p:txBody>
            <a:bodyPr wrap="square" rtlCol="0">
              <a:spAutoFit/>
            </a:bodyPr>
            <a:lstStyle/>
            <a:p>
              <a:pPr algn="ctr"/>
              <a:r>
                <a:rPr lang="en-US" sz="2500" b="1" dirty="0" smtClean="0">
                  <a:sym typeface="Wingdings 2"/>
                </a:rPr>
                <a:t>Left</a:t>
              </a:r>
              <a:br>
                <a:rPr lang="en-US" sz="2500" b="1" dirty="0" smtClean="0">
                  <a:sym typeface="Wingdings 2"/>
                </a:rPr>
              </a:br>
              <a:r>
                <a:rPr lang="en-US" sz="2500" b="1" dirty="0" smtClean="0">
                  <a:sym typeface="Wingdings 2"/>
                </a:rPr>
                <a:t>Atrium</a:t>
              </a:r>
              <a:endParaRPr lang="en-US" sz="2500" b="1" dirty="0"/>
            </a:p>
          </p:txBody>
        </p:sp>
      </p:grpSp>
      <p:grpSp>
        <p:nvGrpSpPr>
          <p:cNvPr id="42" name="Group 41"/>
          <p:cNvGrpSpPr/>
          <p:nvPr/>
        </p:nvGrpSpPr>
        <p:grpSpPr>
          <a:xfrm>
            <a:off x="1803400" y="3788146"/>
            <a:ext cx="7080758" cy="2479139"/>
            <a:chOff x="1828800" y="3771781"/>
            <a:chExt cx="7080758" cy="2479139"/>
          </a:xfrm>
        </p:grpSpPr>
        <p:cxnSp>
          <p:nvCxnSpPr>
            <p:cNvPr id="36" name="Straight Arrow Connector 35"/>
            <p:cNvCxnSpPr>
              <a:stCxn id="45" idx="1"/>
            </p:cNvCxnSpPr>
            <p:nvPr/>
          </p:nvCxnSpPr>
          <p:spPr>
            <a:xfrm flipH="1" flipV="1">
              <a:off x="6248400" y="4624626"/>
              <a:ext cx="1600200" cy="934254"/>
            </a:xfrm>
            <a:prstGeom prst="straightConnector1">
              <a:avLst/>
            </a:prstGeom>
            <a:ln w="57150">
              <a:solidFill>
                <a:srgbClr val="FF0000"/>
              </a:solidFill>
              <a:tailEnd type="arrow"/>
            </a:ln>
            <a:effectLst>
              <a:glow rad="101600">
                <a:schemeClr val="tx1">
                  <a:lumMod val="85000"/>
                  <a:lumOff val="1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39" name="Straight Arrow Connector 38"/>
            <p:cNvCxnSpPr>
              <a:stCxn id="44" idx="1"/>
            </p:cNvCxnSpPr>
            <p:nvPr/>
          </p:nvCxnSpPr>
          <p:spPr>
            <a:xfrm flipH="1">
              <a:off x="6826758" y="4248835"/>
              <a:ext cx="875284" cy="230832"/>
            </a:xfrm>
            <a:prstGeom prst="straightConnector1">
              <a:avLst/>
            </a:prstGeom>
            <a:ln w="57150">
              <a:solidFill>
                <a:srgbClr val="FF0000"/>
              </a:solidFill>
              <a:tailEnd type="arrow"/>
            </a:ln>
            <a:effectLst>
              <a:glow rad="101600">
                <a:schemeClr val="tx1">
                  <a:lumMod val="85000"/>
                  <a:lumOff val="1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sp>
          <p:nvSpPr>
            <p:cNvPr id="44" name="TextBox 43"/>
            <p:cNvSpPr txBox="1"/>
            <p:nvPr/>
          </p:nvSpPr>
          <p:spPr>
            <a:xfrm>
              <a:off x="7702042" y="3771781"/>
              <a:ext cx="1060958" cy="954107"/>
            </a:xfrm>
            <a:prstGeom prst="rect">
              <a:avLst/>
            </a:prstGeom>
            <a:noFill/>
          </p:spPr>
          <p:txBody>
            <a:bodyPr wrap="square" rtlCol="0">
              <a:spAutoFit/>
            </a:bodyPr>
            <a:lstStyle/>
            <a:p>
              <a:pPr algn="ctr"/>
              <a:r>
                <a:rPr lang="en-US" sz="2800" dirty="0" smtClean="0">
                  <a:solidFill>
                    <a:srgbClr val="FF0000"/>
                  </a:solidFill>
                </a:rPr>
                <a:t>Mitral </a:t>
              </a:r>
              <a:br>
                <a:rPr lang="en-US" sz="2800" dirty="0" smtClean="0">
                  <a:solidFill>
                    <a:srgbClr val="FF0000"/>
                  </a:solidFill>
                </a:rPr>
              </a:br>
              <a:r>
                <a:rPr lang="en-US" sz="2800" dirty="0" smtClean="0">
                  <a:solidFill>
                    <a:srgbClr val="FF0000"/>
                  </a:solidFill>
                </a:rPr>
                <a:t>Valve</a:t>
              </a:r>
              <a:endParaRPr lang="en-US" sz="2800" dirty="0">
                <a:solidFill>
                  <a:srgbClr val="FF0000"/>
                </a:solidFill>
              </a:endParaRPr>
            </a:p>
          </p:txBody>
        </p:sp>
        <p:sp>
          <p:nvSpPr>
            <p:cNvPr id="45" name="TextBox 44"/>
            <p:cNvSpPr txBox="1"/>
            <p:nvPr/>
          </p:nvSpPr>
          <p:spPr>
            <a:xfrm>
              <a:off x="7848600" y="5081826"/>
              <a:ext cx="1060958" cy="954107"/>
            </a:xfrm>
            <a:prstGeom prst="rect">
              <a:avLst/>
            </a:prstGeom>
            <a:noFill/>
          </p:spPr>
          <p:txBody>
            <a:bodyPr wrap="square" rtlCol="0">
              <a:spAutoFit/>
            </a:bodyPr>
            <a:lstStyle/>
            <a:p>
              <a:pPr algn="ctr"/>
              <a:r>
                <a:rPr lang="en-US" sz="2800" dirty="0" smtClean="0">
                  <a:solidFill>
                    <a:srgbClr val="FF0000"/>
                  </a:solidFill>
                </a:rPr>
                <a:t>Aortic</a:t>
              </a:r>
              <a:br>
                <a:rPr lang="en-US" sz="2800" dirty="0" smtClean="0">
                  <a:solidFill>
                    <a:srgbClr val="FF0000"/>
                  </a:solidFill>
                </a:rPr>
              </a:br>
              <a:r>
                <a:rPr lang="en-US" sz="2800" dirty="0" smtClean="0">
                  <a:solidFill>
                    <a:srgbClr val="FF0000"/>
                  </a:solidFill>
                </a:rPr>
                <a:t>Valve</a:t>
              </a:r>
              <a:endParaRPr lang="en-US" sz="2800" dirty="0">
                <a:solidFill>
                  <a:srgbClr val="FF0000"/>
                </a:solidFill>
              </a:endParaRPr>
            </a:p>
          </p:txBody>
        </p:sp>
        <p:grpSp>
          <p:nvGrpSpPr>
            <p:cNvPr id="40" name="Group 39"/>
            <p:cNvGrpSpPr/>
            <p:nvPr/>
          </p:nvGrpSpPr>
          <p:grpSpPr>
            <a:xfrm>
              <a:off x="1828800" y="3962400"/>
              <a:ext cx="3848100" cy="954107"/>
              <a:chOff x="1828800" y="3962400"/>
              <a:chExt cx="3848100" cy="954107"/>
            </a:xfrm>
          </p:grpSpPr>
          <p:cxnSp>
            <p:nvCxnSpPr>
              <p:cNvPr id="33" name="Straight Arrow Connector 32"/>
              <p:cNvCxnSpPr/>
              <p:nvPr/>
            </p:nvCxnSpPr>
            <p:spPr>
              <a:xfrm flipV="1">
                <a:off x="3352800" y="3991455"/>
                <a:ext cx="2324100" cy="488212"/>
              </a:xfrm>
              <a:prstGeom prst="straightConnector1">
                <a:avLst/>
              </a:prstGeom>
              <a:ln w="57150">
                <a:solidFill>
                  <a:srgbClr val="374AD5"/>
                </a:solidFill>
                <a:tailEnd type="arrow"/>
              </a:ln>
            </p:spPr>
            <p:style>
              <a:lnRef idx="3">
                <a:schemeClr val="accent1"/>
              </a:lnRef>
              <a:fillRef idx="0">
                <a:schemeClr val="accent1"/>
              </a:fillRef>
              <a:effectRef idx="2">
                <a:schemeClr val="accent1"/>
              </a:effectRef>
              <a:fontRef idx="minor">
                <a:schemeClr val="tx1"/>
              </a:fontRef>
            </p:style>
          </p:cxnSp>
          <p:sp>
            <p:nvSpPr>
              <p:cNvPr id="46" name="TextBox 45"/>
              <p:cNvSpPr txBox="1"/>
              <p:nvPr/>
            </p:nvSpPr>
            <p:spPr>
              <a:xfrm>
                <a:off x="1828800" y="3962400"/>
                <a:ext cx="1905000" cy="954107"/>
              </a:xfrm>
              <a:prstGeom prst="rect">
                <a:avLst/>
              </a:prstGeom>
              <a:noFill/>
            </p:spPr>
            <p:txBody>
              <a:bodyPr wrap="square" rtlCol="0">
                <a:spAutoFit/>
              </a:bodyPr>
              <a:lstStyle/>
              <a:p>
                <a:pPr algn="ctr"/>
                <a:r>
                  <a:rPr lang="en-US" sz="2800" dirty="0" smtClean="0">
                    <a:solidFill>
                      <a:srgbClr val="00B0F0"/>
                    </a:solidFill>
                  </a:rPr>
                  <a:t>Pulmonary</a:t>
                </a:r>
                <a:br>
                  <a:rPr lang="en-US" sz="2800" dirty="0" smtClean="0">
                    <a:solidFill>
                      <a:srgbClr val="00B0F0"/>
                    </a:solidFill>
                  </a:rPr>
                </a:br>
                <a:r>
                  <a:rPr lang="en-US" sz="2800" dirty="0" smtClean="0">
                    <a:solidFill>
                      <a:srgbClr val="00B0F0"/>
                    </a:solidFill>
                  </a:rPr>
                  <a:t>Valve</a:t>
                </a:r>
                <a:endParaRPr lang="en-US" sz="2800" dirty="0">
                  <a:solidFill>
                    <a:srgbClr val="00B0F0"/>
                  </a:solidFill>
                </a:endParaRPr>
              </a:p>
            </p:txBody>
          </p:sp>
        </p:grpSp>
        <p:grpSp>
          <p:nvGrpSpPr>
            <p:cNvPr id="41" name="Group 40"/>
            <p:cNvGrpSpPr/>
            <p:nvPr/>
          </p:nvGrpSpPr>
          <p:grpSpPr>
            <a:xfrm>
              <a:off x="1981200" y="4624628"/>
              <a:ext cx="2971800" cy="1626292"/>
              <a:chOff x="1981200" y="4624628"/>
              <a:chExt cx="2971800" cy="1626292"/>
            </a:xfrm>
          </p:grpSpPr>
          <p:cxnSp>
            <p:nvCxnSpPr>
              <p:cNvPr id="14" name="Straight Arrow Connector 13"/>
              <p:cNvCxnSpPr/>
              <p:nvPr/>
            </p:nvCxnSpPr>
            <p:spPr>
              <a:xfrm flipV="1">
                <a:off x="3581400" y="4624628"/>
                <a:ext cx="1371600" cy="1037746"/>
              </a:xfrm>
              <a:prstGeom prst="straightConnector1">
                <a:avLst/>
              </a:prstGeom>
              <a:ln w="57150">
                <a:solidFill>
                  <a:srgbClr val="374AD5"/>
                </a:solidFill>
                <a:tailEnd type="arrow"/>
              </a:ln>
            </p:spPr>
            <p:style>
              <a:lnRef idx="3">
                <a:schemeClr val="accent1"/>
              </a:lnRef>
              <a:fillRef idx="0">
                <a:schemeClr val="accent1"/>
              </a:fillRef>
              <a:effectRef idx="2">
                <a:schemeClr val="accent1"/>
              </a:effectRef>
              <a:fontRef idx="minor">
                <a:schemeClr val="tx1"/>
              </a:fontRef>
            </p:style>
          </p:cxnSp>
          <p:sp>
            <p:nvSpPr>
              <p:cNvPr id="47" name="TextBox 46"/>
              <p:cNvSpPr txBox="1"/>
              <p:nvPr/>
            </p:nvSpPr>
            <p:spPr>
              <a:xfrm>
                <a:off x="1981200" y="5296813"/>
                <a:ext cx="1905000" cy="954107"/>
              </a:xfrm>
              <a:prstGeom prst="rect">
                <a:avLst/>
              </a:prstGeom>
              <a:noFill/>
            </p:spPr>
            <p:txBody>
              <a:bodyPr wrap="square" rtlCol="0">
                <a:spAutoFit/>
              </a:bodyPr>
              <a:lstStyle/>
              <a:p>
                <a:pPr algn="ctr"/>
                <a:r>
                  <a:rPr lang="en-US" sz="2800" dirty="0" smtClean="0">
                    <a:solidFill>
                      <a:srgbClr val="00B0F0"/>
                    </a:solidFill>
                  </a:rPr>
                  <a:t>Tricuspid</a:t>
                </a:r>
                <a:br>
                  <a:rPr lang="en-US" sz="2800" dirty="0" smtClean="0">
                    <a:solidFill>
                      <a:srgbClr val="00B0F0"/>
                    </a:solidFill>
                  </a:rPr>
                </a:br>
                <a:r>
                  <a:rPr lang="en-US" sz="2800" dirty="0" smtClean="0">
                    <a:solidFill>
                      <a:srgbClr val="00B0F0"/>
                    </a:solidFill>
                  </a:rPr>
                  <a:t>Valve</a:t>
                </a:r>
                <a:endParaRPr lang="en-US" sz="2800" dirty="0">
                  <a:solidFill>
                    <a:srgbClr val="00B0F0"/>
                  </a:solidFill>
                </a:endParaRPr>
              </a:p>
            </p:txBody>
          </p:sp>
        </p:grpSp>
      </p:grpSp>
      <p:sp>
        <p:nvSpPr>
          <p:cNvPr id="56" name="TextBox 55"/>
          <p:cNvSpPr txBox="1"/>
          <p:nvPr/>
        </p:nvSpPr>
        <p:spPr>
          <a:xfrm>
            <a:off x="533400" y="3810000"/>
            <a:ext cx="457200" cy="584775"/>
          </a:xfrm>
          <a:prstGeom prst="rect">
            <a:avLst/>
          </a:prstGeom>
          <a:noFill/>
        </p:spPr>
        <p:txBody>
          <a:bodyPr wrap="square" rtlCol="0">
            <a:spAutoFit/>
          </a:bodyPr>
          <a:lstStyle/>
          <a:p>
            <a:r>
              <a:rPr lang="en-US" sz="3200" dirty="0" smtClean="0">
                <a:solidFill>
                  <a:srgbClr val="FF0000"/>
                </a:solidFill>
                <a:sym typeface="Wingdings 2"/>
              </a:rPr>
              <a:t></a:t>
            </a:r>
            <a:endParaRPr lang="en-US" sz="3200" dirty="0">
              <a:solidFill>
                <a:srgbClr val="FF0000"/>
              </a:solidFill>
            </a:endParaRPr>
          </a:p>
        </p:txBody>
      </p:sp>
      <p:sp>
        <p:nvSpPr>
          <p:cNvPr id="57" name="TextBox 56"/>
          <p:cNvSpPr txBox="1"/>
          <p:nvPr/>
        </p:nvSpPr>
        <p:spPr>
          <a:xfrm>
            <a:off x="533400" y="4292025"/>
            <a:ext cx="457200" cy="584775"/>
          </a:xfrm>
          <a:prstGeom prst="rect">
            <a:avLst/>
          </a:prstGeom>
          <a:noFill/>
        </p:spPr>
        <p:txBody>
          <a:bodyPr wrap="square" rtlCol="0">
            <a:spAutoFit/>
          </a:bodyPr>
          <a:lstStyle/>
          <a:p>
            <a:r>
              <a:rPr lang="en-US" sz="3200" dirty="0" smtClean="0">
                <a:solidFill>
                  <a:srgbClr val="FF0000"/>
                </a:solidFill>
                <a:sym typeface="Wingdings 2"/>
              </a:rPr>
              <a:t></a:t>
            </a:r>
            <a:endParaRPr lang="en-US" sz="3200" dirty="0">
              <a:solidFill>
                <a:srgbClr val="FF0000"/>
              </a:solidFill>
            </a:endParaRPr>
          </a:p>
        </p:txBody>
      </p:sp>
      <p:grpSp>
        <p:nvGrpSpPr>
          <p:cNvPr id="87" name="Group 86"/>
          <p:cNvGrpSpPr/>
          <p:nvPr/>
        </p:nvGrpSpPr>
        <p:grpSpPr>
          <a:xfrm>
            <a:off x="3358642" y="1164513"/>
            <a:ext cx="5525516" cy="1353401"/>
            <a:chOff x="3358642" y="1164513"/>
            <a:chExt cx="5525516" cy="1353401"/>
          </a:xfrm>
        </p:grpSpPr>
        <p:cxnSp>
          <p:nvCxnSpPr>
            <p:cNvPr id="58" name="Straight Arrow Connector 57"/>
            <p:cNvCxnSpPr>
              <a:stCxn id="62" idx="3"/>
            </p:cNvCxnSpPr>
            <p:nvPr/>
          </p:nvCxnSpPr>
          <p:spPr>
            <a:xfrm>
              <a:off x="4419600" y="1426123"/>
              <a:ext cx="1066800" cy="478877"/>
            </a:xfrm>
            <a:prstGeom prst="straightConnector1">
              <a:avLst/>
            </a:prstGeom>
            <a:ln w="57150">
              <a:solidFill>
                <a:schemeClr val="bg1"/>
              </a:solidFill>
              <a:tailEnd type="arrow"/>
            </a:ln>
            <a:effectLst>
              <a:glow rad="101600">
                <a:schemeClr val="tx1">
                  <a:lumMod val="85000"/>
                  <a:lumOff val="1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sp>
          <p:nvSpPr>
            <p:cNvPr id="62" name="TextBox 61"/>
            <p:cNvSpPr txBox="1"/>
            <p:nvPr/>
          </p:nvSpPr>
          <p:spPr>
            <a:xfrm>
              <a:off x="3358642" y="1164513"/>
              <a:ext cx="1060958" cy="523220"/>
            </a:xfrm>
            <a:prstGeom prst="rect">
              <a:avLst/>
            </a:prstGeom>
            <a:noFill/>
          </p:spPr>
          <p:txBody>
            <a:bodyPr wrap="square" rtlCol="0">
              <a:spAutoFit/>
            </a:bodyPr>
            <a:lstStyle/>
            <a:p>
              <a:pPr algn="ctr"/>
              <a:r>
                <a:rPr lang="en-US" sz="2800" dirty="0" smtClean="0">
                  <a:solidFill>
                    <a:schemeClr val="bg1"/>
                  </a:solidFill>
                </a:rPr>
                <a:t>Aorta</a:t>
              </a:r>
              <a:endParaRPr lang="en-US" sz="2800" dirty="0">
                <a:solidFill>
                  <a:schemeClr val="bg1"/>
                </a:solidFill>
              </a:endParaRPr>
            </a:p>
          </p:txBody>
        </p:sp>
        <p:cxnSp>
          <p:nvCxnSpPr>
            <p:cNvPr id="79" name="Straight Arrow Connector 78"/>
            <p:cNvCxnSpPr/>
            <p:nvPr/>
          </p:nvCxnSpPr>
          <p:spPr>
            <a:xfrm flipH="1">
              <a:off x="6394958" y="1828800"/>
              <a:ext cx="1072642" cy="689114"/>
            </a:xfrm>
            <a:prstGeom prst="straightConnector1">
              <a:avLst/>
            </a:prstGeom>
            <a:ln w="57150">
              <a:solidFill>
                <a:schemeClr val="bg1"/>
              </a:solidFill>
              <a:tailEnd type="arrow"/>
            </a:ln>
            <a:effectLst>
              <a:glow rad="101600">
                <a:schemeClr val="tx1">
                  <a:lumMod val="85000"/>
                  <a:lumOff val="1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sp>
          <p:nvSpPr>
            <p:cNvPr id="81" name="TextBox 80"/>
            <p:cNvSpPr txBox="1"/>
            <p:nvPr/>
          </p:nvSpPr>
          <p:spPr>
            <a:xfrm>
              <a:off x="7131558" y="1257350"/>
              <a:ext cx="1752600" cy="954107"/>
            </a:xfrm>
            <a:prstGeom prst="rect">
              <a:avLst/>
            </a:prstGeom>
            <a:noFill/>
          </p:spPr>
          <p:txBody>
            <a:bodyPr wrap="square" rtlCol="0">
              <a:spAutoFit/>
            </a:bodyPr>
            <a:lstStyle/>
            <a:p>
              <a:pPr algn="ctr"/>
              <a:r>
                <a:rPr lang="en-US" sz="2800" dirty="0" smtClean="0">
                  <a:solidFill>
                    <a:schemeClr val="bg1"/>
                  </a:solidFill>
                </a:rPr>
                <a:t>Pulmonary Artery</a:t>
              </a:r>
              <a:endParaRPr lang="en-US" sz="2800" dirty="0">
                <a:solidFill>
                  <a:schemeClr val="bg1"/>
                </a:solidFill>
              </a:endParaRPr>
            </a:p>
          </p:txBody>
        </p:sp>
      </p:grpSp>
      <p:grpSp>
        <p:nvGrpSpPr>
          <p:cNvPr id="85" name="Group 84"/>
          <p:cNvGrpSpPr/>
          <p:nvPr/>
        </p:nvGrpSpPr>
        <p:grpSpPr>
          <a:xfrm>
            <a:off x="1371600" y="3048001"/>
            <a:ext cx="7848600" cy="3773506"/>
            <a:chOff x="1371600" y="3048001"/>
            <a:chExt cx="7848600" cy="3773506"/>
          </a:xfrm>
        </p:grpSpPr>
        <p:cxnSp>
          <p:nvCxnSpPr>
            <p:cNvPr id="63" name="Straight Arrow Connector 62"/>
            <p:cNvCxnSpPr/>
            <p:nvPr/>
          </p:nvCxnSpPr>
          <p:spPr>
            <a:xfrm flipH="1" flipV="1">
              <a:off x="3889121" y="3481626"/>
              <a:ext cx="4111879" cy="1090374"/>
            </a:xfrm>
            <a:prstGeom prst="straightConnector1">
              <a:avLst/>
            </a:prstGeom>
            <a:ln w="57150">
              <a:solidFill>
                <a:schemeClr val="bg1"/>
              </a:solidFill>
              <a:tailEnd type="arrow"/>
            </a:ln>
            <a:effectLst>
              <a:glow rad="101600">
                <a:schemeClr val="tx1">
                  <a:lumMod val="85000"/>
                  <a:lumOff val="1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67" name="Straight Arrow Connector 66"/>
            <p:cNvCxnSpPr/>
            <p:nvPr/>
          </p:nvCxnSpPr>
          <p:spPr>
            <a:xfrm flipH="1" flipV="1">
              <a:off x="7543800" y="3352802"/>
              <a:ext cx="457200" cy="1231610"/>
            </a:xfrm>
            <a:prstGeom prst="straightConnector1">
              <a:avLst/>
            </a:prstGeom>
            <a:ln w="57150">
              <a:solidFill>
                <a:schemeClr val="bg1"/>
              </a:solidFill>
              <a:tailEnd type="arrow"/>
            </a:ln>
            <a:effectLst>
              <a:glow rad="101600">
                <a:schemeClr val="tx1">
                  <a:lumMod val="85000"/>
                  <a:lumOff val="1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sp>
          <p:nvSpPr>
            <p:cNvPr id="72" name="TextBox 71"/>
            <p:cNvSpPr txBox="1"/>
            <p:nvPr/>
          </p:nvSpPr>
          <p:spPr>
            <a:xfrm>
              <a:off x="7467600" y="4572000"/>
              <a:ext cx="1752600" cy="954107"/>
            </a:xfrm>
            <a:prstGeom prst="rect">
              <a:avLst/>
            </a:prstGeom>
            <a:noFill/>
          </p:spPr>
          <p:txBody>
            <a:bodyPr wrap="square" rtlCol="0">
              <a:spAutoFit/>
            </a:bodyPr>
            <a:lstStyle/>
            <a:p>
              <a:pPr algn="ctr"/>
              <a:r>
                <a:rPr lang="en-US" sz="2800" dirty="0" smtClean="0">
                  <a:solidFill>
                    <a:schemeClr val="bg1"/>
                  </a:solidFill>
                </a:rPr>
                <a:t>Pulmonary Veins</a:t>
              </a:r>
              <a:endParaRPr lang="en-US" sz="2800" dirty="0">
                <a:solidFill>
                  <a:schemeClr val="bg1"/>
                </a:solidFill>
              </a:endParaRPr>
            </a:p>
          </p:txBody>
        </p:sp>
        <p:cxnSp>
          <p:nvCxnSpPr>
            <p:cNvPr id="86" name="Straight Arrow Connector 85"/>
            <p:cNvCxnSpPr/>
            <p:nvPr/>
          </p:nvCxnSpPr>
          <p:spPr>
            <a:xfrm flipV="1">
              <a:off x="2895600" y="3048001"/>
              <a:ext cx="1841246" cy="2260544"/>
            </a:xfrm>
            <a:prstGeom prst="straightConnector1">
              <a:avLst/>
            </a:prstGeom>
            <a:ln w="57150">
              <a:solidFill>
                <a:schemeClr val="bg1"/>
              </a:solidFill>
              <a:tailEnd type="arrow"/>
            </a:ln>
            <a:effectLst>
              <a:glow rad="101600">
                <a:schemeClr val="tx1">
                  <a:lumMod val="85000"/>
                  <a:lumOff val="1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sp>
          <p:nvSpPr>
            <p:cNvPr id="90" name="TextBox 89"/>
            <p:cNvSpPr txBox="1"/>
            <p:nvPr/>
          </p:nvSpPr>
          <p:spPr>
            <a:xfrm>
              <a:off x="1371600" y="4913293"/>
              <a:ext cx="1752600" cy="954107"/>
            </a:xfrm>
            <a:prstGeom prst="rect">
              <a:avLst/>
            </a:prstGeom>
            <a:noFill/>
          </p:spPr>
          <p:txBody>
            <a:bodyPr wrap="square" rtlCol="0">
              <a:spAutoFit/>
            </a:bodyPr>
            <a:lstStyle/>
            <a:p>
              <a:pPr algn="ctr"/>
              <a:r>
                <a:rPr lang="en-US" sz="2800" dirty="0" smtClean="0">
                  <a:solidFill>
                    <a:schemeClr val="bg1"/>
                  </a:solidFill>
                </a:rPr>
                <a:t>Superior Vena Cava</a:t>
              </a:r>
              <a:endParaRPr lang="en-US" sz="2800" dirty="0">
                <a:solidFill>
                  <a:schemeClr val="bg1"/>
                </a:solidFill>
              </a:endParaRPr>
            </a:p>
          </p:txBody>
        </p:sp>
        <p:sp>
          <p:nvSpPr>
            <p:cNvPr id="92" name="TextBox 91"/>
            <p:cNvSpPr txBox="1"/>
            <p:nvPr/>
          </p:nvSpPr>
          <p:spPr>
            <a:xfrm>
              <a:off x="2590800" y="5867400"/>
              <a:ext cx="1752600" cy="954107"/>
            </a:xfrm>
            <a:prstGeom prst="rect">
              <a:avLst/>
            </a:prstGeom>
            <a:noFill/>
          </p:spPr>
          <p:txBody>
            <a:bodyPr wrap="square" rtlCol="0">
              <a:spAutoFit/>
            </a:bodyPr>
            <a:lstStyle/>
            <a:p>
              <a:pPr algn="ctr"/>
              <a:r>
                <a:rPr lang="en-US" sz="2800" dirty="0" smtClean="0">
                  <a:solidFill>
                    <a:schemeClr val="bg1"/>
                  </a:solidFill>
                </a:rPr>
                <a:t>Inferior Vena Cava</a:t>
              </a:r>
              <a:endParaRPr lang="en-US" sz="2800" dirty="0">
                <a:solidFill>
                  <a:schemeClr val="bg1"/>
                </a:solidFill>
              </a:endParaRPr>
            </a:p>
          </p:txBody>
        </p:sp>
        <p:cxnSp>
          <p:nvCxnSpPr>
            <p:cNvPr id="94" name="Straight Arrow Connector 93"/>
            <p:cNvCxnSpPr/>
            <p:nvPr/>
          </p:nvCxnSpPr>
          <p:spPr>
            <a:xfrm>
              <a:off x="3962400" y="6400800"/>
              <a:ext cx="1003300" cy="0"/>
            </a:xfrm>
            <a:prstGeom prst="straightConnector1">
              <a:avLst/>
            </a:prstGeom>
            <a:ln w="57150">
              <a:solidFill>
                <a:schemeClr val="bg1"/>
              </a:solidFill>
              <a:tailEnd type="arrow"/>
            </a:ln>
            <a:effectLst>
              <a:glow rad="101600">
                <a:schemeClr val="tx1">
                  <a:lumMod val="85000"/>
                  <a:lumOff val="1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40212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3"/>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42"/>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500"/>
                                        <p:tgtEl>
                                          <p:spTgt spid="56"/>
                                        </p:tgtEl>
                                      </p:cBhvr>
                                    </p:animEffect>
                                  </p:childTnLst>
                                </p:cTn>
                              </p:par>
                              <p:par>
                                <p:cTn id="37" presetID="10" presetClass="entr" presetSubtype="0" fill="hold" nodeType="withEffect">
                                  <p:stCondLst>
                                    <p:cond delay="0"/>
                                  </p:stCondLst>
                                  <p:childTnLst>
                                    <p:set>
                                      <p:cBhvr>
                                        <p:cTn id="38" dur="1" fill="hold">
                                          <p:stCondLst>
                                            <p:cond delay="0"/>
                                          </p:stCondLst>
                                        </p:cTn>
                                        <p:tgtEl>
                                          <p:spTgt spid="85"/>
                                        </p:tgtEl>
                                        <p:attrNameLst>
                                          <p:attrName>style.visibility</p:attrName>
                                        </p:attrNameLst>
                                      </p:cBhvr>
                                      <p:to>
                                        <p:strVal val="visible"/>
                                      </p:to>
                                    </p:set>
                                    <p:animEffect transition="in" filter="fade">
                                      <p:cBhvr>
                                        <p:cTn id="39" dur="500"/>
                                        <p:tgtEl>
                                          <p:spTgt spid="8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fade">
                                      <p:cBhvr>
                                        <p:cTn id="44" dur="500"/>
                                        <p:tgtEl>
                                          <p:spTgt spid="57"/>
                                        </p:tgtEl>
                                      </p:cBhvr>
                                    </p:animEffect>
                                  </p:childTnLst>
                                </p:cTn>
                              </p:par>
                              <p:par>
                                <p:cTn id="45" presetID="10" presetClass="entr" presetSubtype="0" fill="hold" nodeType="withEffect">
                                  <p:stCondLst>
                                    <p:cond delay="0"/>
                                  </p:stCondLst>
                                  <p:childTnLst>
                                    <p:set>
                                      <p:cBhvr>
                                        <p:cTn id="46" dur="1" fill="hold">
                                          <p:stCondLst>
                                            <p:cond delay="0"/>
                                          </p:stCondLst>
                                        </p:cTn>
                                        <p:tgtEl>
                                          <p:spTgt spid="87"/>
                                        </p:tgtEl>
                                        <p:attrNameLst>
                                          <p:attrName>style.visibility</p:attrName>
                                        </p:attrNameLst>
                                      </p:cBhvr>
                                      <p:to>
                                        <p:strVal val="visible"/>
                                      </p:to>
                                    </p:set>
                                    <p:animEffect transition="in" filter="fade">
                                      <p:cBhvr>
                                        <p:cTn id="4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p:bldP spid="25" grpId="0"/>
      <p:bldP spid="56" grpId="0"/>
      <p:bldP spid="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28600" y="1257300"/>
            <a:ext cx="5257800" cy="3600450"/>
            <a:chOff x="5909310" y="4252289"/>
            <a:chExt cx="3196091" cy="2300911"/>
          </a:xfrm>
        </p:grpSpPr>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9310" y="4295292"/>
              <a:ext cx="3006090" cy="2257908"/>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13" name="Oval 12"/>
            <p:cNvSpPr/>
            <p:nvPr/>
          </p:nvSpPr>
          <p:spPr>
            <a:xfrm>
              <a:off x="6847867" y="5257800"/>
              <a:ext cx="594968" cy="49533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7352801" y="4252289"/>
              <a:ext cx="1752600" cy="472052"/>
            </a:xfrm>
            <a:prstGeom prst="rect">
              <a:avLst/>
            </a:prstGeom>
            <a:noFill/>
          </p:spPr>
          <p:txBody>
            <a:bodyPr wrap="square" rtlCol="0">
              <a:spAutoFit/>
            </a:bodyPr>
            <a:lstStyle/>
            <a:p>
              <a:pPr algn="ctr"/>
              <a:r>
                <a:rPr lang="en-US" sz="2400" b="1" dirty="0" smtClean="0"/>
                <a:t>Feline </a:t>
              </a:r>
              <a:r>
                <a:rPr lang="en-US" sz="2400" dirty="0" smtClean="0"/>
                <a:t/>
              </a:r>
              <a:br>
                <a:rPr lang="en-US" sz="2400" dirty="0" smtClean="0"/>
              </a:br>
              <a:r>
                <a:rPr lang="en-US" b="1" dirty="0" smtClean="0"/>
                <a:t>Circulatory System</a:t>
              </a:r>
              <a:endParaRPr lang="en-US" b="1" dirty="0"/>
            </a:p>
          </p:txBody>
        </p:sp>
      </p:grpSp>
      <p:sp>
        <p:nvSpPr>
          <p:cNvPr id="2" name="Title 1"/>
          <p:cNvSpPr>
            <a:spLocks noGrp="1"/>
          </p:cNvSpPr>
          <p:nvPr>
            <p:ph type="title"/>
          </p:nvPr>
        </p:nvSpPr>
        <p:spPr>
          <a:xfrm>
            <a:off x="0" y="0"/>
            <a:ext cx="9144000" cy="1143000"/>
          </a:xfrm>
        </p:spPr>
        <p:txBody>
          <a:bodyPr>
            <a:normAutofit/>
          </a:bodyPr>
          <a:lstStyle/>
          <a:p>
            <a:r>
              <a:rPr lang="en-US" b="1" dirty="0" smtClean="0">
                <a:solidFill>
                  <a:srgbClr val="CC0000"/>
                </a:solidFill>
              </a:rPr>
              <a:t>4 Chamber Hearts</a:t>
            </a:r>
            <a:endParaRPr lang="en-US" b="1" dirty="0">
              <a:solidFill>
                <a:srgbClr val="CC0000"/>
              </a:solidFill>
            </a:endParaRPr>
          </a:p>
        </p:txBody>
      </p:sp>
      <p:cxnSp>
        <p:nvCxnSpPr>
          <p:cNvPr id="6" name="Straight Connector 5"/>
          <p:cNvCxnSpPr/>
          <p:nvPr/>
        </p:nvCxnSpPr>
        <p:spPr>
          <a:xfrm>
            <a:off x="1211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7693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8" name="Oval 7"/>
          <p:cNvSpPr/>
          <p:nvPr/>
        </p:nvSpPr>
        <p:spPr>
          <a:xfrm>
            <a:off x="4312158" y="914400"/>
            <a:ext cx="342900" cy="342900"/>
          </a:xfrm>
          <a:prstGeom prst="ellipse">
            <a:avLst/>
          </a:prstGeom>
          <a:solidFill>
            <a:srgbClr val="C00000"/>
          </a:solidFill>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4" name="Group 3"/>
          <p:cNvGrpSpPr/>
          <p:nvPr/>
        </p:nvGrpSpPr>
        <p:grpSpPr>
          <a:xfrm>
            <a:off x="5413326" y="1524000"/>
            <a:ext cx="3578274" cy="3598661"/>
            <a:chOff x="2929817" y="363739"/>
            <a:chExt cx="6050892" cy="5962650"/>
          </a:xfrm>
        </p:grpSpPr>
        <p:sp>
          <p:nvSpPr>
            <p:cNvPr id="3" name="Rectangle 2"/>
            <p:cNvSpPr/>
            <p:nvPr/>
          </p:nvSpPr>
          <p:spPr>
            <a:xfrm>
              <a:off x="3048000" y="533400"/>
              <a:ext cx="5932709" cy="5410200"/>
            </a:xfrm>
            <a:prstGeom prst="rect">
              <a:avLst/>
            </a:prstGeom>
            <a:solidFill>
              <a:schemeClr val="bg1"/>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29817" y="363739"/>
              <a:ext cx="6000750" cy="596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 name="Picture 6" descr="http://upload.wikimedia.org/wikipedia/commons/2/21/Latidos.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249462" y="4571035"/>
            <a:ext cx="2026142" cy="2026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257800" y="1639669"/>
            <a:ext cx="2330958" cy="646331"/>
          </a:xfrm>
          <a:prstGeom prst="rect">
            <a:avLst/>
          </a:prstGeom>
          <a:noFill/>
        </p:spPr>
        <p:txBody>
          <a:bodyPr wrap="square" rtlCol="0">
            <a:spAutoFit/>
          </a:bodyPr>
          <a:lstStyle/>
          <a:p>
            <a:pPr algn="ctr"/>
            <a:r>
              <a:rPr lang="en-US" sz="2000" b="1" dirty="0" smtClean="0"/>
              <a:t>Bovine </a:t>
            </a:r>
            <a:r>
              <a:rPr lang="en-US" sz="2000" dirty="0" smtClean="0"/>
              <a:t/>
            </a:r>
            <a:br>
              <a:rPr lang="en-US" sz="2000" dirty="0" smtClean="0"/>
            </a:br>
            <a:r>
              <a:rPr lang="en-US" sz="1600" b="1" dirty="0" smtClean="0"/>
              <a:t>Circulatory System</a:t>
            </a:r>
            <a:endParaRPr lang="en-US" sz="1600" b="1" dirty="0"/>
          </a:p>
        </p:txBody>
      </p:sp>
    </p:spTree>
    <p:extLst>
      <p:ext uri="{BB962C8B-B14F-4D97-AF65-F5344CB8AC3E}">
        <p14:creationId xmlns:p14="http://schemas.microsoft.com/office/powerpoint/2010/main" val="5027995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b="1" dirty="0" smtClean="0">
                <a:solidFill>
                  <a:srgbClr val="CC0000"/>
                </a:solidFill>
              </a:rPr>
              <a:t>Did You Know?!</a:t>
            </a:r>
            <a:endParaRPr lang="en-US" b="1" dirty="0">
              <a:solidFill>
                <a:srgbClr val="CC0000"/>
              </a:solidFill>
            </a:endParaRPr>
          </a:p>
        </p:txBody>
      </p:sp>
      <p:cxnSp>
        <p:nvCxnSpPr>
          <p:cNvPr id="6" name="Straight Connector 5"/>
          <p:cNvCxnSpPr/>
          <p:nvPr/>
        </p:nvCxnSpPr>
        <p:spPr>
          <a:xfrm>
            <a:off x="1211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7693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8" name="Oval 7"/>
          <p:cNvSpPr/>
          <p:nvPr/>
        </p:nvSpPr>
        <p:spPr>
          <a:xfrm>
            <a:off x="4312158" y="914400"/>
            <a:ext cx="342900" cy="342900"/>
          </a:xfrm>
          <a:prstGeom prst="ellipse">
            <a:avLst/>
          </a:prstGeom>
          <a:solidFill>
            <a:srgbClr val="C00000"/>
          </a:solidFill>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 name="Content Placeholder 2"/>
          <p:cNvSpPr>
            <a:spLocks noGrp="1"/>
          </p:cNvSpPr>
          <p:nvPr>
            <p:ph idx="1"/>
          </p:nvPr>
        </p:nvSpPr>
        <p:spPr>
          <a:xfrm>
            <a:off x="0" y="1219200"/>
            <a:ext cx="9067800" cy="533400"/>
          </a:xfrm>
        </p:spPr>
        <p:txBody>
          <a:bodyPr>
            <a:noAutofit/>
          </a:bodyPr>
          <a:lstStyle/>
          <a:p>
            <a:pPr marL="0" indent="0" algn="ctr">
              <a:buNone/>
            </a:pPr>
            <a:r>
              <a:rPr lang="en-US" sz="2800" b="1" dirty="0" smtClean="0">
                <a:solidFill>
                  <a:schemeClr val="accent1">
                    <a:lumMod val="40000"/>
                    <a:lumOff val="60000"/>
                  </a:schemeClr>
                </a:solidFill>
              </a:rPr>
              <a:t>What Animal has what is known as the “second heart”?!</a:t>
            </a:r>
          </a:p>
          <a:p>
            <a:pPr marL="0" indent="0" algn="ctr">
              <a:buNone/>
            </a:pPr>
            <a:endParaRPr lang="en-US" sz="4000" b="1" dirty="0" smtClean="0">
              <a:solidFill>
                <a:schemeClr val="accent1">
                  <a:lumMod val="40000"/>
                  <a:lumOff val="60000"/>
                </a:schemeClr>
              </a:solidFill>
            </a:endParaRPr>
          </a:p>
          <a:p>
            <a:pPr marL="0" indent="0">
              <a:buNone/>
            </a:pPr>
            <a:endParaRPr lang="en-US" sz="2900" b="1" dirty="0" smtClean="0">
              <a:solidFill>
                <a:schemeClr val="accent1">
                  <a:lumMod val="40000"/>
                  <a:lumOff val="60000"/>
                </a:schemeClr>
              </a:solidFill>
            </a:endParaRPr>
          </a:p>
        </p:txBody>
      </p:sp>
      <p:sp>
        <p:nvSpPr>
          <p:cNvPr id="14" name="Content Placeholder 2"/>
          <p:cNvSpPr txBox="1">
            <a:spLocks/>
          </p:cNvSpPr>
          <p:nvPr/>
        </p:nvSpPr>
        <p:spPr>
          <a:xfrm>
            <a:off x="121158" y="1752600"/>
            <a:ext cx="9067800" cy="7239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000" b="1" dirty="0" smtClean="0">
                <a:solidFill>
                  <a:schemeClr val="accent1">
                    <a:lumMod val="40000"/>
                    <a:lumOff val="60000"/>
                  </a:schemeClr>
                </a:solidFill>
              </a:rPr>
              <a:t>THE HORSE!</a:t>
            </a:r>
          </a:p>
          <a:p>
            <a:pPr marL="0" indent="0" algn="ctr">
              <a:buFont typeface="Arial" pitchFamily="34" charset="0"/>
              <a:buNone/>
            </a:pPr>
            <a:endParaRPr lang="en-US" sz="4000" b="1" dirty="0" smtClean="0">
              <a:solidFill>
                <a:schemeClr val="accent1">
                  <a:lumMod val="40000"/>
                  <a:lumOff val="60000"/>
                </a:schemeClr>
              </a:solidFill>
            </a:endParaRPr>
          </a:p>
          <a:p>
            <a:pPr marL="0" indent="0">
              <a:buFont typeface="Arial" pitchFamily="34" charset="0"/>
              <a:buNone/>
            </a:pPr>
            <a:endParaRPr lang="en-US" sz="2900" b="1" dirty="0" smtClean="0">
              <a:solidFill>
                <a:schemeClr val="accent1">
                  <a:lumMod val="40000"/>
                  <a:lumOff val="60000"/>
                </a:schemeClr>
              </a:solidFill>
            </a:endParaRPr>
          </a:p>
        </p:txBody>
      </p:sp>
      <p:sp>
        <p:nvSpPr>
          <p:cNvPr id="15" name="Content Placeholder 2"/>
          <p:cNvSpPr txBox="1">
            <a:spLocks/>
          </p:cNvSpPr>
          <p:nvPr/>
        </p:nvSpPr>
        <p:spPr>
          <a:xfrm>
            <a:off x="228600" y="2514600"/>
            <a:ext cx="8077200" cy="27051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solidFill>
                  <a:schemeClr val="accent1">
                    <a:lumMod val="40000"/>
                    <a:lumOff val="60000"/>
                  </a:schemeClr>
                </a:solidFill>
              </a:rPr>
              <a:t>The frog is an important part of the horse's </a:t>
            </a:r>
            <a:r>
              <a:rPr lang="en-US" sz="2800" dirty="0" smtClean="0">
                <a:solidFill>
                  <a:schemeClr val="accent1">
                    <a:lumMod val="40000"/>
                    <a:lumOff val="60000"/>
                  </a:schemeClr>
                </a:solidFill>
              </a:rPr>
              <a:t>circulatory </a:t>
            </a:r>
            <a:r>
              <a:rPr lang="en-US" sz="2800" dirty="0">
                <a:solidFill>
                  <a:schemeClr val="accent1">
                    <a:lumMod val="40000"/>
                    <a:lumOff val="60000"/>
                  </a:schemeClr>
                </a:solidFill>
              </a:rPr>
              <a:t>system—it pumps blood up the </a:t>
            </a:r>
            <a:r>
              <a:rPr lang="en-US" sz="2800" dirty="0" smtClean="0">
                <a:solidFill>
                  <a:schemeClr val="accent1">
                    <a:lumMod val="40000"/>
                    <a:lumOff val="60000"/>
                  </a:schemeClr>
                </a:solidFill>
              </a:rPr>
              <a:t>horse's </a:t>
            </a:r>
            <a:br>
              <a:rPr lang="en-US" sz="2800" dirty="0" smtClean="0">
                <a:solidFill>
                  <a:schemeClr val="accent1">
                    <a:lumMod val="40000"/>
                    <a:lumOff val="60000"/>
                  </a:schemeClr>
                </a:solidFill>
              </a:rPr>
            </a:br>
            <a:r>
              <a:rPr lang="en-US" sz="2800" dirty="0" smtClean="0">
                <a:solidFill>
                  <a:schemeClr val="accent1">
                    <a:lumMod val="40000"/>
                    <a:lumOff val="60000"/>
                  </a:schemeClr>
                </a:solidFill>
              </a:rPr>
              <a:t>leg </a:t>
            </a:r>
            <a:r>
              <a:rPr lang="en-US" sz="2800" dirty="0">
                <a:solidFill>
                  <a:schemeClr val="accent1">
                    <a:lumMod val="40000"/>
                    <a:lumOff val="60000"/>
                  </a:schemeClr>
                </a:solidFill>
              </a:rPr>
              <a:t>each time </a:t>
            </a:r>
            <a:r>
              <a:rPr lang="en-US" sz="2800" dirty="0" smtClean="0">
                <a:solidFill>
                  <a:schemeClr val="accent1">
                    <a:lumMod val="40000"/>
                    <a:lumOff val="60000"/>
                  </a:schemeClr>
                </a:solidFill>
              </a:rPr>
              <a:t>the horse takes a step. </a:t>
            </a:r>
          </a:p>
          <a:p>
            <a:pPr marL="0" indent="0">
              <a:buNone/>
            </a:pPr>
            <a:r>
              <a:rPr lang="en-US" sz="2800" dirty="0" smtClean="0">
                <a:solidFill>
                  <a:schemeClr val="accent1">
                    <a:lumMod val="40000"/>
                    <a:lumOff val="60000"/>
                  </a:schemeClr>
                </a:solidFill>
              </a:rPr>
              <a:t>The </a:t>
            </a:r>
            <a:r>
              <a:rPr lang="en-US" sz="2800" dirty="0">
                <a:solidFill>
                  <a:schemeClr val="accent1">
                    <a:lumMod val="40000"/>
                    <a:lumOff val="60000"/>
                  </a:schemeClr>
                </a:solidFill>
              </a:rPr>
              <a:t>blood flows down the </a:t>
            </a:r>
            <a:r>
              <a:rPr lang="en-US" sz="2800" dirty="0" smtClean="0">
                <a:solidFill>
                  <a:schemeClr val="accent1">
                    <a:lumMod val="40000"/>
                    <a:lumOff val="60000"/>
                  </a:schemeClr>
                </a:solidFill>
              </a:rPr>
              <a:t>horse's leg, </a:t>
            </a:r>
            <a:br>
              <a:rPr lang="en-US" sz="2800" dirty="0" smtClean="0">
                <a:solidFill>
                  <a:schemeClr val="accent1">
                    <a:lumMod val="40000"/>
                    <a:lumOff val="60000"/>
                  </a:schemeClr>
                </a:solidFill>
              </a:rPr>
            </a:br>
            <a:r>
              <a:rPr lang="en-US" sz="2800" dirty="0" smtClean="0">
                <a:solidFill>
                  <a:schemeClr val="accent1">
                    <a:lumMod val="40000"/>
                    <a:lumOff val="60000"/>
                  </a:schemeClr>
                </a:solidFill>
              </a:rPr>
              <a:t>the </a:t>
            </a:r>
            <a:r>
              <a:rPr lang="en-US" sz="2800" dirty="0">
                <a:solidFill>
                  <a:schemeClr val="accent1">
                    <a:lumMod val="40000"/>
                    <a:lumOff val="60000"/>
                  </a:schemeClr>
                </a:solidFill>
              </a:rPr>
              <a:t>horse's weight then </a:t>
            </a:r>
            <a:r>
              <a:rPr lang="en-US" sz="2800" dirty="0" smtClean="0">
                <a:solidFill>
                  <a:schemeClr val="accent1">
                    <a:lumMod val="40000"/>
                    <a:lumOff val="60000"/>
                  </a:schemeClr>
                </a:solidFill>
              </a:rPr>
              <a:t>compresses </a:t>
            </a:r>
            <a:r>
              <a:rPr lang="en-US" sz="2800" dirty="0">
                <a:solidFill>
                  <a:schemeClr val="accent1">
                    <a:lumMod val="40000"/>
                    <a:lumOff val="60000"/>
                  </a:schemeClr>
                </a:solidFill>
              </a:rPr>
              <a:t>the </a:t>
            </a:r>
            <a:r>
              <a:rPr lang="en-US" sz="2800" dirty="0" smtClean="0">
                <a:solidFill>
                  <a:schemeClr val="accent1">
                    <a:lumMod val="40000"/>
                    <a:lumOff val="60000"/>
                  </a:schemeClr>
                </a:solidFill>
              </a:rPr>
              <a:t/>
            </a:r>
            <a:br>
              <a:rPr lang="en-US" sz="2800" dirty="0" smtClean="0">
                <a:solidFill>
                  <a:schemeClr val="accent1">
                    <a:lumMod val="40000"/>
                    <a:lumOff val="60000"/>
                  </a:schemeClr>
                </a:solidFill>
              </a:rPr>
            </a:br>
            <a:r>
              <a:rPr lang="en-US" sz="2800" dirty="0" smtClean="0">
                <a:solidFill>
                  <a:schemeClr val="accent1">
                    <a:lumMod val="40000"/>
                    <a:lumOff val="60000"/>
                  </a:schemeClr>
                </a:solidFill>
              </a:rPr>
              <a:t>frog </a:t>
            </a:r>
            <a:r>
              <a:rPr lang="en-US" sz="2800" dirty="0">
                <a:solidFill>
                  <a:schemeClr val="accent1">
                    <a:lumMod val="40000"/>
                    <a:lumOff val="60000"/>
                  </a:schemeClr>
                </a:solidFill>
              </a:rPr>
              <a:t>on the ground, </a:t>
            </a:r>
            <a:r>
              <a:rPr lang="en-US" sz="2800" dirty="0" smtClean="0">
                <a:solidFill>
                  <a:schemeClr val="accent1">
                    <a:lumMod val="40000"/>
                    <a:lumOff val="60000"/>
                  </a:schemeClr>
                </a:solidFill>
              </a:rPr>
              <a:t> pushing the blood </a:t>
            </a:r>
            <a:br>
              <a:rPr lang="en-US" sz="2800" dirty="0" smtClean="0">
                <a:solidFill>
                  <a:schemeClr val="accent1">
                    <a:lumMod val="40000"/>
                    <a:lumOff val="60000"/>
                  </a:schemeClr>
                </a:solidFill>
              </a:rPr>
            </a:br>
            <a:r>
              <a:rPr lang="en-US" sz="2800" dirty="0" smtClean="0">
                <a:solidFill>
                  <a:schemeClr val="accent1">
                    <a:lumMod val="40000"/>
                    <a:lumOff val="60000"/>
                  </a:schemeClr>
                </a:solidFill>
              </a:rPr>
              <a:t>back </a:t>
            </a:r>
            <a:r>
              <a:rPr lang="en-US" sz="2800" dirty="0">
                <a:solidFill>
                  <a:schemeClr val="accent1">
                    <a:lumMod val="40000"/>
                    <a:lumOff val="60000"/>
                  </a:schemeClr>
                </a:solidFill>
              </a:rPr>
              <a:t>up the horse's </a:t>
            </a:r>
            <a:r>
              <a:rPr lang="en-US" sz="2800" dirty="0" smtClean="0">
                <a:solidFill>
                  <a:schemeClr val="accent1">
                    <a:lumMod val="40000"/>
                    <a:lumOff val="60000"/>
                  </a:schemeClr>
                </a:solidFill>
              </a:rPr>
              <a:t>legs.</a:t>
            </a:r>
            <a:endParaRPr lang="en-US" sz="2800" dirty="0">
              <a:solidFill>
                <a:schemeClr val="accent1">
                  <a:lumMod val="40000"/>
                  <a:lumOff val="60000"/>
                </a:schemeClr>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958" y="3042213"/>
            <a:ext cx="2743200"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Oval 2"/>
          <p:cNvSpPr/>
          <p:nvPr/>
        </p:nvSpPr>
        <p:spPr>
          <a:xfrm>
            <a:off x="6934200" y="3829050"/>
            <a:ext cx="1219200" cy="1581150"/>
          </a:xfrm>
          <a:prstGeom prst="ellipse">
            <a:avLst/>
          </a:prstGeom>
          <a:noFill/>
          <a:ln w="57150">
            <a:solidFill>
              <a:srgbClr val="81F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58780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21158" y="1714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769358" y="1714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8" name="Oval 7"/>
          <p:cNvSpPr/>
          <p:nvPr/>
        </p:nvSpPr>
        <p:spPr>
          <a:xfrm>
            <a:off x="4312158" y="0"/>
            <a:ext cx="342900" cy="342900"/>
          </a:xfrm>
          <a:prstGeom prst="ellipse">
            <a:avLst/>
          </a:prstGeom>
          <a:solidFill>
            <a:srgbClr val="C00000"/>
          </a:solidFill>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371600" y="171450"/>
            <a:ext cx="6400800" cy="699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16640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0000">
            <a:alpha val="48000"/>
          </a:srgbClr>
        </a:solidFill>
        <a:effectLst/>
      </p:bgPr>
    </p:bg>
    <p:spTree>
      <p:nvGrpSpPr>
        <p:cNvPr id="1" name=""/>
        <p:cNvGrpSpPr/>
        <p:nvPr/>
      </p:nvGrpSpPr>
      <p:grpSpPr>
        <a:xfrm>
          <a:off x="0" y="0"/>
          <a:ext cx="0" cy="0"/>
          <a:chOff x="0" y="0"/>
          <a:chExt cx="0" cy="0"/>
        </a:xfrm>
      </p:grpSpPr>
      <p:cxnSp>
        <p:nvCxnSpPr>
          <p:cNvPr id="6" name="Straight Connector 5"/>
          <p:cNvCxnSpPr/>
          <p:nvPr/>
        </p:nvCxnSpPr>
        <p:spPr>
          <a:xfrm>
            <a:off x="121158" y="1714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769358" y="1714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8" name="Oval 7"/>
          <p:cNvSpPr/>
          <p:nvPr/>
        </p:nvSpPr>
        <p:spPr>
          <a:xfrm>
            <a:off x="4312158" y="0"/>
            <a:ext cx="342900" cy="342900"/>
          </a:xfrm>
          <a:prstGeom prst="ellipse">
            <a:avLst/>
          </a:prstGeom>
          <a:solidFill>
            <a:srgbClr val="C00000"/>
          </a:solidFill>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430" y="171450"/>
            <a:ext cx="5983141" cy="6715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2569524"/>
      </p:ext>
    </p:extLst>
  </p:cSld>
  <p:clrMapOvr>
    <a:masterClrMapping/>
  </p:clrMapOvr>
  <p:timing>
    <p:tnLst>
      <p:par>
        <p:cTn id="1" dur="indefinite" restart="never" nodeType="tmRoot"/>
      </p:par>
    </p:tnLst>
  </p:timing>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b="1" dirty="0" lang="en-US" smtClean="0">
                <a:solidFill>
                  <a:srgbClr val="CC0000"/>
                </a:solidFill>
                <a:effectLst>
                  <a:outerShdw algn="tl" blurRad="38100" dir="2700000" dist="38100">
                    <a:srgbClr val="000000">
                      <a:alpha val="43137"/>
                    </a:srgbClr>
                  </a:outerShdw>
                </a:effectLst>
              </a:rPr>
              <a:t>Do all Animals have a Circulatory System?</a:t>
            </a:r>
            <a:endParaRPr b="1" dirty="0" lang="en-US">
              <a:solidFill>
                <a:srgbClr val="CC0000"/>
              </a:solidFill>
              <a:effectLst>
                <a:outerShdw algn="tl" blurRad="38100" dir="2700000" dist="38100">
                  <a:srgbClr val="000000">
                    <a:alpha val="43137"/>
                  </a:srgbClr>
                </a:outerShdw>
              </a:effectLst>
            </a:endParaRPr>
          </a:p>
        </p:txBody>
      </p:sp>
      <p:sp>
        <p:nvSpPr>
          <p:cNvPr id="3" name="Content Placeholder 2"/>
          <p:cNvSpPr>
            <a:spLocks noGrp="1"/>
          </p:cNvSpPr>
          <p:nvPr>
            <p:ph idx="1"/>
          </p:nvPr>
        </p:nvSpPr>
        <p:spPr>
          <a:xfrm>
            <a:off x="228600" y="1371600"/>
            <a:ext cx="8229600" cy="5334000"/>
          </a:xfrm>
        </p:spPr>
        <p:txBody>
          <a:bodyPr>
            <a:normAutofit/>
          </a:bodyPr>
          <a:lstStyle/>
          <a:p>
            <a:pPr indent="0" marL="0">
              <a:buNone/>
            </a:pPr>
            <a:endParaRPr dirty="0" lang="en-US" smtClean="0">
              <a:solidFill>
                <a:schemeClr val="accent1">
                  <a:lumMod val="40000"/>
                  <a:lumOff val="60000"/>
                </a:schemeClr>
              </a:solidFill>
              <a:effectLst>
                <a:outerShdw algn="tl" blurRad="38100" dir="2700000" dist="38100">
                  <a:srgbClr val="000000">
                    <a:alpha val="43137"/>
                  </a:srgbClr>
                </a:outerShdw>
              </a:effectLst>
            </a:endParaRPr>
          </a:p>
          <a:p>
            <a:pPr indent="0" marL="0">
              <a:buNone/>
            </a:pPr>
            <a:endParaRPr dirty="0" lang="en-US" smtClean="0">
              <a:solidFill>
                <a:schemeClr val="accent1">
                  <a:lumMod val="40000"/>
                  <a:lumOff val="60000"/>
                </a:schemeClr>
              </a:solidFill>
              <a:effectLst>
                <a:outerShdw algn="tl" blurRad="38100" dir="2700000" dist="38100">
                  <a:srgbClr val="000000">
                    <a:alpha val="43137"/>
                  </a:srgbClr>
                </a:outerShdw>
              </a:effectLst>
            </a:endParaRPr>
          </a:p>
          <a:p>
            <a:pPr indent="0" marL="0">
              <a:buNone/>
            </a:pPr>
            <a:endParaRPr dirty="0" lang="en-US" sz="1400">
              <a:solidFill>
                <a:schemeClr val="accent1">
                  <a:lumMod val="40000"/>
                  <a:lumOff val="60000"/>
                </a:schemeClr>
              </a:solidFill>
              <a:effectLst>
                <a:outerShdw algn="tl" blurRad="38100" dir="2700000" dist="38100">
                  <a:srgbClr val="000000">
                    <a:alpha val="43137"/>
                  </a:srgbClr>
                </a:outerShdw>
              </a:effectLst>
            </a:endParaRPr>
          </a:p>
          <a:p>
            <a:pPr indent="0" marL="0">
              <a:buNone/>
            </a:pPr>
            <a:r>
              <a:rPr dirty="0" lang="en-US" smtClean="0">
                <a:solidFill>
                  <a:schemeClr val="accent1">
                    <a:lumMod val="40000"/>
                    <a:lumOff val="60000"/>
                  </a:schemeClr>
                </a:solidFill>
                <a:effectLst>
                  <a:outerShdw algn="tl" blurRad="38100" dir="2700000" dist="38100">
                    <a:srgbClr val="000000">
                      <a:alpha val="43137"/>
                    </a:srgbClr>
                  </a:outerShdw>
                </a:effectLst>
              </a:rPr>
              <a:t>We don’t! </a:t>
            </a:r>
            <a:r>
              <a:rPr dirty="0" lang="en-US" smtClean="0">
                <a:solidFill>
                  <a:schemeClr val="accent1">
                    <a:lumMod val="40000"/>
                    <a:lumOff val="60000"/>
                  </a:schemeClr>
                </a:solidFill>
                <a:effectLst>
                  <a:outerShdw algn="tl" blurRad="38100" dir="2700000" dist="38100">
                    <a:srgbClr val="000000">
                      <a:alpha val="43137"/>
                    </a:srgbClr>
                  </a:outerShdw>
                </a:effectLst>
                <a:sym charset="2" pitchFamily="2" typeface="Wingdings"/>
              </a:rPr>
              <a:t></a:t>
            </a:r>
          </a:p>
          <a:p>
            <a:pPr indent="0" marL="0">
              <a:buNone/>
            </a:pPr>
            <a:endParaRPr dirty="0" lang="en-US">
              <a:solidFill>
                <a:schemeClr val="accent1">
                  <a:lumMod val="40000"/>
                  <a:lumOff val="60000"/>
                </a:schemeClr>
              </a:solidFill>
              <a:effectLst>
                <a:outerShdw algn="tl" blurRad="38100" dir="2700000" dist="38100">
                  <a:srgbClr val="000000">
                    <a:alpha val="43137"/>
                  </a:srgbClr>
                </a:outerShdw>
              </a:effectLst>
              <a:sym charset="2" pitchFamily="2" typeface="Wingdings"/>
            </a:endParaRPr>
          </a:p>
          <a:p>
            <a:pPr indent="0" marL="0">
              <a:buNone/>
            </a:pPr>
            <a:endParaRPr dirty="0" lang="en-US" smtClean="0">
              <a:solidFill>
                <a:schemeClr val="accent1">
                  <a:lumMod val="40000"/>
                  <a:lumOff val="60000"/>
                </a:schemeClr>
              </a:solidFill>
              <a:effectLst>
                <a:outerShdw algn="tl" blurRad="38100" dir="2700000" dist="38100">
                  <a:srgbClr val="000000">
                    <a:alpha val="43137"/>
                  </a:srgbClr>
                </a:outerShdw>
              </a:effectLst>
              <a:sym charset="2" pitchFamily="2" typeface="Wingdings"/>
            </a:endParaRPr>
          </a:p>
          <a:p>
            <a:pPr indent="0" marL="0">
              <a:buNone/>
            </a:pPr>
            <a:endParaRPr dirty="0" lang="en-US">
              <a:solidFill>
                <a:schemeClr val="accent1">
                  <a:lumMod val="40000"/>
                  <a:lumOff val="60000"/>
                </a:schemeClr>
              </a:solidFill>
              <a:effectLst>
                <a:outerShdw algn="tl" blurRad="38100" dir="2700000" dist="38100">
                  <a:srgbClr val="000000">
                    <a:alpha val="43137"/>
                  </a:srgbClr>
                </a:outerShdw>
              </a:effectLst>
              <a:sym charset="2" pitchFamily="2" typeface="Wingdings"/>
            </a:endParaRPr>
          </a:p>
          <a:p>
            <a:pPr indent="0" marL="0">
              <a:buNone/>
            </a:pPr>
            <a:r>
              <a:rPr dirty="0" lang="en-US" smtClean="0">
                <a:solidFill>
                  <a:schemeClr val="accent1">
                    <a:lumMod val="40000"/>
                    <a:lumOff val="60000"/>
                  </a:schemeClr>
                </a:solidFill>
                <a:effectLst>
                  <a:outerShdw algn="tl" blurRad="38100" dir="2700000" dist="38100">
                    <a:srgbClr val="000000">
                      <a:alpha val="43137"/>
                    </a:srgbClr>
                  </a:outerShdw>
                </a:effectLst>
                <a:sym charset="2" pitchFamily="2" typeface="Wingdings"/>
              </a:rPr>
              <a:t>We DO </a:t>
            </a:r>
            <a:endParaRPr dirty="0" lang="en-US" smtClean="0">
              <a:solidFill>
                <a:schemeClr val="accent1">
                  <a:lumMod val="40000"/>
                  <a:lumOff val="60000"/>
                </a:schemeClr>
              </a:solidFill>
              <a:effectLst>
                <a:outerShdw algn="tl" blurRad="38100" dir="2700000" dist="38100">
                  <a:srgbClr val="000000">
                    <a:alpha val="43137"/>
                  </a:srgbClr>
                </a:outerShdw>
              </a:effectLst>
            </a:endParaRPr>
          </a:p>
        </p:txBody>
      </p:sp>
      <p:cxnSp>
        <p:nvCxnSpPr>
          <p:cNvPr id="6" name="Straight Connector 5"/>
          <p:cNvCxnSpPr/>
          <p:nvPr/>
        </p:nvCxnSpPr>
        <p:spPr>
          <a:xfrm>
            <a:off x="121158" y="1085850"/>
            <a:ext cx="4114800" cy="0"/>
          </a:xfrm>
          <a:prstGeom prst="line">
            <a:avLst/>
          </a:prstGeom>
          <a:ln>
            <a:solidFill>
              <a:srgbClr val="C00000"/>
            </a:solidFill>
          </a:ln>
          <a:effectLst>
            <a:outerShdw blurRad="50800" dir="16200000" dist="38100" rotWithShape="0">
              <a:prstClr val="black">
                <a:alpha val="40000"/>
              </a:prstClr>
            </a:outerShdw>
          </a:effectLst>
          <a:scene3d>
            <a:camera prst="orthographicFront"/>
            <a:lightRig dir="t" rig="threePt"/>
          </a:scene3d>
          <a:sp3d>
            <a:bevelT/>
          </a:sp3d>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769358" y="1085850"/>
            <a:ext cx="4114800" cy="0"/>
          </a:xfrm>
          <a:prstGeom prst="line">
            <a:avLst/>
          </a:prstGeom>
          <a:ln>
            <a:solidFill>
              <a:srgbClr val="C00000"/>
            </a:solidFill>
          </a:ln>
          <a:effectLst>
            <a:outerShdw blurRad="50800" dir="16200000" dist="38100" rotWithShape="0">
              <a:prstClr val="black">
                <a:alpha val="40000"/>
              </a:prstClr>
            </a:outerShdw>
          </a:effectLst>
          <a:scene3d>
            <a:camera prst="orthographicFront"/>
            <a:lightRig dir="t" rig="threePt"/>
          </a:scene3d>
          <a:sp3d>
            <a:bevelT/>
          </a:sp3d>
        </p:spPr>
        <p:style>
          <a:lnRef idx="3">
            <a:schemeClr val="dk1"/>
          </a:lnRef>
          <a:fillRef idx="0">
            <a:schemeClr val="dk1"/>
          </a:fillRef>
          <a:effectRef idx="2">
            <a:schemeClr val="dk1"/>
          </a:effectRef>
          <a:fontRef idx="minor">
            <a:schemeClr val="tx1"/>
          </a:fontRef>
        </p:style>
      </p:cxnSp>
      <p:sp>
        <p:nvSpPr>
          <p:cNvPr id="8" name="Oval 7"/>
          <p:cNvSpPr/>
          <p:nvPr/>
        </p:nvSpPr>
        <p:spPr>
          <a:xfrm>
            <a:off x="4312158" y="914400"/>
            <a:ext cx="342900" cy="342900"/>
          </a:xfrm>
          <a:prstGeom prst="ellipse">
            <a:avLst/>
          </a:prstGeom>
          <a:solidFill>
            <a:srgbClr val="C00000"/>
          </a:solidFill>
          <a:ln>
            <a:solidFill>
              <a:srgbClr val="C00000"/>
            </a:solidFill>
          </a:ln>
          <a:effectLst>
            <a:outerShdw blurRad="50800" dir="16200000" dist="38100" rotWithShape="0">
              <a:prstClr val="black">
                <a:alpha val="40000"/>
              </a:prstClr>
            </a:outerShdw>
          </a:effectLst>
          <a:scene3d>
            <a:camera prst="orthographicFront"/>
            <a:lightRig dir="t" rig="threePt"/>
          </a:scene3d>
          <a:sp3d>
            <a:bevelT/>
          </a:sp3d>
        </p:spPr>
        <p:style>
          <a:lnRef idx="2">
            <a:schemeClr val="dk1">
              <a:shade val="50000"/>
            </a:schemeClr>
          </a:lnRef>
          <a:fillRef idx="1">
            <a:schemeClr val="dk1"/>
          </a:fillRef>
          <a:effectRef idx="0">
            <a:schemeClr val="dk1"/>
          </a:effectRef>
          <a:fontRef idx="minor">
            <a:schemeClr val="lt1"/>
          </a:fontRef>
        </p:style>
        <p:txBody>
          <a:bodyPr anchor="ctr" rtlCol="0"/>
          <a:lstStyle/>
          <a:p>
            <a:pPr algn="ctr"/>
            <a:endParaRPr dirty="0" lang="en-US"/>
          </a:p>
        </p:txBody>
      </p:sp>
      <p:pic>
        <p:nvPicPr>
          <p:cNvPr id="1026" name="Picture 2"/>
          <p:cNvPicPr>
            <a:picLocks noChangeArrowheads="1" noChangeAspect="1"/>
          </p:cNvPicPr>
          <p:nvPr/>
        </p:nvPicPr>
        <p:blipFill>
          <a:blip cstate="print" r:embed="rId3">
            <a:extLst>
              <a:ext uri="{28A0092B-C50C-407E-A947-70E740481C1C}">
                <a14:useLocalDpi xmlns:a14="http://schemas.microsoft.com/office/drawing/2010/main" val="0"/>
              </a:ext>
            </a:extLst>
          </a:blip>
          <a:srcRect/>
          <a:stretch>
            <a:fillRect/>
          </a:stretch>
        </p:blipFill>
        <p:spPr bwMode="auto">
          <a:xfrm>
            <a:off x="2712651" y="1371600"/>
            <a:ext cx="2026227" cy="2971800"/>
          </a:xfrm>
          <a:prstGeom prst="rect">
            <a:avLst/>
          </a:prstGeom>
          <a:solidFill>
            <a:srgbClr val="FFFFFF">
              <a:shade val="85000"/>
            </a:srgbClr>
          </a:solidFill>
          <a:ln cap="sq" w="88900">
            <a:solidFill>
              <a:srgbClr val="FFFFFF"/>
            </a:solidFill>
            <a:miter lim="800000"/>
          </a:ln>
          <a:effectLst>
            <a:outerShdw algn="tl" blurRad="55000" dir="5400000" dist="18000" rotWithShape="0">
              <a:srgbClr val="000000">
                <a:alpha val="40000"/>
              </a:srgbClr>
            </a:outerShdw>
          </a:effectLst>
          <a:scene3d>
            <a:camera prst="orthographicFront"/>
            <a:lightRig dir="t" rig="twoPt">
              <a:rot lat="0" lon="0" rev="7200000"/>
            </a:lightRig>
          </a:scene3d>
          <a:sp3d>
            <a:bevelT h="19050" w="25400"/>
            <a:contourClr>
              <a:srgbClr val="FFFFFF"/>
            </a:contourClr>
          </a:sp3d>
          <a:extLst/>
        </p:spPr>
      </p:pic>
      <p:pic>
        <p:nvPicPr>
          <p:cNvPr id="1027" name="Picture 3"/>
          <p:cNvPicPr>
            <a:picLocks noChangeArrowheads="1" noChangeAspect="1"/>
          </p:cNvPicPr>
          <p:nvPr/>
        </p:nvPicPr>
        <p:blipFill>
          <a:blip cstate="print" r:embed="rId4">
            <a:extLst>
              <a:ext uri="{28A0092B-C50C-407E-A947-70E740481C1C}">
                <a14:useLocalDpi xmlns:a14="http://schemas.microsoft.com/office/drawing/2010/main" val="0"/>
              </a:ext>
            </a:extLst>
          </a:blip>
          <a:srcRect/>
          <a:stretch>
            <a:fillRect/>
          </a:stretch>
        </p:blipFill>
        <p:spPr bwMode="auto">
          <a:xfrm>
            <a:off x="5334000" y="1295400"/>
            <a:ext cx="2209800" cy="2946400"/>
          </a:xfrm>
          <a:prstGeom prst="rect">
            <a:avLst/>
          </a:prstGeom>
          <a:solidFill>
            <a:srgbClr val="FFFFFF">
              <a:shade val="85000"/>
            </a:srgbClr>
          </a:solidFill>
          <a:ln cap="sq" w="88900">
            <a:solidFill>
              <a:srgbClr val="FFFFFF"/>
            </a:solidFill>
            <a:miter lim="800000"/>
          </a:ln>
          <a:effectLst>
            <a:outerShdw algn="tl" blurRad="55000" dir="5400000" dist="18000" rotWithShape="0">
              <a:srgbClr val="000000">
                <a:alpha val="40000"/>
              </a:srgbClr>
            </a:outerShdw>
          </a:effectLst>
          <a:scene3d>
            <a:camera prst="orthographicFront"/>
            <a:lightRig dir="t" rig="twoPt">
              <a:rot lat="0" lon="0" rev="7200000"/>
            </a:lightRig>
          </a:scene3d>
          <a:sp3d>
            <a:bevelT h="19050" w="25400"/>
            <a:contourClr>
              <a:srgbClr val="FFFFFF"/>
            </a:contourClr>
          </a:sp3d>
          <a:extLst/>
        </p:spPr>
      </p:pic>
      <p:pic>
        <p:nvPicPr>
          <p:cNvPr id="1028" name="Picture 4"/>
          <p:cNvPicPr>
            <a:picLocks noChangeArrowheads="1"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2178558" y="4570413"/>
            <a:ext cx="3556000" cy="2133600"/>
          </a:xfrm>
          <a:prstGeom prst="rect">
            <a:avLst/>
          </a:prstGeom>
          <a:solidFill>
            <a:srgbClr val="FFFFFF">
              <a:shade val="85000"/>
            </a:srgbClr>
          </a:solidFill>
          <a:ln cap="sq" w="88900">
            <a:solidFill>
              <a:srgbClr val="FFFFFF"/>
            </a:solidFill>
            <a:miter lim="800000"/>
          </a:ln>
          <a:effectLst>
            <a:outerShdw algn="tl" blurRad="55000" dir="5400000" dist="18000" rotWithShape="0">
              <a:srgbClr val="000000">
                <a:alpha val="40000"/>
              </a:srgbClr>
            </a:outerShdw>
          </a:effectLst>
          <a:scene3d>
            <a:camera prst="orthographicFront"/>
            <a:lightRig dir="t" rig="twoPt">
              <a:rot lat="0" lon="0" rev="7200000"/>
            </a:lightRig>
          </a:scene3d>
          <a:sp3d>
            <a:bevelT h="19050" w="25400"/>
            <a:contourClr>
              <a:srgbClr val="FFFFFF"/>
            </a:contourClr>
          </a:sp3d>
          <a:extLst/>
        </p:spPr>
      </p:pic>
      <p:pic>
        <p:nvPicPr>
          <p:cNvPr id="1029" name="Picture 5"/>
          <p:cNvPicPr>
            <a:picLocks noChangeArrowheads="1" noChangeAspect="1"/>
          </p:cNvPicPr>
          <p:nvPr/>
        </p:nvPicPr>
        <p:blipFill rotWithShape="1">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l="-1" r="63"/>
          <a:stretch/>
        </p:blipFill>
        <p:spPr bwMode="auto">
          <a:xfrm>
            <a:off x="6248400" y="4495800"/>
            <a:ext cx="2179320" cy="2208213"/>
          </a:xfrm>
          <a:prstGeom prst="rect">
            <a:avLst/>
          </a:prstGeom>
          <a:solidFill>
            <a:srgbClr val="FFFFFF">
              <a:shade val="85000"/>
            </a:srgbClr>
          </a:solidFill>
          <a:ln cap="sq" w="88900">
            <a:solidFill>
              <a:srgbClr val="FFFFFF"/>
            </a:solidFill>
            <a:miter lim="800000"/>
          </a:ln>
          <a:effectLst>
            <a:outerShdw algn="tl" blurRad="55000" dir="5400000" dist="18000" rotWithShape="0">
              <a:srgbClr val="000000">
                <a:alpha val="40000"/>
              </a:srgbClr>
            </a:outerShdw>
          </a:effectLst>
          <a:scene3d>
            <a:camera prst="orthographicFront"/>
            <a:lightRig dir="t" rig="twoPt">
              <a:rot lat="0" lon="0" rev="7200000"/>
            </a:lightRig>
          </a:scene3d>
          <a:sp3d>
            <a:bevelT h="19050" w="25400"/>
            <a:contourClr>
              <a:srgbClr val="FFFFFF"/>
            </a:contourClr>
          </a:sp3d>
          <a:extLst/>
        </p:spPr>
      </p:pic>
      <p:cxnSp>
        <p:nvCxnSpPr>
          <p:cNvPr id="10" name="Straight Connector 9"/>
          <p:cNvCxnSpPr/>
          <p:nvPr/>
        </p:nvCxnSpPr>
        <p:spPr>
          <a:xfrm flipV="1">
            <a:off x="2178558" y="1600200"/>
            <a:ext cx="5670042" cy="243840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a:off x="1981200" y="1371600"/>
            <a:ext cx="6096000" cy="266700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073906331"/>
      </p:ext>
    </p:extLst>
  </p:cSld>
  <p:clrMapOvr>
    <a:masterClrMapping/>
  </p:clrMapOvr>
  <p:timing>
    <p:tnLst>
      <p:par>
        <p:cTn dur="indefinite" id="1" nodeType="tmRoot" restart="never"/>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b="1" dirty="0" smtClean="0">
                <a:solidFill>
                  <a:srgbClr val="CC0000"/>
                </a:solidFill>
                <a:effectLst>
                  <a:outerShdw blurRad="38100" dist="38100" dir="2700000" algn="tl">
                    <a:srgbClr val="000000">
                      <a:alpha val="43137"/>
                    </a:srgbClr>
                  </a:outerShdw>
                </a:effectLst>
              </a:rPr>
              <a:t>Are all Circulatory Systems the Same?</a:t>
            </a:r>
            <a:endParaRPr lang="en-US" b="1" dirty="0">
              <a:solidFill>
                <a:srgbClr val="CC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371600"/>
            <a:ext cx="8655558" cy="5334000"/>
          </a:xfrm>
        </p:spPr>
        <p:txBody>
          <a:bodyPr>
            <a:normAutofit/>
          </a:bodyPr>
          <a:lstStyle/>
          <a:p>
            <a:pPr marL="0" indent="0" algn="ctr">
              <a:buNone/>
            </a:pPr>
            <a:r>
              <a:rPr lang="en-US" sz="4000" dirty="0" smtClean="0">
                <a:solidFill>
                  <a:schemeClr val="accent1">
                    <a:lumMod val="40000"/>
                    <a:lumOff val="60000"/>
                  </a:schemeClr>
                </a:solidFill>
                <a:effectLst>
                  <a:outerShdw blurRad="38100" dist="38100" dir="2700000" algn="tl">
                    <a:srgbClr val="000000">
                      <a:alpha val="43137"/>
                    </a:srgbClr>
                  </a:outerShdw>
                </a:effectLst>
              </a:rPr>
              <a:t>NO! There are 3 primary types of Circulatory Systems:</a:t>
            </a:r>
            <a:endParaRPr lang="en-US" sz="4000" dirty="0" smtClean="0">
              <a:solidFill>
                <a:schemeClr val="accent1">
                  <a:lumMod val="40000"/>
                  <a:lumOff val="60000"/>
                </a:schemeClr>
              </a:solidFill>
              <a:effectLst>
                <a:outerShdw blurRad="38100" dist="38100" dir="2700000" algn="tl">
                  <a:srgbClr val="000000">
                    <a:alpha val="43137"/>
                  </a:srgbClr>
                </a:outerShdw>
              </a:effectLst>
              <a:sym typeface="Wingdings" pitchFamily="2" charset="2"/>
            </a:endParaRPr>
          </a:p>
          <a:p>
            <a:r>
              <a:rPr lang="en-US" dirty="0" smtClean="0">
                <a:solidFill>
                  <a:srgbClr val="A40000"/>
                </a:solidFill>
                <a:effectLst>
                  <a:outerShdw blurRad="38100" dist="38100" dir="2700000" algn="tl">
                    <a:srgbClr val="000000">
                      <a:alpha val="43137"/>
                    </a:srgbClr>
                  </a:outerShdw>
                </a:effectLst>
                <a:sym typeface="Wingdings" pitchFamily="2" charset="2"/>
              </a:rPr>
              <a:t>Single</a:t>
            </a:r>
            <a:r>
              <a:rPr lang="en-US" dirty="0" smtClean="0">
                <a:solidFill>
                  <a:schemeClr val="accent1">
                    <a:lumMod val="40000"/>
                    <a:lumOff val="60000"/>
                  </a:schemeClr>
                </a:solidFill>
                <a:effectLst>
                  <a:outerShdw blurRad="38100" dist="38100" dir="2700000" algn="tl">
                    <a:srgbClr val="000000">
                      <a:alpha val="43137"/>
                    </a:srgbClr>
                  </a:outerShdw>
                </a:effectLst>
                <a:sym typeface="Wingdings" pitchFamily="2" charset="2"/>
              </a:rPr>
              <a:t> loop circulation </a:t>
            </a:r>
            <a:br>
              <a:rPr lang="en-US" dirty="0" smtClean="0">
                <a:solidFill>
                  <a:schemeClr val="accent1">
                    <a:lumMod val="40000"/>
                    <a:lumOff val="60000"/>
                  </a:schemeClr>
                </a:solidFill>
                <a:effectLst>
                  <a:outerShdw blurRad="38100" dist="38100" dir="2700000" algn="tl">
                    <a:srgbClr val="000000">
                      <a:alpha val="43137"/>
                    </a:srgbClr>
                  </a:outerShdw>
                </a:effectLst>
                <a:sym typeface="Wingdings" pitchFamily="2" charset="2"/>
              </a:rPr>
            </a:br>
            <a:r>
              <a:rPr lang="en-US" dirty="0" smtClean="0">
                <a:solidFill>
                  <a:schemeClr val="accent1">
                    <a:lumMod val="40000"/>
                    <a:lumOff val="60000"/>
                  </a:schemeClr>
                </a:solidFill>
                <a:effectLst>
                  <a:outerShdw blurRad="38100" dist="38100" dir="2700000" algn="tl">
                    <a:srgbClr val="000000">
                      <a:alpha val="43137"/>
                    </a:srgbClr>
                  </a:outerShdw>
                </a:effectLst>
                <a:sym typeface="Wingdings" pitchFamily="2" charset="2"/>
              </a:rPr>
              <a:t>with </a:t>
            </a:r>
            <a:r>
              <a:rPr lang="en-US" dirty="0" smtClean="0">
                <a:solidFill>
                  <a:srgbClr val="A40000"/>
                </a:solidFill>
                <a:effectLst>
                  <a:outerShdw blurRad="38100" dist="38100" dir="2700000" algn="tl">
                    <a:srgbClr val="000000">
                      <a:alpha val="43137"/>
                    </a:srgbClr>
                  </a:outerShdw>
                </a:effectLst>
                <a:sym typeface="Wingdings" pitchFamily="2" charset="2"/>
              </a:rPr>
              <a:t>2 Chamber </a:t>
            </a:r>
            <a:r>
              <a:rPr lang="en-US" dirty="0" smtClean="0">
                <a:solidFill>
                  <a:schemeClr val="accent1">
                    <a:lumMod val="40000"/>
                    <a:lumOff val="60000"/>
                  </a:schemeClr>
                </a:solidFill>
                <a:effectLst>
                  <a:outerShdw blurRad="38100" dist="38100" dir="2700000" algn="tl">
                    <a:srgbClr val="000000">
                      <a:alpha val="43137"/>
                    </a:srgbClr>
                  </a:outerShdw>
                </a:effectLst>
                <a:sym typeface="Wingdings" pitchFamily="2" charset="2"/>
              </a:rPr>
              <a:t>hearts</a:t>
            </a:r>
            <a:br>
              <a:rPr lang="en-US" dirty="0" smtClean="0">
                <a:solidFill>
                  <a:schemeClr val="accent1">
                    <a:lumMod val="40000"/>
                    <a:lumOff val="60000"/>
                  </a:schemeClr>
                </a:solidFill>
                <a:effectLst>
                  <a:outerShdw blurRad="38100" dist="38100" dir="2700000" algn="tl">
                    <a:srgbClr val="000000">
                      <a:alpha val="43137"/>
                    </a:srgbClr>
                  </a:outerShdw>
                </a:effectLst>
                <a:sym typeface="Wingdings" pitchFamily="2" charset="2"/>
              </a:rPr>
            </a:br>
            <a:endParaRPr lang="en-US" sz="1400" dirty="0" smtClean="0">
              <a:solidFill>
                <a:schemeClr val="accent1">
                  <a:lumMod val="40000"/>
                  <a:lumOff val="60000"/>
                </a:schemeClr>
              </a:solidFill>
              <a:effectLst>
                <a:outerShdw blurRad="38100" dist="38100" dir="2700000" algn="tl">
                  <a:srgbClr val="000000">
                    <a:alpha val="43137"/>
                  </a:srgbClr>
                </a:outerShdw>
              </a:effectLst>
              <a:sym typeface="Wingdings" pitchFamily="2" charset="2"/>
            </a:endParaRPr>
          </a:p>
          <a:p>
            <a:r>
              <a:rPr lang="en-US" dirty="0" smtClean="0">
                <a:solidFill>
                  <a:srgbClr val="A40000"/>
                </a:solidFill>
                <a:effectLst>
                  <a:outerShdw blurRad="38100" dist="38100" dir="2700000" algn="tl">
                    <a:srgbClr val="000000">
                      <a:alpha val="43137"/>
                    </a:srgbClr>
                  </a:outerShdw>
                </a:effectLst>
                <a:sym typeface="Wingdings" pitchFamily="2" charset="2"/>
              </a:rPr>
              <a:t>Double</a:t>
            </a:r>
            <a:r>
              <a:rPr lang="en-US" dirty="0" smtClean="0">
                <a:solidFill>
                  <a:schemeClr val="accent1">
                    <a:lumMod val="40000"/>
                    <a:lumOff val="60000"/>
                  </a:schemeClr>
                </a:solidFill>
                <a:effectLst>
                  <a:outerShdw blurRad="38100" dist="38100" dir="2700000" algn="tl">
                    <a:srgbClr val="000000">
                      <a:alpha val="43137"/>
                    </a:srgbClr>
                  </a:outerShdw>
                </a:effectLst>
                <a:sym typeface="Wingdings" pitchFamily="2" charset="2"/>
              </a:rPr>
              <a:t> loop circulation </a:t>
            </a:r>
            <a:br>
              <a:rPr lang="en-US" dirty="0" smtClean="0">
                <a:solidFill>
                  <a:schemeClr val="accent1">
                    <a:lumMod val="40000"/>
                    <a:lumOff val="60000"/>
                  </a:schemeClr>
                </a:solidFill>
                <a:effectLst>
                  <a:outerShdw blurRad="38100" dist="38100" dir="2700000" algn="tl">
                    <a:srgbClr val="000000">
                      <a:alpha val="43137"/>
                    </a:srgbClr>
                  </a:outerShdw>
                </a:effectLst>
                <a:sym typeface="Wingdings" pitchFamily="2" charset="2"/>
              </a:rPr>
            </a:br>
            <a:r>
              <a:rPr lang="en-US" dirty="0" smtClean="0">
                <a:solidFill>
                  <a:schemeClr val="accent1">
                    <a:lumMod val="40000"/>
                    <a:lumOff val="60000"/>
                  </a:schemeClr>
                </a:solidFill>
                <a:effectLst>
                  <a:outerShdw blurRad="38100" dist="38100" dir="2700000" algn="tl">
                    <a:srgbClr val="000000">
                      <a:alpha val="43137"/>
                    </a:srgbClr>
                  </a:outerShdw>
                </a:effectLst>
                <a:sym typeface="Wingdings" pitchFamily="2" charset="2"/>
              </a:rPr>
              <a:t>with </a:t>
            </a:r>
            <a:r>
              <a:rPr lang="en-US" dirty="0" smtClean="0">
                <a:solidFill>
                  <a:srgbClr val="A40000"/>
                </a:solidFill>
                <a:effectLst>
                  <a:outerShdw blurRad="38100" dist="38100" dir="2700000" algn="tl">
                    <a:srgbClr val="000000">
                      <a:alpha val="43137"/>
                    </a:srgbClr>
                  </a:outerShdw>
                </a:effectLst>
                <a:sym typeface="Wingdings" pitchFamily="2" charset="2"/>
              </a:rPr>
              <a:t>3 chamber </a:t>
            </a:r>
            <a:r>
              <a:rPr lang="en-US" dirty="0" smtClean="0">
                <a:solidFill>
                  <a:schemeClr val="accent1">
                    <a:lumMod val="40000"/>
                    <a:lumOff val="60000"/>
                  </a:schemeClr>
                </a:solidFill>
                <a:effectLst>
                  <a:outerShdw blurRad="38100" dist="38100" dir="2700000" algn="tl">
                    <a:srgbClr val="000000">
                      <a:alpha val="43137"/>
                    </a:srgbClr>
                  </a:outerShdw>
                </a:effectLst>
                <a:sym typeface="Wingdings" pitchFamily="2" charset="2"/>
              </a:rPr>
              <a:t>hearts</a:t>
            </a:r>
            <a:br>
              <a:rPr lang="en-US" dirty="0" smtClean="0">
                <a:solidFill>
                  <a:schemeClr val="accent1">
                    <a:lumMod val="40000"/>
                    <a:lumOff val="60000"/>
                  </a:schemeClr>
                </a:solidFill>
                <a:effectLst>
                  <a:outerShdw blurRad="38100" dist="38100" dir="2700000" algn="tl">
                    <a:srgbClr val="000000">
                      <a:alpha val="43137"/>
                    </a:srgbClr>
                  </a:outerShdw>
                </a:effectLst>
                <a:sym typeface="Wingdings" pitchFamily="2" charset="2"/>
              </a:rPr>
            </a:br>
            <a:r>
              <a:rPr lang="en-US" sz="1400" dirty="0" smtClean="0">
                <a:solidFill>
                  <a:schemeClr val="accent1">
                    <a:lumMod val="40000"/>
                    <a:lumOff val="60000"/>
                  </a:schemeClr>
                </a:solidFill>
                <a:effectLst>
                  <a:outerShdw blurRad="38100" dist="38100" dir="2700000" algn="tl">
                    <a:srgbClr val="000000">
                      <a:alpha val="43137"/>
                    </a:srgbClr>
                  </a:outerShdw>
                </a:effectLst>
                <a:sym typeface="Wingdings" pitchFamily="2" charset="2"/>
              </a:rPr>
              <a:t> </a:t>
            </a:r>
          </a:p>
          <a:p>
            <a:pPr>
              <a:lnSpc>
                <a:spcPct val="110000"/>
              </a:lnSpc>
            </a:pPr>
            <a:r>
              <a:rPr lang="en-US" dirty="0" smtClean="0">
                <a:solidFill>
                  <a:srgbClr val="A40000"/>
                </a:solidFill>
                <a:effectLst>
                  <a:outerShdw blurRad="38100" dist="38100" dir="2700000" algn="tl">
                    <a:srgbClr val="000000">
                      <a:alpha val="43137"/>
                    </a:srgbClr>
                  </a:outerShdw>
                </a:effectLst>
                <a:sym typeface="Wingdings" pitchFamily="2" charset="2"/>
              </a:rPr>
              <a:t>Double</a:t>
            </a:r>
            <a:r>
              <a:rPr lang="en-US" dirty="0" smtClean="0">
                <a:solidFill>
                  <a:schemeClr val="accent1">
                    <a:lumMod val="40000"/>
                    <a:lumOff val="60000"/>
                  </a:schemeClr>
                </a:solidFill>
                <a:effectLst>
                  <a:outerShdw blurRad="38100" dist="38100" dir="2700000" algn="tl">
                    <a:srgbClr val="000000">
                      <a:alpha val="43137"/>
                    </a:srgbClr>
                  </a:outerShdw>
                </a:effectLst>
                <a:sym typeface="Wingdings" pitchFamily="2" charset="2"/>
              </a:rPr>
              <a:t> loop circulation </a:t>
            </a:r>
            <a:br>
              <a:rPr lang="en-US" dirty="0" smtClean="0">
                <a:solidFill>
                  <a:schemeClr val="accent1">
                    <a:lumMod val="40000"/>
                    <a:lumOff val="60000"/>
                  </a:schemeClr>
                </a:solidFill>
                <a:effectLst>
                  <a:outerShdw blurRad="38100" dist="38100" dir="2700000" algn="tl">
                    <a:srgbClr val="000000">
                      <a:alpha val="43137"/>
                    </a:srgbClr>
                  </a:outerShdw>
                </a:effectLst>
                <a:sym typeface="Wingdings" pitchFamily="2" charset="2"/>
              </a:rPr>
            </a:br>
            <a:r>
              <a:rPr lang="en-US" dirty="0" smtClean="0">
                <a:solidFill>
                  <a:schemeClr val="accent1">
                    <a:lumMod val="40000"/>
                    <a:lumOff val="60000"/>
                  </a:schemeClr>
                </a:solidFill>
                <a:effectLst>
                  <a:outerShdw blurRad="38100" dist="38100" dir="2700000" algn="tl">
                    <a:srgbClr val="000000">
                      <a:alpha val="43137"/>
                    </a:srgbClr>
                  </a:outerShdw>
                </a:effectLst>
                <a:sym typeface="Wingdings" pitchFamily="2" charset="2"/>
              </a:rPr>
              <a:t>with </a:t>
            </a:r>
            <a:r>
              <a:rPr lang="en-US" dirty="0" smtClean="0">
                <a:solidFill>
                  <a:srgbClr val="A40000"/>
                </a:solidFill>
                <a:effectLst>
                  <a:outerShdw blurRad="38100" dist="38100" dir="2700000" algn="tl">
                    <a:srgbClr val="000000">
                      <a:alpha val="43137"/>
                    </a:srgbClr>
                  </a:outerShdw>
                </a:effectLst>
                <a:sym typeface="Wingdings" pitchFamily="2" charset="2"/>
              </a:rPr>
              <a:t>4 chamber </a:t>
            </a:r>
            <a:r>
              <a:rPr lang="en-US" dirty="0" smtClean="0">
                <a:solidFill>
                  <a:schemeClr val="accent1">
                    <a:lumMod val="40000"/>
                    <a:lumOff val="60000"/>
                  </a:schemeClr>
                </a:solidFill>
                <a:effectLst>
                  <a:outerShdw blurRad="38100" dist="38100" dir="2700000" algn="tl">
                    <a:srgbClr val="000000">
                      <a:alpha val="43137"/>
                    </a:srgbClr>
                  </a:outerShdw>
                </a:effectLst>
                <a:sym typeface="Wingdings" pitchFamily="2" charset="2"/>
              </a:rPr>
              <a:t>hearts</a:t>
            </a:r>
          </a:p>
          <a:p>
            <a:pPr marL="0" indent="0">
              <a:buNone/>
            </a:pPr>
            <a:endParaRPr lang="en-US" dirty="0">
              <a:solidFill>
                <a:schemeClr val="accent1">
                  <a:lumMod val="40000"/>
                  <a:lumOff val="60000"/>
                </a:schemeClr>
              </a:solidFill>
              <a:effectLst>
                <a:outerShdw blurRad="38100" dist="38100" dir="2700000" algn="tl">
                  <a:srgbClr val="000000">
                    <a:alpha val="43137"/>
                  </a:srgbClr>
                </a:outerShdw>
              </a:effectLst>
              <a:sym typeface="Wingdings" pitchFamily="2" charset="2"/>
            </a:endParaRPr>
          </a:p>
        </p:txBody>
      </p:sp>
      <p:cxnSp>
        <p:nvCxnSpPr>
          <p:cNvPr id="6" name="Straight Connector 5"/>
          <p:cNvCxnSpPr/>
          <p:nvPr/>
        </p:nvCxnSpPr>
        <p:spPr>
          <a:xfrm>
            <a:off x="1211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7693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8" name="Oval 7"/>
          <p:cNvSpPr/>
          <p:nvPr/>
        </p:nvSpPr>
        <p:spPr>
          <a:xfrm>
            <a:off x="4312158" y="914400"/>
            <a:ext cx="342900" cy="342900"/>
          </a:xfrm>
          <a:prstGeom prst="ellipse">
            <a:avLst/>
          </a:prstGeom>
          <a:solidFill>
            <a:srgbClr val="C00000"/>
          </a:solidFill>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43683" y="2819400"/>
            <a:ext cx="4366149" cy="3276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72464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b="1" dirty="0" smtClean="0">
                <a:solidFill>
                  <a:srgbClr val="CC0000"/>
                </a:solidFill>
                <a:effectLst>
                  <a:outerShdw blurRad="38100" dist="38100" dir="2700000" algn="tl">
                    <a:srgbClr val="000000">
                      <a:alpha val="43137"/>
                    </a:srgbClr>
                  </a:outerShdw>
                </a:effectLst>
              </a:rPr>
              <a:t>Are all Circulatory Systems the Same?</a:t>
            </a:r>
            <a:endParaRPr lang="en-US" b="1" dirty="0">
              <a:solidFill>
                <a:srgbClr val="CC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0579" y="1371600"/>
            <a:ext cx="9022842" cy="5334000"/>
          </a:xfrm>
        </p:spPr>
        <p:txBody>
          <a:bodyPr>
            <a:normAutofit/>
          </a:bodyPr>
          <a:lstStyle/>
          <a:p>
            <a:pPr marL="0" indent="0" algn="ctr">
              <a:buNone/>
            </a:pPr>
            <a:r>
              <a:rPr lang="en-US" sz="3600" b="1" dirty="0" smtClean="0">
                <a:solidFill>
                  <a:srgbClr val="A40000"/>
                </a:solidFill>
                <a:effectLst>
                  <a:outerShdw blurRad="38100" dist="38100" dir="2700000" algn="tl">
                    <a:srgbClr val="000000">
                      <a:alpha val="43137"/>
                    </a:srgbClr>
                  </a:outerShdw>
                </a:effectLst>
                <a:sym typeface="Wingdings" pitchFamily="2" charset="2"/>
              </a:rPr>
              <a:t>Single</a:t>
            </a:r>
            <a:r>
              <a:rPr lang="en-US" sz="3600" b="1" dirty="0" smtClean="0">
                <a:solidFill>
                  <a:schemeClr val="accent1">
                    <a:lumMod val="40000"/>
                    <a:lumOff val="60000"/>
                  </a:schemeClr>
                </a:solidFill>
                <a:effectLst>
                  <a:outerShdw blurRad="38100" dist="38100" dir="2700000" algn="tl">
                    <a:srgbClr val="000000">
                      <a:alpha val="43137"/>
                    </a:srgbClr>
                  </a:outerShdw>
                </a:effectLst>
                <a:sym typeface="Wingdings" pitchFamily="2" charset="2"/>
              </a:rPr>
              <a:t> loop circulation with </a:t>
            </a:r>
            <a:r>
              <a:rPr lang="en-US" sz="3600" b="1" dirty="0" smtClean="0">
                <a:solidFill>
                  <a:srgbClr val="A40000"/>
                </a:solidFill>
                <a:effectLst>
                  <a:outerShdw blurRad="38100" dist="38100" dir="2700000" algn="tl">
                    <a:srgbClr val="000000">
                      <a:alpha val="43137"/>
                    </a:srgbClr>
                  </a:outerShdw>
                </a:effectLst>
                <a:sym typeface="Wingdings" pitchFamily="2" charset="2"/>
              </a:rPr>
              <a:t>2 Chamber </a:t>
            </a:r>
            <a:r>
              <a:rPr lang="en-US" sz="3600" b="1" dirty="0" smtClean="0">
                <a:solidFill>
                  <a:schemeClr val="accent1">
                    <a:lumMod val="40000"/>
                    <a:lumOff val="60000"/>
                  </a:schemeClr>
                </a:solidFill>
                <a:effectLst>
                  <a:outerShdw blurRad="38100" dist="38100" dir="2700000" algn="tl">
                    <a:srgbClr val="000000">
                      <a:alpha val="43137"/>
                    </a:srgbClr>
                  </a:outerShdw>
                </a:effectLst>
                <a:sym typeface="Wingdings" pitchFamily="2" charset="2"/>
              </a:rPr>
              <a:t>heart</a:t>
            </a:r>
            <a:endParaRPr lang="en-US" dirty="0">
              <a:solidFill>
                <a:schemeClr val="accent1">
                  <a:lumMod val="40000"/>
                  <a:lumOff val="60000"/>
                </a:schemeClr>
              </a:solidFill>
              <a:effectLst>
                <a:outerShdw blurRad="38100" dist="38100" dir="2700000" algn="tl">
                  <a:srgbClr val="000000">
                    <a:alpha val="43137"/>
                  </a:srgbClr>
                </a:outerShdw>
              </a:effectLst>
              <a:sym typeface="Wingdings" pitchFamily="2" charset="2"/>
            </a:endParaRPr>
          </a:p>
          <a:p>
            <a:pPr marL="0" indent="0">
              <a:buNone/>
            </a:pPr>
            <a:endParaRPr lang="en-US" dirty="0" smtClean="0">
              <a:solidFill>
                <a:schemeClr val="accent1">
                  <a:lumMod val="40000"/>
                  <a:lumOff val="60000"/>
                </a:schemeClr>
              </a:solidFill>
              <a:effectLst>
                <a:outerShdw blurRad="38100" dist="38100" dir="2700000" algn="tl">
                  <a:srgbClr val="000000">
                    <a:alpha val="43137"/>
                  </a:srgbClr>
                </a:outerShdw>
              </a:effectLst>
              <a:sym typeface="Wingdings" pitchFamily="2" charset="2"/>
            </a:endParaRPr>
          </a:p>
          <a:p>
            <a:pPr marL="0" indent="0">
              <a:buNone/>
            </a:pPr>
            <a:endParaRPr lang="en-US" dirty="0">
              <a:solidFill>
                <a:schemeClr val="accent1">
                  <a:lumMod val="40000"/>
                  <a:lumOff val="60000"/>
                </a:schemeClr>
              </a:solidFill>
              <a:effectLst>
                <a:outerShdw blurRad="38100" dist="38100" dir="2700000" algn="tl">
                  <a:srgbClr val="000000">
                    <a:alpha val="43137"/>
                  </a:srgbClr>
                </a:outerShdw>
              </a:effectLst>
              <a:sym typeface="Wingdings" pitchFamily="2" charset="2"/>
            </a:endParaRPr>
          </a:p>
          <a:p>
            <a:pPr marL="0" indent="0">
              <a:buNone/>
            </a:pPr>
            <a:endParaRPr lang="en-US" dirty="0" smtClean="0">
              <a:solidFill>
                <a:schemeClr val="accent1">
                  <a:lumMod val="40000"/>
                  <a:lumOff val="60000"/>
                </a:schemeClr>
              </a:solidFill>
              <a:effectLst>
                <a:outerShdw blurRad="38100" dist="38100" dir="2700000" algn="tl">
                  <a:srgbClr val="000000">
                    <a:alpha val="43137"/>
                  </a:srgbClr>
                </a:outerShdw>
              </a:effectLst>
              <a:sym typeface="Wingdings" pitchFamily="2" charset="2"/>
            </a:endParaRPr>
          </a:p>
          <a:p>
            <a:pPr marL="0" indent="0">
              <a:buNone/>
            </a:pPr>
            <a:endParaRPr lang="en-US" dirty="0">
              <a:solidFill>
                <a:schemeClr val="accent1">
                  <a:lumMod val="40000"/>
                  <a:lumOff val="60000"/>
                </a:schemeClr>
              </a:solidFill>
              <a:effectLst>
                <a:outerShdw blurRad="38100" dist="38100" dir="2700000" algn="tl">
                  <a:srgbClr val="000000">
                    <a:alpha val="43137"/>
                  </a:srgbClr>
                </a:outerShdw>
              </a:effectLst>
              <a:sym typeface="Wingdings" pitchFamily="2" charset="2"/>
            </a:endParaRPr>
          </a:p>
          <a:p>
            <a:pPr marL="0" indent="0">
              <a:buNone/>
            </a:pPr>
            <a:endParaRPr lang="en-US" dirty="0" smtClean="0">
              <a:solidFill>
                <a:schemeClr val="accent1">
                  <a:lumMod val="40000"/>
                  <a:lumOff val="60000"/>
                </a:schemeClr>
              </a:solidFill>
              <a:effectLst>
                <a:outerShdw blurRad="38100" dist="38100" dir="2700000" algn="tl">
                  <a:srgbClr val="000000">
                    <a:alpha val="43137"/>
                  </a:srgbClr>
                </a:outerShdw>
              </a:effectLst>
              <a:sym typeface="Wingdings" pitchFamily="2" charset="2"/>
            </a:endParaRPr>
          </a:p>
          <a:p>
            <a:pPr marL="0" indent="0">
              <a:buNone/>
            </a:pPr>
            <a:endParaRPr lang="en-US" dirty="0">
              <a:solidFill>
                <a:schemeClr val="accent1">
                  <a:lumMod val="40000"/>
                  <a:lumOff val="60000"/>
                </a:schemeClr>
              </a:solidFill>
              <a:effectLst>
                <a:outerShdw blurRad="38100" dist="38100" dir="2700000" algn="tl">
                  <a:srgbClr val="000000">
                    <a:alpha val="43137"/>
                  </a:srgbClr>
                </a:outerShdw>
              </a:effectLst>
              <a:sym typeface="Wingdings" pitchFamily="2" charset="2"/>
            </a:endParaRPr>
          </a:p>
          <a:p>
            <a:pPr marL="0" indent="0">
              <a:buNone/>
            </a:pPr>
            <a:endParaRPr lang="en-US" dirty="0" smtClean="0">
              <a:solidFill>
                <a:schemeClr val="accent1">
                  <a:lumMod val="40000"/>
                  <a:lumOff val="60000"/>
                </a:schemeClr>
              </a:solidFill>
              <a:effectLst>
                <a:outerShdw blurRad="38100" dist="38100" dir="2700000" algn="tl">
                  <a:srgbClr val="000000">
                    <a:alpha val="43137"/>
                  </a:srgbClr>
                </a:outerShdw>
              </a:effectLst>
              <a:sym typeface="Wingdings" pitchFamily="2" charset="2"/>
            </a:endParaRPr>
          </a:p>
          <a:p>
            <a:pPr marL="0" indent="0" algn="ctr">
              <a:buNone/>
            </a:pPr>
            <a:r>
              <a:rPr lang="en-US" dirty="0" smtClean="0">
                <a:solidFill>
                  <a:schemeClr val="accent1">
                    <a:lumMod val="40000"/>
                    <a:lumOff val="60000"/>
                  </a:schemeClr>
                </a:solidFill>
                <a:effectLst>
                  <a:outerShdw blurRad="38100" dist="38100" dir="2700000" algn="tl">
                    <a:srgbClr val="000000">
                      <a:alpha val="43137"/>
                    </a:srgbClr>
                  </a:outerShdw>
                </a:effectLst>
                <a:sym typeface="Wingdings" pitchFamily="2" charset="2"/>
              </a:rPr>
              <a:t>Fish have this type of circulatory system!</a:t>
            </a:r>
          </a:p>
        </p:txBody>
      </p:sp>
      <p:cxnSp>
        <p:nvCxnSpPr>
          <p:cNvPr id="6" name="Straight Connector 5"/>
          <p:cNvCxnSpPr/>
          <p:nvPr/>
        </p:nvCxnSpPr>
        <p:spPr>
          <a:xfrm>
            <a:off x="1211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7693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8" name="Oval 7"/>
          <p:cNvSpPr/>
          <p:nvPr/>
        </p:nvSpPr>
        <p:spPr>
          <a:xfrm>
            <a:off x="4312158" y="914400"/>
            <a:ext cx="342900" cy="342900"/>
          </a:xfrm>
          <a:prstGeom prst="ellipse">
            <a:avLst/>
          </a:prstGeom>
          <a:solidFill>
            <a:srgbClr val="C00000"/>
          </a:solidFill>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074" name="Picture 2" descr="http://www.baileybio.com/plogger/images/ap_biology/animal_diversity_project_-_must_cite_your_textbook_/circulatory_system_-_fish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057400"/>
            <a:ext cx="8549035" cy="3733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093571"/>
      </p:ext>
    </p:extLst>
  </p:cSld>
  <p:clrMapOvr>
    <a:masterClrMapping/>
  </p:clrMapOvr>
  <p:timing>
    <p:tnLst>
      <p:par>
        <p:cTn id="1" dur="indefinite" restart="never" nodeType="tmRoot"/>
      </p:par>
    </p:tnLst>
  </p:timing>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b="1" dirty="0" lang="en-US" smtClean="0">
                <a:solidFill>
                  <a:srgbClr val="CC0000"/>
                </a:solidFill>
                <a:effectLst>
                  <a:outerShdw algn="tl" blurRad="38100" dir="2700000" dist="38100">
                    <a:srgbClr val="000000">
                      <a:alpha val="43137"/>
                    </a:srgbClr>
                  </a:outerShdw>
                </a:effectLst>
              </a:rPr>
              <a:t>Are all Circulatory Systems the Same?</a:t>
            </a:r>
            <a:endParaRPr b="1" dirty="0" lang="en-US">
              <a:solidFill>
                <a:srgbClr val="CC0000"/>
              </a:solidFill>
              <a:effectLst>
                <a:outerShdw algn="tl" blurRad="38100" dir="2700000" dist="38100">
                  <a:srgbClr val="000000">
                    <a:alpha val="43137"/>
                  </a:srgbClr>
                </a:outerShdw>
              </a:effectLst>
            </a:endParaRPr>
          </a:p>
        </p:txBody>
      </p:sp>
      <p:sp>
        <p:nvSpPr>
          <p:cNvPr id="3" name="Content Placeholder 2"/>
          <p:cNvSpPr>
            <a:spLocks noGrp="1"/>
          </p:cNvSpPr>
          <p:nvPr>
            <p:ph idx="1"/>
          </p:nvPr>
        </p:nvSpPr>
        <p:spPr>
          <a:xfrm>
            <a:off x="60579" y="1371600"/>
            <a:ext cx="9022842" cy="5334000"/>
          </a:xfrm>
        </p:spPr>
        <p:txBody>
          <a:bodyPr>
            <a:normAutofit/>
          </a:bodyPr>
          <a:lstStyle/>
          <a:p>
            <a:pPr algn="ctr" indent="0" marL="0">
              <a:buNone/>
            </a:pPr>
            <a:r>
              <a:rPr b="1" dirty="0" lang="en-US" smtClean="0" sz="3600">
                <a:solidFill>
                  <a:srgbClr val="A40000"/>
                </a:solidFill>
                <a:effectLst>
                  <a:outerShdw algn="tl" blurRad="38100" dir="2700000" dist="38100">
                    <a:srgbClr val="000000">
                      <a:alpha val="43137"/>
                    </a:srgbClr>
                  </a:outerShdw>
                </a:effectLst>
                <a:sym charset="2" pitchFamily="2" typeface="Wingdings"/>
              </a:rPr>
              <a:t>Double</a:t>
            </a:r>
            <a:r>
              <a:rPr b="1" dirty="0" lang="en-US" smtClean="0" sz="3600">
                <a:solidFill>
                  <a:schemeClr val="accent1">
                    <a:lumMod val="40000"/>
                    <a:lumOff val="60000"/>
                  </a:schemeClr>
                </a:solidFill>
                <a:effectLst>
                  <a:outerShdw algn="tl" blurRad="38100" dir="2700000" dist="38100">
                    <a:srgbClr val="000000">
                      <a:alpha val="43137"/>
                    </a:srgbClr>
                  </a:outerShdw>
                </a:effectLst>
                <a:sym charset="2" pitchFamily="2" typeface="Wingdings"/>
              </a:rPr>
              <a:t> loop circulation with </a:t>
            </a:r>
            <a:r>
              <a:rPr b="1" dirty="0" lang="en-US" sz="3600">
                <a:solidFill>
                  <a:srgbClr val="A40000"/>
                </a:solidFill>
                <a:effectLst>
                  <a:outerShdw algn="tl" blurRad="38100" dir="2700000" dist="38100">
                    <a:srgbClr val="000000">
                      <a:alpha val="43137"/>
                    </a:srgbClr>
                  </a:outerShdw>
                </a:effectLst>
                <a:sym charset="2" pitchFamily="2" typeface="Wingdings"/>
              </a:rPr>
              <a:t>3</a:t>
            </a:r>
            <a:r>
              <a:rPr b="1" dirty="0" lang="en-US" smtClean="0" sz="3600">
                <a:solidFill>
                  <a:srgbClr val="A40000"/>
                </a:solidFill>
                <a:effectLst>
                  <a:outerShdw algn="tl" blurRad="38100" dir="2700000" dist="38100">
                    <a:srgbClr val="000000">
                      <a:alpha val="43137"/>
                    </a:srgbClr>
                  </a:outerShdw>
                </a:effectLst>
                <a:sym charset="2" pitchFamily="2" typeface="Wingdings"/>
              </a:rPr>
              <a:t> Chamber </a:t>
            </a:r>
            <a:r>
              <a:rPr b="1" dirty="0" lang="en-US" smtClean="0" sz="3600">
                <a:solidFill>
                  <a:schemeClr val="accent1">
                    <a:lumMod val="40000"/>
                    <a:lumOff val="60000"/>
                  </a:schemeClr>
                </a:solidFill>
                <a:effectLst>
                  <a:outerShdw algn="tl" blurRad="38100" dir="2700000" dist="38100">
                    <a:srgbClr val="000000">
                      <a:alpha val="43137"/>
                    </a:srgbClr>
                  </a:outerShdw>
                </a:effectLst>
                <a:sym charset="2" pitchFamily="2" typeface="Wingdings"/>
              </a:rPr>
              <a:t>heart</a:t>
            </a:r>
            <a:endParaRPr dirty="0" lang="en-US">
              <a:solidFill>
                <a:schemeClr val="accent1">
                  <a:lumMod val="40000"/>
                  <a:lumOff val="60000"/>
                </a:schemeClr>
              </a:solidFill>
              <a:effectLst>
                <a:outerShdw algn="tl" blurRad="38100" dir="2700000" dist="38100">
                  <a:srgbClr val="000000">
                    <a:alpha val="43137"/>
                  </a:srgbClr>
                </a:outerShdw>
              </a:effectLst>
              <a:sym charset="2" pitchFamily="2" typeface="Wingdings"/>
            </a:endParaRPr>
          </a:p>
          <a:p>
            <a:pPr indent="0" marL="0">
              <a:buNone/>
            </a:pPr>
            <a:endParaRPr dirty="0" lang="en-US" smtClean="0">
              <a:solidFill>
                <a:schemeClr val="accent1">
                  <a:lumMod val="40000"/>
                  <a:lumOff val="60000"/>
                </a:schemeClr>
              </a:solidFill>
              <a:effectLst>
                <a:outerShdw algn="tl" blurRad="38100" dir="2700000" dist="38100">
                  <a:srgbClr val="000000">
                    <a:alpha val="43137"/>
                  </a:srgbClr>
                </a:outerShdw>
              </a:effectLst>
              <a:sym charset="2" pitchFamily="2" typeface="Wingdings"/>
            </a:endParaRPr>
          </a:p>
          <a:p>
            <a:pPr indent="0" marL="0">
              <a:buNone/>
            </a:pPr>
            <a:endParaRPr dirty="0" lang="en-US">
              <a:solidFill>
                <a:schemeClr val="accent1">
                  <a:lumMod val="40000"/>
                  <a:lumOff val="60000"/>
                </a:schemeClr>
              </a:solidFill>
              <a:effectLst>
                <a:outerShdw algn="tl" blurRad="38100" dir="2700000" dist="38100">
                  <a:srgbClr val="000000">
                    <a:alpha val="43137"/>
                  </a:srgbClr>
                </a:outerShdw>
              </a:effectLst>
              <a:sym charset="2" pitchFamily="2" typeface="Wingdings"/>
            </a:endParaRPr>
          </a:p>
          <a:p>
            <a:pPr indent="0" marL="0">
              <a:buNone/>
            </a:pPr>
            <a:endParaRPr dirty="0" lang="en-US" smtClean="0">
              <a:solidFill>
                <a:schemeClr val="accent1">
                  <a:lumMod val="40000"/>
                  <a:lumOff val="60000"/>
                </a:schemeClr>
              </a:solidFill>
              <a:effectLst>
                <a:outerShdw algn="tl" blurRad="38100" dir="2700000" dist="38100">
                  <a:srgbClr val="000000">
                    <a:alpha val="43137"/>
                  </a:srgbClr>
                </a:outerShdw>
              </a:effectLst>
              <a:sym charset="2" pitchFamily="2" typeface="Wingdings"/>
            </a:endParaRPr>
          </a:p>
          <a:p>
            <a:pPr indent="0" marL="0">
              <a:buNone/>
            </a:pPr>
            <a:endParaRPr dirty="0" lang="en-US">
              <a:solidFill>
                <a:schemeClr val="accent1">
                  <a:lumMod val="40000"/>
                  <a:lumOff val="60000"/>
                </a:schemeClr>
              </a:solidFill>
              <a:effectLst>
                <a:outerShdw algn="tl" blurRad="38100" dir="2700000" dist="38100">
                  <a:srgbClr val="000000">
                    <a:alpha val="43137"/>
                  </a:srgbClr>
                </a:outerShdw>
              </a:effectLst>
              <a:sym charset="2" pitchFamily="2" typeface="Wingdings"/>
            </a:endParaRPr>
          </a:p>
          <a:p>
            <a:pPr indent="0" marL="0">
              <a:buNone/>
            </a:pPr>
            <a:endParaRPr dirty="0" lang="en-US" smtClean="0">
              <a:solidFill>
                <a:schemeClr val="accent1">
                  <a:lumMod val="40000"/>
                  <a:lumOff val="60000"/>
                </a:schemeClr>
              </a:solidFill>
              <a:effectLst>
                <a:outerShdw algn="tl" blurRad="38100" dir="2700000" dist="38100">
                  <a:srgbClr val="000000">
                    <a:alpha val="43137"/>
                  </a:srgbClr>
                </a:outerShdw>
              </a:effectLst>
              <a:sym charset="2" pitchFamily="2" typeface="Wingdings"/>
            </a:endParaRPr>
          </a:p>
          <a:p>
            <a:pPr indent="0" marL="0">
              <a:buNone/>
            </a:pPr>
            <a:endParaRPr dirty="0" lang="en-US">
              <a:solidFill>
                <a:schemeClr val="accent1">
                  <a:lumMod val="40000"/>
                  <a:lumOff val="60000"/>
                </a:schemeClr>
              </a:solidFill>
              <a:effectLst>
                <a:outerShdw algn="tl" blurRad="38100" dir="2700000" dist="38100">
                  <a:srgbClr val="000000">
                    <a:alpha val="43137"/>
                  </a:srgbClr>
                </a:outerShdw>
              </a:effectLst>
              <a:sym charset="2" pitchFamily="2" typeface="Wingdings"/>
            </a:endParaRPr>
          </a:p>
          <a:p>
            <a:pPr indent="0" marL="0">
              <a:buNone/>
            </a:pPr>
            <a:endParaRPr dirty="0" lang="en-US" smtClean="0">
              <a:solidFill>
                <a:schemeClr val="accent1">
                  <a:lumMod val="40000"/>
                  <a:lumOff val="60000"/>
                </a:schemeClr>
              </a:solidFill>
              <a:effectLst>
                <a:outerShdw algn="tl" blurRad="38100" dir="2700000" dist="38100">
                  <a:srgbClr val="000000">
                    <a:alpha val="43137"/>
                  </a:srgbClr>
                </a:outerShdw>
              </a:effectLst>
              <a:sym charset="2" pitchFamily="2" typeface="Wingdings"/>
            </a:endParaRPr>
          </a:p>
          <a:p>
            <a:pPr algn="ctr" indent="0" marL="0">
              <a:buNone/>
            </a:pPr>
            <a:r>
              <a:rPr dirty="0" lang="en-US" smtClean="0">
                <a:solidFill>
                  <a:schemeClr val="accent1">
                    <a:lumMod val="40000"/>
                    <a:lumOff val="60000"/>
                  </a:schemeClr>
                </a:solidFill>
                <a:effectLst>
                  <a:outerShdw algn="tl" blurRad="38100" dir="2700000" dist="38100">
                    <a:srgbClr val="000000">
                      <a:alpha val="43137"/>
                    </a:srgbClr>
                  </a:outerShdw>
                </a:effectLst>
                <a:sym charset="2" pitchFamily="2" typeface="Wingdings"/>
              </a:rPr>
              <a:t>Amphibians have this type of circulatory system!</a:t>
            </a:r>
          </a:p>
        </p:txBody>
      </p:sp>
      <p:cxnSp>
        <p:nvCxnSpPr>
          <p:cNvPr id="6" name="Straight Connector 5"/>
          <p:cNvCxnSpPr/>
          <p:nvPr/>
        </p:nvCxnSpPr>
        <p:spPr>
          <a:xfrm>
            <a:off x="121158" y="1085850"/>
            <a:ext cx="4114800" cy="0"/>
          </a:xfrm>
          <a:prstGeom prst="line">
            <a:avLst/>
          </a:prstGeom>
          <a:ln>
            <a:solidFill>
              <a:srgbClr val="C00000"/>
            </a:solidFill>
          </a:ln>
          <a:effectLst>
            <a:outerShdw blurRad="50800" dir="16200000" dist="38100" rotWithShape="0">
              <a:prstClr val="black">
                <a:alpha val="40000"/>
              </a:prstClr>
            </a:outerShdw>
          </a:effectLst>
          <a:scene3d>
            <a:camera prst="orthographicFront"/>
            <a:lightRig dir="t" rig="threePt"/>
          </a:scene3d>
          <a:sp3d>
            <a:bevelT/>
          </a:sp3d>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769358" y="1085850"/>
            <a:ext cx="4114800" cy="0"/>
          </a:xfrm>
          <a:prstGeom prst="line">
            <a:avLst/>
          </a:prstGeom>
          <a:ln>
            <a:solidFill>
              <a:srgbClr val="C00000"/>
            </a:solidFill>
          </a:ln>
          <a:effectLst>
            <a:outerShdw blurRad="50800" dir="16200000" dist="38100" rotWithShape="0">
              <a:prstClr val="black">
                <a:alpha val="40000"/>
              </a:prstClr>
            </a:outerShdw>
          </a:effectLst>
          <a:scene3d>
            <a:camera prst="orthographicFront"/>
            <a:lightRig dir="t" rig="threePt"/>
          </a:scene3d>
          <a:sp3d>
            <a:bevelT/>
          </a:sp3d>
        </p:spPr>
        <p:style>
          <a:lnRef idx="3">
            <a:schemeClr val="dk1"/>
          </a:lnRef>
          <a:fillRef idx="0">
            <a:schemeClr val="dk1"/>
          </a:fillRef>
          <a:effectRef idx="2">
            <a:schemeClr val="dk1"/>
          </a:effectRef>
          <a:fontRef idx="minor">
            <a:schemeClr val="tx1"/>
          </a:fontRef>
        </p:style>
      </p:cxnSp>
      <p:sp>
        <p:nvSpPr>
          <p:cNvPr id="8" name="Oval 7"/>
          <p:cNvSpPr/>
          <p:nvPr/>
        </p:nvSpPr>
        <p:spPr>
          <a:xfrm>
            <a:off x="4312158" y="914400"/>
            <a:ext cx="342900" cy="342900"/>
          </a:xfrm>
          <a:prstGeom prst="ellipse">
            <a:avLst/>
          </a:prstGeom>
          <a:solidFill>
            <a:srgbClr val="C00000"/>
          </a:solidFill>
          <a:ln>
            <a:solidFill>
              <a:srgbClr val="C00000"/>
            </a:solidFill>
          </a:ln>
          <a:effectLst>
            <a:outerShdw blurRad="50800" dir="16200000" dist="38100" rotWithShape="0">
              <a:prstClr val="black">
                <a:alpha val="40000"/>
              </a:prstClr>
            </a:outerShdw>
          </a:effectLst>
          <a:scene3d>
            <a:camera prst="orthographicFront"/>
            <a:lightRig dir="t" rig="threePt"/>
          </a:scene3d>
          <a:sp3d>
            <a:bevelT/>
          </a:sp3d>
        </p:spPr>
        <p:style>
          <a:lnRef idx="2">
            <a:schemeClr val="dk1">
              <a:shade val="50000"/>
            </a:schemeClr>
          </a:lnRef>
          <a:fillRef idx="1">
            <a:schemeClr val="dk1"/>
          </a:fillRef>
          <a:effectRef idx="0">
            <a:schemeClr val="dk1"/>
          </a:effectRef>
          <a:fontRef idx="minor">
            <a:schemeClr val="lt1"/>
          </a:fontRef>
        </p:style>
        <p:txBody>
          <a:bodyPr anchor="ctr" rtlCol="0"/>
          <a:lstStyle/>
          <a:p>
            <a:pPr algn="ctr"/>
            <a:endParaRPr dirty="0" lang="en-US"/>
          </a:p>
        </p:txBody>
      </p:sp>
      <p:pic>
        <p:nvPicPr>
          <p:cNvPr id="4099" name="Picture 3"/>
          <p:cNvPicPr>
            <a:picLocks noChangeArrowheads="1" noChangeAspect="1"/>
          </p:cNvPicPr>
          <p:nvPr/>
        </p:nvPicPr>
        <p:blipFill rotWithShape="1">
          <a:blip r:embed="rId3">
            <a:extLst>
              <a:ext uri="{28A0092B-C50C-407E-A947-70E740481C1C}">
                <a14:useLocalDpi xmlns:a14="http://schemas.microsoft.com/office/drawing/2010/main" val="0"/>
              </a:ext>
            </a:extLst>
          </a:blip>
          <a:srcRect b="37" r="28"/>
          <a:stretch/>
        </p:blipFill>
        <p:spPr bwMode="auto">
          <a:xfrm>
            <a:off x="1957578" y="1932597"/>
            <a:ext cx="5228844" cy="4239603"/>
          </a:xfrm>
          <a:prstGeom prst="rect">
            <a:avLst/>
          </a:prstGeom>
          <a:ln cap="sq" w="38100">
            <a:solidFill>
              <a:srgbClr val="000000"/>
            </a:solidFill>
            <a:prstDash val="solid"/>
            <a:miter lim="800000"/>
          </a:ln>
          <a:effectLst>
            <a:outerShdw algn="tl" blurRad="50800" dir="2700000" dist="38100"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098" name="Picture 2"/>
          <p:cNvPicPr>
            <a:picLocks noChangeArrowheads="1" noChangeAspect="1"/>
          </p:cNvPicPr>
          <p:nvPr/>
        </p:nvPicPr>
        <p:blipFill rotWithShape="1">
          <a:blip r:embed="rId4">
            <a:clrChange>
              <a:clrFrom>
                <a:srgbClr val="D5A8BD"/>
              </a:clrFrom>
              <a:clrTo>
                <a:srgbClr val="D5A8BD">
                  <a:alpha val="0"/>
                </a:srgbClr>
              </a:clrTo>
            </a:clrChange>
            <a:extLst>
              <a:ext uri="{BEBA8EAE-BF5A-486C-A8C5-ECC9F3942E4B}">
                <a14:imgProps xmlns:a14="http://schemas.microsoft.com/office/drawing/2010/main">
                  <a14:imgLayer r:embed="rId5">
                    <a14:imgEffect>
                      <a14:backgroundRemoval b="78713" l="0" r="31909" t="14971">
                        <a14:backgroundMark x1="7123" x2="8191" y1="47485" y2="50877"/>
                        <a14:backgroundMark x1="10897" x2="6695" y1="56140" y2="56959"/>
                        <a14:backgroundMark x1="13604" x2="8262" y1="35556" y2="31579"/>
                        <a14:backgroundMark x1="9402" x2="5840" y1="40585" y2="37544"/>
                        <a14:backgroundMark x1="7621" x2="6980" y1="43392" y2="43041"/>
                        <a14:backgroundMark x1="9829" x2="9117" y1="41988" y2="40117"/>
                        <a14:backgroundMark x1="14744" x2="17165" y1="41988" y2="38947"/>
                        <a14:backgroundMark x1="18946" x2="18875" y1="40819" y2="43743"/>
                        <a14:backgroundMark x1="17236" x2="17735" y1="42924" y2="45263"/>
                        <a14:backgroundMark x1="7692" x2="7407" y1="44327" y2="46316"/>
                        <a14:backgroundMark x1="7977" x2="6197" y1="44912" y2="43041"/>
                        <a14:backgroundMark x1="7977" x2="7977" y1="45497" y2="43743"/>
                        <a14:backgroundMark x1="20798" x2="22151" y1="23392" y2="27135"/>
                        <a14:backgroundMark x1="22009" x2="21510" y1="65029" y2="68889"/>
                      </a14:backgroundRemoval>
                    </a14:imgEffect>
                  </a14:imgLayer>
                </a14:imgProps>
              </a:ext>
              <a:ext uri="{28A0092B-C50C-407E-A947-70E740481C1C}">
                <a14:useLocalDpi xmlns:a14="http://schemas.microsoft.com/office/drawing/2010/main" val="0"/>
              </a:ext>
            </a:extLst>
          </a:blip>
          <a:stretch/>
        </p:blipFill>
        <p:spPr bwMode="auto">
          <a:xfrm rot="228352">
            <a:off x="3451986" y="3058123"/>
            <a:ext cx="2030489" cy="2481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5952104"/>
      </p:ext>
    </p:extLst>
  </p:cSld>
  <p:clrMapOvr>
    <a:masterClrMapping/>
  </p:clrMapOvr>
  <p:timing>
    <p:tnLst>
      <p:par>
        <p:cTn dur="indefinite" id="1" nodeType="tmRoot" restart="never"/>
      </p:par>
    </p:tnLst>
  </p:timing>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579" y="1371600"/>
            <a:ext cx="9022842" cy="5334000"/>
          </a:xfrm>
        </p:spPr>
        <p:txBody>
          <a:bodyPr>
            <a:normAutofit/>
          </a:bodyPr>
          <a:lstStyle/>
          <a:p>
            <a:pPr algn="ctr" indent="0" marL="0">
              <a:buNone/>
            </a:pPr>
            <a:r>
              <a:rPr b="1" dirty="0" lang="en-US" smtClean="0" sz="3600">
                <a:solidFill>
                  <a:srgbClr val="A40000"/>
                </a:solidFill>
                <a:effectLst>
                  <a:outerShdw algn="tl" blurRad="38100" dir="2700000" dist="38100">
                    <a:srgbClr val="000000">
                      <a:alpha val="43137"/>
                    </a:srgbClr>
                  </a:outerShdw>
                </a:effectLst>
                <a:sym charset="2" pitchFamily="2" typeface="Wingdings"/>
              </a:rPr>
              <a:t>Double</a:t>
            </a:r>
            <a:r>
              <a:rPr b="1" dirty="0" lang="en-US" smtClean="0" sz="3600">
                <a:solidFill>
                  <a:schemeClr val="accent1">
                    <a:lumMod val="40000"/>
                    <a:lumOff val="60000"/>
                  </a:schemeClr>
                </a:solidFill>
                <a:effectLst>
                  <a:outerShdw algn="tl" blurRad="38100" dir="2700000" dist="38100">
                    <a:srgbClr val="000000">
                      <a:alpha val="43137"/>
                    </a:srgbClr>
                  </a:outerShdw>
                </a:effectLst>
                <a:sym charset="2" pitchFamily="2" typeface="Wingdings"/>
              </a:rPr>
              <a:t> loop circulation with </a:t>
            </a:r>
            <a:r>
              <a:rPr b="1" dirty="0" lang="en-US" smtClean="0" sz="3600">
                <a:solidFill>
                  <a:srgbClr val="A40000"/>
                </a:solidFill>
                <a:effectLst>
                  <a:outerShdw algn="tl" blurRad="38100" dir="2700000" dist="38100">
                    <a:srgbClr val="000000">
                      <a:alpha val="43137"/>
                    </a:srgbClr>
                  </a:outerShdw>
                </a:effectLst>
                <a:sym charset="2" pitchFamily="2" typeface="Wingdings"/>
              </a:rPr>
              <a:t>4 Chamber </a:t>
            </a:r>
            <a:r>
              <a:rPr b="1" dirty="0" lang="en-US" smtClean="0" sz="3600">
                <a:solidFill>
                  <a:schemeClr val="accent1">
                    <a:lumMod val="40000"/>
                    <a:lumOff val="60000"/>
                  </a:schemeClr>
                </a:solidFill>
                <a:effectLst>
                  <a:outerShdw algn="tl" blurRad="38100" dir="2700000" dist="38100">
                    <a:srgbClr val="000000">
                      <a:alpha val="43137"/>
                    </a:srgbClr>
                  </a:outerShdw>
                </a:effectLst>
                <a:sym charset="2" pitchFamily="2" typeface="Wingdings"/>
              </a:rPr>
              <a:t>heart</a:t>
            </a:r>
            <a:endParaRPr dirty="0" lang="en-US">
              <a:solidFill>
                <a:schemeClr val="accent1">
                  <a:lumMod val="40000"/>
                  <a:lumOff val="60000"/>
                </a:schemeClr>
              </a:solidFill>
              <a:effectLst>
                <a:outerShdw algn="tl" blurRad="38100" dir="2700000" dist="38100">
                  <a:srgbClr val="000000">
                    <a:alpha val="43137"/>
                  </a:srgbClr>
                </a:outerShdw>
              </a:effectLst>
              <a:sym charset="2" pitchFamily="2" typeface="Wingdings"/>
            </a:endParaRPr>
          </a:p>
          <a:p>
            <a:pPr indent="0" marL="0">
              <a:buNone/>
            </a:pPr>
            <a:endParaRPr dirty="0" lang="en-US" smtClean="0">
              <a:solidFill>
                <a:schemeClr val="accent1">
                  <a:lumMod val="40000"/>
                  <a:lumOff val="60000"/>
                </a:schemeClr>
              </a:solidFill>
              <a:effectLst>
                <a:outerShdw algn="tl" blurRad="38100" dir="2700000" dist="38100">
                  <a:srgbClr val="000000">
                    <a:alpha val="43137"/>
                  </a:srgbClr>
                </a:outerShdw>
              </a:effectLst>
              <a:sym charset="2" pitchFamily="2" typeface="Wingdings"/>
            </a:endParaRPr>
          </a:p>
          <a:p>
            <a:pPr indent="0" marL="0">
              <a:buNone/>
            </a:pPr>
            <a:endParaRPr dirty="0" lang="en-US">
              <a:solidFill>
                <a:schemeClr val="accent1">
                  <a:lumMod val="40000"/>
                  <a:lumOff val="60000"/>
                </a:schemeClr>
              </a:solidFill>
              <a:effectLst>
                <a:outerShdw algn="tl" blurRad="38100" dir="2700000" dist="38100">
                  <a:srgbClr val="000000">
                    <a:alpha val="43137"/>
                  </a:srgbClr>
                </a:outerShdw>
              </a:effectLst>
              <a:sym charset="2" pitchFamily="2" typeface="Wingdings"/>
            </a:endParaRPr>
          </a:p>
          <a:p>
            <a:pPr indent="0" marL="0">
              <a:buNone/>
            </a:pPr>
            <a:endParaRPr dirty="0" lang="en-US" smtClean="0">
              <a:solidFill>
                <a:schemeClr val="accent1">
                  <a:lumMod val="40000"/>
                  <a:lumOff val="60000"/>
                </a:schemeClr>
              </a:solidFill>
              <a:effectLst>
                <a:outerShdw algn="tl" blurRad="38100" dir="2700000" dist="38100">
                  <a:srgbClr val="000000">
                    <a:alpha val="43137"/>
                  </a:srgbClr>
                </a:outerShdw>
              </a:effectLst>
              <a:sym charset="2" pitchFamily="2" typeface="Wingdings"/>
            </a:endParaRPr>
          </a:p>
          <a:p>
            <a:pPr indent="0" marL="0">
              <a:buNone/>
            </a:pPr>
            <a:endParaRPr dirty="0" lang="en-US">
              <a:solidFill>
                <a:schemeClr val="accent1">
                  <a:lumMod val="40000"/>
                  <a:lumOff val="60000"/>
                </a:schemeClr>
              </a:solidFill>
              <a:effectLst>
                <a:outerShdw algn="tl" blurRad="38100" dir="2700000" dist="38100">
                  <a:srgbClr val="000000">
                    <a:alpha val="43137"/>
                  </a:srgbClr>
                </a:outerShdw>
              </a:effectLst>
              <a:sym charset="2" pitchFamily="2" typeface="Wingdings"/>
            </a:endParaRPr>
          </a:p>
          <a:p>
            <a:pPr indent="0" marL="0">
              <a:buNone/>
            </a:pPr>
            <a:endParaRPr dirty="0" lang="en-US" smtClean="0">
              <a:solidFill>
                <a:schemeClr val="accent1">
                  <a:lumMod val="40000"/>
                  <a:lumOff val="60000"/>
                </a:schemeClr>
              </a:solidFill>
              <a:effectLst>
                <a:outerShdw algn="tl" blurRad="38100" dir="2700000" dist="38100">
                  <a:srgbClr val="000000">
                    <a:alpha val="43137"/>
                  </a:srgbClr>
                </a:outerShdw>
              </a:effectLst>
              <a:sym charset="2" pitchFamily="2" typeface="Wingdings"/>
            </a:endParaRPr>
          </a:p>
          <a:p>
            <a:pPr indent="0" marL="0">
              <a:buNone/>
            </a:pPr>
            <a:endParaRPr dirty="0" lang="en-US">
              <a:solidFill>
                <a:schemeClr val="accent1">
                  <a:lumMod val="40000"/>
                  <a:lumOff val="60000"/>
                </a:schemeClr>
              </a:solidFill>
              <a:effectLst>
                <a:outerShdw algn="tl" blurRad="38100" dir="2700000" dist="38100">
                  <a:srgbClr val="000000">
                    <a:alpha val="43137"/>
                  </a:srgbClr>
                </a:outerShdw>
              </a:effectLst>
              <a:sym charset="2" pitchFamily="2" typeface="Wingdings"/>
            </a:endParaRPr>
          </a:p>
          <a:p>
            <a:pPr indent="0" marL="0">
              <a:buNone/>
            </a:pPr>
            <a:endParaRPr dirty="0" lang="en-US" smtClean="0">
              <a:solidFill>
                <a:schemeClr val="accent1">
                  <a:lumMod val="40000"/>
                  <a:lumOff val="60000"/>
                </a:schemeClr>
              </a:solidFill>
              <a:effectLst>
                <a:outerShdw algn="tl" blurRad="38100" dir="2700000" dist="38100">
                  <a:srgbClr val="000000">
                    <a:alpha val="43137"/>
                  </a:srgbClr>
                </a:outerShdw>
              </a:effectLst>
              <a:sym charset="2" pitchFamily="2" typeface="Wingdings"/>
            </a:endParaRPr>
          </a:p>
          <a:p>
            <a:pPr algn="ctr" indent="0" marL="0">
              <a:buNone/>
            </a:pPr>
            <a:r>
              <a:rPr dirty="0" lang="en-US" smtClean="0" sz="3000">
                <a:solidFill>
                  <a:schemeClr val="accent1">
                    <a:lumMod val="40000"/>
                    <a:lumOff val="60000"/>
                  </a:schemeClr>
                </a:solidFill>
                <a:effectLst>
                  <a:outerShdw algn="tl" blurRad="38100" dir="2700000" dist="38100">
                    <a:srgbClr val="000000">
                      <a:alpha val="43137"/>
                    </a:srgbClr>
                  </a:outerShdw>
                </a:effectLst>
                <a:sym charset="2" pitchFamily="2" typeface="Wingdings"/>
              </a:rPr>
              <a:t>Mammals and Birds have this type of circulatory system!</a:t>
            </a:r>
          </a:p>
        </p:txBody>
      </p:sp>
      <p:grpSp>
        <p:nvGrpSpPr>
          <p:cNvPr id="5" name="Group 4"/>
          <p:cNvGrpSpPr/>
          <p:nvPr/>
        </p:nvGrpSpPr>
        <p:grpSpPr>
          <a:xfrm>
            <a:off x="4038600" y="2438400"/>
            <a:ext cx="4953000" cy="3581400"/>
            <a:chOff x="5029200" y="3108960"/>
            <a:chExt cx="2926080" cy="1920240"/>
          </a:xfrm>
        </p:grpSpPr>
        <p:pic>
          <p:nvPicPr>
            <p:cNvPr id="5127" name="Picture 7"/>
            <p:cNvPicPr>
              <a:picLocks noChangeArrowheads="1" noChangeAspect="1"/>
            </p:cNvPicPr>
            <p:nvPr/>
          </p:nvPicPr>
          <p:blipFill rotWithShape="1">
            <a:blip r:embed="rId3">
              <a:extLst>
                <a:ext uri="{28A0092B-C50C-407E-A947-70E740481C1C}">
                  <a14:useLocalDpi xmlns:a14="http://schemas.microsoft.com/office/drawing/2010/main" val="0"/>
                </a:ext>
              </a:extLst>
            </a:blip>
            <a:srcRect b="23"/>
            <a:stretch/>
          </p:blipFill>
          <p:spPr bwMode="auto">
            <a:xfrm>
              <a:off x="5029200" y="3108960"/>
              <a:ext cx="2926080" cy="1920240"/>
            </a:xfrm>
            <a:prstGeom prst="rect">
              <a:avLst/>
            </a:prstGeom>
            <a:ln cap="sq" w="38100">
              <a:solidFill>
                <a:srgbClr val="000000"/>
              </a:solidFill>
              <a:prstDash val="solid"/>
              <a:miter lim="800000"/>
            </a:ln>
            <a:effectLst>
              <a:outerShdw algn="tl" blurRad="50800" dir="2700000" dist="38100"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descr="http://media1.shmoop.com/images/biology/biobook_animalmovement_graphik_33.png" id="5125" name="Picture 5"/>
            <p:cNvPicPr>
              <a:picLocks noChangeArrowheads="1" noChangeAspect="1"/>
            </p:cNvPicPr>
            <p:nvPr/>
          </p:nvPicPr>
          <p:blipFill rotWithShape="1">
            <a:blip r:embed="rId4">
              <a:extLst>
                <a:ext uri="{BEBA8EAE-BF5A-486C-A8C5-ECC9F3942E4B}">
                  <a14:imgProps xmlns:a14="http://schemas.microsoft.com/office/drawing/2010/main">
                    <a14:imgLayer r:embed="rId5">
                      <a14:imgEffect>
                        <a14:backgroundRemoval b="86041" l="68400" r="96000" t="14975"/>
                      </a14:imgEffect>
                    </a14:imgLayer>
                  </a14:imgProps>
                </a:ext>
                <a:ext uri="{28A0092B-C50C-407E-A947-70E740481C1C}">
                  <a14:useLocalDpi xmlns:a14="http://schemas.microsoft.com/office/drawing/2010/main" val="0"/>
                </a:ext>
              </a:extLst>
            </a:blip>
            <a:srcRect b="9846" l="64945" r="495" t="9749"/>
            <a:stretch/>
          </p:blipFill>
          <p:spPr bwMode="auto">
            <a:xfrm rot="5400000">
              <a:off x="5919354" y="2947554"/>
              <a:ext cx="1039091" cy="1905000"/>
            </a:xfrm>
            <a:prstGeom prst="rect">
              <a:avLst/>
            </a:prstGeom>
            <a:ln cap="sq" w="38100">
              <a:noFill/>
              <a:prstDash val="solid"/>
              <a:miter lim="800000"/>
            </a:ln>
            <a:effectLst>
              <a:outerShdw algn="tl" blurRad="50800" dir="2700000" dist="38100"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a:xfrm>
            <a:off x="0" y="0"/>
            <a:ext cx="9144000" cy="1143000"/>
          </a:xfrm>
        </p:spPr>
        <p:txBody>
          <a:bodyPr>
            <a:normAutofit/>
          </a:bodyPr>
          <a:lstStyle/>
          <a:p>
            <a:r>
              <a:rPr b="1" dirty="0" lang="en-US" smtClean="0">
                <a:solidFill>
                  <a:srgbClr val="CC0000"/>
                </a:solidFill>
                <a:effectLst>
                  <a:outerShdw algn="tl" blurRad="38100" dir="2700000" dist="38100">
                    <a:srgbClr val="000000">
                      <a:alpha val="43137"/>
                    </a:srgbClr>
                  </a:outerShdw>
                </a:effectLst>
              </a:rPr>
              <a:t>Are all Circulatory Systems the Same?</a:t>
            </a:r>
            <a:endParaRPr b="1" dirty="0" lang="en-US">
              <a:solidFill>
                <a:srgbClr val="CC0000"/>
              </a:solidFill>
              <a:effectLst>
                <a:outerShdw algn="tl" blurRad="38100" dir="2700000" dist="38100">
                  <a:srgbClr val="000000">
                    <a:alpha val="43137"/>
                  </a:srgbClr>
                </a:outerShdw>
              </a:effectLst>
            </a:endParaRPr>
          </a:p>
        </p:txBody>
      </p:sp>
      <p:cxnSp>
        <p:nvCxnSpPr>
          <p:cNvPr id="6" name="Straight Connector 5"/>
          <p:cNvCxnSpPr/>
          <p:nvPr/>
        </p:nvCxnSpPr>
        <p:spPr>
          <a:xfrm>
            <a:off x="121158" y="1085850"/>
            <a:ext cx="4114800" cy="0"/>
          </a:xfrm>
          <a:prstGeom prst="line">
            <a:avLst/>
          </a:prstGeom>
          <a:ln>
            <a:solidFill>
              <a:srgbClr val="C00000"/>
            </a:solidFill>
          </a:ln>
          <a:effectLst>
            <a:outerShdw blurRad="50800" dir="16200000" dist="38100" rotWithShape="0">
              <a:prstClr val="black">
                <a:alpha val="40000"/>
              </a:prstClr>
            </a:outerShdw>
          </a:effectLst>
          <a:scene3d>
            <a:camera prst="orthographicFront"/>
            <a:lightRig dir="t" rig="threePt"/>
          </a:scene3d>
          <a:sp3d>
            <a:bevelT/>
          </a:sp3d>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769358" y="1085850"/>
            <a:ext cx="4114800" cy="0"/>
          </a:xfrm>
          <a:prstGeom prst="line">
            <a:avLst/>
          </a:prstGeom>
          <a:ln>
            <a:solidFill>
              <a:srgbClr val="C00000"/>
            </a:solidFill>
          </a:ln>
          <a:effectLst>
            <a:outerShdw blurRad="50800" dir="16200000" dist="38100" rotWithShape="0">
              <a:prstClr val="black">
                <a:alpha val="40000"/>
              </a:prstClr>
            </a:outerShdw>
          </a:effectLst>
          <a:scene3d>
            <a:camera prst="orthographicFront"/>
            <a:lightRig dir="t" rig="threePt"/>
          </a:scene3d>
          <a:sp3d>
            <a:bevelT/>
          </a:sp3d>
        </p:spPr>
        <p:style>
          <a:lnRef idx="3">
            <a:schemeClr val="dk1"/>
          </a:lnRef>
          <a:fillRef idx="0">
            <a:schemeClr val="dk1"/>
          </a:fillRef>
          <a:effectRef idx="2">
            <a:schemeClr val="dk1"/>
          </a:effectRef>
          <a:fontRef idx="minor">
            <a:schemeClr val="tx1"/>
          </a:fontRef>
        </p:style>
      </p:cxnSp>
      <p:sp>
        <p:nvSpPr>
          <p:cNvPr id="8" name="Oval 7"/>
          <p:cNvSpPr/>
          <p:nvPr/>
        </p:nvSpPr>
        <p:spPr>
          <a:xfrm>
            <a:off x="4312158" y="914400"/>
            <a:ext cx="342900" cy="342900"/>
          </a:xfrm>
          <a:prstGeom prst="ellipse">
            <a:avLst/>
          </a:prstGeom>
          <a:solidFill>
            <a:srgbClr val="C00000"/>
          </a:solidFill>
          <a:ln>
            <a:solidFill>
              <a:srgbClr val="C00000"/>
            </a:solidFill>
          </a:ln>
          <a:effectLst>
            <a:outerShdw blurRad="50800" dir="16200000" dist="38100" rotWithShape="0">
              <a:prstClr val="black">
                <a:alpha val="40000"/>
              </a:prstClr>
            </a:outerShdw>
          </a:effectLst>
          <a:scene3d>
            <a:camera prst="orthographicFront"/>
            <a:lightRig dir="t" rig="threePt"/>
          </a:scene3d>
          <a:sp3d>
            <a:bevelT/>
          </a:sp3d>
        </p:spPr>
        <p:style>
          <a:lnRef idx="2">
            <a:schemeClr val="dk1">
              <a:shade val="50000"/>
            </a:schemeClr>
          </a:lnRef>
          <a:fillRef idx="1">
            <a:schemeClr val="dk1"/>
          </a:fillRef>
          <a:effectRef idx="0">
            <a:schemeClr val="dk1"/>
          </a:effectRef>
          <a:fontRef idx="minor">
            <a:schemeClr val="lt1"/>
          </a:fontRef>
        </p:style>
        <p:txBody>
          <a:bodyPr anchor="ctr" rtlCol="0"/>
          <a:lstStyle/>
          <a:p>
            <a:pPr algn="ctr"/>
            <a:endParaRPr dirty="0" lang="en-US"/>
          </a:p>
        </p:txBody>
      </p:sp>
      <p:grpSp>
        <p:nvGrpSpPr>
          <p:cNvPr id="4" name="Group 3"/>
          <p:cNvGrpSpPr/>
          <p:nvPr/>
        </p:nvGrpSpPr>
        <p:grpSpPr>
          <a:xfrm>
            <a:off x="166700" y="2180082"/>
            <a:ext cx="4267200" cy="3306318"/>
            <a:chOff x="914400" y="2027682"/>
            <a:chExt cx="3291840" cy="2620518"/>
          </a:xfrm>
        </p:grpSpPr>
        <p:pic>
          <p:nvPicPr>
            <p:cNvPr id="5126" name="Picture 6"/>
            <p:cNvPicPr>
              <a:picLocks noChangeArrowheads="1" noChangeAspect="1"/>
            </p:cNvPicPr>
            <p:nvPr/>
          </p:nvPicPr>
          <p:blipFill rotWithShape="1">
            <a:blip cstate="print"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p:blipFill>
          <p:spPr bwMode="auto">
            <a:xfrm>
              <a:off x="914400" y="2027682"/>
              <a:ext cx="3291840" cy="2620518"/>
            </a:xfrm>
            <a:prstGeom prst="rect">
              <a:avLst/>
            </a:prstGeom>
            <a:ln cap="sq" w="38100">
              <a:solidFill>
                <a:srgbClr val="000000"/>
              </a:solidFill>
              <a:prstDash val="solid"/>
              <a:miter lim="800000"/>
            </a:ln>
            <a:effectLst>
              <a:outerShdw algn="tl" blurRad="50800" dir="2700000" dist="38100"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descr="http://media1.shmoop.com/images/biology/biobook_animalmovement_graphik_33.png" id="13" name="Picture 5"/>
            <p:cNvPicPr>
              <a:picLocks noChangeArrowheads="1" noChangeAspect="1"/>
            </p:cNvPicPr>
            <p:nvPr/>
          </p:nvPicPr>
          <p:blipFill rotWithShape="1">
            <a:blip cstate="print" r:embed="rId8">
              <a:extLst>
                <a:ext uri="{BEBA8EAE-BF5A-486C-A8C5-ECC9F3942E4B}">
                  <a14:imgProps xmlns:a14="http://schemas.microsoft.com/office/drawing/2010/main">
                    <a14:imgLayer r:embed="rId9">
                      <a14:imgEffect>
                        <a14:backgroundRemoval b="91624" l="68400" r="96000" t="9137"/>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b="63" r="298"/>
            <a:stretch/>
          </p:blipFill>
          <p:spPr bwMode="auto">
            <a:xfrm rot="2670352">
              <a:off x="2152657" y="2705948"/>
              <a:ext cx="444745" cy="815365"/>
            </a:xfrm>
            <a:prstGeom prst="rect">
              <a:avLst/>
            </a:prstGeom>
            <a:ln cap="sq" w="38100">
              <a:noFill/>
              <a:prstDash val="solid"/>
              <a:miter lim="800000"/>
            </a:ln>
            <a:effectLst>
              <a:outerShdw algn="tl" blurRad="50800" dir="2700000" dist="38100"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21301523"/>
      </p:ext>
    </p:extLst>
  </p:cSld>
  <p:clrMapOvr>
    <a:masterClrMapping/>
  </p:clrMapOvr>
  <p:timing>
    <p:tnLst>
      <p:par>
        <p:cTn dur="indefinite" id="1" nodeType="tmRoot" restart="never"/>
      </p:par>
    </p:tnLst>
  </p:timing>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type="title"/>
          </p:nvPr>
        </p:nvSpPr>
        <p:spPr>
          <a:xfrm>
            <a:off x="121158" y="0"/>
            <a:ext cx="9022842" cy="1143000"/>
          </a:xfrm>
        </p:spPr>
        <p:txBody>
          <a:bodyPr>
            <a:normAutofit fontScale="90000"/>
          </a:bodyPr>
          <a:lstStyle/>
          <a:p>
            <a:r>
              <a:rPr b="1" dirty="0" lang="en-US" smtClean="0">
                <a:solidFill>
                  <a:srgbClr val="CC0000"/>
                </a:solidFill>
              </a:rPr>
              <a:t>How do Humans Compare to Animals?</a:t>
            </a:r>
            <a:endParaRPr b="1" dirty="0" lang="en-US">
              <a:solidFill>
                <a:srgbClr val="CC0000"/>
              </a:solidFill>
            </a:endParaRPr>
          </a:p>
        </p:txBody>
      </p:sp>
      <p:cxnSp>
        <p:nvCxnSpPr>
          <p:cNvPr id="6" name="Straight Connector 5"/>
          <p:cNvCxnSpPr/>
          <p:nvPr/>
        </p:nvCxnSpPr>
        <p:spPr>
          <a:xfrm>
            <a:off x="121158" y="1085850"/>
            <a:ext cx="4114800" cy="0"/>
          </a:xfrm>
          <a:prstGeom prst="line">
            <a:avLst/>
          </a:prstGeom>
          <a:ln>
            <a:solidFill>
              <a:srgbClr val="C00000"/>
            </a:solidFill>
          </a:ln>
          <a:effectLst>
            <a:outerShdw blurRad="50800" dir="16200000" dist="38100" rotWithShape="0">
              <a:prstClr val="black">
                <a:alpha val="40000"/>
              </a:prstClr>
            </a:outerShdw>
          </a:effectLst>
          <a:scene3d>
            <a:camera prst="orthographicFront"/>
            <a:lightRig dir="t" rig="threePt"/>
          </a:scene3d>
          <a:sp3d>
            <a:bevelT/>
          </a:sp3d>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769358" y="1085850"/>
            <a:ext cx="4114800" cy="0"/>
          </a:xfrm>
          <a:prstGeom prst="line">
            <a:avLst/>
          </a:prstGeom>
          <a:ln>
            <a:solidFill>
              <a:srgbClr val="C00000"/>
            </a:solidFill>
          </a:ln>
          <a:effectLst>
            <a:outerShdw blurRad="50800" dir="16200000" dist="38100" rotWithShape="0">
              <a:prstClr val="black">
                <a:alpha val="40000"/>
              </a:prstClr>
            </a:outerShdw>
          </a:effectLst>
          <a:scene3d>
            <a:camera prst="orthographicFront"/>
            <a:lightRig dir="t" rig="threePt"/>
          </a:scene3d>
          <a:sp3d>
            <a:bevelT/>
          </a:sp3d>
        </p:spPr>
        <p:style>
          <a:lnRef idx="3">
            <a:schemeClr val="dk1"/>
          </a:lnRef>
          <a:fillRef idx="0">
            <a:schemeClr val="dk1"/>
          </a:fillRef>
          <a:effectRef idx="2">
            <a:schemeClr val="dk1"/>
          </a:effectRef>
          <a:fontRef idx="minor">
            <a:schemeClr val="tx1"/>
          </a:fontRef>
        </p:style>
      </p:cxnSp>
      <p:sp>
        <p:nvSpPr>
          <p:cNvPr id="8" name="Oval 7"/>
          <p:cNvSpPr/>
          <p:nvPr/>
        </p:nvSpPr>
        <p:spPr>
          <a:xfrm>
            <a:off x="4312158" y="914400"/>
            <a:ext cx="342900" cy="342900"/>
          </a:xfrm>
          <a:prstGeom prst="ellipse">
            <a:avLst/>
          </a:prstGeom>
          <a:solidFill>
            <a:srgbClr val="C00000"/>
          </a:solidFill>
          <a:ln>
            <a:solidFill>
              <a:srgbClr val="C00000"/>
            </a:solidFill>
          </a:ln>
          <a:effectLst>
            <a:outerShdw blurRad="50800" dir="16200000" dist="38100" rotWithShape="0">
              <a:prstClr val="black">
                <a:alpha val="40000"/>
              </a:prstClr>
            </a:outerShdw>
          </a:effectLst>
          <a:scene3d>
            <a:camera prst="orthographicFront"/>
            <a:lightRig dir="t" rig="threePt"/>
          </a:scene3d>
          <a:sp3d>
            <a:bevelT/>
          </a:sp3d>
        </p:spPr>
        <p:style>
          <a:lnRef idx="2">
            <a:schemeClr val="dk1">
              <a:shade val="50000"/>
            </a:schemeClr>
          </a:lnRef>
          <a:fillRef idx="1">
            <a:schemeClr val="dk1"/>
          </a:fillRef>
          <a:effectRef idx="0">
            <a:schemeClr val="dk1"/>
          </a:effectRef>
          <a:fontRef idx="minor">
            <a:schemeClr val="lt1"/>
          </a:fontRef>
        </p:style>
        <p:txBody>
          <a:bodyPr anchor="ctr" rtlCol="0"/>
          <a:lstStyle/>
          <a:p>
            <a:pPr algn="ctr"/>
            <a:endParaRPr dirty="0" lang="en-US"/>
          </a:p>
        </p:txBody>
      </p:sp>
      <p:pic>
        <p:nvPicPr>
          <p:cNvPr id="4" name="Picture 2"/>
          <p:cNvPicPr>
            <a:picLocks noChangeArrowheads="1" noChangeAspect="1"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1158" y="1522476"/>
            <a:ext cx="581789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pic>
        <p:nvPicPr>
          <p:cNvPr id="11267" name="Picture 3"/>
          <p:cNvPicPr>
            <a:picLocks noChangeArrowheads="1" noChangeAspect="1"/>
          </p:cNvPicPr>
          <p:nvPr/>
        </p:nvPicPr>
        <p:blipFill rotWithShape="1">
          <a:blip r:embed="rId4">
            <a:extLst>
              <a:ext uri="{28A0092B-C50C-407E-A947-70E740481C1C}">
                <a14:useLocalDpi xmlns:a14="http://schemas.microsoft.com/office/drawing/2010/main" val="0"/>
              </a:ext>
            </a:extLst>
          </a:blip>
          <a:stretch/>
        </p:blipFill>
        <p:spPr bwMode="auto">
          <a:xfrm>
            <a:off x="6324600" y="1278636"/>
            <a:ext cx="2141397" cy="5059680"/>
          </a:xfrm>
          <a:prstGeom prst="roundRect">
            <a:avLst>
              <a:gd fmla="val 16667" name="adj"/>
            </a:avLst>
          </a:prstGeom>
          <a:ln>
            <a:noFill/>
          </a:ln>
          <a:effectLst>
            <a:outerShdw algn="tl" blurRad="76200" dir="7800000" dist="38100" rotWithShape="0">
              <a:srgbClr val="000000">
                <a:alpha val="40000"/>
              </a:srgbClr>
            </a:outerShdw>
          </a:effectLst>
          <a:scene3d>
            <a:camera prst="orthographicFront"/>
            <a:lightRig dir="t" rig="contrasting">
              <a:rot lat="0" lon="0" rev="4200000"/>
            </a:lightRig>
          </a:scene3d>
          <a:sp3d prstMaterial="plastic">
            <a:bevelT h="114300" prst="relaxedInset" w="3810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0738504"/>
      </p:ext>
    </p:extLst>
  </p:cSld>
  <p:clrMapOvr>
    <a:masterClrMapping/>
  </p:clrMapOvr>
  <p:timing>
    <p:tnLst>
      <p:par>
        <p:cTn dur="indefinite" id="1" nodeType="tmRoot" restart="never"/>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0"/>
            <a:ext cx="7391400" cy="1143000"/>
          </a:xfrm>
        </p:spPr>
        <p:txBody>
          <a:bodyPr>
            <a:normAutofit/>
          </a:bodyPr>
          <a:lstStyle/>
          <a:p>
            <a:r>
              <a:rPr lang="en-US" b="1" dirty="0" smtClean="0">
                <a:solidFill>
                  <a:srgbClr val="CC0000"/>
                </a:solidFill>
              </a:rPr>
              <a:t>Remember, we are ANIMALS!</a:t>
            </a:r>
            <a:endParaRPr lang="en-US" b="1" dirty="0">
              <a:solidFill>
                <a:srgbClr val="CC0000"/>
              </a:solidFill>
            </a:endParaRPr>
          </a:p>
        </p:txBody>
      </p:sp>
      <p:sp>
        <p:nvSpPr>
          <p:cNvPr id="3" name="Content Placeholder 2"/>
          <p:cNvSpPr>
            <a:spLocks noGrp="1"/>
          </p:cNvSpPr>
          <p:nvPr>
            <p:ph idx="1"/>
          </p:nvPr>
        </p:nvSpPr>
        <p:spPr>
          <a:xfrm>
            <a:off x="0" y="1295400"/>
            <a:ext cx="9144000" cy="1295400"/>
          </a:xfrm>
        </p:spPr>
        <p:txBody>
          <a:bodyPr>
            <a:normAutofit/>
          </a:bodyPr>
          <a:lstStyle/>
          <a:p>
            <a:pPr marL="0" indent="0" algn="ctr">
              <a:buNone/>
            </a:pPr>
            <a:r>
              <a:rPr lang="en-US" dirty="0" smtClean="0">
                <a:solidFill>
                  <a:schemeClr val="accent1">
                    <a:lumMod val="40000"/>
                    <a:lumOff val="60000"/>
                  </a:schemeClr>
                </a:solidFill>
              </a:rPr>
              <a:t>Humans are </a:t>
            </a:r>
            <a:r>
              <a:rPr lang="en-US" dirty="0" smtClean="0">
                <a:solidFill>
                  <a:srgbClr val="C00000"/>
                </a:solidFill>
              </a:rPr>
              <a:t>mammals</a:t>
            </a:r>
            <a:r>
              <a:rPr lang="en-US" dirty="0" smtClean="0">
                <a:solidFill>
                  <a:schemeClr val="accent1">
                    <a:lumMod val="40000"/>
                    <a:lumOff val="60000"/>
                  </a:schemeClr>
                </a:solidFill>
              </a:rPr>
              <a:t>, just like cats, dogs and cows</a:t>
            </a:r>
            <a:r>
              <a:rPr lang="en-US" sz="2800" dirty="0" smtClean="0">
                <a:solidFill>
                  <a:schemeClr val="accent1">
                    <a:lumMod val="40000"/>
                    <a:lumOff val="60000"/>
                  </a:schemeClr>
                </a:solidFill>
              </a:rPr>
              <a:t>.</a:t>
            </a:r>
          </a:p>
          <a:p>
            <a:pPr marL="0" indent="0" algn="ctr">
              <a:buNone/>
            </a:pPr>
            <a:r>
              <a:rPr lang="en-US" dirty="0" smtClean="0">
                <a:solidFill>
                  <a:schemeClr val="accent1">
                    <a:lumMod val="40000"/>
                    <a:lumOff val="60000"/>
                  </a:schemeClr>
                </a:solidFill>
              </a:rPr>
              <a:t>Our system is the same as birds and other mammals.</a:t>
            </a:r>
            <a:endParaRPr lang="en-US" dirty="0">
              <a:solidFill>
                <a:schemeClr val="accent1">
                  <a:lumMod val="40000"/>
                  <a:lumOff val="60000"/>
                </a:schemeClr>
              </a:solidFill>
            </a:endParaRPr>
          </a:p>
        </p:txBody>
      </p:sp>
      <p:cxnSp>
        <p:nvCxnSpPr>
          <p:cNvPr id="6" name="Straight Connector 5"/>
          <p:cNvCxnSpPr/>
          <p:nvPr/>
        </p:nvCxnSpPr>
        <p:spPr>
          <a:xfrm>
            <a:off x="1211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769358" y="1085850"/>
            <a:ext cx="4114800" cy="0"/>
          </a:xfrm>
          <a:prstGeom prst="line">
            <a:avLst/>
          </a:prstGeom>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8" name="Oval 7"/>
          <p:cNvSpPr/>
          <p:nvPr/>
        </p:nvSpPr>
        <p:spPr>
          <a:xfrm>
            <a:off x="4312158" y="914400"/>
            <a:ext cx="342900" cy="342900"/>
          </a:xfrm>
          <a:prstGeom prst="ellipse">
            <a:avLst/>
          </a:prstGeom>
          <a:solidFill>
            <a:srgbClr val="C00000"/>
          </a:solidFill>
          <a:ln>
            <a:solidFill>
              <a:srgbClr val="C00000"/>
            </a:solidFill>
          </a:ln>
          <a:effectLst>
            <a:outerShdw blurRad="50800" dist="38100" dir="16200000" rotWithShape="0">
              <a:prstClr val="black">
                <a:alpha val="40000"/>
              </a:prstClr>
            </a:outerShdw>
          </a:effectLst>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338" name="Picture 2" descr="http://static.ddmcdn.com/gif/dinosaurs-mammals-giants-6755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743200"/>
            <a:ext cx="2667000" cy="201168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743200"/>
            <a:ext cx="2971800"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6600" y="4800600"/>
            <a:ext cx="2851200"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20" y="4800600"/>
            <a:ext cx="3016576"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3" name="Picture 7" descr="http://www.aticareertraining.edu/wp-content/uploads/2012/01/highschool1.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2743200"/>
            <a:ext cx="3200400" cy="2011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344"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24200" y="4812296"/>
            <a:ext cx="3017520"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07385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3654</TotalTime>
  <Words>735</Words>
  <Application>Microsoft Office PowerPoint</Application>
  <PresentationFormat>On-screen Show (4:3)</PresentationFormat>
  <Paragraphs>209</Paragraphs>
  <Slides>28</Slides>
  <Notes>28</Notes>
  <HiddenSlides>0</HiddenSlides>
  <MMClips>3</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Animal                 Circulatory                         Systems</vt:lpstr>
      <vt:lpstr>What is the Circulatory System?</vt:lpstr>
      <vt:lpstr>Do all Animals have a Circulatory System?</vt:lpstr>
      <vt:lpstr>Are all Circulatory Systems the Same?</vt:lpstr>
      <vt:lpstr>Are all Circulatory Systems the Same?</vt:lpstr>
      <vt:lpstr>Are all Circulatory Systems the Same?</vt:lpstr>
      <vt:lpstr>Are all Circulatory Systems the Same?</vt:lpstr>
      <vt:lpstr>How do Humans Compare to Animals?</vt:lpstr>
      <vt:lpstr>Remember, we are ANIMALS!</vt:lpstr>
      <vt:lpstr>The Parts of the Circulatory System</vt:lpstr>
      <vt:lpstr>Think of it like a Highway</vt:lpstr>
      <vt:lpstr>Blood</vt:lpstr>
      <vt:lpstr>Blood</vt:lpstr>
      <vt:lpstr>Blood</vt:lpstr>
      <vt:lpstr>Blood</vt:lpstr>
      <vt:lpstr>Why does the Blood in my arm look Blue?</vt:lpstr>
      <vt:lpstr>Blood Vessels</vt:lpstr>
      <vt:lpstr>Blood Vessels</vt:lpstr>
      <vt:lpstr>Blood Vessels- Capillaries</vt:lpstr>
      <vt:lpstr>Blood and Blood Vessels</vt:lpstr>
      <vt:lpstr>The Heart</vt:lpstr>
      <vt:lpstr>Heart</vt:lpstr>
      <vt:lpstr>The Chambers of a Heart</vt:lpstr>
      <vt:lpstr>Lets Focus on 4 Chamber Hearts!</vt:lpstr>
      <vt:lpstr>4 Chamber Hearts</vt:lpstr>
      <vt:lpstr>Did You Know?!</vt:lpstr>
      <vt:lpstr>PowerPoint Presentation</vt:lpstr>
      <vt:lpstr>PowerPoint Presentation</vt:lpstr>
    </vt:vector>
  </TitlesOfParts>
  <Company>College of Veterinary Medicine - Texas A&amp;M Univ.</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Animal Circulatory Systems</dc:title>
  <dc:creator>Ljlab</dc:creator>
  <cp:lastModifiedBy>Sherry Rosedahl</cp:lastModifiedBy>
  <cp:revision>90</cp:revision>
  <dcterms:created xsi:type="dcterms:W3CDTF">2013-06-17T15:33:50Z</dcterms:created>
  <dcterms:modified xsi:type="dcterms:W3CDTF">2013-07-02T18:54:17Z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67328240</vt:lpwstr>
  </property>
  <property fmtid="{D5CDD505-2E9C-101B-9397-08002B2CF9AE}" name="NXPowerLiteSettings" pid="3">
    <vt:lpwstr>F6000400038000</vt:lpwstr>
  </property>
  <property fmtid="{D5CDD505-2E9C-101B-9397-08002B2CF9AE}" name="NXPowerLiteVersion" pid="4">
    <vt:lpwstr>D4.3.1</vt:lpwstr>
  </property>
</Properties>
</file>