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1" r:id="rId12"/>
    <p:sldId id="262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29-53C1-4196-A321-609EE5DF7D22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78C-2CA7-4B5D-9B7E-C1AA6CCDFC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29-53C1-4196-A321-609EE5DF7D22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78C-2CA7-4B5D-9B7E-C1AA6CCDFC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29-53C1-4196-A321-609EE5DF7D22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78C-2CA7-4B5D-9B7E-C1AA6CCDFC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29-53C1-4196-A321-609EE5DF7D22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78C-2CA7-4B5D-9B7E-C1AA6CCDFC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29-53C1-4196-A321-609EE5DF7D22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78C-2CA7-4B5D-9B7E-C1AA6CCDFCD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29-53C1-4196-A321-609EE5DF7D22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78C-2CA7-4B5D-9B7E-C1AA6CCDFC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29-53C1-4196-A321-609EE5DF7D22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78C-2CA7-4B5D-9B7E-C1AA6CCDFC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29-53C1-4196-A321-609EE5DF7D22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78C-2CA7-4B5D-9B7E-C1AA6CCDFC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29-53C1-4196-A321-609EE5DF7D22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78C-2CA7-4B5D-9B7E-C1AA6CCDFC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29-53C1-4196-A321-609EE5DF7D22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78C-2CA7-4B5D-9B7E-C1AA6CCDFC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29-53C1-4196-A321-609EE5DF7D22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778C-2CA7-4B5D-9B7E-C1AA6CCDFC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261329-53C1-4196-A321-609EE5DF7D22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1A778C-2CA7-4B5D-9B7E-C1AA6CCDFCDC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s.ncsu.edu/an_sci/extension/animal/4hyouth/Livestock%20Judging/usingepd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585" y="2286000"/>
            <a:ext cx="8686800" cy="1752600"/>
          </a:xfrm>
        </p:spPr>
        <p:txBody>
          <a:bodyPr>
            <a:noAutofit/>
          </a:bodyPr>
          <a:lstStyle/>
          <a:p>
            <a:r>
              <a:rPr lang="en-US" sz="8800" dirty="0" smtClean="0"/>
              <a:t>Beef EPDs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8389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Milking Ability Scenario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2542643"/>
              </p:ext>
            </p:extLst>
          </p:nvPr>
        </p:nvGraphicFramePr>
        <p:xfrm>
          <a:off x="2667000" y="1371600"/>
          <a:ext cx="40386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Milking Ability EPD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+8.0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352800"/>
            <a:ext cx="8839200" cy="30781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difference in MA EPD is 10 </a:t>
            </a:r>
            <a:r>
              <a:rPr lang="en-US" dirty="0" err="1" smtClean="0"/>
              <a:t>lbs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does not mean daughters from bull A produce 10 </a:t>
            </a:r>
            <a:r>
              <a:rPr lang="en-US" dirty="0" err="1" smtClean="0"/>
              <a:t>lbs</a:t>
            </a:r>
            <a:r>
              <a:rPr lang="en-US" dirty="0" smtClean="0"/>
              <a:t> </a:t>
            </a:r>
            <a:r>
              <a:rPr lang="en-US" dirty="0" smtClean="0"/>
              <a:t>more </a:t>
            </a:r>
            <a:r>
              <a:rPr lang="en-US" dirty="0" smtClean="0"/>
              <a:t>milk, but that </a:t>
            </a:r>
            <a:r>
              <a:rPr lang="en-US" dirty="0" smtClean="0"/>
              <a:t>bull A daughters would wean calves that are on average 10 </a:t>
            </a:r>
            <a:r>
              <a:rPr lang="en-US" dirty="0" err="1" smtClean="0"/>
              <a:t>lbs</a:t>
            </a:r>
            <a:r>
              <a:rPr lang="en-US" dirty="0" smtClean="0"/>
              <a:t> </a:t>
            </a:r>
            <a:r>
              <a:rPr lang="en-US" dirty="0" smtClean="0"/>
              <a:t>heavier than bull B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7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Milking Ability Scenario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3295818"/>
              </p:ext>
            </p:extLst>
          </p:nvPr>
        </p:nvGraphicFramePr>
        <p:xfrm>
          <a:off x="2438400" y="1219200"/>
          <a:ext cx="40386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Milking Ability EPD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+8.0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29" y="3276600"/>
            <a:ext cx="8991600" cy="3124200"/>
          </a:xfrm>
        </p:spPr>
        <p:txBody>
          <a:bodyPr/>
          <a:lstStyle/>
          <a:p>
            <a:pPr marL="285750" indent="-285750"/>
            <a:r>
              <a:rPr lang="en-US" dirty="0"/>
              <a:t>Which bull has a more desirable MA EPD</a:t>
            </a:r>
            <a:r>
              <a:rPr lang="en-US" dirty="0" smtClean="0"/>
              <a:t>?</a:t>
            </a:r>
            <a:endParaRPr lang="en-US" dirty="0"/>
          </a:p>
          <a:p>
            <a:pPr marL="285750" indent="-285750"/>
            <a:r>
              <a:rPr lang="en-US" dirty="0"/>
              <a:t>It depends on the scenario. If higher milking ability is desired, bull A would be chosen. If the scenario says forage is low quality then bull B would be chosen because the daughters of bull A would need higher quality grasses to reach expected values.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97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Selection Scenario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1"/>
            <a:ext cx="8839200" cy="2895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is the </a:t>
            </a:r>
            <a:r>
              <a:rPr lang="en-US" sz="2800" dirty="0" smtClean="0"/>
              <a:t>situation or environment that </a:t>
            </a:r>
            <a:r>
              <a:rPr lang="en-US" sz="2800" dirty="0" smtClean="0"/>
              <a:t>cattle </a:t>
            </a:r>
            <a:r>
              <a:rPr lang="en-US" sz="2800" dirty="0" smtClean="0"/>
              <a:t>are going to be placed into </a:t>
            </a:r>
            <a:r>
              <a:rPr lang="en-US" sz="2800" dirty="0" smtClean="0"/>
              <a:t>upon completion of the selection process.</a:t>
            </a:r>
            <a:endParaRPr lang="en-US" sz="2800" dirty="0" smtClean="0"/>
          </a:p>
          <a:p>
            <a:r>
              <a:rPr lang="en-US" sz="2800" b="1" dirty="0" smtClean="0"/>
              <a:t>ALWAYS </a:t>
            </a:r>
            <a:r>
              <a:rPr lang="en-US" sz="2800" b="1" dirty="0" smtClean="0"/>
              <a:t>READ THE SCENARIO OR SITUATION FIRST</a:t>
            </a:r>
            <a:r>
              <a:rPr lang="en-US" sz="2800" b="1" dirty="0" smtClean="0"/>
              <a:t>!</a:t>
            </a:r>
          </a:p>
          <a:p>
            <a:pPr lvl="1"/>
            <a:r>
              <a:rPr lang="en-US" sz="2400" b="1" dirty="0" smtClean="0"/>
              <a:t>It </a:t>
            </a:r>
            <a:r>
              <a:rPr lang="en-US" sz="2400" b="1" dirty="0" smtClean="0"/>
              <a:t>determines what traits to emphasize when evaluating the EPDs.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3810000" cy="2562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10025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Example </a:t>
            </a:r>
            <a:r>
              <a:rPr lang="en-US" sz="4800" dirty="0" smtClean="0"/>
              <a:t>Statements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The ranch labor is limited</a:t>
            </a:r>
          </a:p>
          <a:p>
            <a:pPr lvl="1"/>
            <a:r>
              <a:rPr lang="en-US" sz="2800" dirty="0" smtClean="0"/>
              <a:t>This means no one is there to pull calves, so you should select a low birth weight.</a:t>
            </a:r>
          </a:p>
          <a:p>
            <a:r>
              <a:rPr lang="en-US" sz="3000" dirty="0" smtClean="0"/>
              <a:t>All offspring are sold at weaning.</a:t>
            </a:r>
          </a:p>
          <a:p>
            <a:pPr lvl="1"/>
            <a:r>
              <a:rPr lang="en-US" sz="2800" dirty="0" smtClean="0"/>
              <a:t>This indicates that the weaning weight should be emphasized heavily</a:t>
            </a:r>
          </a:p>
          <a:p>
            <a:r>
              <a:rPr lang="en-US" sz="3000" dirty="0" smtClean="0"/>
              <a:t>The producer is retaining ownership through the feedlot.</a:t>
            </a:r>
          </a:p>
          <a:p>
            <a:pPr lvl="1"/>
            <a:r>
              <a:rPr lang="en-US" sz="2800" dirty="0" smtClean="0"/>
              <a:t>This indicates that the producer won’t sell the calves until they are fed in the feedlot and go to harvest. Yearling weight is the most important.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7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Other Important </a:t>
            </a:r>
            <a:r>
              <a:rPr lang="en-US" sz="4800" dirty="0"/>
              <a:t>I</a:t>
            </a:r>
            <a:r>
              <a:rPr lang="en-US" sz="4800" dirty="0" smtClean="0"/>
              <a:t>nformation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19039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Each beef breed has different breed averages for all EPDs.</a:t>
            </a:r>
          </a:p>
          <a:p>
            <a:r>
              <a:rPr lang="en-US" sz="2800" dirty="0" smtClean="0"/>
              <a:t>EPDs should </a:t>
            </a:r>
            <a:r>
              <a:rPr lang="en-US" sz="2800" dirty="0" smtClean="0"/>
              <a:t>prepare </a:t>
            </a:r>
            <a:r>
              <a:rPr lang="en-US" sz="2800" dirty="0" smtClean="0"/>
              <a:t>you to understand genetic performance profiles.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44012"/>
            <a:ext cx="3733800" cy="34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References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http://www.cals.ncsu.edu/an_sci/extension/animal/4hyouth/Livestock%20Judging/usingepd.html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What are EPDs?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686800" cy="3352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Expected Progeny Difference</a:t>
            </a:r>
          </a:p>
          <a:p>
            <a:r>
              <a:rPr lang="en-US" sz="2800" dirty="0" smtClean="0"/>
              <a:t>Predict </a:t>
            </a:r>
            <a:r>
              <a:rPr lang="en-US" sz="2800" dirty="0"/>
              <a:t>differences in performance between </a:t>
            </a:r>
            <a:r>
              <a:rPr lang="en-US" sz="2800" dirty="0" smtClean="0"/>
              <a:t>future </a:t>
            </a:r>
            <a:r>
              <a:rPr lang="en-US" sz="2800" dirty="0"/>
              <a:t>offspring </a:t>
            </a:r>
            <a:r>
              <a:rPr lang="en-US" sz="2800" dirty="0" smtClean="0"/>
              <a:t>of individuals of the same breed when </a:t>
            </a:r>
            <a:r>
              <a:rPr lang="en-US" sz="2800" dirty="0"/>
              <a:t>each is mated to animals of the same average genetic </a:t>
            </a:r>
            <a:r>
              <a:rPr lang="en-US" sz="2800" dirty="0" smtClean="0"/>
              <a:t>merit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purpose </a:t>
            </a:r>
            <a:r>
              <a:rPr lang="en-US" sz="2800" dirty="0" smtClean="0"/>
              <a:t>is </a:t>
            </a:r>
            <a:r>
              <a:rPr lang="en-US" sz="2800" dirty="0"/>
              <a:t>to compare the genetic merit of </a:t>
            </a:r>
            <a:r>
              <a:rPr lang="en-US" sz="2800" dirty="0" smtClean="0"/>
              <a:t>an animal as a parent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03889"/>
            <a:ext cx="2642064" cy="29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Traits used for EPD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41437"/>
            <a:ext cx="4495800" cy="52117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Birth weight (BW)</a:t>
            </a:r>
          </a:p>
          <a:p>
            <a:r>
              <a:rPr lang="en-US" sz="2800" b="1" dirty="0" smtClean="0"/>
              <a:t>Weaning weight (WW)</a:t>
            </a:r>
          </a:p>
          <a:p>
            <a:r>
              <a:rPr lang="en-US" sz="2800" b="1" dirty="0" smtClean="0"/>
              <a:t>Yearling weight (YW)</a:t>
            </a:r>
          </a:p>
          <a:p>
            <a:r>
              <a:rPr lang="en-US" sz="2800" b="1" dirty="0" smtClean="0"/>
              <a:t>Milking ability (MA)</a:t>
            </a:r>
          </a:p>
          <a:p>
            <a:r>
              <a:rPr lang="en-US" sz="2800" dirty="0" smtClean="0"/>
              <a:t>Total </a:t>
            </a:r>
            <a:r>
              <a:rPr lang="en-US" sz="2800" dirty="0" smtClean="0"/>
              <a:t>maternal traits</a:t>
            </a:r>
            <a:endParaRPr lang="en-US" sz="2800" dirty="0" smtClean="0"/>
          </a:p>
          <a:p>
            <a:r>
              <a:rPr lang="en-US" sz="2800" dirty="0" smtClean="0"/>
              <a:t>Carcass cutability</a:t>
            </a:r>
          </a:p>
          <a:p>
            <a:r>
              <a:rPr lang="en-US" sz="2800" dirty="0" smtClean="0"/>
              <a:t>Carcass quality</a:t>
            </a:r>
          </a:p>
          <a:p>
            <a:r>
              <a:rPr lang="en-US" sz="2800" dirty="0" smtClean="0"/>
              <a:t>Gestation length</a:t>
            </a:r>
          </a:p>
          <a:p>
            <a:r>
              <a:rPr lang="en-US" sz="2800" dirty="0" smtClean="0"/>
              <a:t>Scrotal circumference</a:t>
            </a:r>
          </a:p>
          <a:p>
            <a:r>
              <a:rPr lang="en-US" sz="2800" dirty="0" smtClean="0"/>
              <a:t>Pelvic area (PA)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*The </a:t>
            </a:r>
            <a:r>
              <a:rPr lang="en-US" dirty="0" smtClean="0"/>
              <a:t>traits in bold </a:t>
            </a:r>
            <a:r>
              <a:rPr lang="en-US" dirty="0" smtClean="0"/>
              <a:t>are the most commonly referenced traits with regard to beef cattle.*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Selecting Cattle with EPDs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important </a:t>
            </a:r>
            <a:r>
              <a:rPr lang="en-US" sz="2800" dirty="0" smtClean="0"/>
              <a:t>to understand and use </a:t>
            </a:r>
            <a:r>
              <a:rPr lang="en-US" sz="2800" dirty="0" smtClean="0"/>
              <a:t>EPDs </a:t>
            </a:r>
            <a:r>
              <a:rPr lang="en-US" sz="2800" dirty="0" smtClean="0"/>
              <a:t>when they are provided.</a:t>
            </a:r>
            <a:endParaRPr lang="en-US" sz="2800" dirty="0" smtClean="0"/>
          </a:p>
          <a:p>
            <a:r>
              <a:rPr lang="en-US" sz="2800" dirty="0" smtClean="0"/>
              <a:t>However, </a:t>
            </a:r>
            <a:r>
              <a:rPr lang="en-US" sz="2800" dirty="0" smtClean="0"/>
              <a:t>EPDs </a:t>
            </a:r>
            <a:r>
              <a:rPr lang="en-US" sz="2800" dirty="0" smtClean="0"/>
              <a:t>should </a:t>
            </a:r>
            <a:r>
              <a:rPr lang="en-US" sz="2800" dirty="0" smtClean="0"/>
              <a:t>be combined with </a:t>
            </a:r>
            <a:r>
              <a:rPr lang="en-US" sz="2800" dirty="0" smtClean="0"/>
              <a:t>visual appraisal to improve decision making accuracy.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3505200"/>
            <a:ext cx="4529094" cy="30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Birth Weight (BW)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Major contributing factor associated with calving difficulties</a:t>
            </a:r>
          </a:p>
          <a:p>
            <a:r>
              <a:rPr lang="en-US" sz="2800" dirty="0" smtClean="0"/>
              <a:t>The higher the BW, the greater chance of calving difficulty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76600"/>
            <a:ext cx="400282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Birth Weight Scenario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2035120"/>
              </p:ext>
            </p:extLst>
          </p:nvPr>
        </p:nvGraphicFramePr>
        <p:xfrm>
          <a:off x="2514600" y="3886200"/>
          <a:ext cx="4343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 Weight EPD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+5.0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8991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If these bulls were to be mated to first calf heifers, which bull would you chose to breed to the heifers?</a:t>
            </a:r>
          </a:p>
          <a:p>
            <a:r>
              <a:rPr lang="en-US" dirty="0" smtClean="0"/>
              <a:t>Bull </a:t>
            </a:r>
            <a:r>
              <a:rPr lang="en-US" dirty="0" smtClean="0"/>
              <a:t>C</a:t>
            </a:r>
          </a:p>
          <a:p>
            <a:r>
              <a:rPr lang="en-US" dirty="0" smtClean="0"/>
              <a:t>He</a:t>
            </a:r>
            <a:r>
              <a:rPr lang="en-US" dirty="0" smtClean="0"/>
              <a:t> has </a:t>
            </a:r>
            <a:r>
              <a:rPr lang="en-US" dirty="0" smtClean="0"/>
              <a:t>the lowest </a:t>
            </a:r>
            <a:r>
              <a:rPr lang="en-US" dirty="0" smtClean="0"/>
              <a:t>BW; meaning his calves will </a:t>
            </a:r>
            <a:r>
              <a:rPr lang="en-US" dirty="0" smtClean="0"/>
              <a:t>average 5 pounds lighter than bull </a:t>
            </a:r>
            <a:r>
              <a:rPr lang="en-US" dirty="0" smtClean="0"/>
              <a:t>B’s </a:t>
            </a:r>
            <a:r>
              <a:rPr lang="en-US" dirty="0" smtClean="0"/>
              <a:t>&amp; 10 pounds lighter than bull </a:t>
            </a:r>
            <a:r>
              <a:rPr lang="en-US" dirty="0" smtClean="0"/>
              <a:t>A’s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Weaning(WW) &amp; Yearling Weight (YW)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8763000" cy="2895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Commonly referred to as growth data</a:t>
            </a:r>
          </a:p>
          <a:p>
            <a:r>
              <a:rPr lang="en-US" sz="2800" dirty="0" smtClean="0"/>
              <a:t>Important because cattle are sold by weight</a:t>
            </a:r>
          </a:p>
          <a:p>
            <a:r>
              <a:rPr lang="en-US" sz="2800" dirty="0" smtClean="0"/>
              <a:t>A </a:t>
            </a:r>
            <a:r>
              <a:rPr lang="en-US" sz="2800" dirty="0" smtClean="0"/>
              <a:t>positive growth rate </a:t>
            </a:r>
            <a:r>
              <a:rPr lang="en-US" sz="2800" dirty="0" smtClean="0"/>
              <a:t>means a profitable investment</a:t>
            </a:r>
            <a:endParaRPr lang="en-US" sz="2800" dirty="0" smtClean="0"/>
          </a:p>
          <a:p>
            <a:r>
              <a:rPr lang="en-US" sz="2800" dirty="0" smtClean="0"/>
              <a:t>WW and YW have positive economic impact on selection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57620"/>
            <a:ext cx="3667865" cy="2750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27495"/>
            <a:ext cx="2286000" cy="27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WW and YW Scenario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4316708"/>
              </p:ext>
            </p:extLst>
          </p:nvPr>
        </p:nvGraphicFramePr>
        <p:xfrm>
          <a:off x="304800" y="2057399"/>
          <a:ext cx="3581400" cy="266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  <a:gridCol w="1193800"/>
                <a:gridCol w="1193800"/>
              </a:tblGrid>
              <a:tr h="9740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Weaning Weight EPD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Yearling Weight EPD</a:t>
                      </a:r>
                      <a:endParaRPr lang="en-US" dirty="0"/>
                    </a:p>
                  </a:txBody>
                  <a:tcPr/>
                </a:tc>
              </a:tr>
              <a:tr h="564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+23.0</a:t>
                      </a:r>
                      <a:endParaRPr lang="en-US" dirty="0"/>
                    </a:p>
                  </a:txBody>
                  <a:tcPr/>
                </a:tc>
              </a:tr>
              <a:tr h="564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+10.0</a:t>
                      </a:r>
                      <a:endParaRPr lang="en-US" dirty="0"/>
                    </a:p>
                  </a:txBody>
                  <a:tcPr/>
                </a:tc>
              </a:tr>
              <a:tr h="564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648200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Which </a:t>
            </a:r>
            <a:r>
              <a:rPr lang="en-US" dirty="0"/>
              <a:t>bull is </a:t>
            </a:r>
            <a:r>
              <a:rPr lang="en-US" dirty="0" smtClean="0"/>
              <a:t>most desirable if </a:t>
            </a:r>
            <a:r>
              <a:rPr lang="en-US" dirty="0" smtClean="0"/>
              <a:t>offspring are </a:t>
            </a:r>
            <a:r>
              <a:rPr lang="en-US" dirty="0" smtClean="0"/>
              <a:t>sold at </a:t>
            </a:r>
            <a:r>
              <a:rPr lang="en-US" dirty="0" smtClean="0"/>
              <a:t>WW?</a:t>
            </a:r>
            <a:endParaRPr lang="en-US" dirty="0" smtClean="0"/>
          </a:p>
          <a:p>
            <a:r>
              <a:rPr lang="en-US" dirty="0" smtClean="0"/>
              <a:t>Bull A </a:t>
            </a:r>
            <a:endParaRPr lang="en-US" dirty="0" smtClean="0"/>
          </a:p>
          <a:p>
            <a:r>
              <a:rPr lang="en-US" dirty="0" smtClean="0"/>
              <a:t>His </a:t>
            </a:r>
            <a:r>
              <a:rPr lang="en-US" dirty="0" smtClean="0"/>
              <a:t>offspring </a:t>
            </a:r>
            <a:r>
              <a:rPr lang="en-US" dirty="0" smtClean="0"/>
              <a:t>average </a:t>
            </a:r>
            <a:r>
              <a:rPr lang="en-US" dirty="0" smtClean="0"/>
              <a:t>6 </a:t>
            </a:r>
            <a:r>
              <a:rPr lang="en-US" dirty="0" err="1" smtClean="0"/>
              <a:t>lbs</a:t>
            </a:r>
            <a:r>
              <a:rPr lang="en-US" dirty="0" smtClean="0"/>
              <a:t> </a:t>
            </a:r>
            <a:r>
              <a:rPr lang="en-US" dirty="0" smtClean="0"/>
              <a:t>heavier than bull B</a:t>
            </a:r>
          </a:p>
          <a:p>
            <a:r>
              <a:rPr lang="en-US" dirty="0" smtClean="0"/>
              <a:t>Which is most desirable if </a:t>
            </a:r>
            <a:r>
              <a:rPr lang="en-US" dirty="0" smtClean="0"/>
              <a:t>they </a:t>
            </a:r>
            <a:r>
              <a:rPr lang="en-US" dirty="0" smtClean="0"/>
              <a:t>are marked </a:t>
            </a:r>
            <a:r>
              <a:rPr lang="en-US" dirty="0" smtClean="0"/>
              <a:t>as finished </a:t>
            </a:r>
            <a:r>
              <a:rPr lang="en-US" dirty="0" smtClean="0"/>
              <a:t>cattle?</a:t>
            </a:r>
            <a:endParaRPr lang="en-US" dirty="0" smtClean="0"/>
          </a:p>
          <a:p>
            <a:r>
              <a:rPr lang="en-US" dirty="0" smtClean="0"/>
              <a:t>Bull </a:t>
            </a:r>
            <a:r>
              <a:rPr lang="en-US" dirty="0" smtClean="0"/>
              <a:t>A</a:t>
            </a:r>
          </a:p>
          <a:p>
            <a:r>
              <a:rPr lang="en-US" dirty="0" smtClean="0"/>
              <a:t>He </a:t>
            </a:r>
            <a:r>
              <a:rPr lang="en-US" dirty="0" smtClean="0"/>
              <a:t>has the highest YW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Milking Ability (MA)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524001"/>
            <a:ext cx="8686800" cy="137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Measuring </a:t>
            </a:r>
            <a:r>
              <a:rPr lang="en-US" sz="2800" dirty="0" smtClean="0"/>
              <a:t>the additional pounds of weaning weight from daughters due </a:t>
            </a:r>
            <a:r>
              <a:rPr lang="en-US" sz="2800" dirty="0" smtClean="0"/>
              <a:t>to genes for milking ability.</a:t>
            </a: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78813"/>
            <a:ext cx="4927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323</TotalTime>
  <Words>625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Beef EPDs</vt:lpstr>
      <vt:lpstr>What are EPDs?</vt:lpstr>
      <vt:lpstr>Traits used for EPD</vt:lpstr>
      <vt:lpstr>Selecting Cattle with EPDs</vt:lpstr>
      <vt:lpstr>Birth Weight (BW)</vt:lpstr>
      <vt:lpstr>Birth Weight Scenario</vt:lpstr>
      <vt:lpstr>Weaning(WW) &amp; Yearling Weight (YW)</vt:lpstr>
      <vt:lpstr>WW and YW Scenario</vt:lpstr>
      <vt:lpstr>Milking Ability (MA)</vt:lpstr>
      <vt:lpstr>Milking Ability Scenario</vt:lpstr>
      <vt:lpstr>Milking Ability Scenario</vt:lpstr>
      <vt:lpstr>Selection Scenario</vt:lpstr>
      <vt:lpstr>Example Statements</vt:lpstr>
      <vt:lpstr>Other Important Information</vt:lpstr>
      <vt:lpstr>References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Beef EPDs</dc:title>
  <dc:creator>Ljlab</dc:creator>
  <cp:lastModifiedBy>Torri Whitaker</cp:lastModifiedBy>
  <cp:revision>28</cp:revision>
  <dcterms:created xsi:type="dcterms:W3CDTF">2012-02-01T22:05:30Z</dcterms:created>
  <dcterms:modified xsi:type="dcterms:W3CDTF">2012-04-03T22:08:55Z</dcterms:modified>
</cp:coreProperties>
</file>