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42" r:id="rId3"/>
    <p:sldId id="260" r:id="rId4"/>
    <p:sldId id="261" r:id="rId5"/>
    <p:sldId id="263" r:id="rId6"/>
    <p:sldId id="264" r:id="rId7"/>
    <p:sldId id="327" r:id="rId8"/>
    <p:sldId id="290" r:id="rId9"/>
    <p:sldId id="291" r:id="rId10"/>
    <p:sldId id="292" r:id="rId11"/>
    <p:sldId id="293" r:id="rId12"/>
    <p:sldId id="294" r:id="rId13"/>
    <p:sldId id="295" r:id="rId14"/>
    <p:sldId id="257" r:id="rId15"/>
    <p:sldId id="258" r:id="rId16"/>
    <p:sldId id="259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41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9" r:id="rId65"/>
    <p:sldId id="318" r:id="rId66"/>
    <p:sldId id="320" r:id="rId67"/>
    <p:sldId id="321" r:id="rId68"/>
    <p:sldId id="322" r:id="rId69"/>
    <p:sldId id="323" r:id="rId70"/>
    <p:sldId id="325" r:id="rId71"/>
    <p:sldId id="326" r:id="rId72"/>
    <p:sldId id="328" r:id="rId73"/>
    <p:sldId id="324" r:id="rId74"/>
    <p:sldId id="329" r:id="rId75"/>
    <p:sldId id="330" r:id="rId76"/>
    <p:sldId id="331" r:id="rId77"/>
    <p:sldId id="332" r:id="rId78"/>
    <p:sldId id="334" r:id="rId79"/>
    <p:sldId id="335" r:id="rId80"/>
    <p:sldId id="333" r:id="rId81"/>
    <p:sldId id="336" r:id="rId82"/>
    <p:sldId id="337" r:id="rId83"/>
    <p:sldId id="338" r:id="rId84"/>
    <p:sldId id="339" r:id="rId85"/>
    <p:sldId id="340" r:id="rId8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11" d="100"/>
          <a:sy n="111" d="100"/>
        </p:scale>
        <p:origin x="-7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grpSp>
        <p:nvGrpSpPr>
          <p:cNvPr id="5" name="Freeform 9"/>
          <p:cNvGrpSpPr>
            <a:grpSpLocks/>
          </p:cNvGrpSpPr>
          <p:nvPr/>
        </p:nvGrpSpPr>
        <p:grpSpPr bwMode="auto">
          <a:xfrm>
            <a:off x="0" y="5291138"/>
            <a:ext cx="9144000" cy="1444625"/>
            <a:chOff x="0" y="3333"/>
            <a:chExt cx="5760" cy="910"/>
          </a:xfrm>
        </p:grpSpPr>
        <p:pic>
          <p:nvPicPr>
            <p:cNvPr id="6" name="Freeform 9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33"/>
              <a:ext cx="5760" cy="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0" y="3334"/>
              <a:ext cx="5760" cy="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ctr"/>
              <a:endParaRPr lang="en-US" b="1">
                <a:solidFill>
                  <a:srgbClr val="FFFFFF"/>
                </a:solidFill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D4EDB-5561-4EB5-931D-B8DF0364BA8E}" type="datetimeFigureOut">
              <a:rPr/>
              <a:pPr>
                <a:defRPr/>
              </a:pPr>
              <a:t>1/30/2012</a:t>
            </a:fld>
            <a:endParaRPr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6C2CBF23-3A0D-4C02-8A67-918B27DC9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192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EE602-DD6F-41BC-A2AF-E26B50455F2A}" type="datetimeFigureOut">
              <a:rPr/>
              <a:pPr>
                <a:defRPr/>
              </a:pPr>
              <a:t>1/30/2012</a:t>
            </a:fld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D1EBC-869A-442A-AFE9-45A640B87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0154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510FB-9CCD-4519-B057-F6BBE7C0D0D8}" type="datetimeFigureOut">
              <a:rPr/>
              <a:pPr>
                <a:defRPr/>
              </a:pPr>
              <a:t>1/30/2012</a:t>
            </a:fld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043D2-2185-427B-BAA5-5425D7788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8364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32C4B-D144-442A-80B5-BE24628CF799}" type="datetimeFigureOut">
              <a:rPr/>
              <a:pPr>
                <a:defRPr/>
              </a:pPr>
              <a:t>1/30/2012</a:t>
            </a:fld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C944F-02A6-4C83-B588-699D0171D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3244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Freeform 10"/>
          <p:cNvGrpSpPr>
            <a:grpSpLocks/>
          </p:cNvGrpSpPr>
          <p:nvPr/>
        </p:nvGrpSpPr>
        <p:grpSpPr bwMode="auto">
          <a:xfrm>
            <a:off x="0" y="5291138"/>
            <a:ext cx="9144000" cy="1444625"/>
            <a:chOff x="0" y="3333"/>
            <a:chExt cx="5760" cy="910"/>
          </a:xfrm>
        </p:grpSpPr>
        <p:pic>
          <p:nvPicPr>
            <p:cNvPr id="7" name="Freeform 1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33"/>
              <a:ext cx="5760" cy="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0" y="3334"/>
              <a:ext cx="5760" cy="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BB7CE-21F0-404C-850D-D4A3A8BDBCC6}" type="datetimeFigureOut">
              <a:rPr/>
              <a:pPr>
                <a:defRPr/>
              </a:pPr>
              <a:t>1/30/2012</a:t>
            </a:fld>
            <a:endParaRPr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1607B-F1C1-499A-9740-D6B938276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7532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8A3BF-012C-44C9-BA12-937072B6E41E}" type="datetimeFigureOut">
              <a:rPr/>
              <a:pPr>
                <a:defRPr/>
              </a:pPr>
              <a:t>1/30/2012</a:t>
            </a:fld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845C9-546A-4CC4-A6A8-5A9651C88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218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7B3A0-E9CE-487E-933F-5ACF3C368769}" type="datetimeFigureOut">
              <a:rPr/>
              <a:pPr>
                <a:defRPr/>
              </a:pPr>
              <a:t>1/30/2012</a:t>
            </a:fld>
            <a:endParaRPr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DEDC5-865B-4848-9E5F-90B5BB5BB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5869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0EDA8-2A85-4A87-9658-0C56B5ED3F28}" type="datetimeFigureOut">
              <a:rPr/>
              <a:pPr>
                <a:defRPr/>
              </a:pPr>
              <a:t>1/30/2012</a:t>
            </a:fld>
            <a:endParaRPr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370A8-BFCF-4BAF-8406-26DD6ED25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454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0" y="5381625"/>
            <a:ext cx="3286125" cy="1208088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5346700"/>
            <a:ext cx="3425825" cy="94456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37C81-9040-4886-8170-D6895473885E}" type="datetimeFigureOut">
              <a:rPr/>
              <a:pPr>
                <a:defRPr/>
              </a:pPr>
              <a:t>1/30/2012</a:t>
            </a:fld>
            <a:endParaRPr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337E9-FC6E-477C-ADA7-34F9CA0C1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5360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1E37E-E66E-421E-8A6D-5A51C193D1B9}" type="datetimeFigureOut">
              <a:rPr/>
              <a:pPr>
                <a:defRPr/>
              </a:pPr>
              <a:t>1/30/2012</a:t>
            </a:fld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73DF0-C39F-4F6A-81CB-42DBDB280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781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25D27-87F5-4F91-B2D1-C522276F5326}" type="datetimeFigureOut">
              <a:rPr/>
              <a:pPr>
                <a:defRPr/>
              </a:pPr>
              <a:t>1/30/2012</a:t>
            </a:fld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7C629-285C-44FC-8D81-678CD676B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3862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ectangle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26" name="Rectangle 7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ED8194-152A-4940-96AF-1273AF7986A5}" type="datetimeFigureOut">
              <a:rPr/>
              <a:pPr>
                <a:defRPr/>
              </a:pPr>
              <a:t>1/30/2012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all" spc="110" baseline="0">
                <a:solidFill>
                  <a:srgbClr val="4D4D4D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baseline="0" smtClean="0">
                <a:solidFill>
                  <a:srgbClr val="4D4D4D"/>
                </a:solidFill>
                <a:latin typeface="+mn-lt"/>
              </a:defRPr>
            </a:lvl1pPr>
          </a:lstStyle>
          <a:p>
            <a:pPr>
              <a:defRPr/>
            </a:pPr>
            <a:fld id="{9D2002F0-E614-4734-A19D-D5C20AE67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 spd="slow"/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5.xml"/><Relationship Id="rId3" Type="http://schemas.openxmlformats.org/officeDocument/2006/relationships/slide" Target="slide14.xml"/><Relationship Id="rId7" Type="http://schemas.openxmlformats.org/officeDocument/2006/relationships/slide" Target="slide6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2.xml"/><Relationship Id="rId5" Type="http://schemas.openxmlformats.org/officeDocument/2006/relationships/slide" Target="slide53.xml"/><Relationship Id="rId4" Type="http://schemas.openxmlformats.org/officeDocument/2006/relationships/slide" Target="slide42.xml"/><Relationship Id="rId9" Type="http://schemas.openxmlformats.org/officeDocument/2006/relationships/slide" Target="slide8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animalscience.tamu.edu/images/pdf/beef/beef-feeds-and-feeding.pdf" TargetMode="External"/><Relationship Id="rId7" Type="http://schemas.openxmlformats.org/officeDocument/2006/relationships/hyperlink" Target="http://downloads.cas.psu.edu/4h/4HMarketSteer.pdf" TargetMode="External"/><Relationship Id="rId2" Type="http://schemas.openxmlformats.org/officeDocument/2006/relationships/hyperlink" Target="http://beef.osu.edu/library/show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ubs.ext.vt.edu/400/400-803/400-803.html" TargetMode="External"/><Relationship Id="rId5" Type="http://schemas.openxmlformats.org/officeDocument/2006/relationships/hyperlink" Target="http://animalscience.tamu.edu/ansc/beef/ANSC406/SEpps.pdf" TargetMode="External"/><Relationship Id="rId4" Type="http://schemas.openxmlformats.org/officeDocument/2006/relationships/hyperlink" Target="http://www.cattletoday.com/archive/2004/September/CT351.s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5"/>
            <a:ext cx="3886200" cy="18256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4572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0"/>
            <a:ext cx="45688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3648075"/>
            <a:ext cx="45593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5720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Rectangle 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1487488"/>
            <a:ext cx="7394575" cy="369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3382963" cy="9144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dirty="0" smtClean="0"/>
              <a:t>Cow</a:t>
            </a:r>
            <a:endParaRPr lang="en-US" sz="6600" dirty="0"/>
          </a:p>
        </p:txBody>
      </p:sp>
      <p:pic>
        <p:nvPicPr>
          <p:cNvPr id="22531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41775" y="1681163"/>
            <a:ext cx="4419600" cy="3314700"/>
          </a:xfrm>
        </p:spPr>
      </p:pic>
      <p:sp>
        <p:nvSpPr>
          <p:cNvPr id="2253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52400" y="1527175"/>
            <a:ext cx="3810000" cy="121602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A female that has produced a calf</a:t>
            </a:r>
          </a:p>
        </p:txBody>
      </p:sp>
      <p:sp>
        <p:nvSpPr>
          <p:cNvPr id="22533" name="TextBox 2"/>
          <p:cNvSpPr txBox="1">
            <a:spLocks noChangeArrowheads="1"/>
          </p:cNvSpPr>
          <p:nvPr/>
        </p:nvSpPr>
        <p:spPr bwMode="auto">
          <a:xfrm>
            <a:off x="4038600" y="5029200"/>
            <a:ext cx="441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en-US" sz="2800"/>
              <a:t>Red Angus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3382963" cy="9144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dirty="0" smtClean="0"/>
              <a:t>Heifer</a:t>
            </a:r>
            <a:endParaRPr lang="en-US" sz="6600" dirty="0"/>
          </a:p>
        </p:txBody>
      </p:sp>
      <p:sp>
        <p:nvSpPr>
          <p:cNvPr id="2355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28600" y="1447800"/>
            <a:ext cx="3830638" cy="1292225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sz="2800" smtClean="0"/>
              <a:t>A female that has not produced a calf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1676400"/>
            <a:ext cx="45656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4237038" y="4716463"/>
            <a:ext cx="4565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en-US" sz="2800"/>
              <a:t>Limousin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3382963" cy="9144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dirty="0" smtClean="0"/>
              <a:t>Steer</a:t>
            </a:r>
            <a:endParaRPr lang="en-US" sz="6600" dirty="0"/>
          </a:p>
        </p:txBody>
      </p:sp>
      <p:sp>
        <p:nvSpPr>
          <p:cNvPr id="2457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81000" y="1219200"/>
            <a:ext cx="3382963" cy="329247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Castrated male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47800"/>
            <a:ext cx="47244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3898900" y="5000625"/>
            <a:ext cx="4724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en-US" sz="2800"/>
              <a:t>Brahman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3382963" cy="9144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dirty="0" smtClean="0"/>
              <a:t>Calf</a:t>
            </a:r>
            <a:endParaRPr lang="en-US" sz="6000" dirty="0"/>
          </a:p>
        </p:txBody>
      </p:sp>
      <p:pic>
        <p:nvPicPr>
          <p:cNvPr id="25603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609600"/>
            <a:ext cx="3590925" cy="4787900"/>
          </a:xfrm>
        </p:spPr>
      </p:pic>
      <p:sp>
        <p:nvSpPr>
          <p:cNvPr id="2560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28600" y="1524000"/>
            <a:ext cx="4572000" cy="319722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A young animal (less than a year old) of either sex</a:t>
            </a:r>
          </a:p>
        </p:txBody>
      </p:sp>
      <p:pic>
        <p:nvPicPr>
          <p:cNvPr id="3" name="Rectangl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486400"/>
            <a:ext cx="2425700" cy="4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8200" y="1676400"/>
            <a:ext cx="7620000" cy="1524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dirty="0" smtClean="0"/>
              <a:t>Breeds</a:t>
            </a:r>
            <a:endParaRPr lang="en-US" sz="6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0" y="3203575"/>
            <a:ext cx="3886200" cy="18256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524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dirty="0" smtClean="0"/>
              <a:t>Dairy Cattle</a:t>
            </a:r>
            <a:endParaRPr lang="en-US" sz="66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572000" y="3203575"/>
            <a:ext cx="3886200" cy="18256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Ayrshire</a:t>
            </a:r>
            <a:endParaRPr lang="en-US" sz="4800" dirty="0"/>
          </a:p>
        </p:txBody>
      </p:sp>
      <p:pic>
        <p:nvPicPr>
          <p:cNvPr id="28675" name="Content Placeholder 1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676400"/>
            <a:ext cx="4543425" cy="2735263"/>
          </a:xfrm>
        </p:spPr>
      </p:pic>
      <p:sp>
        <p:nvSpPr>
          <p:cNvPr id="28676" name="Text Placeholder 7"/>
          <p:cNvSpPr>
            <a:spLocks noGrp="1"/>
          </p:cNvSpPr>
          <p:nvPr>
            <p:ph sz="quarter" idx="14"/>
          </p:nvPr>
        </p:nvSpPr>
        <p:spPr>
          <a:xfrm>
            <a:off x="152400" y="1676400"/>
            <a:ext cx="3810000" cy="3200400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Originated in Scotland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Medium sized breed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Medium to dark red and white in color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Average lactation 305 days of 14,534 lbs. milk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Brown Swiss</a:t>
            </a:r>
            <a:endParaRPr lang="en-US" sz="4800" dirty="0"/>
          </a:p>
        </p:txBody>
      </p:sp>
      <p:pic>
        <p:nvPicPr>
          <p:cNvPr id="29699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600200"/>
            <a:ext cx="4572000" cy="3108325"/>
          </a:xfrm>
        </p:spPr>
      </p:pic>
      <p:sp>
        <p:nvSpPr>
          <p:cNvPr id="29700" name="Text Placeholder 6"/>
          <p:cNvSpPr>
            <a:spLocks noGrp="1"/>
          </p:cNvSpPr>
          <p:nvPr>
            <p:ph sz="quarter" idx="14"/>
          </p:nvPr>
        </p:nvSpPr>
        <p:spPr>
          <a:xfrm>
            <a:off x="76200" y="1524000"/>
            <a:ext cx="3962400" cy="387667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Originated in Switzerland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Large docile breed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Hair is brown of various shades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Average lactation 305 days of 16,135 lbs. of milk</a:t>
            </a:r>
          </a:p>
          <a:p>
            <a:pPr marL="285750" indent="-285750">
              <a:buFont typeface="Arial" charset="0"/>
              <a:buChar char="•"/>
            </a:pPr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Guernsey</a:t>
            </a:r>
            <a:endParaRPr lang="en-US" sz="4800" dirty="0"/>
          </a:p>
        </p:txBody>
      </p:sp>
      <p:pic>
        <p:nvPicPr>
          <p:cNvPr id="30723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524000"/>
            <a:ext cx="4457700" cy="3076575"/>
          </a:xfrm>
        </p:spPr>
      </p:pic>
      <p:sp>
        <p:nvSpPr>
          <p:cNvPr id="30724" name="Text Placeholder 4"/>
          <p:cNvSpPr>
            <a:spLocks noGrp="1"/>
          </p:cNvSpPr>
          <p:nvPr>
            <p:ph sz="quarter" idx="14"/>
          </p:nvPr>
        </p:nvSpPr>
        <p:spPr>
          <a:xfrm>
            <a:off x="152400" y="1447800"/>
            <a:ext cx="4038600" cy="387667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Originated on the Isle of Guernsey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Medium size breed know for gentle nature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Various shades of fawn with white markings and a white switch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Average lactation 305 days of 13, 109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988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Holstein</a:t>
            </a:r>
            <a:endParaRPr lang="en-US" sz="4800" dirty="0"/>
          </a:p>
        </p:txBody>
      </p:sp>
      <p:pic>
        <p:nvPicPr>
          <p:cNvPr id="31747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524000"/>
            <a:ext cx="4637088" cy="3246438"/>
          </a:xfrm>
        </p:spPr>
      </p:pic>
      <p:sp>
        <p:nvSpPr>
          <p:cNvPr id="31748" name="Text Placeholder 3"/>
          <p:cNvSpPr>
            <a:spLocks noGrp="1"/>
          </p:cNvSpPr>
          <p:nvPr>
            <p:ph sz="quarter" idx="14"/>
          </p:nvPr>
        </p:nvSpPr>
        <p:spPr>
          <a:xfrm>
            <a:off x="76200" y="1371600"/>
            <a:ext cx="4114800" cy="4191000"/>
          </a:xfrm>
        </p:spPr>
        <p:txBody>
          <a:bodyPr/>
          <a:lstStyle/>
          <a:p>
            <a:pPr indent="-342900">
              <a:buFont typeface="Arial" charset="0"/>
              <a:buChar char="•"/>
            </a:pPr>
            <a:r>
              <a:rPr lang="en-US" sz="2800" smtClean="0"/>
              <a:t>Originated in the Netherlands</a:t>
            </a:r>
          </a:p>
          <a:p>
            <a:pPr indent="-342900">
              <a:buFont typeface="Arial" charset="0"/>
              <a:buChar char="•"/>
            </a:pPr>
            <a:r>
              <a:rPr lang="en-US" sz="2800" smtClean="0"/>
              <a:t>Dominant breed of dairy cattle</a:t>
            </a:r>
          </a:p>
          <a:p>
            <a:pPr indent="-342900">
              <a:buFont typeface="Arial" charset="0"/>
              <a:buChar char="•"/>
            </a:pPr>
            <a:r>
              <a:rPr lang="en-US" sz="2800" smtClean="0"/>
              <a:t>Black and white color pattern (red and white exist)</a:t>
            </a:r>
          </a:p>
          <a:p>
            <a:pPr indent="-342900">
              <a:buFont typeface="Arial" charset="0"/>
              <a:buChar char="•"/>
            </a:pPr>
            <a:r>
              <a:rPr lang="en-US" sz="2800" smtClean="0"/>
              <a:t>Average lactation 305 days of 20,121 lbs. of milk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Objectives</a:t>
            </a:r>
            <a:endParaRPr lang="en-US" sz="5400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3733800"/>
          </a:xfrm>
        </p:spPr>
        <p:txBody>
          <a:bodyPr/>
          <a:lstStyle/>
          <a:p>
            <a:r>
              <a:rPr lang="en-US" sz="2800" smtClean="0">
                <a:hlinkClick r:id="" action="ppaction://hlinkshowjump?jump=nextslide"/>
              </a:rPr>
              <a:t>Key Terms</a:t>
            </a:r>
            <a:endParaRPr lang="en-US" sz="2800" smtClean="0"/>
          </a:p>
          <a:p>
            <a:r>
              <a:rPr lang="en-US" sz="2800" smtClean="0">
                <a:hlinkClick r:id="rId2" action="ppaction://hlinksldjump"/>
              </a:rPr>
              <a:t>Cattle Terminology</a:t>
            </a:r>
            <a:endParaRPr lang="en-US" sz="2800" smtClean="0"/>
          </a:p>
          <a:p>
            <a:r>
              <a:rPr lang="en-US" sz="2800" smtClean="0">
                <a:hlinkClick r:id="rId3" action="ppaction://hlinksldjump"/>
              </a:rPr>
              <a:t>Breeds</a:t>
            </a:r>
            <a:endParaRPr lang="en-US" sz="2800" smtClean="0"/>
          </a:p>
          <a:p>
            <a:r>
              <a:rPr lang="en-US" sz="2800" smtClean="0">
                <a:hlinkClick r:id="rId4" action="ppaction://hlinksldjump"/>
              </a:rPr>
              <a:t>Management Practices and Facilities</a:t>
            </a:r>
            <a:endParaRPr lang="en-US" sz="2800" smtClean="0"/>
          </a:p>
          <a:p>
            <a:r>
              <a:rPr lang="en-US" sz="2800" smtClean="0">
                <a:hlinkClick r:id="rId5" action="ppaction://hlinksldjump"/>
              </a:rPr>
              <a:t>Feeding Heifers and Steers</a:t>
            </a:r>
            <a:endParaRPr lang="en-US" sz="2800" smtClean="0"/>
          </a:p>
          <a:p>
            <a:r>
              <a:rPr lang="en-US" sz="2800" smtClean="0">
                <a:hlinkClick r:id="rId6" action="ppaction://hlinksldjump"/>
              </a:rPr>
              <a:t>Animal Behavior</a:t>
            </a:r>
            <a:endParaRPr lang="en-US" sz="2800" smtClean="0"/>
          </a:p>
          <a:p>
            <a:r>
              <a:rPr lang="en-US" sz="2800" smtClean="0">
                <a:hlinkClick r:id="rId7" action="ppaction://hlinksldjump"/>
              </a:rPr>
              <a:t>Animal Growth and Development</a:t>
            </a:r>
            <a:endParaRPr lang="en-US" sz="2800" smtClean="0"/>
          </a:p>
          <a:p>
            <a:r>
              <a:rPr lang="en-US" sz="2800" smtClean="0">
                <a:hlinkClick r:id="rId8" action="ppaction://hlinksldjump"/>
              </a:rPr>
              <a:t>Animal Health</a:t>
            </a:r>
            <a:endParaRPr lang="en-US" sz="2800" smtClean="0"/>
          </a:p>
          <a:p>
            <a:r>
              <a:rPr lang="en-US" sz="2800" smtClean="0">
                <a:hlinkClick r:id="rId9" action="ppaction://hlinksldjump"/>
              </a:rPr>
              <a:t>Evaluation</a:t>
            </a:r>
            <a:endParaRPr lang="en-US" sz="28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Jersey</a:t>
            </a:r>
            <a:endParaRPr lang="en-US" sz="4800" dirty="0"/>
          </a:p>
        </p:txBody>
      </p:sp>
      <p:pic>
        <p:nvPicPr>
          <p:cNvPr id="32771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676400"/>
            <a:ext cx="4357688" cy="2844800"/>
          </a:xfrm>
        </p:spPr>
      </p:pic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>
          <a:xfrm>
            <a:off x="76200" y="1600200"/>
            <a:ext cx="4191000" cy="3876675"/>
          </a:xfrm>
        </p:spPr>
        <p:txBody>
          <a:bodyPr rtlCol="0">
            <a:normAutofit fontScale="85000" lnSpcReduction="20000"/>
          </a:bodyPr>
          <a:lstStyle/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/>
              <a:t>Originated </a:t>
            </a:r>
            <a:r>
              <a:rPr lang="en-US" sz="3600" dirty="0" smtClean="0"/>
              <a:t>on</a:t>
            </a:r>
            <a:r>
              <a:rPr lang="en-US" sz="3300" dirty="0" smtClean="0"/>
              <a:t> the Isle of Jersey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300" dirty="0" smtClean="0"/>
              <a:t>A small, refined animal of unsurpassed femininity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300" dirty="0" smtClean="0"/>
              <a:t>Vary from light tan to dark fawn with darker shading around the head and lower legs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300" dirty="0" smtClean="0"/>
              <a:t>Average milk yield of 13,358</a:t>
            </a:r>
          </a:p>
          <a:p>
            <a:pPr indent="-274320"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3400" y="1676400"/>
            <a:ext cx="7924800" cy="1524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dirty="0" smtClean="0"/>
              <a:t>Beef Breeds</a:t>
            </a:r>
            <a:endParaRPr lang="en-US" sz="6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72000" y="3203575"/>
            <a:ext cx="3886200" cy="18256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8200" y="1676400"/>
            <a:ext cx="7391400" cy="1524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British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0" y="3203575"/>
            <a:ext cx="3886200" cy="18256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Angus</a:t>
            </a:r>
            <a:endParaRPr lang="en-US" sz="4800" dirty="0"/>
          </a:p>
        </p:txBody>
      </p:sp>
      <p:pic>
        <p:nvPicPr>
          <p:cNvPr id="35843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524000"/>
            <a:ext cx="4210050" cy="3159125"/>
          </a:xfrm>
        </p:spPr>
      </p:pic>
      <p:sp>
        <p:nvSpPr>
          <p:cNvPr id="35844" name="Text Placeholder 5"/>
          <p:cNvSpPr>
            <a:spLocks noGrp="1"/>
          </p:cNvSpPr>
          <p:nvPr>
            <p:ph sz="quarter" idx="14"/>
          </p:nvPr>
        </p:nvSpPr>
        <p:spPr>
          <a:xfrm>
            <a:off x="228600" y="1447800"/>
            <a:ext cx="3962400" cy="387667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Originated in Scotland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Black, naturally polled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Largest number of annual registrations in the United States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35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Hereford</a:t>
            </a:r>
            <a:endParaRPr lang="en-US" sz="4800" dirty="0"/>
          </a:p>
        </p:txBody>
      </p:sp>
      <p:pic>
        <p:nvPicPr>
          <p:cNvPr id="36867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524000"/>
            <a:ext cx="4367213" cy="3281363"/>
          </a:xfrm>
        </p:spPr>
      </p:pic>
      <p:sp>
        <p:nvSpPr>
          <p:cNvPr id="36868" name="Text Placeholder 3"/>
          <p:cNvSpPr>
            <a:spLocks noGrp="1"/>
          </p:cNvSpPr>
          <p:nvPr>
            <p:ph sz="quarter" idx="14"/>
          </p:nvPr>
        </p:nvSpPr>
        <p:spPr>
          <a:xfrm>
            <a:off x="152400" y="1524000"/>
            <a:ext cx="4419600" cy="3876675"/>
          </a:xfrm>
        </p:spPr>
        <p:txBody>
          <a:bodyPr/>
          <a:lstStyle/>
          <a:p>
            <a:pPr indent="-342900">
              <a:buFont typeface="Arial" charset="0"/>
              <a:buChar char="•"/>
            </a:pPr>
            <a:r>
              <a:rPr lang="en-US" sz="2800" smtClean="0"/>
              <a:t>Originated in England</a:t>
            </a:r>
          </a:p>
          <a:p>
            <a:pPr indent="-342900">
              <a:buFont typeface="Arial" charset="0"/>
              <a:buChar char="•"/>
            </a:pPr>
            <a:r>
              <a:rPr lang="en-US" sz="2800" smtClean="0"/>
              <a:t>Red and white, also white on underline, legs, switch etc.</a:t>
            </a:r>
          </a:p>
          <a:p>
            <a:pPr indent="-342900">
              <a:buFont typeface="Arial" charset="0"/>
              <a:buChar char="•"/>
            </a:pPr>
            <a:r>
              <a:rPr lang="en-US" sz="2800" smtClean="0"/>
              <a:t>Found in all 50 states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Polled Hereford</a:t>
            </a:r>
            <a:endParaRPr lang="en-US" sz="4800" dirty="0"/>
          </a:p>
        </p:txBody>
      </p:sp>
      <p:pic>
        <p:nvPicPr>
          <p:cNvPr id="37891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4700" y="1428750"/>
            <a:ext cx="4292600" cy="3219450"/>
          </a:xfrm>
        </p:spPr>
      </p:pic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>
          <a:xfrm>
            <a:off x="152400" y="1371600"/>
            <a:ext cx="4038600" cy="3876675"/>
          </a:xfrm>
        </p:spPr>
        <p:txBody>
          <a:bodyPr rtlCol="0">
            <a:normAutofit/>
          </a:bodyPr>
          <a:lstStyle/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Developed in the United States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Red with white face, also white on underline, legs, switch, etc.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Naturally hornless</a:t>
            </a:r>
          </a:p>
          <a:p>
            <a:pPr indent="-274320"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Red Angus</a:t>
            </a:r>
            <a:endParaRPr lang="en-US" sz="4800" dirty="0"/>
          </a:p>
        </p:txBody>
      </p:sp>
      <p:pic>
        <p:nvPicPr>
          <p:cNvPr id="3891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371600"/>
            <a:ext cx="4470400" cy="3352800"/>
          </a:xfrm>
        </p:spPr>
      </p:pic>
      <p:sp>
        <p:nvSpPr>
          <p:cNvPr id="38916" name="Text Placeholder 3"/>
          <p:cNvSpPr>
            <a:spLocks noGrp="1"/>
          </p:cNvSpPr>
          <p:nvPr>
            <p:ph sz="quarter" idx="14"/>
          </p:nvPr>
        </p:nvSpPr>
        <p:spPr>
          <a:xfrm>
            <a:off x="228600" y="1219200"/>
            <a:ext cx="3962400" cy="387667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Developed in the United States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Red and naturally polled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Developed from a recessive gene found in black Angus cattle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Shorthorn</a:t>
            </a:r>
            <a:endParaRPr lang="en-US" sz="4800" dirty="0"/>
          </a:p>
        </p:txBody>
      </p:sp>
      <p:pic>
        <p:nvPicPr>
          <p:cNvPr id="39939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524000"/>
            <a:ext cx="4419600" cy="2960688"/>
          </a:xfrm>
        </p:spPr>
      </p:pic>
      <p:sp>
        <p:nvSpPr>
          <p:cNvPr id="39940" name="Text Placeholder 3"/>
          <p:cNvSpPr>
            <a:spLocks noGrp="1"/>
          </p:cNvSpPr>
          <p:nvPr>
            <p:ph sz="quarter" idx="14"/>
          </p:nvPr>
        </p:nvSpPr>
        <p:spPr>
          <a:xfrm>
            <a:off x="152400" y="1524000"/>
            <a:ext cx="3886200" cy="387667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Originated in England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Three main colors: red, white and roan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Used for milk and meat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38200" y="1676400"/>
            <a:ext cx="7620000" cy="1524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Continental Breeds</a:t>
            </a:r>
            <a:endParaRPr lang="en-US" sz="4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72000" y="3203575"/>
            <a:ext cx="3886200" cy="18256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Chianina</a:t>
            </a:r>
            <a:endParaRPr lang="en-US" sz="4800" dirty="0"/>
          </a:p>
        </p:txBody>
      </p:sp>
      <p:pic>
        <p:nvPicPr>
          <p:cNvPr id="4198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9163" y="1676400"/>
            <a:ext cx="4110037" cy="2743200"/>
          </a:xfrm>
        </p:spPr>
      </p:pic>
      <p:sp>
        <p:nvSpPr>
          <p:cNvPr id="41988" name="Text Placeholder 5"/>
          <p:cNvSpPr>
            <a:spLocks noGrp="1"/>
          </p:cNvSpPr>
          <p:nvPr>
            <p:ph sz="quarter" idx="14"/>
          </p:nvPr>
        </p:nvSpPr>
        <p:spPr>
          <a:xfrm>
            <a:off x="360363" y="1600200"/>
            <a:ext cx="3886200" cy="387667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Originated in Italy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White hair coat with black pigmentations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One of the world’s oldest breeds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Extremely large framed</a:t>
            </a:r>
          </a:p>
          <a:p>
            <a:pPr marL="285750" indent="-285750">
              <a:buFont typeface="Arial" charset="0"/>
              <a:buChar char="•"/>
            </a:pPr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524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Key terms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5"/>
            <a:ext cx="3886200" cy="18256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988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Charolais</a:t>
            </a:r>
            <a:endParaRPr lang="en-US" sz="4800" dirty="0"/>
          </a:p>
        </p:txBody>
      </p:sp>
      <p:pic>
        <p:nvPicPr>
          <p:cNvPr id="43011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524000"/>
            <a:ext cx="4670425" cy="2809875"/>
          </a:xfrm>
        </p:spPr>
      </p:pic>
      <p:sp>
        <p:nvSpPr>
          <p:cNvPr id="43012" name="Text Placeholder 3"/>
          <p:cNvSpPr>
            <a:spLocks noGrp="1"/>
          </p:cNvSpPr>
          <p:nvPr>
            <p:ph sz="quarter" idx="14"/>
          </p:nvPr>
        </p:nvSpPr>
        <p:spPr>
          <a:xfrm>
            <a:off x="152400" y="1371600"/>
            <a:ext cx="3886200" cy="387667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Originated in France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White, off-white to cream coloration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Produce lean, muscular carcasses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Below average maternally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Gelbvieh</a:t>
            </a:r>
            <a:endParaRPr lang="en-US" sz="4800" dirty="0"/>
          </a:p>
        </p:txBody>
      </p:sp>
      <p:pic>
        <p:nvPicPr>
          <p:cNvPr id="4403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676400"/>
            <a:ext cx="4305300" cy="2870200"/>
          </a:xfrm>
        </p:spPr>
      </p:pic>
      <p:sp>
        <p:nvSpPr>
          <p:cNvPr id="44036" name="Text Placeholder 3"/>
          <p:cNvSpPr>
            <a:spLocks noGrp="1"/>
          </p:cNvSpPr>
          <p:nvPr>
            <p:ph sz="quarter" idx="14"/>
          </p:nvPr>
        </p:nvSpPr>
        <p:spPr>
          <a:xfrm>
            <a:off x="152400" y="1524000"/>
            <a:ext cx="3810000" cy="387667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Originated in Germany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Reddish gold to russet colored hair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Resulted from government controlled breeding program (W. Germany)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Dual purpose breed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Limousin</a:t>
            </a:r>
            <a:endParaRPr lang="en-US" sz="4800" dirty="0"/>
          </a:p>
        </p:txBody>
      </p:sp>
      <p:pic>
        <p:nvPicPr>
          <p:cNvPr id="45059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828800"/>
            <a:ext cx="4438650" cy="2771775"/>
          </a:xfrm>
        </p:spPr>
      </p:pic>
      <p:sp>
        <p:nvSpPr>
          <p:cNvPr id="45060" name="Text Placeholder 3"/>
          <p:cNvSpPr>
            <a:spLocks noGrp="1"/>
          </p:cNvSpPr>
          <p:nvPr>
            <p:ph sz="quarter" idx="14"/>
          </p:nvPr>
        </p:nvSpPr>
        <p:spPr>
          <a:xfrm>
            <a:off x="152400" y="1676400"/>
            <a:ext cx="3886200" cy="3429000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Originated in France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Reddish gold in color, can also be black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Fastest growing breed in country (percentage increase in registrations)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288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Maine Anjou</a:t>
            </a:r>
            <a:endParaRPr lang="en-US" sz="4800" dirty="0"/>
          </a:p>
        </p:txBody>
      </p:sp>
      <p:pic>
        <p:nvPicPr>
          <p:cNvPr id="46083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524000"/>
            <a:ext cx="4572000" cy="3049588"/>
          </a:xfrm>
        </p:spPr>
      </p:pic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>
          <a:xfrm>
            <a:off x="228600" y="1371600"/>
            <a:ext cx="3810000" cy="3876675"/>
          </a:xfrm>
        </p:spPr>
        <p:txBody>
          <a:bodyPr rtlCol="0">
            <a:normAutofit/>
          </a:bodyPr>
          <a:lstStyle/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Originated in </a:t>
            </a:r>
            <a:r>
              <a:rPr lang="en-US" sz="2800" dirty="0" smtClean="0"/>
              <a:t>France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Deep red in color with white underline and patches, can also be black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Largest continental breed in terms of weight</a:t>
            </a:r>
          </a:p>
          <a:p>
            <a:pPr indent="-274320"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Simmental</a:t>
            </a:r>
            <a:endParaRPr lang="en-US" sz="4800" dirty="0"/>
          </a:p>
        </p:txBody>
      </p:sp>
      <p:pic>
        <p:nvPicPr>
          <p:cNvPr id="47107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447800"/>
            <a:ext cx="4495800" cy="3181350"/>
          </a:xfrm>
        </p:spPr>
      </p:pic>
      <p:sp>
        <p:nvSpPr>
          <p:cNvPr id="47108" name="Text Placeholder 3"/>
          <p:cNvSpPr>
            <a:spLocks noGrp="1"/>
          </p:cNvSpPr>
          <p:nvPr>
            <p:ph sz="quarter" idx="14"/>
          </p:nvPr>
        </p:nvSpPr>
        <p:spPr>
          <a:xfrm>
            <a:off x="152400" y="1295400"/>
            <a:ext cx="4114800" cy="387667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Originated in Switzerland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Range in color from straw colored through light red and dark red, also black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Heaviest milking continental breed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Texas Longhorn</a:t>
            </a:r>
            <a:endParaRPr lang="en-US" sz="4800" dirty="0"/>
          </a:p>
        </p:txBody>
      </p:sp>
      <p:pic>
        <p:nvPicPr>
          <p:cNvPr id="48131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447800"/>
            <a:ext cx="4333875" cy="3006725"/>
          </a:xfrm>
        </p:spPr>
      </p:pic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>
          <a:xfrm>
            <a:off x="152400" y="1447800"/>
            <a:ext cx="4267200" cy="3124200"/>
          </a:xfrm>
        </p:spPr>
        <p:txBody>
          <a:bodyPr rtlCol="0">
            <a:normAutofit/>
          </a:bodyPr>
          <a:lstStyle/>
          <a:p>
            <a:pPr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Developed in Texas, of Spanish origin</a:t>
            </a:r>
          </a:p>
          <a:p>
            <a:pPr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Long, distinctive horns, many colors including speckled and spotted</a:t>
            </a:r>
          </a:p>
          <a:p>
            <a:pPr indent="-274320"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696200" cy="1524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Bos Indicus</a:t>
            </a:r>
            <a:endParaRPr lang="en-US" sz="4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72000" y="3203575"/>
            <a:ext cx="3886200" cy="18256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Brahman</a:t>
            </a:r>
            <a:endParaRPr lang="en-US" sz="4800" dirty="0"/>
          </a:p>
        </p:txBody>
      </p:sp>
      <p:pic>
        <p:nvPicPr>
          <p:cNvPr id="50179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524000"/>
            <a:ext cx="4354513" cy="3538538"/>
          </a:xfrm>
        </p:spPr>
      </p:pic>
      <p:sp>
        <p:nvSpPr>
          <p:cNvPr id="50180" name="Text Placeholder 5"/>
          <p:cNvSpPr>
            <a:spLocks noGrp="1"/>
          </p:cNvSpPr>
          <p:nvPr>
            <p:ph sz="quarter" idx="14"/>
          </p:nvPr>
        </p:nvSpPr>
        <p:spPr>
          <a:xfrm>
            <a:off x="228600" y="1447800"/>
            <a:ext cx="3962400" cy="387667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Originated in India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Red and grey strands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Noted for heat tolerance, disease and insect resistance and crossing ability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Brangus</a:t>
            </a:r>
            <a:endParaRPr lang="en-US" sz="4800" dirty="0"/>
          </a:p>
        </p:txBody>
      </p:sp>
      <p:sp>
        <p:nvSpPr>
          <p:cNvPr id="51203" name="Text Placeholder 3"/>
          <p:cNvSpPr>
            <a:spLocks noGrp="1"/>
          </p:cNvSpPr>
          <p:nvPr>
            <p:ph sz="quarter" idx="14"/>
          </p:nvPr>
        </p:nvSpPr>
        <p:spPr>
          <a:xfrm>
            <a:off x="228600" y="1447800"/>
            <a:ext cx="3886200" cy="387667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Developed in the United States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5/8 Angus and 3/8 Brahman, black and naturally polled</a:t>
            </a:r>
          </a:p>
        </p:txBody>
      </p:sp>
      <p:pic>
        <p:nvPicPr>
          <p:cNvPr id="5120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097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Simbrah</a:t>
            </a:r>
            <a:endParaRPr lang="en-US" sz="4800" dirty="0"/>
          </a:p>
        </p:txBody>
      </p:sp>
      <p:pic>
        <p:nvPicPr>
          <p:cNvPr id="52227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447800"/>
            <a:ext cx="4572000" cy="3390900"/>
          </a:xfrm>
        </p:spPr>
      </p:pic>
      <p:sp>
        <p:nvSpPr>
          <p:cNvPr id="52228" name="Text Placeholder 3"/>
          <p:cNvSpPr>
            <a:spLocks noGrp="1"/>
          </p:cNvSpPr>
          <p:nvPr>
            <p:ph sz="quarter" idx="14"/>
          </p:nvPr>
        </p:nvSpPr>
        <p:spPr>
          <a:xfrm>
            <a:off x="152400" y="1295400"/>
            <a:ext cx="3886200" cy="387667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Developed in the United States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5/8 Simmental and 3/8 Brahman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Parturition</a:t>
            </a:r>
            <a:endParaRPr lang="en-US" dirty="0"/>
          </a:p>
        </p:txBody>
      </p:sp>
      <p:sp>
        <p:nvSpPr>
          <p:cNvPr id="16387" name="Content Placeholder 4"/>
          <p:cNvSpPr>
            <a:spLocks noGrp="1"/>
          </p:cNvSpPr>
          <p:nvPr>
            <p:ph idx="1"/>
          </p:nvPr>
        </p:nvSpPr>
        <p:spPr>
          <a:xfrm>
            <a:off x="533400" y="1143000"/>
            <a:ext cx="7924800" cy="3733800"/>
          </a:xfrm>
        </p:spPr>
        <p:txBody>
          <a:bodyPr/>
          <a:lstStyle/>
          <a:p>
            <a:r>
              <a:rPr lang="en-US" sz="2800" smtClean="0"/>
              <a:t>The action or process of giving birth to offspring.</a:t>
            </a:r>
          </a:p>
        </p:txBody>
      </p:sp>
      <p:pic>
        <p:nvPicPr>
          <p:cNvPr id="1638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4232275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2"/>
          <p:cNvSpPr txBox="1">
            <a:spLocks noChangeArrowheads="1"/>
          </p:cNvSpPr>
          <p:nvPr/>
        </p:nvSpPr>
        <p:spPr bwMode="auto">
          <a:xfrm>
            <a:off x="2514600" y="5259388"/>
            <a:ext cx="4232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en-US" sz="2800"/>
              <a:t>Holstein</a:t>
            </a:r>
            <a:r>
              <a:rPr lang="en-US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Santa Gertrudis</a:t>
            </a:r>
            <a:endParaRPr lang="en-US" sz="4800" dirty="0"/>
          </a:p>
        </p:txBody>
      </p:sp>
      <p:sp>
        <p:nvSpPr>
          <p:cNvPr id="53251" name="Text Placeholder 3"/>
          <p:cNvSpPr>
            <a:spLocks noGrp="1"/>
          </p:cNvSpPr>
          <p:nvPr>
            <p:ph sz="quarter" idx="14"/>
          </p:nvPr>
        </p:nvSpPr>
        <p:spPr>
          <a:xfrm>
            <a:off x="76200" y="1447800"/>
            <a:ext cx="4419600" cy="3276600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Developed in the United States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5/8 Shorthorn and 3/8 Brahman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Dark red, both horned and polled</a:t>
            </a: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"/>
          <a:stretch>
            <a:fillRect/>
          </a:stretch>
        </p:blipFill>
        <p:spPr bwMode="auto">
          <a:xfrm>
            <a:off x="4764088" y="1600200"/>
            <a:ext cx="4064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Beefmaster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>
          <a:xfrm>
            <a:off x="152400" y="1371600"/>
            <a:ext cx="4114800" cy="3429000"/>
          </a:xfrm>
        </p:spPr>
        <p:txBody>
          <a:bodyPr rtlCol="0">
            <a:normAutofit/>
          </a:bodyPr>
          <a:lstStyle/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Developed in the United States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About 50% Brahman, 25% Shorthorn and 25% Hereford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No set color pattern</a:t>
            </a:r>
          </a:p>
          <a:p>
            <a:pPr indent="-274320"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4057650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ctangl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5962650"/>
            <a:ext cx="2425700" cy="4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76400"/>
            <a:ext cx="8229600" cy="1524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Management Practices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5"/>
            <a:ext cx="3886200" cy="18256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Methods of Identification</a:t>
            </a:r>
            <a:endParaRPr lang="en-US" dirty="0"/>
          </a:p>
        </p:txBody>
      </p:sp>
      <p:sp>
        <p:nvSpPr>
          <p:cNvPr id="56323" name="Content Placeholder 6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/>
          <a:lstStyle/>
          <a:p>
            <a:r>
              <a:rPr lang="en-US" sz="2800" smtClean="0"/>
              <a:t>Combination of tattoo and ear tag</a:t>
            </a:r>
          </a:p>
          <a:p>
            <a:r>
              <a:rPr lang="en-US" sz="2800" smtClean="0"/>
              <a:t>Hot or Fire branding</a:t>
            </a:r>
          </a:p>
          <a:p>
            <a:r>
              <a:rPr lang="en-US" sz="2800" smtClean="0"/>
              <a:t>Freeze branding</a:t>
            </a:r>
          </a:p>
          <a:p>
            <a:r>
              <a:rPr lang="en-US" sz="2800" smtClean="0"/>
              <a:t>Electronic ear tags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 bwMode="auto">
          <a:xfrm>
            <a:off x="4724400" y="23813"/>
            <a:ext cx="3971925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000" smtClean="0"/>
              <a:t>Tattoo and Ear Tag</a:t>
            </a:r>
          </a:p>
        </p:txBody>
      </p:sp>
      <p:pic>
        <p:nvPicPr>
          <p:cNvPr id="57347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3276600"/>
            <a:ext cx="1752600" cy="2390775"/>
          </a:xfrm>
        </p:spPr>
      </p:pic>
      <p:sp>
        <p:nvSpPr>
          <p:cNvPr id="5734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28600" y="304800"/>
            <a:ext cx="4419600" cy="5029200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Tattoo is permanent set of digits placed in the ear by using ink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Ear tags are placed on the outside of the ear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Tattoo’s are better than ear tags because they are on the animal permanently. </a:t>
            </a:r>
          </a:p>
        </p:txBody>
      </p:sp>
      <p:pic>
        <p:nvPicPr>
          <p:cNvPr id="5734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90600"/>
            <a:ext cx="29114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 bwMode="auto">
          <a:xfrm>
            <a:off x="4267200" y="457200"/>
            <a:ext cx="4724400" cy="685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smtClean="0"/>
              <a:t>Hot or Fire branding</a:t>
            </a:r>
          </a:p>
        </p:txBody>
      </p:sp>
      <p:pic>
        <p:nvPicPr>
          <p:cNvPr id="58371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1295400"/>
            <a:ext cx="4953000" cy="3211513"/>
          </a:xfrm>
        </p:spPr>
      </p:pic>
      <p:sp>
        <p:nvSpPr>
          <p:cNvPr id="5837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52400" y="457200"/>
            <a:ext cx="3687763" cy="4343400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Branding the hide with hot irons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One of the oldest and most permanent methods of Identification!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Branding is usually the best method because it can never fade away!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 bwMode="auto">
          <a:xfrm>
            <a:off x="4800600" y="381000"/>
            <a:ext cx="3382963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000" smtClean="0"/>
              <a:t>Freeze Branding</a:t>
            </a:r>
          </a:p>
        </p:txBody>
      </p:sp>
      <p:pic>
        <p:nvPicPr>
          <p:cNvPr id="5939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447800"/>
            <a:ext cx="3532188" cy="2667000"/>
          </a:xfrm>
        </p:spPr>
      </p:pic>
      <p:sp>
        <p:nvSpPr>
          <p:cNvPr id="5939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52400" y="838200"/>
            <a:ext cx="3840163" cy="3352800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Branding cattle with super chilled irons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Hair is discolored on branded spot due to the extreme cold.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Great on black cattle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 bwMode="auto">
          <a:xfrm>
            <a:off x="4419600" y="152400"/>
            <a:ext cx="4124325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000" smtClean="0"/>
              <a:t>Electronic Ear tags</a:t>
            </a:r>
          </a:p>
        </p:txBody>
      </p:sp>
      <p:pic>
        <p:nvPicPr>
          <p:cNvPr id="60419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8738" y="1423988"/>
            <a:ext cx="2752725" cy="2562225"/>
          </a:xfrm>
        </p:spPr>
      </p:pic>
      <p:sp>
        <p:nvSpPr>
          <p:cNvPr id="6042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52400" y="990600"/>
            <a:ext cx="3962400" cy="329247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Very new and very expensive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Allows animal or carcass to be traced back to place of origin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Why Castrate?</a:t>
            </a:r>
            <a:endParaRPr lang="en-US" dirty="0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4114800"/>
          </a:xfrm>
        </p:spPr>
        <p:txBody>
          <a:bodyPr/>
          <a:lstStyle/>
          <a:p>
            <a:r>
              <a:rPr lang="en-US" sz="2800" smtClean="0"/>
              <a:t>Steers are more docile in temperament</a:t>
            </a:r>
          </a:p>
          <a:p>
            <a:r>
              <a:rPr lang="en-US" sz="2800" smtClean="0"/>
              <a:t>Steers produce a carcass with finer texture of lean and more marbling</a:t>
            </a:r>
          </a:p>
          <a:p>
            <a:r>
              <a:rPr lang="en-US" sz="2800" smtClean="0"/>
              <a:t>Steers will usually finish in a little less time (fatten quicker)</a:t>
            </a:r>
          </a:p>
          <a:p>
            <a:r>
              <a:rPr lang="en-US" sz="2800" smtClean="0"/>
              <a:t>Steers can be mixed with females</a:t>
            </a:r>
          </a:p>
          <a:p>
            <a:r>
              <a:rPr lang="en-US" sz="2800" smtClean="0"/>
              <a:t>Castration eliminates the possibility of genetically inferior bulls breeding cows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Why Dehorn?</a:t>
            </a:r>
            <a:endParaRPr lang="en-US" dirty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138113" y="1116013"/>
            <a:ext cx="8305800" cy="3733800"/>
          </a:xfrm>
        </p:spPr>
        <p:txBody>
          <a:bodyPr/>
          <a:lstStyle/>
          <a:p>
            <a:r>
              <a:rPr lang="en-US" sz="2800" smtClean="0"/>
              <a:t>Losses from horn bruises are eliminated at slaughter time or in marketing</a:t>
            </a:r>
          </a:p>
          <a:p>
            <a:r>
              <a:rPr lang="en-US" sz="2800" smtClean="0"/>
              <a:t>Reduces injury to men and horses when working cattle</a:t>
            </a:r>
          </a:p>
          <a:p>
            <a:r>
              <a:rPr lang="en-US" sz="2800" smtClean="0"/>
              <a:t>Cattle without horns sell for higher prices</a:t>
            </a:r>
          </a:p>
          <a:p>
            <a:r>
              <a:rPr lang="en-US" sz="2800" smtClean="0"/>
              <a:t>Less shed and feeding space required</a:t>
            </a:r>
          </a:p>
          <a:p>
            <a:r>
              <a:rPr lang="en-US" sz="2800" smtClean="0"/>
              <a:t>Look more uniform in groups</a:t>
            </a:r>
          </a:p>
        </p:txBody>
      </p:sp>
      <p:pic>
        <p:nvPicPr>
          <p:cNvPr id="624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3429000"/>
            <a:ext cx="1981200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Finishing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76200" y="1028700"/>
            <a:ext cx="8915400" cy="3733800"/>
          </a:xfrm>
        </p:spPr>
        <p:txBody>
          <a:bodyPr/>
          <a:lstStyle/>
          <a:p>
            <a:r>
              <a:rPr lang="en-US" sz="2800" smtClean="0"/>
              <a:t>Usually refers to the final feeding stage when the animals are fed high concentrations of grain to add fat (marbling) to the meat.   </a:t>
            </a: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956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67000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76400"/>
            <a:ext cx="8229600" cy="1524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dirty="0" smtClean="0"/>
              <a:t>Facilities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5"/>
            <a:ext cx="3886200" cy="18256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75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Size of Facility</a:t>
            </a:r>
            <a:endParaRPr lang="en-US" dirty="0"/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152400" y="1250950"/>
            <a:ext cx="8610600" cy="3733800"/>
          </a:xfrm>
        </p:spPr>
        <p:txBody>
          <a:bodyPr/>
          <a:lstStyle/>
          <a:p>
            <a:r>
              <a:rPr lang="en-US" sz="2800" smtClean="0"/>
              <a:t>Provide 75 square feet of shelter for each calf</a:t>
            </a:r>
          </a:p>
          <a:p>
            <a:r>
              <a:rPr lang="en-US" sz="2800" smtClean="0"/>
              <a:t>If feed and water troughs are outside then 45 square feet is fine</a:t>
            </a:r>
          </a:p>
          <a:p>
            <a:r>
              <a:rPr lang="en-US" sz="2800" smtClean="0"/>
              <a:t>Usually a 100 x 200 foot lot is big enough for two calves</a:t>
            </a:r>
          </a:p>
        </p:txBody>
      </p:sp>
      <p:pic>
        <p:nvPicPr>
          <p:cNvPr id="6451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478213"/>
            <a:ext cx="4038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Additional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4343400"/>
          </a:xfrm>
        </p:spPr>
        <p:txBody>
          <a:bodyPr rtlCol="0">
            <a:normAutofit fontScale="92500" lnSpcReduction="2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n-US" sz="3000" dirty="0"/>
              <a:t>Clean and dry with good drainage.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sz="3000" dirty="0"/>
              <a:t>Area should be free of rocks, junk and exposed nails or sharp edges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sz="3000" dirty="0"/>
              <a:t>Clean bedding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sz="3000" dirty="0"/>
              <a:t>Adequate ventilation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sz="3000" dirty="0"/>
              <a:t>Electricity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sz="3000" dirty="0"/>
              <a:t>Clean feeding area and feed storage area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sz="3000" dirty="0"/>
              <a:t>Access to catch pen and head chute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sz="3000" dirty="0"/>
              <a:t>Fence of wood planks, metal, cable or woven wire preferable to barbed wire</a:t>
            </a:r>
          </a:p>
          <a:p>
            <a:pPr indent="-274320"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Rectangl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5962650"/>
            <a:ext cx="2425700" cy="4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676400"/>
            <a:ext cx="8382000" cy="1524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Feeding Heifers and Steers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3429000"/>
            <a:ext cx="4114800" cy="18256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following slides are just suggestions, always consult with your veterinarian or extension agent for specific feeding instructions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What type of feed do They need?</a:t>
            </a:r>
            <a:endParaRPr lang="en-US" dirty="0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3962400"/>
          </a:xfrm>
        </p:spPr>
        <p:txBody>
          <a:bodyPr/>
          <a:lstStyle/>
          <a:p>
            <a:r>
              <a:rPr lang="en-US" sz="2800" smtClean="0"/>
              <a:t>There is no “wonder” feed or other product that is going to guarantee your animal to win. </a:t>
            </a:r>
          </a:p>
          <a:p>
            <a:r>
              <a:rPr lang="en-US" sz="2800" smtClean="0"/>
              <a:t>Every calf requires the same nutritional components – protein, energy, minerals, vitamins, and water– whether that animal costs $1,000 or $10,000.00. </a:t>
            </a:r>
          </a:p>
          <a:p>
            <a:r>
              <a:rPr lang="en-US" sz="2800" smtClean="0"/>
              <a:t>You have to determine what works the best for you, your management style and the type of animal(s) you are feeding.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63" y="-34925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/>
              <a:t>How much should be fed?</a:t>
            </a:r>
            <a:endParaRPr lang="en-US" b="1" dirty="0"/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76200" y="1282700"/>
            <a:ext cx="8839200" cy="5029200"/>
          </a:xfrm>
        </p:spPr>
        <p:txBody>
          <a:bodyPr/>
          <a:lstStyle/>
          <a:p>
            <a:r>
              <a:rPr lang="en-US" sz="3000" smtClean="0"/>
              <a:t>One of the most important aspects of feeding animals is determining the amount to feed. </a:t>
            </a:r>
          </a:p>
          <a:p>
            <a:r>
              <a:rPr lang="en-US" sz="3000" smtClean="0"/>
              <a:t>Growing cattle should consume 2 1/2 - 3% of body weight. </a:t>
            </a:r>
          </a:p>
          <a:p>
            <a:r>
              <a:rPr lang="en-US" sz="3000" smtClean="0"/>
              <a:t>Feed needs to be weighed for optimal nutrition.</a:t>
            </a:r>
            <a:endParaRPr lang="en-US" smtClean="0"/>
          </a:p>
        </p:txBody>
      </p:sp>
      <p:pic>
        <p:nvPicPr>
          <p:cNvPr id="6861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86200"/>
            <a:ext cx="3235325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1938" y="838200"/>
            <a:ext cx="8458200" cy="1905000"/>
          </a:xfrm>
        </p:spPr>
        <p:txBody>
          <a:bodyPr rtlCol="0">
            <a:normAutofit lnSpcReduction="1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n-US" sz="3200" b="1" dirty="0" smtClean="0"/>
              <a:t>Weigh a coffee can full of corn and a coffee can full of oats.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sz="3200" b="1" dirty="0" smtClean="0"/>
              <a:t>Is their weight the same?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  <a:p>
            <a:pPr indent="-274320"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963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124200"/>
            <a:ext cx="25273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How often should they be fed?</a:t>
            </a:r>
            <a:endParaRPr lang="en-US" dirty="0"/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686800" cy="2209800"/>
          </a:xfrm>
        </p:spPr>
        <p:txBody>
          <a:bodyPr/>
          <a:lstStyle/>
          <a:p>
            <a:r>
              <a:rPr lang="en-US" sz="2800" smtClean="0"/>
              <a:t>The total amount of daily feed should be divided into at least 2 meals.</a:t>
            </a:r>
          </a:p>
          <a:p>
            <a:r>
              <a:rPr lang="en-US" sz="2800" smtClean="0"/>
              <a:t>Feed as close to 12 hours apart as possible.</a:t>
            </a:r>
          </a:p>
          <a:p>
            <a:r>
              <a:rPr lang="en-US" sz="2800" smtClean="0"/>
              <a:t>It is also important to feed at the same time everyday.</a:t>
            </a:r>
          </a:p>
        </p:txBody>
      </p:sp>
      <p:pic>
        <p:nvPicPr>
          <p:cNvPr id="706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613150"/>
            <a:ext cx="3825875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How much roughage do they need?</a:t>
            </a:r>
            <a:endParaRPr lang="en-US" dirty="0"/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3733800"/>
          </a:xfrm>
        </p:spPr>
        <p:txBody>
          <a:bodyPr/>
          <a:lstStyle/>
          <a:p>
            <a:r>
              <a:rPr lang="en-US" sz="2800" smtClean="0"/>
              <a:t> Feed at least 4-5 pounds of hay daily.</a:t>
            </a:r>
          </a:p>
          <a:p>
            <a:r>
              <a:rPr lang="en-US" sz="2800" smtClean="0"/>
              <a:t>Feeding high quality alfalfa may cause gastric distress.   A good quality grass hay will be a better choice or blend 2 pounds of alfalfa with 2 to 3 pounds of grass hay. </a:t>
            </a:r>
          </a:p>
          <a:p>
            <a:endParaRPr lang="en-US" smtClean="0"/>
          </a:p>
        </p:txBody>
      </p:sp>
      <p:pic>
        <p:nvPicPr>
          <p:cNvPr id="7168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3657600"/>
            <a:ext cx="37703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Can I feed heifers and steers the same feed?</a:t>
            </a:r>
            <a:endParaRPr lang="en-US" dirty="0"/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/>
          <a:lstStyle/>
          <a:p>
            <a:r>
              <a:rPr lang="en-US" sz="2800" smtClean="0"/>
              <a:t>Heifers require the same nutrients as steers except that growth is desired as opposed to fattening. </a:t>
            </a:r>
          </a:p>
          <a:p>
            <a:r>
              <a:rPr lang="en-US" sz="2800" smtClean="0"/>
              <a:t>A like feed could be used for the entire program fed at about 2 percent of body weight.</a:t>
            </a:r>
          </a:p>
          <a:p>
            <a:r>
              <a:rPr lang="en-US" sz="2800" smtClean="0"/>
              <a:t>Most producers feed grower products to heifers to minimize on the amount of fat they gain. </a:t>
            </a:r>
          </a:p>
          <a:p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TMR</a:t>
            </a:r>
            <a:endParaRPr lang="en-US" sz="5400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/>
          <a:lstStyle/>
          <a:p>
            <a:r>
              <a:rPr lang="en-US" sz="2800" smtClean="0"/>
              <a:t>Total Mixed Ration</a:t>
            </a:r>
          </a:p>
          <a:p>
            <a:r>
              <a:rPr lang="en-US" sz="2800" smtClean="0"/>
              <a:t>Most show feeders use this</a:t>
            </a:r>
            <a:r>
              <a:rPr lang="en-US" smtClean="0"/>
              <a:t>.</a:t>
            </a:r>
          </a:p>
        </p:txBody>
      </p:sp>
      <p:pic>
        <p:nvPicPr>
          <p:cNvPr id="1843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71600"/>
            <a:ext cx="275748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Is feeding different at shows?</a:t>
            </a:r>
            <a:endParaRPr lang="en-US" dirty="0"/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3733800"/>
          </a:xfrm>
        </p:spPr>
        <p:txBody>
          <a:bodyPr/>
          <a:lstStyle/>
          <a:p>
            <a:r>
              <a:rPr lang="en-US" sz="2800" smtClean="0"/>
              <a:t>You should not feed and water your animals immediately upon arrival at the show but rather allow then time to rest. This is particularly true of hauls longer than 1-2 hours.</a:t>
            </a:r>
          </a:p>
          <a:p>
            <a:endParaRPr lang="en-US" smtClean="0"/>
          </a:p>
        </p:txBody>
      </p:sp>
      <p:pic>
        <p:nvPicPr>
          <p:cNvPr id="737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00400"/>
            <a:ext cx="4143375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Water</a:t>
            </a:r>
            <a:endParaRPr lang="en-US" sz="4800" dirty="0"/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3733800"/>
          </a:xfrm>
        </p:spPr>
        <p:txBody>
          <a:bodyPr/>
          <a:lstStyle/>
          <a:p>
            <a:r>
              <a:rPr lang="en-US" sz="2800" smtClean="0"/>
              <a:t>Clean, fresh water should be available at all times. </a:t>
            </a:r>
          </a:p>
          <a:p>
            <a:r>
              <a:rPr lang="en-US" sz="2800" smtClean="0"/>
              <a:t>Dry feed intake is closely associated with how much water an animal consumes.</a:t>
            </a:r>
          </a:p>
          <a:p>
            <a:r>
              <a:rPr lang="en-US" sz="2800" smtClean="0"/>
              <a:t> Water sources should be cleaned at least weekly.</a:t>
            </a:r>
          </a:p>
          <a:p>
            <a:endParaRPr lang="en-US" smtClean="0"/>
          </a:p>
        </p:txBody>
      </p:sp>
      <p:pic>
        <p:nvPicPr>
          <p:cNvPr id="7475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ctangl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62650"/>
            <a:ext cx="2425700" cy="4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76400"/>
            <a:ext cx="8229600" cy="1524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dirty="0" smtClean="0"/>
              <a:t>Animal Behavior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5"/>
            <a:ext cx="3886200" cy="18256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638"/>
            <a:ext cx="7772400" cy="9699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Types of behavior</a:t>
            </a:r>
            <a:endParaRPr lang="en-US" dirty="0"/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88400" cy="3187700"/>
          </a:xfrm>
        </p:spPr>
        <p:txBody>
          <a:bodyPr/>
          <a:lstStyle/>
          <a:p>
            <a:r>
              <a:rPr lang="en-US" sz="2800" smtClean="0"/>
              <a:t>Allelomimetic behavior – herd behavior, when animals do the same thing at the same time</a:t>
            </a:r>
          </a:p>
          <a:p>
            <a:r>
              <a:rPr lang="en-US" sz="2800" smtClean="0"/>
              <a:t>Allelomimetic behavior is the primary type of behavior exhibited by beef cattle</a:t>
            </a:r>
          </a:p>
          <a:p>
            <a:r>
              <a:rPr lang="en-US" sz="2800" smtClean="0"/>
              <a:t>This type of behavior is useful to producers because the entire herd often eats and travels as a unit</a:t>
            </a:r>
          </a:p>
          <a:p>
            <a:endParaRPr lang="en-US" sz="2800" smtClean="0"/>
          </a:p>
          <a:p>
            <a:endParaRPr lang="en-US" smtClean="0"/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35400"/>
            <a:ext cx="441325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Herd behavior</a:t>
            </a:r>
            <a:endParaRPr lang="en-US" dirty="0"/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2314575"/>
          </a:xfrm>
        </p:spPr>
        <p:txBody>
          <a:bodyPr/>
          <a:lstStyle/>
          <a:p>
            <a:r>
              <a:rPr lang="en-US" sz="2800" smtClean="0"/>
              <a:t>Major part of how cattle minimize adverse weather conditions.</a:t>
            </a:r>
          </a:p>
          <a:p>
            <a:r>
              <a:rPr lang="en-US" sz="2800" smtClean="0"/>
              <a:t>In cold they crowd together to block wind, in rain and heat they go together to find shelter. </a:t>
            </a:r>
          </a:p>
        </p:txBody>
      </p:sp>
      <p:pic>
        <p:nvPicPr>
          <p:cNvPr id="7782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29000"/>
            <a:ext cx="4495800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Dominance</a:t>
            </a:r>
            <a:endParaRPr lang="en-US" dirty="0"/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3733800"/>
          </a:xfrm>
        </p:spPr>
        <p:txBody>
          <a:bodyPr/>
          <a:lstStyle/>
          <a:p>
            <a:r>
              <a:rPr lang="en-US" sz="2800" smtClean="0"/>
              <a:t>There tends to be one dominant animal in a herd.</a:t>
            </a:r>
          </a:p>
          <a:p>
            <a:r>
              <a:rPr lang="en-US" sz="2800" smtClean="0"/>
              <a:t>The dominant animal eats and drinks first and leads the rest of the herd. </a:t>
            </a:r>
          </a:p>
          <a:p>
            <a:r>
              <a:rPr lang="en-US" sz="2800" smtClean="0"/>
              <a:t>Submissive animals will avoid dominant ones.</a:t>
            </a:r>
          </a:p>
        </p:txBody>
      </p:sp>
      <p:pic>
        <p:nvPicPr>
          <p:cNvPr id="788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05200"/>
            <a:ext cx="3081338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925" y="1524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Care giving behavior</a:t>
            </a:r>
            <a:endParaRPr lang="en-US" dirty="0"/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2708275"/>
          </a:xfrm>
        </p:spPr>
        <p:txBody>
          <a:bodyPr/>
          <a:lstStyle/>
          <a:p>
            <a:r>
              <a:rPr lang="en-US" sz="2800" smtClean="0"/>
              <a:t>Evident shortly after parturition</a:t>
            </a:r>
          </a:p>
          <a:p>
            <a:r>
              <a:rPr lang="en-US" sz="2800" smtClean="0"/>
              <a:t>There is an instant recognition between a mother and her offspring.  Care soliciting behaviors occur when the calf requests the mother's attention.</a:t>
            </a:r>
          </a:p>
          <a:p>
            <a:r>
              <a:rPr lang="en-US" sz="2800" smtClean="0"/>
              <a:t>Young animals vocalize if disturbed, distressed, or hungry. </a:t>
            </a:r>
          </a:p>
        </p:txBody>
      </p:sp>
      <p:pic>
        <p:nvPicPr>
          <p:cNvPr id="7987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62400"/>
            <a:ext cx="30321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Ingestive Behavior</a:t>
            </a:r>
            <a:endParaRPr lang="en-US" dirty="0"/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190500" y="1219200"/>
            <a:ext cx="8763000" cy="1562100"/>
          </a:xfrm>
        </p:spPr>
        <p:txBody>
          <a:bodyPr/>
          <a:lstStyle/>
          <a:p>
            <a:r>
              <a:rPr lang="en-US" sz="2800" smtClean="0"/>
              <a:t>Cattle are herbivores and are strictly grazing animals</a:t>
            </a:r>
          </a:p>
          <a:p>
            <a:r>
              <a:rPr lang="en-US" sz="2800" smtClean="0"/>
              <a:t>They typically graze four to nine hours per day</a:t>
            </a:r>
          </a:p>
        </p:txBody>
      </p:sp>
      <p:pic>
        <p:nvPicPr>
          <p:cNvPr id="8090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14600"/>
            <a:ext cx="5040313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crepuscular </a:t>
            </a:r>
            <a:endParaRPr lang="en-US" sz="4800" dirty="0"/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228600" y="1257300"/>
            <a:ext cx="8686800" cy="2095500"/>
          </a:xfrm>
        </p:spPr>
        <p:txBody>
          <a:bodyPr/>
          <a:lstStyle/>
          <a:p>
            <a:r>
              <a:rPr lang="en-US" sz="2800" smtClean="0"/>
              <a:t>A crepuscular animal is most active at sunrise and sunset</a:t>
            </a:r>
          </a:p>
          <a:p>
            <a:r>
              <a:rPr lang="en-US" sz="2800" smtClean="0"/>
              <a:t>Cattle graze primarily in the early morning and just before nightfall</a:t>
            </a:r>
          </a:p>
        </p:txBody>
      </p:sp>
      <p:pic>
        <p:nvPicPr>
          <p:cNvPr id="8192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90800"/>
            <a:ext cx="3748088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ctangl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919788"/>
            <a:ext cx="22066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600200"/>
            <a:ext cx="8610600" cy="1524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Animal Growth and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5"/>
            <a:ext cx="3886200" cy="18256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/>
              <a:t>AGD</a:t>
            </a:r>
            <a:endParaRPr lang="en-US" sz="4000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/>
          <a:lstStyle/>
          <a:p>
            <a:r>
              <a:rPr lang="en-US" sz="2800" smtClean="0"/>
              <a:t>Average Daily Gain</a:t>
            </a:r>
          </a:p>
        </p:txBody>
      </p:sp>
      <p:pic>
        <p:nvPicPr>
          <p:cNvPr id="1946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362200"/>
            <a:ext cx="5181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ctangl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88038"/>
            <a:ext cx="2425700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Measures of Growth</a:t>
            </a:r>
            <a:endParaRPr lang="en-US" dirty="0"/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3429000" cy="3733800"/>
          </a:xfrm>
        </p:spPr>
        <p:txBody>
          <a:bodyPr/>
          <a:lstStyle/>
          <a:p>
            <a:r>
              <a:rPr lang="en-US" sz="2800" smtClean="0"/>
              <a:t>Birth weight</a:t>
            </a:r>
          </a:p>
          <a:p>
            <a:r>
              <a:rPr lang="en-US" sz="2800" smtClean="0"/>
              <a:t>Weaning weight</a:t>
            </a:r>
          </a:p>
          <a:p>
            <a:r>
              <a:rPr lang="en-US" sz="2800" smtClean="0"/>
              <a:t>Yearling weight</a:t>
            </a:r>
          </a:p>
          <a:p>
            <a:r>
              <a:rPr lang="en-US" sz="2800" smtClean="0"/>
              <a:t>Feedlot ADG</a:t>
            </a:r>
          </a:p>
          <a:p>
            <a:r>
              <a:rPr lang="en-US" sz="2800" smtClean="0"/>
              <a:t>Mature weight</a:t>
            </a:r>
          </a:p>
        </p:txBody>
      </p:sp>
      <p:pic>
        <p:nvPicPr>
          <p:cNvPr id="8397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409700"/>
            <a:ext cx="4967288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/>
              <a:t>Efficiency of Growth</a:t>
            </a:r>
            <a:endParaRPr lang="en-US" sz="4000" dirty="0"/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2362200"/>
          </a:xfrm>
        </p:spPr>
        <p:txBody>
          <a:bodyPr/>
          <a:lstStyle/>
          <a:p>
            <a:r>
              <a:rPr lang="en-US" sz="2800" smtClean="0"/>
              <a:t>In animal production efficiency is defined as units of feed per unit of gain.</a:t>
            </a:r>
          </a:p>
          <a:p>
            <a:r>
              <a:rPr lang="en-US" sz="2800" smtClean="0"/>
              <a:t>Feed conversion values for cattle are typically 7:1 which means 7 pounds of feed equals one pound of weight gain. </a:t>
            </a:r>
          </a:p>
        </p:txBody>
      </p:sp>
      <p:pic>
        <p:nvPicPr>
          <p:cNvPr id="849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624263"/>
            <a:ext cx="3228975" cy="243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Puberty and Gestation period</a:t>
            </a:r>
            <a:endParaRPr lang="en-US" dirty="0"/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1371600"/>
          </a:xfrm>
        </p:spPr>
        <p:txBody>
          <a:bodyPr/>
          <a:lstStyle/>
          <a:p>
            <a:r>
              <a:rPr lang="en-US" sz="2800" smtClean="0"/>
              <a:t>Bulls and heifers each reach puberty at about 10 months.</a:t>
            </a:r>
          </a:p>
          <a:p>
            <a:r>
              <a:rPr lang="en-US" sz="2800" smtClean="0"/>
              <a:t>Gestation length is 283 days</a:t>
            </a:r>
          </a:p>
        </p:txBody>
      </p:sp>
      <p:pic>
        <p:nvPicPr>
          <p:cNvPr id="860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98713"/>
            <a:ext cx="2428875" cy="364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Breed Influences</a:t>
            </a:r>
            <a:endParaRPr lang="en-US" dirty="0"/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3962400"/>
          </a:xfrm>
        </p:spPr>
        <p:txBody>
          <a:bodyPr/>
          <a:lstStyle/>
          <a:p>
            <a:r>
              <a:rPr lang="en-US" sz="2800" smtClean="0"/>
              <a:t>An important parameter of growth rate, reproductive efficiency, maternal ability, and end-product specifications.</a:t>
            </a:r>
          </a:p>
          <a:p>
            <a:r>
              <a:rPr lang="en-US" sz="2800" smtClean="0"/>
              <a:t>British breeds are generally smaller in mature size, reach mature size at an earlier age, have less growth potential, and excel in fertility and calving ease.</a:t>
            </a:r>
          </a:p>
          <a:p>
            <a:r>
              <a:rPr lang="en-US" sz="2800" smtClean="0"/>
              <a:t>Continental breeds are generally larger in mature size, later maturing, and have more calving difficulty</a:t>
            </a:r>
          </a:p>
        </p:txBody>
      </p:sp>
      <p:pic>
        <p:nvPicPr>
          <p:cNvPr id="4" name="Rectangl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5851525"/>
            <a:ext cx="2425700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76400"/>
            <a:ext cx="8229600" cy="1524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dirty="0" smtClean="0"/>
              <a:t>Animal Health</a:t>
            </a:r>
            <a:endParaRPr lang="en-US" sz="6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0" y="3203575"/>
            <a:ext cx="3886200" cy="18256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Animal health</a:t>
            </a:r>
            <a:endParaRPr lang="en-US" sz="4400" dirty="0"/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3733800"/>
          </a:xfrm>
        </p:spPr>
        <p:txBody>
          <a:bodyPr/>
          <a:lstStyle/>
          <a:p>
            <a:r>
              <a:rPr lang="en-US" sz="2800" smtClean="0"/>
              <a:t>Involves proper management and husbandry as well as veterinary care. </a:t>
            </a:r>
          </a:p>
          <a:p>
            <a:endParaRPr lang="en-US" smtClean="0"/>
          </a:p>
        </p:txBody>
      </p:sp>
      <p:pic>
        <p:nvPicPr>
          <p:cNvPr id="890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79675"/>
            <a:ext cx="4224338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/>
              <a:t>Describing Diseases</a:t>
            </a:r>
            <a:endParaRPr lang="en-US" sz="4000" dirty="0"/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3962400"/>
          </a:xfrm>
        </p:spPr>
        <p:txBody>
          <a:bodyPr/>
          <a:lstStyle/>
          <a:p>
            <a:r>
              <a:rPr lang="en-US" sz="2800" smtClean="0"/>
              <a:t>Clinical- observable and diagnosable symptoms</a:t>
            </a:r>
          </a:p>
          <a:p>
            <a:r>
              <a:rPr lang="en-US" sz="2800" smtClean="0"/>
              <a:t>Subclinical- the stage in the course of a disease before the symptoms are first noted</a:t>
            </a:r>
          </a:p>
          <a:p>
            <a:r>
              <a:rPr lang="en-US" sz="2800" smtClean="0"/>
              <a:t>Acute- arising suddenly and manifesting intense severity</a:t>
            </a:r>
          </a:p>
          <a:p>
            <a:r>
              <a:rPr lang="en-US" sz="2800" smtClean="0"/>
              <a:t>Chronic- continuing a long time or recurring frequently</a:t>
            </a:r>
          </a:p>
          <a:p>
            <a:r>
              <a:rPr lang="en-US" sz="2800" smtClean="0"/>
              <a:t>Zoonotic- can be spread from animals to people</a:t>
            </a:r>
          </a:p>
        </p:txBody>
      </p:sp>
      <p:pic>
        <p:nvPicPr>
          <p:cNvPr id="901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495800"/>
            <a:ext cx="26701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What’s Normal?</a:t>
            </a:r>
            <a:endParaRPr lang="en-US" sz="4800" dirty="0"/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/>
          <a:lstStyle/>
          <a:p>
            <a:r>
              <a:rPr lang="en-US" sz="2800" smtClean="0"/>
              <a:t>Temperature- 101.5°F</a:t>
            </a:r>
          </a:p>
          <a:p>
            <a:r>
              <a:rPr lang="en-US" sz="2800" smtClean="0"/>
              <a:t>Heart Rate- 48-84 beats/minute</a:t>
            </a:r>
          </a:p>
          <a:p>
            <a:r>
              <a:rPr lang="en-US" sz="2800" smtClean="0"/>
              <a:t>Respiratory rate- 26-50 breaths/minute</a:t>
            </a:r>
          </a:p>
        </p:txBody>
      </p:sp>
      <p:pic>
        <p:nvPicPr>
          <p:cNvPr id="911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76600"/>
            <a:ext cx="2971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Tuberculosis</a:t>
            </a:r>
            <a:endParaRPr lang="en-US" sz="4800" dirty="0"/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3733800"/>
          </a:xfrm>
        </p:spPr>
        <p:txBody>
          <a:bodyPr/>
          <a:lstStyle/>
          <a:p>
            <a:r>
              <a:rPr lang="en-US" sz="2800" smtClean="0"/>
              <a:t>chronic, debilitating disease of cattle caused by the bacterium Mycobacterium bovis. </a:t>
            </a:r>
          </a:p>
          <a:p>
            <a:r>
              <a:rPr lang="en-US" sz="2800" smtClean="0"/>
              <a:t>primarily a respiratory disease affecting lungs and chest lymph nodes</a:t>
            </a:r>
          </a:p>
          <a:p>
            <a:r>
              <a:rPr lang="en-US" sz="2800" smtClean="0"/>
              <a:t>Symptoms can include progressive weight loss, chronic cough, and unexplained death losses.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Brucellosis or “Bangs” disease</a:t>
            </a:r>
            <a:endParaRPr lang="en-US" dirty="0"/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3733800"/>
          </a:xfrm>
        </p:spPr>
        <p:txBody>
          <a:bodyPr/>
          <a:lstStyle/>
          <a:p>
            <a:r>
              <a:rPr lang="en-US" sz="2800" smtClean="0"/>
              <a:t>a contagious disease of cattle and other ruminant animals that can also affect humans.</a:t>
            </a:r>
          </a:p>
          <a:p>
            <a:r>
              <a:rPr lang="en-US" sz="2800" smtClean="0"/>
              <a:t>can cause decreased milk production, weight loss, loss of young, infertility, and lameness.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76400"/>
            <a:ext cx="8001000" cy="1524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Cattle  Terminology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5"/>
            <a:ext cx="3886200" cy="18256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Trichomoniasis</a:t>
            </a:r>
            <a:endParaRPr lang="en-US" sz="4800" dirty="0"/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3733800"/>
          </a:xfrm>
        </p:spPr>
        <p:txBody>
          <a:bodyPr/>
          <a:lstStyle/>
          <a:p>
            <a:r>
              <a:rPr lang="en-US" sz="3200" smtClean="0"/>
              <a:t>a venereal disease transmitted to cows through breeding. </a:t>
            </a:r>
          </a:p>
          <a:p>
            <a:r>
              <a:rPr lang="en-US" sz="3200" smtClean="0"/>
              <a:t>Cows may abort early in the pregnancy and become temporarily infertile</a:t>
            </a:r>
          </a:p>
        </p:txBody>
      </p:sp>
      <p:pic>
        <p:nvPicPr>
          <p:cNvPr id="4" name="Rectangl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51525"/>
            <a:ext cx="2425700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" y="1676400"/>
            <a:ext cx="8305800" cy="1524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Evaluation of Cattle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0" y="3203575"/>
            <a:ext cx="3886200" cy="18256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Areas to Evaluate</a:t>
            </a:r>
            <a:endParaRPr lang="en-US" dirty="0"/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3733800"/>
          </a:xfrm>
        </p:spPr>
        <p:txBody>
          <a:bodyPr/>
          <a:lstStyle/>
          <a:p>
            <a:r>
              <a:rPr lang="en-US" sz="2800" smtClean="0"/>
              <a:t>Muscle- forearm, shoulder, back, loin, stifle, quarter</a:t>
            </a:r>
          </a:p>
          <a:p>
            <a:r>
              <a:rPr lang="en-US" sz="2800" smtClean="0"/>
              <a:t>Fat Cover- brisket, shoulder, rear flank, 12</a:t>
            </a:r>
            <a:r>
              <a:rPr lang="en-US" sz="2800" baseline="30000" smtClean="0"/>
              <a:t>th</a:t>
            </a:r>
            <a:r>
              <a:rPr lang="en-US" sz="2800" smtClean="0"/>
              <a:t> rib, cod/udder, pones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3194050"/>
            <a:ext cx="5486400" cy="36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Soundness</a:t>
            </a:r>
            <a:endParaRPr lang="en-US" sz="4800" dirty="0"/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3733800"/>
          </a:xfrm>
        </p:spPr>
        <p:txBody>
          <a:bodyPr/>
          <a:lstStyle/>
          <a:p>
            <a:r>
              <a:rPr lang="en-US" sz="2800" smtClean="0"/>
              <a:t>It is important to choose an animal that is very sound, which means it has ease when moving around.</a:t>
            </a:r>
          </a:p>
          <a:p>
            <a:r>
              <a:rPr lang="en-US" sz="2800" smtClean="0"/>
              <a:t>Look for long, deep-bodied, long fronted, well-balanced steers with level, muscular tops.</a:t>
            </a:r>
          </a:p>
          <a:p>
            <a:r>
              <a:rPr lang="en-US" sz="2800" smtClean="0"/>
              <a:t>High-quality calves walk easily and stand wide when viewed from behind. Look for well balanced steers that are attractive from a side view.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Frame size</a:t>
            </a:r>
            <a:endParaRPr lang="en-US" sz="4800" dirty="0"/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3733800"/>
          </a:xfrm>
        </p:spPr>
        <p:txBody>
          <a:bodyPr/>
          <a:lstStyle/>
          <a:p>
            <a:r>
              <a:rPr lang="en-US" sz="2800" smtClean="0"/>
              <a:t>taller, larger-framed animals tend to finish at heavier weights—sometimes too heavy to fall into the preferred weight range of 1100 to 1350 pounds when ideally finished.</a:t>
            </a:r>
          </a:p>
          <a:p>
            <a:r>
              <a:rPr lang="en-US" sz="2800" smtClean="0"/>
              <a:t>short, small-framed steers may be ideally finished at less than 1100 pounds. To avoid either extreme, you should select calves of “average” frame size for their age.</a:t>
            </a:r>
          </a:p>
        </p:txBody>
      </p:sp>
      <p:pic>
        <p:nvPicPr>
          <p:cNvPr id="4" name="Rectangl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5956300"/>
            <a:ext cx="22002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 rtlCol="0">
            <a:normAutofit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n-US" u="sng" dirty="0">
                <a:hlinkClick r:id="rId2"/>
              </a:rPr>
              <a:t>http://</a:t>
            </a:r>
            <a:r>
              <a:rPr lang="en-US" u="sng" dirty="0" smtClean="0">
                <a:hlinkClick r:id="rId2"/>
              </a:rPr>
              <a:t>beef.osu.edu/library/show.html</a:t>
            </a:r>
            <a:endParaRPr lang="en-US" u="sng" dirty="0" smtClean="0"/>
          </a:p>
          <a:p>
            <a:pPr indent="-274320" fontAlgn="auto">
              <a:spcAft>
                <a:spcPts val="0"/>
              </a:spcAft>
              <a:defRPr/>
            </a:pPr>
            <a:r>
              <a:rPr lang="en-US" u="sng" dirty="0">
                <a:hlinkClick r:id="rId3"/>
              </a:rPr>
              <a:t>http://animalscience.tamu.edu/images/pdf/beef/beef-feeds-and-feeding.pdf</a:t>
            </a:r>
            <a:r>
              <a:rPr lang="en-US" dirty="0"/>
              <a:t>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u="sng" dirty="0">
                <a:hlinkClick r:id="rId4"/>
              </a:rPr>
              <a:t>http://www.cattletoday.com/archive/2004/September/CT351.shtml</a:t>
            </a:r>
            <a:endParaRPr lang="en-US" dirty="0"/>
          </a:p>
          <a:p>
            <a:pPr indent="-274320" fontAlgn="auto">
              <a:spcAft>
                <a:spcPts val="0"/>
              </a:spcAft>
              <a:defRPr/>
            </a:pPr>
            <a:r>
              <a:rPr lang="en-US" u="sng" dirty="0">
                <a:hlinkClick r:id="rId5"/>
              </a:rPr>
              <a:t>http://animalscience.tamu.edu/ansc/beef/ANSC406/SEpps.pdf</a:t>
            </a:r>
            <a:endParaRPr lang="en-US" dirty="0"/>
          </a:p>
          <a:p>
            <a:pPr indent="-274320" fontAlgn="auto">
              <a:spcAft>
                <a:spcPts val="0"/>
              </a:spcAft>
              <a:defRPr/>
            </a:pPr>
            <a:r>
              <a:rPr lang="en-US" u="sng" dirty="0">
                <a:hlinkClick r:id="rId6"/>
              </a:rPr>
              <a:t>http://pubs.ext.vt.edu/400/400-803/400-803.html</a:t>
            </a:r>
            <a:endParaRPr lang="en-US" dirty="0"/>
          </a:p>
          <a:p>
            <a:pPr indent="-274320" fontAlgn="auto">
              <a:spcAft>
                <a:spcPts val="0"/>
              </a:spcAft>
              <a:defRPr/>
            </a:pPr>
            <a:r>
              <a:rPr lang="en-US" u="sng">
                <a:hlinkClick r:id="rId7"/>
              </a:rPr>
              <a:t>http://downloads.cas.psu.edu/4h/4HMarketSteer.pdf</a:t>
            </a:r>
            <a:endParaRPr lang="en-US"/>
          </a:p>
          <a:p>
            <a:pPr marL="68580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en-US"/>
          </a:p>
          <a:p>
            <a:pPr marL="68580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228600"/>
            <a:ext cx="3382962" cy="914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600" dirty="0" smtClean="0"/>
              <a:t>Bull</a:t>
            </a:r>
            <a:endParaRPr lang="en-US" sz="6600" dirty="0"/>
          </a:p>
        </p:txBody>
      </p:sp>
      <p:pic>
        <p:nvPicPr>
          <p:cNvPr id="2150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2057400"/>
            <a:ext cx="5024438" cy="3000375"/>
          </a:xfrm>
        </p:spPr>
      </p:pic>
      <p:sp>
        <p:nvSpPr>
          <p:cNvPr id="2150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04800" y="1295400"/>
            <a:ext cx="4876800" cy="1066800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3600" smtClean="0"/>
              <a:t>Sexually mature male</a:t>
            </a:r>
          </a:p>
        </p:txBody>
      </p: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3886200" y="5105400"/>
            <a:ext cx="502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en-US" sz="2800"/>
              <a:t>Angus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1342</TotalTime>
  <Words>2014</Words>
  <Application>Microsoft Office PowerPoint</Application>
  <PresentationFormat>On-screen Show (4:3)</PresentationFormat>
  <Paragraphs>291</Paragraphs>
  <Slides>85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0" baseType="lpstr">
      <vt:lpstr>Gill Sans MT</vt:lpstr>
      <vt:lpstr>Arial</vt:lpstr>
      <vt:lpstr>Wingdings 3</vt:lpstr>
      <vt:lpstr>Calibri</vt:lpstr>
      <vt:lpstr>Urban Pop</vt:lpstr>
      <vt:lpstr>PowerPoint Presentation</vt:lpstr>
      <vt:lpstr>Objectives</vt:lpstr>
      <vt:lpstr>Key terms</vt:lpstr>
      <vt:lpstr>Parturition</vt:lpstr>
      <vt:lpstr>Finishing</vt:lpstr>
      <vt:lpstr>TMR</vt:lpstr>
      <vt:lpstr>AGD</vt:lpstr>
      <vt:lpstr>Cattle  Terminology</vt:lpstr>
      <vt:lpstr>Bull</vt:lpstr>
      <vt:lpstr>Cow</vt:lpstr>
      <vt:lpstr>Heifer</vt:lpstr>
      <vt:lpstr>Steer</vt:lpstr>
      <vt:lpstr>Calf</vt:lpstr>
      <vt:lpstr>Breeds</vt:lpstr>
      <vt:lpstr>Dairy Cattle</vt:lpstr>
      <vt:lpstr>Ayrshire</vt:lpstr>
      <vt:lpstr>Brown Swiss</vt:lpstr>
      <vt:lpstr>Guernsey</vt:lpstr>
      <vt:lpstr>Holstein</vt:lpstr>
      <vt:lpstr>Jersey</vt:lpstr>
      <vt:lpstr>Beef Breeds</vt:lpstr>
      <vt:lpstr>British</vt:lpstr>
      <vt:lpstr>Angus</vt:lpstr>
      <vt:lpstr>Hereford</vt:lpstr>
      <vt:lpstr>Polled Hereford</vt:lpstr>
      <vt:lpstr>Red Angus</vt:lpstr>
      <vt:lpstr>Shorthorn</vt:lpstr>
      <vt:lpstr>Continental Breeds</vt:lpstr>
      <vt:lpstr>Chianina</vt:lpstr>
      <vt:lpstr>Charolais</vt:lpstr>
      <vt:lpstr>Gelbvieh</vt:lpstr>
      <vt:lpstr>Limousin</vt:lpstr>
      <vt:lpstr>Maine Anjou</vt:lpstr>
      <vt:lpstr>Simmental</vt:lpstr>
      <vt:lpstr>Texas Longhorn</vt:lpstr>
      <vt:lpstr>Bos Indicus</vt:lpstr>
      <vt:lpstr>Brahman</vt:lpstr>
      <vt:lpstr>Brangus</vt:lpstr>
      <vt:lpstr>Simbrah</vt:lpstr>
      <vt:lpstr>Santa Gertrudis</vt:lpstr>
      <vt:lpstr>Beefmaster</vt:lpstr>
      <vt:lpstr>Management Practices</vt:lpstr>
      <vt:lpstr>Methods of Identification</vt:lpstr>
      <vt:lpstr>Tattoo and Ear Tag</vt:lpstr>
      <vt:lpstr>Hot or Fire branding</vt:lpstr>
      <vt:lpstr>Freeze Branding</vt:lpstr>
      <vt:lpstr>Electronic Ear tags</vt:lpstr>
      <vt:lpstr>Why Castrate?</vt:lpstr>
      <vt:lpstr>Why Dehorn?</vt:lpstr>
      <vt:lpstr>Facilities</vt:lpstr>
      <vt:lpstr>Size of Facility</vt:lpstr>
      <vt:lpstr>Additional Specifications</vt:lpstr>
      <vt:lpstr>Feeding Heifers and Steers</vt:lpstr>
      <vt:lpstr>What type of feed do They need?</vt:lpstr>
      <vt:lpstr>How much should be fed?</vt:lpstr>
      <vt:lpstr>PowerPoint Presentation</vt:lpstr>
      <vt:lpstr>How often should they be fed?</vt:lpstr>
      <vt:lpstr>How much roughage do they need?</vt:lpstr>
      <vt:lpstr>Can I feed heifers and steers the same feed?</vt:lpstr>
      <vt:lpstr>Is feeding different at shows?</vt:lpstr>
      <vt:lpstr>Water</vt:lpstr>
      <vt:lpstr>Animal Behavior</vt:lpstr>
      <vt:lpstr>Types of behavior</vt:lpstr>
      <vt:lpstr>Herd behavior</vt:lpstr>
      <vt:lpstr>Dominance</vt:lpstr>
      <vt:lpstr>Care giving behavior</vt:lpstr>
      <vt:lpstr>Ingestive Behavior</vt:lpstr>
      <vt:lpstr>crepuscular </vt:lpstr>
      <vt:lpstr>Animal Growth and Development</vt:lpstr>
      <vt:lpstr>Measures of Growth</vt:lpstr>
      <vt:lpstr>Efficiency of Growth</vt:lpstr>
      <vt:lpstr>Puberty and Gestation period</vt:lpstr>
      <vt:lpstr>Breed Influences</vt:lpstr>
      <vt:lpstr>Animal Health</vt:lpstr>
      <vt:lpstr>Animal health</vt:lpstr>
      <vt:lpstr>Describing Diseases</vt:lpstr>
      <vt:lpstr>What’s Normal?</vt:lpstr>
      <vt:lpstr>Tuberculosis</vt:lpstr>
      <vt:lpstr>Brucellosis or “Bangs” disease</vt:lpstr>
      <vt:lpstr>Trichomoniasis</vt:lpstr>
      <vt:lpstr>Evaluation of Cattle</vt:lpstr>
      <vt:lpstr>Areas to Evaluate</vt:lpstr>
      <vt:lpstr>Soundness</vt:lpstr>
      <vt:lpstr>Frame size</vt:lpstr>
      <vt:lpstr>References</vt:lpstr>
    </vt:vector>
  </TitlesOfParts>
  <Company>College of Veterinary Medicine - Texas A&amp;M Univ.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Ljlab</dc:creator>
  <cp:lastModifiedBy>VHardy</cp:lastModifiedBy>
  <cp:revision>117</cp:revision>
  <dcterms:created xsi:type="dcterms:W3CDTF">2011-10-13T15:42:00Z</dcterms:created>
  <dcterms:modified xsi:type="dcterms:W3CDTF">2012-01-30T18:42:06Z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0008003026000000000001024120</vt:lpwstr>
  </property>
</Properties>
</file>