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5" r:id="rId2"/>
  </p:sldMasterIdLst>
  <p:notesMasterIdLst>
    <p:notesMasterId r:id="rId35"/>
  </p:notesMasterIdLst>
  <p:handoutMasterIdLst>
    <p:handoutMasterId r:id="rId36"/>
  </p:handoutMasterIdLst>
  <p:sldIdLst>
    <p:sldId id="287" r:id="rId3"/>
    <p:sldId id="256" r:id="rId4"/>
    <p:sldId id="262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010"/>
    <a:srgbClr val="90C226"/>
    <a:srgbClr val="CCFFFF"/>
    <a:srgbClr val="99FFCC"/>
    <a:srgbClr val="00CC99"/>
    <a:srgbClr val="3366FF"/>
    <a:srgbClr val="274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2" autoAdjust="0"/>
    <p:restoredTop sz="94721" autoAdjust="0"/>
  </p:normalViewPr>
  <p:slideViewPr>
    <p:cSldViewPr snapToGrid="0" showGuides="1">
      <p:cViewPr varScale="1">
        <p:scale>
          <a:sx n="70" d="100"/>
          <a:sy n="70" d="100"/>
        </p:scale>
        <p:origin x="48" y="1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0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192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7117E-D58A-422A-A81B-362E9F2EA265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38575-B761-4121-A7E4-457BB6265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6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52672-2D72-42C2-B0B5-4CADDCB794C9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BA502-DDEA-4552-B72A-9C62FF66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3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Root</a:t>
            </a:r>
            <a:r>
              <a:rPr lang="en-US" baseline="0" dirty="0" smtClean="0"/>
              <a:t> hairs is also acceptable.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A502-DDEA-4552-B72A-9C62FF6620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8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1035431" cy="688824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1433093" y="4993105"/>
            <a:ext cx="7592889" cy="924959"/>
          </a:xfrm>
          <a:solidFill>
            <a:srgbClr val="99C63D">
              <a:alpha val="60000"/>
            </a:srgbClr>
          </a:solidFill>
          <a:ln w="38100">
            <a:solidFill>
              <a:schemeClr val="accent2"/>
            </a:solidFill>
          </a:ln>
        </p:spPr>
        <p:txBody>
          <a:bodyPr anchor="b">
            <a:noAutofit/>
          </a:bodyPr>
          <a:lstStyle>
            <a:lvl1pPr algn="r">
              <a:defRPr sz="5400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Dairy Cattle Jeopardy!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6676" y="6039853"/>
            <a:ext cx="6180687" cy="818147"/>
          </a:xfrm>
          <a:solidFill>
            <a:srgbClr val="95C140">
              <a:alpha val="60000"/>
            </a:srgbClr>
          </a:solidFill>
          <a:ln w="38100">
            <a:solidFill>
              <a:schemeClr val="accent2"/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800" dirty="0" smtClean="0"/>
              <a:t>© Partnership for Environmental Education and Rural Health at 	</a:t>
            </a:r>
          </a:p>
          <a:p>
            <a:r>
              <a:rPr lang="en-US" sz="800" dirty="0" smtClean="0"/>
              <a:t>College of Veterinary Medicine &amp; Biomedical Sciences, Texas A&amp;M University  </a:t>
            </a:r>
          </a:p>
          <a:p>
            <a:r>
              <a:rPr lang="en-US" sz="800" dirty="0" smtClean="0"/>
              <a:t>Funding support from the National Institutes of Health Office of Research Infrastructure Programs (ORIP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446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9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2544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38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7389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0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79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95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me 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32703" y="357393"/>
            <a:ext cx="2099258" cy="914400"/>
          </a:xfrm>
          <a:solidFill>
            <a:schemeClr val="accent1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Category 1</a:t>
            </a:r>
            <a:endParaRPr lang="en-US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2703" y="1516491"/>
            <a:ext cx="2099258" cy="914400"/>
          </a:xfrm>
          <a:solidFill>
            <a:schemeClr val="accent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332703" y="2533920"/>
            <a:ext cx="2099258" cy="914400"/>
          </a:xfrm>
          <a:solidFill>
            <a:schemeClr val="accent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332703" y="3551349"/>
            <a:ext cx="2099258" cy="914400"/>
          </a:xfrm>
          <a:solidFill>
            <a:schemeClr val="accent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332703" y="4568778"/>
            <a:ext cx="2099258" cy="914400"/>
          </a:xfrm>
          <a:solidFill>
            <a:schemeClr val="accent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60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332703" y="5586207"/>
            <a:ext cx="2099258" cy="914400"/>
          </a:xfrm>
          <a:solidFill>
            <a:schemeClr val="accent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689537" y="357393"/>
            <a:ext cx="2099258" cy="914400"/>
          </a:xfrm>
          <a:solidFill>
            <a:schemeClr val="accent1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Category 2</a:t>
            </a:r>
            <a:endParaRPr lang="en-US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689537" y="1516491"/>
            <a:ext cx="2099258" cy="914400"/>
          </a:xfrm>
          <a:solidFill>
            <a:schemeClr val="accent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689537" y="2533920"/>
            <a:ext cx="2099258" cy="914400"/>
          </a:xfrm>
          <a:solidFill>
            <a:schemeClr val="accent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689537" y="3551349"/>
            <a:ext cx="2099258" cy="914400"/>
          </a:xfrm>
          <a:solidFill>
            <a:schemeClr val="accent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56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2689537" y="4568778"/>
            <a:ext cx="2099258" cy="914400"/>
          </a:xfrm>
          <a:solidFill>
            <a:schemeClr val="accent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61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2689537" y="5586207"/>
            <a:ext cx="2099258" cy="914400"/>
          </a:xfrm>
          <a:solidFill>
            <a:schemeClr val="accent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046371" y="357393"/>
            <a:ext cx="2099258" cy="914400"/>
          </a:xfrm>
          <a:solidFill>
            <a:schemeClr val="accent1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Category 3</a:t>
            </a:r>
            <a:endParaRPr lang="en-US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046371" y="1516491"/>
            <a:ext cx="2099258" cy="914400"/>
          </a:xfrm>
          <a:solidFill>
            <a:schemeClr val="accent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5046371" y="2533920"/>
            <a:ext cx="2099258" cy="914400"/>
          </a:xfrm>
          <a:solidFill>
            <a:schemeClr val="accent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5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5046371" y="3551349"/>
            <a:ext cx="2099258" cy="914400"/>
          </a:xfrm>
          <a:solidFill>
            <a:schemeClr val="accent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5046371" y="4568778"/>
            <a:ext cx="2099258" cy="914400"/>
          </a:xfrm>
          <a:solidFill>
            <a:schemeClr val="accent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62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5046371" y="5586207"/>
            <a:ext cx="2099258" cy="914400"/>
          </a:xfrm>
          <a:solidFill>
            <a:schemeClr val="accent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403205" y="357393"/>
            <a:ext cx="2099258" cy="914400"/>
          </a:xfrm>
          <a:solidFill>
            <a:schemeClr val="accent1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Category 4</a:t>
            </a:r>
            <a:endParaRPr lang="en-US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7403205" y="1516491"/>
            <a:ext cx="2099258" cy="914400"/>
          </a:xfrm>
          <a:solidFill>
            <a:schemeClr val="accent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7403205" y="2533920"/>
            <a:ext cx="2099258" cy="914400"/>
          </a:xfrm>
          <a:solidFill>
            <a:schemeClr val="accent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7403205" y="3551349"/>
            <a:ext cx="2099258" cy="914400"/>
          </a:xfrm>
          <a:solidFill>
            <a:schemeClr val="accent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7403205" y="4568778"/>
            <a:ext cx="2099258" cy="914400"/>
          </a:xfrm>
          <a:solidFill>
            <a:schemeClr val="accent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7403205" y="5586207"/>
            <a:ext cx="2099258" cy="914400"/>
          </a:xfrm>
          <a:solidFill>
            <a:schemeClr val="accent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9760039" y="357393"/>
            <a:ext cx="2099258" cy="914400"/>
          </a:xfrm>
          <a:solidFill>
            <a:schemeClr val="accent1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Category 5</a:t>
            </a:r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9760039" y="1516491"/>
            <a:ext cx="2099258" cy="914400"/>
          </a:xfrm>
          <a:solidFill>
            <a:schemeClr val="accent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9760039" y="2533920"/>
            <a:ext cx="2099258" cy="914400"/>
          </a:xfrm>
          <a:solidFill>
            <a:schemeClr val="accent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9760039" y="3551349"/>
            <a:ext cx="2099258" cy="914400"/>
          </a:xfrm>
          <a:solidFill>
            <a:schemeClr val="accent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9760039" y="4568778"/>
            <a:ext cx="2099258" cy="914400"/>
          </a:xfrm>
          <a:solidFill>
            <a:schemeClr val="accent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9760039" y="5586207"/>
            <a:ext cx="2099258" cy="914400"/>
          </a:xfrm>
          <a:solidFill>
            <a:schemeClr val="accent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33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You can type your own categories and points values in this game board.</a:t>
            </a:r>
          </a:p>
          <a:p>
            <a:pPr lvl="0">
              <a:spcBef>
                <a:spcPts val="1200"/>
              </a:spcBef>
            </a:pP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slides we’ve provided.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a dark box to go to that question,</a:t>
            </a:r>
            <a:r>
              <a:rPr lang="en-US" sz="1600" baseline="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then </a:t>
            </a: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click the large letter A graphic to reveal the answer. Click the triangle to return to this game board slide. </a:t>
            </a:r>
          </a:p>
          <a:p>
            <a:pPr lvl="0">
              <a:spcBef>
                <a:spcPts val="1200"/>
              </a:spcBef>
            </a:pPr>
            <a:endParaRPr lang="en-US" sz="1600" dirty="0" smtClean="0">
              <a:solidFill>
                <a:srgbClr val="7F7F7F"/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5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1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&amp;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Q"/>
          <p:cNvSpPr txBox="1"/>
          <p:nvPr userDrawn="1"/>
        </p:nvSpPr>
        <p:spPr>
          <a:xfrm>
            <a:off x="-311286" y="-74768"/>
            <a:ext cx="3171219" cy="301790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6000" dirty="0" smtClean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15" name="A"/>
          <p:cNvSpPr txBox="1"/>
          <p:nvPr userDrawn="1"/>
        </p:nvSpPr>
        <p:spPr>
          <a:xfrm>
            <a:off x="-252919" y="2729132"/>
            <a:ext cx="3112852" cy="302213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6000" dirty="0" smtClean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2754489" y="1112051"/>
            <a:ext cx="7972719" cy="17275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Type question here. </a:t>
            </a:r>
            <a:endParaRPr lang="en-US" dirty="0"/>
          </a:p>
        </p:txBody>
      </p:sp>
      <p:sp>
        <p:nvSpPr>
          <p:cNvPr id="9" name="Answer"/>
          <p:cNvSpPr>
            <a:spLocks noGrp="1"/>
          </p:cNvSpPr>
          <p:nvPr>
            <p:ph type="body" sz="quarter" idx="14" hasCustomPrompt="1"/>
          </p:nvPr>
        </p:nvSpPr>
        <p:spPr>
          <a:xfrm>
            <a:off x="2754489" y="3929975"/>
            <a:ext cx="7972719" cy="164361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Type answer here. Click the large letter A graphic to reveal the answer.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accent2">
                    <a:lumMod val="50000"/>
                    <a:alpha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2A5010">
              <a:alpha val="36078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ategory"/>
          <p:cNvSpPr>
            <a:spLocks noGrp="1"/>
          </p:cNvSpPr>
          <p:nvPr>
            <p:ph type="title" hasCustomPrompt="1"/>
          </p:nvPr>
        </p:nvSpPr>
        <p:spPr bwMode="auto">
          <a:xfrm>
            <a:off x="1133588" y="5900384"/>
            <a:ext cx="7969542" cy="781394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Type category here for reference</a:t>
            </a:r>
            <a:endParaRPr lang="en-US" dirty="0"/>
          </a:p>
        </p:txBody>
      </p:sp>
      <p:sp>
        <p:nvSpPr>
          <p:cNvPr id="14" name="Trigger answer reveal"/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2A5010">
              <a:alpha val="36078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category and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</a:t>
            </a:r>
            <a:r>
              <a:rPr lang="en-US" sz="1600" baseline="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right </a:t>
            </a: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triangle to reveal the answer. Click the left triangle to return to the game board slide. </a:t>
            </a:r>
          </a:p>
        </p:txBody>
      </p:sp>
    </p:spTree>
    <p:extLst>
      <p:ext uri="{BB962C8B-B14F-4D97-AF65-F5344CB8AC3E}">
        <p14:creationId xmlns:p14="http://schemas.microsoft.com/office/powerpoint/2010/main" val="970636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4" presetClass="emph" presetSubtype="0" fill="hold" nodeType="withEffect">
                  <p:stCondLst>
                    <p:cond delay="0"/>
                  </p:stCondLst>
                  <p:childTnLst>
                    <p:animClr clrSpc="hsl" dir="cw">
                      <p:cBhvr override="childStyle">
                        <p:cTn dur="250" fill="hold"/>
                        <p:tgtEl>
                          <p:spTgt spid="8"/>
                        </p:tgtEl>
                        <p:attrNameLst>
                          <p:attrName>style.color</p:attrName>
                        </p:attrNameLst>
                      </p:cBhvr>
                      <p:by>
                        <p:hsl h="0" s="-12549" l="-25098"/>
                      </p:by>
                    </p:animClr>
                    <p:animClr clrSpc="hsl" dir="cw"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fillcolor</p:attrName>
                        </p:attrNameLst>
                      </p:cBhvr>
                      <p:by>
                        <p:hsl h="0" s="-12549" l="-25098"/>
                      </p:by>
                    </p:animClr>
                    <p:animClr clrSpc="hsl" dir="cw"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stroke.color</p:attrName>
                        </p:attrNameLst>
                      </p:cBhvr>
                      <p:by>
                        <p:hsl h="0" s="-12549" l="-25098"/>
                      </p:by>
                    </p:animClr>
                    <p:set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3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2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0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28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37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A184-F35B-4AFC-AC27-402630BF31E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BD9D6C-B21A-4AFF-BD71-9CA00C1F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2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  <p:sldLayoutId id="2147483863" r:id="rId18"/>
    <p:sldLayoutId id="2147483864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7.xml"/><Relationship Id="rId18" Type="http://schemas.openxmlformats.org/officeDocument/2006/relationships/slide" Target="slide23.xml"/><Relationship Id="rId26" Type="http://schemas.openxmlformats.org/officeDocument/2006/relationships/slide" Target="slide32.xml"/><Relationship Id="rId3" Type="http://schemas.openxmlformats.org/officeDocument/2006/relationships/slide" Target="slide5.xml"/><Relationship Id="rId21" Type="http://schemas.openxmlformats.org/officeDocument/2006/relationships/slide" Target="slide26.xml"/><Relationship Id="rId7" Type="http://schemas.openxmlformats.org/officeDocument/2006/relationships/slide" Target="slide10.xml"/><Relationship Id="rId12" Type="http://schemas.openxmlformats.org/officeDocument/2006/relationships/slide" Target="slide16.xml"/><Relationship Id="rId17" Type="http://schemas.openxmlformats.org/officeDocument/2006/relationships/slide" Target="slide22.xml"/><Relationship Id="rId25" Type="http://schemas.openxmlformats.org/officeDocument/2006/relationships/slide" Target="slide31.xml"/><Relationship Id="rId2" Type="http://schemas.openxmlformats.org/officeDocument/2006/relationships/slide" Target="slide4.xml"/><Relationship Id="rId16" Type="http://schemas.openxmlformats.org/officeDocument/2006/relationships/slide" Target="slide20.xml"/><Relationship Id="rId20" Type="http://schemas.openxmlformats.org/officeDocument/2006/relationships/slide" Target="slide25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8.xml"/><Relationship Id="rId11" Type="http://schemas.openxmlformats.org/officeDocument/2006/relationships/slide" Target="slide14.xml"/><Relationship Id="rId24" Type="http://schemas.openxmlformats.org/officeDocument/2006/relationships/slide" Target="slide30.xml"/><Relationship Id="rId5" Type="http://schemas.openxmlformats.org/officeDocument/2006/relationships/slide" Target="slide7.xml"/><Relationship Id="rId15" Type="http://schemas.openxmlformats.org/officeDocument/2006/relationships/slide" Target="slide19.xml"/><Relationship Id="rId23" Type="http://schemas.openxmlformats.org/officeDocument/2006/relationships/slide" Target="slide29.xml"/><Relationship Id="rId10" Type="http://schemas.openxmlformats.org/officeDocument/2006/relationships/slide" Target="slide13.xml"/><Relationship Id="rId19" Type="http://schemas.openxmlformats.org/officeDocument/2006/relationships/slide" Target="slide24.xml"/><Relationship Id="rId4" Type="http://schemas.openxmlformats.org/officeDocument/2006/relationships/slide" Target="slide6.xml"/><Relationship Id="rId9" Type="http://schemas.openxmlformats.org/officeDocument/2006/relationships/slide" Target="slide12.xml"/><Relationship Id="rId14" Type="http://schemas.openxmlformats.org/officeDocument/2006/relationships/slide" Target="slide18.xml"/><Relationship Id="rId22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7301" y="5171149"/>
            <a:ext cx="7300824" cy="1067004"/>
          </a:xfrm>
          <a:solidFill>
            <a:srgbClr val="90C226">
              <a:alpha val="60000"/>
            </a:srgbClr>
          </a:solidFill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Dairy Cattle Jeopardy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02135" y="6332366"/>
            <a:ext cx="4631156" cy="461665"/>
          </a:xfrm>
          <a:prstGeom prst="rect">
            <a:avLst/>
          </a:prstGeom>
          <a:solidFill>
            <a:srgbClr val="90C226">
              <a:alpha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product of the Partnership for Environmental Education and Rural Health at 	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College of Veterinary Medicine &amp; Biomedical Sciences, Texas A&amp;M University  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Funding support from the National Center for Research Resources, National Institutes of Health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54489" y="1112051"/>
            <a:ext cx="6935421" cy="1727501"/>
          </a:xfrm>
        </p:spPr>
        <p:txBody>
          <a:bodyPr/>
          <a:lstStyle/>
          <a:p>
            <a:r>
              <a:rPr lang="en-US" dirty="0" smtClean="0"/>
              <a:t>What initiates the milk ejection process?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754489" y="3929975"/>
            <a:ext cx="7058251" cy="1643610"/>
          </a:xfrm>
        </p:spPr>
        <p:txBody>
          <a:bodyPr/>
          <a:lstStyle/>
          <a:p>
            <a:r>
              <a:rPr lang="en-US" dirty="0" smtClean="0"/>
              <a:t>Either a calf suckling or wiping the teat when milking 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/>
              <a:t>10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5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86502" y="1112051"/>
            <a:ext cx="6580580" cy="2113239"/>
          </a:xfrm>
        </p:spPr>
        <p:txBody>
          <a:bodyPr/>
          <a:lstStyle/>
          <a:p>
            <a:r>
              <a:rPr lang="en-US" dirty="0" smtClean="0"/>
              <a:t>What part of the brain receives the neural message from the spinal cord in the milk ejection process?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754489" y="3552091"/>
            <a:ext cx="7972719" cy="2021493"/>
          </a:xfrm>
        </p:spPr>
        <p:txBody>
          <a:bodyPr/>
          <a:lstStyle/>
          <a:p>
            <a:r>
              <a:rPr lang="en-US" dirty="0" smtClean="0"/>
              <a:t>The hypothalamus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6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54489" y="1112051"/>
            <a:ext cx="6607875" cy="1727501"/>
          </a:xfrm>
        </p:spPr>
        <p:txBody>
          <a:bodyPr/>
          <a:lstStyle/>
          <a:p>
            <a:r>
              <a:rPr lang="en-US" dirty="0" smtClean="0"/>
              <a:t>What hormone is released by the pituitary gland?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Oxytocin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3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are alveoli?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754489" y="3929975"/>
            <a:ext cx="6935421" cy="1643610"/>
          </a:xfrm>
        </p:spPr>
        <p:txBody>
          <a:bodyPr/>
          <a:lstStyle/>
          <a:p>
            <a:r>
              <a:rPr lang="en-US" dirty="0" smtClean="0"/>
              <a:t>They are sacs in the mammary tissue that hold milk before it is ejected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2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54489" y="1112051"/>
            <a:ext cx="6621523" cy="1727501"/>
          </a:xfrm>
        </p:spPr>
        <p:txBody>
          <a:bodyPr/>
          <a:lstStyle/>
          <a:p>
            <a:r>
              <a:rPr lang="en-US" dirty="0" smtClean="0"/>
              <a:t>What is oxytocin’s target tissue in the mammary system and what does it do?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754489" y="3446585"/>
            <a:ext cx="6512341" cy="2127000"/>
          </a:xfrm>
        </p:spPr>
        <p:txBody>
          <a:bodyPr/>
          <a:lstStyle/>
          <a:p>
            <a:r>
              <a:rPr lang="en-US" dirty="0" smtClean="0"/>
              <a:t>Alveoli, it makes them contract and eject milk!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What’s wrong? questions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follow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9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54490" y="1112051"/>
            <a:ext cx="7017308" cy="1727501"/>
          </a:xfrm>
        </p:spPr>
        <p:txBody>
          <a:bodyPr/>
          <a:lstStyle/>
          <a:p>
            <a:r>
              <a:rPr lang="en-US" dirty="0" smtClean="0"/>
              <a:t>The number one cause of economic loss in the dairy industry is…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754489" y="3411415"/>
            <a:ext cx="7972719" cy="2162170"/>
          </a:xfrm>
        </p:spPr>
        <p:txBody>
          <a:bodyPr/>
          <a:lstStyle/>
          <a:p>
            <a:r>
              <a:rPr lang="en-US" dirty="0" smtClean="0"/>
              <a:t>Mastitis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/>
              <a:t>10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9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Lactating! It takes a </a:t>
            </a:r>
            <a:r>
              <a:rPr lang="en-US" u="sng" dirty="0" smtClean="0"/>
              <a:t>lot</a:t>
            </a:r>
            <a:r>
              <a:rPr lang="en-US" dirty="0" smtClean="0"/>
              <a:t> of energy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3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70509" y="594647"/>
            <a:ext cx="6710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What is a likely cause of a cow loosing weight after she has had a baby?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7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31911" y="675322"/>
            <a:ext cx="6921774" cy="1727501"/>
          </a:xfrm>
        </p:spPr>
        <p:txBody>
          <a:bodyPr/>
          <a:lstStyle/>
          <a:p>
            <a:r>
              <a:rPr lang="en-US" dirty="0" smtClean="0"/>
              <a:t>Cows with this have a hard time standing, usually have a fast heartbeat, and can go into a coma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Milk fever (Hypocalcaemia)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6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are three symptoms of Ketosis?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754489" y="3411940"/>
            <a:ext cx="7071899" cy="2161645"/>
          </a:xfrm>
        </p:spPr>
        <p:txBody>
          <a:bodyPr/>
          <a:lstStyle/>
          <a:p>
            <a:r>
              <a:rPr lang="en-US" dirty="0" smtClean="0"/>
              <a:t>Weight loss, reduced milk yield, reduced appetite, dull coat, fever, low blood sugar, smell of acetone in milk/breath, nervousness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8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 Placeholder 117"/>
          <p:cNvSpPr>
            <a:spLocks noGrp="1"/>
          </p:cNvSpPr>
          <p:nvPr>
            <p:ph type="body" sz="quarter" idx="13"/>
          </p:nvPr>
        </p:nvSpPr>
        <p:spPr>
          <a:solidFill>
            <a:srgbClr val="90C226"/>
          </a:solidFill>
          <a:ln w="38100"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What am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I?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8" name="Text Placeholder 12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10</a:t>
            </a:r>
            <a:endParaRPr lang="en-US" dirty="0"/>
          </a:p>
        </p:txBody>
      </p:sp>
      <p:sp>
        <p:nvSpPr>
          <p:cNvPr id="133" name="Text Placeholder 13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sldjump"/>
              </a:rPr>
              <a:t>20</a:t>
            </a:r>
            <a:endParaRPr lang="en-US" dirty="0"/>
          </a:p>
        </p:txBody>
      </p:sp>
      <p:sp>
        <p:nvSpPr>
          <p:cNvPr id="138" name="Text Placeholder 13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 smtClean="0">
                <a:hlinkClick r:id="rId4" action="ppaction://hlinksldjump"/>
              </a:rPr>
              <a:t>30</a:t>
            </a:r>
            <a:endParaRPr lang="en-US" dirty="0"/>
          </a:p>
        </p:txBody>
      </p:sp>
      <p:sp>
        <p:nvSpPr>
          <p:cNvPr id="143" name="Text Placeholder 14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 smtClean="0">
                <a:hlinkClick r:id="rId5" action="ppaction://hlinksldjump"/>
              </a:rPr>
              <a:t>40</a:t>
            </a:r>
            <a:endParaRPr lang="en-US" dirty="0"/>
          </a:p>
        </p:txBody>
      </p:sp>
      <p:sp>
        <p:nvSpPr>
          <p:cNvPr id="148" name="Text Placeholder 14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 smtClean="0">
                <a:hlinkClick r:id="rId6" action="ppaction://hlinksldjump"/>
              </a:rPr>
              <a:t>50</a:t>
            </a:r>
            <a:endParaRPr lang="en-US" dirty="0"/>
          </a:p>
        </p:txBody>
      </p:sp>
      <p:sp>
        <p:nvSpPr>
          <p:cNvPr id="119" name="Text Placeholder 118"/>
          <p:cNvSpPr>
            <a:spLocks noGrp="1"/>
          </p:cNvSpPr>
          <p:nvPr>
            <p:ph type="body" sz="quarter" idx="14"/>
          </p:nvPr>
        </p:nvSpPr>
        <p:spPr>
          <a:solidFill>
            <a:srgbClr val="90C226"/>
          </a:solidFill>
          <a:ln w="38100"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Got milk?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9" name="Text Placeholder 12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>
                <a:hlinkClick r:id="rId7" action="ppaction://hlinksldjump"/>
              </a:rPr>
              <a:t>10</a:t>
            </a:r>
            <a:endParaRPr lang="en-US" dirty="0"/>
          </a:p>
        </p:txBody>
      </p:sp>
      <p:sp>
        <p:nvSpPr>
          <p:cNvPr id="134" name="Text Placeholder 13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>
                <a:hlinkClick r:id="rId8" action="ppaction://hlinksldjump"/>
              </a:rPr>
              <a:t>20</a:t>
            </a:r>
            <a:endParaRPr lang="en-US" dirty="0"/>
          </a:p>
        </p:txBody>
      </p:sp>
      <p:sp>
        <p:nvSpPr>
          <p:cNvPr id="139" name="Text Placeholder 13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 smtClean="0">
                <a:hlinkClick r:id="rId9" action="ppaction://hlinksldjump"/>
              </a:rPr>
              <a:t>30</a:t>
            </a:r>
            <a:endParaRPr lang="en-US" dirty="0"/>
          </a:p>
        </p:txBody>
      </p:sp>
      <p:sp>
        <p:nvSpPr>
          <p:cNvPr id="144" name="Text Placeholder 143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 smtClean="0">
                <a:hlinkClick r:id="rId10" action="ppaction://hlinksldjump"/>
              </a:rPr>
              <a:t>40</a:t>
            </a:r>
            <a:endParaRPr lang="en-US" dirty="0"/>
          </a:p>
        </p:txBody>
      </p:sp>
      <p:sp>
        <p:nvSpPr>
          <p:cNvPr id="149" name="Text Placeholder 14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 smtClean="0">
                <a:hlinkClick r:id="rId11" action="ppaction://hlinksldjump"/>
              </a:rPr>
              <a:t>50</a:t>
            </a:r>
            <a:endParaRPr lang="en-US" dirty="0"/>
          </a:p>
        </p:txBody>
      </p:sp>
      <p:sp>
        <p:nvSpPr>
          <p:cNvPr id="120" name="Text Placeholder 119"/>
          <p:cNvSpPr>
            <a:spLocks noGrp="1"/>
          </p:cNvSpPr>
          <p:nvPr>
            <p:ph type="body" sz="quarter" idx="15"/>
          </p:nvPr>
        </p:nvSpPr>
        <p:spPr>
          <a:solidFill>
            <a:srgbClr val="90C226"/>
          </a:solidFill>
          <a:ln w="38100"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What’s wrong?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0" name="Text Placeholder 12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>
                <a:hlinkClick r:id="rId12" action="ppaction://hlinksldjump"/>
              </a:rPr>
              <a:t>10</a:t>
            </a:r>
            <a:endParaRPr lang="en-US" dirty="0"/>
          </a:p>
        </p:txBody>
      </p:sp>
      <p:sp>
        <p:nvSpPr>
          <p:cNvPr id="135" name="Text Placeholder 13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smtClean="0">
                <a:hlinkClick r:id="rId13" action="ppaction://hlinksldjump"/>
              </a:rPr>
              <a:t>20</a:t>
            </a:r>
            <a:endParaRPr lang="en-US" dirty="0"/>
          </a:p>
        </p:txBody>
      </p:sp>
      <p:sp>
        <p:nvSpPr>
          <p:cNvPr id="140" name="Text Placeholder 13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smtClean="0">
                <a:hlinkClick r:id="rId14" action="ppaction://hlinksldjump"/>
              </a:rPr>
              <a:t>30</a:t>
            </a:r>
            <a:endParaRPr lang="en-US" dirty="0"/>
          </a:p>
        </p:txBody>
      </p:sp>
      <p:sp>
        <p:nvSpPr>
          <p:cNvPr id="145" name="Text Placeholder 14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 smtClean="0">
                <a:hlinkClick r:id="rId15" action="ppaction://hlinksldjump"/>
              </a:rPr>
              <a:t>40</a:t>
            </a:r>
            <a:endParaRPr lang="en-US" dirty="0"/>
          </a:p>
        </p:txBody>
      </p:sp>
      <p:sp>
        <p:nvSpPr>
          <p:cNvPr id="150" name="Text Placeholder 14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 smtClean="0">
                <a:hlinkClick r:id="rId16" action="ppaction://hlinksldjump"/>
              </a:rPr>
              <a:t>50</a:t>
            </a:r>
            <a:endParaRPr lang="en-US" dirty="0"/>
          </a:p>
        </p:txBody>
      </p:sp>
      <p:sp>
        <p:nvSpPr>
          <p:cNvPr id="126" name="Text Placeholder 125"/>
          <p:cNvSpPr>
            <a:spLocks noGrp="1"/>
          </p:cNvSpPr>
          <p:nvPr>
            <p:ph type="body" sz="quarter" idx="16"/>
          </p:nvPr>
        </p:nvSpPr>
        <p:spPr>
          <a:solidFill>
            <a:srgbClr val="90C226"/>
          </a:solidFill>
          <a:ln w="38100"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Milking Parlors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1" name="Text Placeholder 13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>
                <a:hlinkClick r:id="rId17" action="ppaction://hlinksldjump"/>
              </a:rPr>
              <a:t>10</a:t>
            </a:r>
            <a:endParaRPr lang="en-US" dirty="0"/>
          </a:p>
        </p:txBody>
      </p:sp>
      <p:sp>
        <p:nvSpPr>
          <p:cNvPr id="136" name="Text Placeholder 13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smtClean="0">
                <a:hlinkClick r:id="rId18" action="ppaction://hlinksldjump"/>
              </a:rPr>
              <a:t>20</a:t>
            </a:r>
            <a:endParaRPr lang="en-US" dirty="0"/>
          </a:p>
        </p:txBody>
      </p:sp>
      <p:sp>
        <p:nvSpPr>
          <p:cNvPr id="141" name="Text Placeholder 14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>
                <a:hlinkClick r:id="rId19" action="ppaction://hlinksldjump"/>
              </a:rPr>
              <a:t>30</a:t>
            </a:r>
            <a:endParaRPr lang="en-US" dirty="0"/>
          </a:p>
        </p:txBody>
      </p:sp>
      <p:sp>
        <p:nvSpPr>
          <p:cNvPr id="146" name="Text Placeholder 14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 smtClean="0">
                <a:hlinkClick r:id="rId20" action="ppaction://hlinksldjump"/>
              </a:rPr>
              <a:t>40</a:t>
            </a:r>
            <a:endParaRPr lang="en-US" dirty="0"/>
          </a:p>
        </p:txBody>
      </p:sp>
      <p:sp>
        <p:nvSpPr>
          <p:cNvPr id="151" name="Text Placeholder 15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 smtClean="0">
                <a:hlinkClick r:id="rId21" action="ppaction://hlinksldjump"/>
              </a:rPr>
              <a:t>50</a:t>
            </a:r>
            <a:endParaRPr lang="en-US" dirty="0"/>
          </a:p>
        </p:txBody>
      </p:sp>
      <p:sp>
        <p:nvSpPr>
          <p:cNvPr id="127" name="Text Placeholder 126"/>
          <p:cNvSpPr>
            <a:spLocks noGrp="1"/>
          </p:cNvSpPr>
          <p:nvPr>
            <p:ph type="body" sz="quarter" idx="17"/>
          </p:nvPr>
        </p:nvSpPr>
        <p:spPr>
          <a:solidFill>
            <a:srgbClr val="90C226"/>
          </a:solidFill>
          <a:ln w="38100"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Miscellaneous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2" name="Text Placeholder 13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>
                <a:hlinkClick r:id="rId22" action="ppaction://hlinksldjump"/>
              </a:rPr>
              <a:t>10</a:t>
            </a:r>
            <a:endParaRPr lang="en-US" dirty="0"/>
          </a:p>
        </p:txBody>
      </p:sp>
      <p:sp>
        <p:nvSpPr>
          <p:cNvPr id="137" name="Text Placeholder 13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>
                <a:hlinkClick r:id="rId23" action="ppaction://hlinksldjump"/>
              </a:rPr>
              <a:t>20</a:t>
            </a:r>
            <a:endParaRPr lang="en-US" dirty="0"/>
          </a:p>
        </p:txBody>
      </p:sp>
      <p:sp>
        <p:nvSpPr>
          <p:cNvPr id="142" name="Text Placeholder 14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>
                <a:hlinkClick r:id="rId24" action="ppaction://hlinksldjump"/>
              </a:rPr>
              <a:t>30</a:t>
            </a:r>
            <a:endParaRPr lang="en-US" dirty="0"/>
          </a:p>
        </p:txBody>
      </p:sp>
      <p:sp>
        <p:nvSpPr>
          <p:cNvPr id="147" name="Text Placeholder 14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 smtClean="0">
                <a:hlinkClick r:id="rId25" action="ppaction://hlinksldjump"/>
              </a:rPr>
              <a:t>40</a:t>
            </a:r>
            <a:endParaRPr lang="en-US" dirty="0"/>
          </a:p>
        </p:txBody>
      </p:sp>
      <p:sp>
        <p:nvSpPr>
          <p:cNvPr id="152" name="Text Placeholder 151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 smtClean="0">
                <a:hlinkClick r:id="rId26" action="ppaction://hlinksldjump"/>
              </a:rPr>
              <a:t>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6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mastitis?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754490" y="3929975"/>
            <a:ext cx="6648818" cy="1643610"/>
          </a:xfrm>
        </p:spPr>
        <p:txBody>
          <a:bodyPr/>
          <a:lstStyle/>
          <a:p>
            <a:r>
              <a:rPr lang="en-US" dirty="0" smtClean="0"/>
              <a:t>Mastitis is inflammation of the udder due to a bacterial infection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2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Milking Parlor questions </a:t>
            </a:r>
            <a:r>
              <a:rPr lang="en-US" dirty="0" smtClean="0"/>
              <a:t>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54489" y="1112051"/>
            <a:ext cx="6935421" cy="1727501"/>
          </a:xfrm>
        </p:spPr>
        <p:txBody>
          <a:bodyPr/>
          <a:lstStyle/>
          <a:p>
            <a:r>
              <a:rPr lang="en-US" dirty="0" smtClean="0"/>
              <a:t>What is one type of milking parlor we discussed?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754489" y="3929975"/>
            <a:ext cx="6348641" cy="1643610"/>
          </a:xfrm>
        </p:spPr>
        <p:txBody>
          <a:bodyPr/>
          <a:lstStyle/>
          <a:p>
            <a:r>
              <a:rPr lang="en-US" dirty="0" smtClean="0"/>
              <a:t>Parallel, herringbone, or rotary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/>
              <a:t>10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6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54489" y="1112051"/>
            <a:ext cx="6038385" cy="1727501"/>
          </a:xfrm>
        </p:spPr>
        <p:txBody>
          <a:bodyPr/>
          <a:lstStyle/>
          <a:p>
            <a:r>
              <a:rPr lang="en-US" dirty="0" smtClean="0"/>
              <a:t>Which milking parlor is circular and moves?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Rotary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0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54490" y="1112051"/>
            <a:ext cx="6880830" cy="1727501"/>
          </a:xfrm>
        </p:spPr>
        <p:txBody>
          <a:bodyPr/>
          <a:lstStyle/>
          <a:p>
            <a:r>
              <a:rPr lang="en-US" dirty="0" smtClean="0"/>
              <a:t>Which milking parlor has cows at a 90 degree angle from each other?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754488" y="3548163"/>
            <a:ext cx="5707123" cy="2025422"/>
          </a:xfrm>
        </p:spPr>
        <p:txBody>
          <a:bodyPr/>
          <a:lstStyle/>
          <a:p>
            <a:r>
              <a:rPr lang="en-US" dirty="0" smtClean="0"/>
              <a:t>Parallel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0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Which milking parlor has cows slightly slanted?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754489" y="3929975"/>
            <a:ext cx="5940961" cy="1643610"/>
          </a:xfrm>
        </p:spPr>
        <p:txBody>
          <a:bodyPr/>
          <a:lstStyle/>
          <a:p>
            <a:r>
              <a:rPr lang="en-US" dirty="0" smtClean="0"/>
              <a:t>Herringbone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54490" y="1112051"/>
            <a:ext cx="6566932" cy="1727501"/>
          </a:xfrm>
        </p:spPr>
        <p:txBody>
          <a:bodyPr/>
          <a:lstStyle/>
          <a:p>
            <a:r>
              <a:rPr lang="en-US" dirty="0" smtClean="0"/>
              <a:t>Why do cows teats often drip with milk before being milked?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754490" y="3929975"/>
            <a:ext cx="6348640" cy="1643610"/>
          </a:xfrm>
        </p:spPr>
        <p:txBody>
          <a:bodyPr/>
          <a:lstStyle/>
          <a:p>
            <a:r>
              <a:rPr lang="en-US" dirty="0" smtClean="0"/>
              <a:t>It is a neural response. She is conditioned and she knows that she is about to be milked.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9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Miscellaneous questions </a:t>
            </a:r>
            <a:r>
              <a:rPr lang="en-US" dirty="0" smtClean="0"/>
              <a:t>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1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54490" y="1112051"/>
            <a:ext cx="6676114" cy="1727501"/>
          </a:xfrm>
        </p:spPr>
        <p:txBody>
          <a:bodyPr/>
          <a:lstStyle/>
          <a:p>
            <a:r>
              <a:rPr lang="en-US" dirty="0" smtClean="0"/>
              <a:t>What kind of animals produce milk (Hint: we are one of them!)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754490" y="3400425"/>
            <a:ext cx="3770136" cy="2173160"/>
          </a:xfrm>
        </p:spPr>
        <p:txBody>
          <a:bodyPr/>
          <a:lstStyle/>
          <a:p>
            <a:r>
              <a:rPr lang="en-US" dirty="0" smtClean="0"/>
              <a:t>Mammals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/>
              <a:t>10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4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How long does a cow produc</a:t>
            </a:r>
            <a:r>
              <a:rPr lang="en-US" dirty="0" smtClean="0"/>
              <a:t>e milk (months)?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754490" y="3486150"/>
            <a:ext cx="3770136" cy="2087435"/>
          </a:xfrm>
        </p:spPr>
        <p:txBody>
          <a:bodyPr/>
          <a:lstStyle/>
          <a:p>
            <a:r>
              <a:rPr lang="en-US" dirty="0" smtClean="0"/>
              <a:t>10 months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42" y="1975801"/>
            <a:ext cx="5362875" cy="364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4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What am I? questions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follow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0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the “dry off” period?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 dry off period is a time where no milk is produced (after stopping lactation and before the next calving)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51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How many pounds of milk will an average Holstein cow produce in 305 days?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20,000lbs!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" t="25690" r="22397" b="4234"/>
          <a:stretch/>
        </p:blipFill>
        <p:spPr>
          <a:xfrm>
            <a:off x="5948229" y="2717289"/>
            <a:ext cx="4110028" cy="264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6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90966" y="260124"/>
            <a:ext cx="6949069" cy="2539301"/>
          </a:xfrm>
        </p:spPr>
        <p:txBody>
          <a:bodyPr/>
          <a:lstStyle/>
          <a:p>
            <a:r>
              <a:rPr lang="en-US" dirty="0" smtClean="0"/>
              <a:t>Describe one LOGICAL reason why we </a:t>
            </a:r>
            <a:r>
              <a:rPr lang="en-US" u="sng" dirty="0" smtClean="0"/>
              <a:t>should or should not</a:t>
            </a:r>
            <a:r>
              <a:rPr lang="en-US" dirty="0" smtClean="0"/>
              <a:t> utilize hormones or antibiotics in the diary industry…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754489" y="4026090"/>
            <a:ext cx="7972719" cy="878755"/>
          </a:xfrm>
        </p:spPr>
        <p:txBody>
          <a:bodyPr/>
          <a:lstStyle/>
          <a:p>
            <a:r>
              <a:rPr lang="en-US" dirty="0" smtClean="0"/>
              <a:t>Varies…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5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072710" y="2634834"/>
            <a:ext cx="5336275" cy="777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DON’T use emotional reasoning!!!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588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54489" y="-116247"/>
            <a:ext cx="6949068" cy="1727501"/>
          </a:xfrm>
        </p:spPr>
        <p:txBody>
          <a:bodyPr/>
          <a:lstStyle/>
          <a:p>
            <a:r>
              <a:rPr lang="en-US" dirty="0" smtClean="0"/>
              <a:t>What’s black and white and milked all over?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Holstein!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/>
              <a:t>10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Category 1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02" y="842457"/>
            <a:ext cx="6496683" cy="4641068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55163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09081" y="23047"/>
            <a:ext cx="6566932" cy="1727501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1. </a:t>
            </a:r>
            <a:r>
              <a:rPr lang="en-US" dirty="0" smtClean="0"/>
              <a:t>What breed am I?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2. </a:t>
            </a:r>
            <a:r>
              <a:rPr lang="en-US" dirty="0" smtClean="0"/>
              <a:t>From w</a:t>
            </a:r>
            <a:r>
              <a:rPr lang="en-US" dirty="0" smtClean="0"/>
              <a:t>hat country did I originat</a:t>
            </a:r>
            <a:r>
              <a:rPr lang="en-US" dirty="0" smtClean="0"/>
              <a:t>e? (10pts each)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09081" y="4923471"/>
            <a:ext cx="6008511" cy="67403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Brown Swiss</a:t>
            </a:r>
          </a:p>
          <a:p>
            <a:pPr marL="514350" indent="-514350">
              <a:buAutoNum type="arabicPeriod"/>
            </a:pPr>
            <a:r>
              <a:rPr lang="en-US" dirty="0" smtClean="0"/>
              <a:t>Switzerland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1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370" y="1750548"/>
            <a:ext cx="4276803" cy="3017819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09512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04026" y="-177748"/>
            <a:ext cx="7208377" cy="1727501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1. </a:t>
            </a:r>
            <a:r>
              <a:rPr lang="en-US" dirty="0" smtClean="0"/>
              <a:t>What breed am I?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2. </a:t>
            </a:r>
            <a:r>
              <a:rPr lang="en-US" dirty="0" smtClean="0"/>
              <a:t>What am I known for (15pts each!)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Jersey</a:t>
            </a:r>
          </a:p>
          <a:p>
            <a:pPr marL="514350" indent="-514350">
              <a:buAutoNum type="arabicPeriod"/>
            </a:pPr>
            <a:r>
              <a:rPr lang="en-US" dirty="0" smtClean="0"/>
              <a:t>Feminine characteristics or high butterfat content in milk</a:t>
            </a:r>
            <a:endParaRPr lang="en-US" dirty="0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1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492" y="1332874"/>
            <a:ext cx="4426930" cy="312011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18091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54488" y="-7878"/>
            <a:ext cx="7972719" cy="1727501"/>
          </a:xfrm>
        </p:spPr>
        <p:txBody>
          <a:bodyPr/>
          <a:lstStyle/>
          <a:p>
            <a:r>
              <a:rPr lang="en-US" dirty="0" smtClean="0"/>
              <a:t>1. What breed am I?</a:t>
            </a:r>
          </a:p>
          <a:p>
            <a:r>
              <a:rPr lang="en-US" dirty="0" smtClean="0"/>
              <a:t>2. What am I known for? (20pts each)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Guernsey</a:t>
            </a:r>
          </a:p>
          <a:p>
            <a:pPr marL="514350" indent="-514350">
              <a:buAutoNum type="arabicPeriod"/>
            </a:pPr>
            <a:r>
              <a:rPr lang="en-US" dirty="0" smtClean="0"/>
              <a:t>Golden milk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1</a:t>
            </a:r>
            <a:endParaRPr lang="en-US" dirty="0"/>
          </a:p>
        </p:txBody>
      </p:sp>
      <p:pic>
        <p:nvPicPr>
          <p:cNvPr id="1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49" y="1433897"/>
            <a:ext cx="5928182" cy="423272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64973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54490" y="-183464"/>
            <a:ext cx="7153786" cy="1727501"/>
          </a:xfrm>
        </p:spPr>
        <p:txBody>
          <a:bodyPr/>
          <a:lstStyle/>
          <a:p>
            <a:r>
              <a:rPr lang="en-US" dirty="0" smtClean="0"/>
              <a:t>What am I known for?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536126" y="4062268"/>
            <a:ext cx="7972719" cy="940121"/>
          </a:xfrm>
        </p:spPr>
        <p:txBody>
          <a:bodyPr/>
          <a:lstStyle/>
          <a:p>
            <a:r>
              <a:rPr lang="en-US" dirty="0" smtClean="0"/>
              <a:t>Excellent grazing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1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84" y="1173617"/>
            <a:ext cx="6149976" cy="439467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1021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Got milk? </a:t>
            </a:r>
            <a:r>
              <a:rPr lang="en-US" dirty="0" smtClean="0"/>
              <a:t>questions </a:t>
            </a:r>
            <a:r>
              <a:rPr lang="en-US" dirty="0" smtClean="0"/>
              <a:t>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7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Game Boar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8496B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ame Boar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8496B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5A615D8-B8BD-46C7-B02E-9D0A6A072F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637</Words>
  <Application>Microsoft Office PowerPoint</Application>
  <PresentationFormat>Widescreen</PresentationFormat>
  <Paragraphs>148</Paragraphs>
  <Slides>32</Slides>
  <Notes>1</Notes>
  <HiddenSlides>30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Corbel</vt:lpstr>
      <vt:lpstr>Times New Roman</vt:lpstr>
      <vt:lpstr>Trebuchet MS</vt:lpstr>
      <vt:lpstr>Wingdings 3</vt:lpstr>
      <vt:lpstr>Facet</vt:lpstr>
      <vt:lpstr>Dairy Cattle Jeopardy!</vt:lpstr>
      <vt:lpstr>PowerPoint Presentation</vt:lpstr>
      <vt:lpstr>What am I? questions follow</vt:lpstr>
      <vt:lpstr>Category 1</vt:lpstr>
      <vt:lpstr>Category 1</vt:lpstr>
      <vt:lpstr>Category 1</vt:lpstr>
      <vt:lpstr>Category 1</vt:lpstr>
      <vt:lpstr>Category 1</vt:lpstr>
      <vt:lpstr>Got milk? questions follow</vt:lpstr>
      <vt:lpstr>Category 2</vt:lpstr>
      <vt:lpstr>Category 2</vt:lpstr>
      <vt:lpstr>Category 2</vt:lpstr>
      <vt:lpstr>Category 2</vt:lpstr>
      <vt:lpstr>Category 2</vt:lpstr>
      <vt:lpstr>What’s wrong? questions follow</vt:lpstr>
      <vt:lpstr>Category 3</vt:lpstr>
      <vt:lpstr>Category 3</vt:lpstr>
      <vt:lpstr>Category 3</vt:lpstr>
      <vt:lpstr>Category 3</vt:lpstr>
      <vt:lpstr>Category 3</vt:lpstr>
      <vt:lpstr>Milking Parlor questions follow</vt:lpstr>
      <vt:lpstr>Category 4</vt:lpstr>
      <vt:lpstr>Category 4</vt:lpstr>
      <vt:lpstr>Category 4</vt:lpstr>
      <vt:lpstr>Category 4</vt:lpstr>
      <vt:lpstr>Category 4</vt:lpstr>
      <vt:lpstr>Miscellaneous questions follow</vt:lpstr>
      <vt:lpstr>Category 5</vt:lpstr>
      <vt:lpstr>Category 5</vt:lpstr>
      <vt:lpstr>Category 5</vt:lpstr>
      <vt:lpstr>Category 5</vt:lpstr>
      <vt:lpstr>Category 5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2015-11-13T18:16:32Z</dcterms:created>
  <dcterms:modified xsi:type="dcterms:W3CDTF">2016-02-05T19:59:00Z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TC040014389991</vt:lpwstr>
  </property>
</Properties>
</file>