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50"/>
  </p:notesMasterIdLst>
  <p:sldIdLst>
    <p:sldId id="256" r:id="rId2"/>
    <p:sldId id="258" r:id="rId3"/>
    <p:sldId id="273" r:id="rId4"/>
    <p:sldId id="257" r:id="rId5"/>
    <p:sldId id="259" r:id="rId6"/>
    <p:sldId id="267" r:id="rId7"/>
    <p:sldId id="260" r:id="rId8"/>
    <p:sldId id="268" r:id="rId9"/>
    <p:sldId id="261" r:id="rId10"/>
    <p:sldId id="269" r:id="rId11"/>
    <p:sldId id="262" r:id="rId12"/>
    <p:sldId id="270" r:id="rId13"/>
    <p:sldId id="263" r:id="rId14"/>
    <p:sldId id="271" r:id="rId15"/>
    <p:sldId id="296" r:id="rId16"/>
    <p:sldId id="274" r:id="rId17"/>
    <p:sldId id="301" r:id="rId18"/>
    <p:sldId id="265" r:id="rId19"/>
    <p:sldId id="266" r:id="rId20"/>
    <p:sldId id="272" r:id="rId21"/>
    <p:sldId id="276" r:id="rId22"/>
    <p:sldId id="279" r:id="rId23"/>
    <p:sldId id="275" r:id="rId24"/>
    <p:sldId id="280" r:id="rId25"/>
    <p:sldId id="277" r:id="rId26"/>
    <p:sldId id="278" r:id="rId27"/>
    <p:sldId id="297" r:id="rId28"/>
    <p:sldId id="288" r:id="rId29"/>
    <p:sldId id="281" r:id="rId30"/>
    <p:sldId id="282" r:id="rId31"/>
    <p:sldId id="283" r:id="rId32"/>
    <p:sldId id="284" r:id="rId33"/>
    <p:sldId id="285" r:id="rId34"/>
    <p:sldId id="286" r:id="rId35"/>
    <p:sldId id="298" r:id="rId36"/>
    <p:sldId id="289" r:id="rId37"/>
    <p:sldId id="287" r:id="rId38"/>
    <p:sldId id="290" r:id="rId39"/>
    <p:sldId id="292" r:id="rId40"/>
    <p:sldId id="291" r:id="rId41"/>
    <p:sldId id="299" r:id="rId42"/>
    <p:sldId id="304" r:id="rId43"/>
    <p:sldId id="302" r:id="rId44"/>
    <p:sldId id="303" r:id="rId45"/>
    <p:sldId id="293" r:id="rId46"/>
    <p:sldId id="294" r:id="rId47"/>
    <p:sldId id="295"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91E"/>
    <a:srgbClr val="90C226"/>
    <a:srgbClr val="54A021"/>
    <a:srgbClr val="95C140"/>
    <a:srgbClr val="99C63D"/>
    <a:srgbClr val="93C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62687" autoAdjust="0"/>
  </p:normalViewPr>
  <p:slideViewPr>
    <p:cSldViewPr snapToGrid="0">
      <p:cViewPr varScale="1">
        <p:scale>
          <a:sx n="58" d="100"/>
          <a:sy n="58" d="100"/>
        </p:scale>
        <p:origin x="84"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E7065-0A94-4D56-9046-D76BC64950D3}" type="datetimeFigureOut">
              <a:rPr lang="en-US" smtClean="0"/>
              <a:t>2/12/2016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FD7DA-AEE3-4C6D-A069-A767148B123A}" type="slidenum">
              <a:rPr lang="en-US" smtClean="0"/>
              <a:t>‹#›</a:t>
            </a:fld>
            <a:endParaRPr lang="en-US"/>
          </a:p>
        </p:txBody>
      </p:sp>
    </p:spTree>
    <p:extLst>
      <p:ext uri="{BB962C8B-B14F-4D97-AF65-F5344CB8AC3E}">
        <p14:creationId xmlns:p14="http://schemas.microsoft.com/office/powerpoint/2010/main" val="1115513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a:t>
            </a:fld>
            <a:endParaRPr lang="en-US"/>
          </a:p>
        </p:txBody>
      </p:sp>
    </p:spTree>
    <p:extLst>
      <p:ext uri="{BB962C8B-B14F-4D97-AF65-F5344CB8AC3E}">
        <p14:creationId xmlns:p14="http://schemas.microsoft.com/office/powerpoint/2010/main" val="225550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the</a:t>
            </a:r>
            <a:r>
              <a:rPr lang="en-US" baseline="0" dirty="0" smtClean="0"/>
              <a:t> dry off and calving period, no milk is produced by the cow</a:t>
            </a:r>
          </a:p>
          <a:p>
            <a:r>
              <a:rPr lang="en-US" baseline="0" dirty="0" smtClean="0"/>
              <a:t>The red line indicates milk production.</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19</a:t>
            </a:fld>
            <a:endParaRPr lang="en-US"/>
          </a:p>
        </p:txBody>
      </p:sp>
    </p:spTree>
    <p:extLst>
      <p:ext uri="{BB962C8B-B14F-4D97-AF65-F5344CB8AC3E}">
        <p14:creationId xmlns:p14="http://schemas.microsoft.com/office/powerpoint/2010/main" val="3947932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21</a:t>
            </a:fld>
            <a:endParaRPr lang="en-US"/>
          </a:p>
        </p:txBody>
      </p:sp>
    </p:spTree>
    <p:extLst>
      <p:ext uri="{BB962C8B-B14F-4D97-AF65-F5344CB8AC3E}">
        <p14:creationId xmlns:p14="http://schemas.microsoft.com/office/powerpoint/2010/main" val="90394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https://www.youtube.com/watch?v=1Y3zuXvwXvc</a:t>
            </a:r>
          </a:p>
          <a:p>
            <a:endParaRPr lang="en-US" baseline="0" dirty="0" smtClean="0"/>
          </a:p>
          <a:p>
            <a:r>
              <a:rPr lang="en-US" baseline="0" dirty="0" smtClean="0"/>
              <a:t>This video also covers how to milk a cow and what happens with the calves!</a:t>
            </a:r>
          </a:p>
        </p:txBody>
      </p:sp>
      <p:sp>
        <p:nvSpPr>
          <p:cNvPr id="4" name="Slide Number Placeholder 3"/>
          <p:cNvSpPr>
            <a:spLocks noGrp="1"/>
          </p:cNvSpPr>
          <p:nvPr>
            <p:ph type="sldNum" sz="quarter" idx="10"/>
          </p:nvPr>
        </p:nvSpPr>
        <p:spPr/>
        <p:txBody>
          <a:bodyPr/>
          <a:lstStyle/>
          <a:p>
            <a:fld id="{8EEFD7DA-AEE3-4C6D-A069-A767148B123A}" type="slidenum">
              <a:rPr lang="en-US" smtClean="0"/>
              <a:t>22</a:t>
            </a:fld>
            <a:endParaRPr lang="en-US"/>
          </a:p>
        </p:txBody>
      </p:sp>
    </p:spTree>
    <p:extLst>
      <p:ext uri="{BB962C8B-B14F-4D97-AF65-F5344CB8AC3E}">
        <p14:creationId xmlns:p14="http://schemas.microsoft.com/office/powerpoint/2010/main" val="146741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https://www.youtube.com/watch?v=eI_Mz6i-NiY</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24</a:t>
            </a:fld>
            <a:endParaRPr lang="en-US"/>
          </a:p>
        </p:txBody>
      </p:sp>
    </p:spTree>
    <p:extLst>
      <p:ext uri="{BB962C8B-B14F-4D97-AF65-F5344CB8AC3E}">
        <p14:creationId xmlns:p14="http://schemas.microsoft.com/office/powerpoint/2010/main" val="1364799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https://www.youtube.com/watch?v=GoLfKSKX244</a:t>
            </a:r>
          </a:p>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26</a:t>
            </a:fld>
            <a:endParaRPr lang="en-US"/>
          </a:p>
        </p:txBody>
      </p:sp>
    </p:spTree>
    <p:extLst>
      <p:ext uri="{BB962C8B-B14F-4D97-AF65-F5344CB8AC3E}">
        <p14:creationId xmlns:p14="http://schemas.microsoft.com/office/powerpoint/2010/main" val="3226885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28</a:t>
            </a:fld>
            <a:endParaRPr lang="en-US"/>
          </a:p>
        </p:txBody>
      </p:sp>
    </p:spTree>
    <p:extLst>
      <p:ext uri="{BB962C8B-B14F-4D97-AF65-F5344CB8AC3E}">
        <p14:creationId xmlns:p14="http://schemas.microsoft.com/office/powerpoint/2010/main" val="331615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32</a:t>
            </a:fld>
            <a:endParaRPr lang="en-US"/>
          </a:p>
        </p:txBody>
      </p:sp>
    </p:spTree>
    <p:extLst>
      <p:ext uri="{BB962C8B-B14F-4D97-AF65-F5344CB8AC3E}">
        <p14:creationId xmlns:p14="http://schemas.microsoft.com/office/powerpoint/2010/main" val="318820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 calf</a:t>
            </a:r>
            <a:r>
              <a:rPr lang="en-US" baseline="0" dirty="0" smtClean="0"/>
              <a:t> suckles the teat on the udder, stimulating a neural response</a:t>
            </a:r>
          </a:p>
          <a:p>
            <a:r>
              <a:rPr lang="en-US" baseline="0" dirty="0" smtClean="0"/>
              <a:t>2. The neural response is transmitted to the spinal cord via nerves</a:t>
            </a:r>
          </a:p>
          <a:p>
            <a:r>
              <a:rPr lang="en-US" baseline="0" dirty="0" smtClean="0"/>
              <a:t>3. The brain (specifically hypothalamus) receives the message and causes the posterior pituitary gland to release oxytocin</a:t>
            </a:r>
          </a:p>
          <a:p>
            <a:r>
              <a:rPr lang="en-US" baseline="0" dirty="0" smtClean="0"/>
              <a:t>4. Oxytocin, a hormone, is transmitted through the bloodstream back to the alveoli (sacs that contain milk) in the mammary tissue</a:t>
            </a:r>
          </a:p>
          <a:p>
            <a:r>
              <a:rPr lang="en-US" baseline="0" dirty="0" smtClean="0"/>
              <a:t>5. Oxytocin contracts the alveoli and milk is ejected!</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35</a:t>
            </a:fld>
            <a:endParaRPr lang="en-US"/>
          </a:p>
        </p:txBody>
      </p:sp>
    </p:spTree>
    <p:extLst>
      <p:ext uri="{BB962C8B-B14F-4D97-AF65-F5344CB8AC3E}">
        <p14:creationId xmlns:p14="http://schemas.microsoft.com/office/powerpoint/2010/main" val="761434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36</a:t>
            </a:fld>
            <a:endParaRPr lang="en-US"/>
          </a:p>
        </p:txBody>
      </p:sp>
    </p:spTree>
    <p:extLst>
      <p:ext uri="{BB962C8B-B14F-4D97-AF65-F5344CB8AC3E}">
        <p14:creationId xmlns:p14="http://schemas.microsoft.com/office/powerpoint/2010/main" val="3879166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http://smallfarms.oregonstate.edu/sites/default/files/feeding_milking_cow.pdf</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39</a:t>
            </a:fld>
            <a:endParaRPr lang="en-US"/>
          </a:p>
        </p:txBody>
      </p:sp>
    </p:spTree>
    <p:extLst>
      <p:ext uri="{BB962C8B-B14F-4D97-AF65-F5344CB8AC3E}">
        <p14:creationId xmlns:p14="http://schemas.microsoft.com/office/powerpoint/2010/main" val="408464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http://aipl.arsusda.gov/kc/cowfacts.html</a:t>
            </a:r>
          </a:p>
          <a:p>
            <a:endParaRPr lang="en-US" dirty="0" smtClean="0"/>
          </a:p>
          <a:p>
            <a:endParaRPr lang="en-US" dirty="0" smtClean="0"/>
          </a:p>
          <a:p>
            <a:r>
              <a:rPr lang="en-US" dirty="0" smtClean="0"/>
              <a:t>http://www.ansc.purdue.edu/faen/dairy%20facts.html</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2</a:t>
            </a:fld>
            <a:endParaRPr lang="en-US"/>
          </a:p>
        </p:txBody>
      </p:sp>
    </p:spTree>
    <p:extLst>
      <p:ext uri="{BB962C8B-B14F-4D97-AF65-F5344CB8AC3E}">
        <p14:creationId xmlns:p14="http://schemas.microsoft.com/office/powerpoint/2010/main" val="64205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Colostrum is important for the</a:t>
            </a:r>
            <a:r>
              <a:rPr lang="en-US" baseline="0" dirty="0" smtClean="0"/>
              <a:t> calf to receive because it helps the calf fight against disease. </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40</a:t>
            </a:fld>
            <a:endParaRPr lang="en-US"/>
          </a:p>
        </p:txBody>
      </p:sp>
    </p:spTree>
    <p:extLst>
      <p:ext uri="{BB962C8B-B14F-4D97-AF65-F5344CB8AC3E}">
        <p14:creationId xmlns:p14="http://schemas.microsoft.com/office/powerpoint/2010/main" val="127885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42</a:t>
            </a:fld>
            <a:endParaRPr lang="en-US"/>
          </a:p>
        </p:txBody>
      </p:sp>
    </p:spTree>
    <p:extLst>
      <p:ext uri="{BB962C8B-B14F-4D97-AF65-F5344CB8AC3E}">
        <p14:creationId xmlns:p14="http://schemas.microsoft.com/office/powerpoint/2010/main" val="156921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Higher fertility rates</a:t>
            </a:r>
            <a:r>
              <a:rPr lang="en-US" baseline="0" dirty="0" smtClean="0"/>
              <a:t>: produces offspring every time she is bred, needs less time to recover between calves,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Sperm</a:t>
            </a:r>
            <a:r>
              <a:rPr lang="en-US" baseline="0" dirty="0" smtClean="0"/>
              <a:t> sexing is a method that producers can utilize that separates the male and female sperm. This would be very beneficial for dairy’s because they have a much higher demand for cows than they do bulls. This method has ~ 90% success rate.</a:t>
            </a:r>
          </a:p>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43</a:t>
            </a:fld>
            <a:endParaRPr lang="en-US"/>
          </a:p>
        </p:txBody>
      </p:sp>
    </p:spTree>
    <p:extLst>
      <p:ext uri="{BB962C8B-B14F-4D97-AF65-F5344CB8AC3E}">
        <p14:creationId xmlns:p14="http://schemas.microsoft.com/office/powerpoint/2010/main" val="1765427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sperm cell decides</a:t>
            </a:r>
            <a:r>
              <a:rPr lang="en-US" baseline="0" dirty="0" smtClean="0"/>
              <a:t> the sex of the fetus. Males have XY chromosomes where females have XX. Each parent gives the fetus one of their chromosomes, so the female must give the fetus an X since that is all that she has. The male dictates the sex of the baby because sperm either carry an X chromosome or a Y chromosome. If a sperm cell with an X chromosome reaches the egg first then the offspring will be a girl (XX). If a sperm cell with a Y chromosome reaches the egg first then the offspring will be a boy (XY).</a:t>
            </a:r>
          </a:p>
          <a:p>
            <a:endParaRPr lang="en-US" baseline="0" dirty="0" smtClean="0"/>
          </a:p>
          <a:p>
            <a:r>
              <a:rPr lang="en-US" baseline="0" dirty="0" smtClean="0"/>
              <a:t>Sexing sperm allows the sperm cells to be separated by which gender they will produce. This is possible because X chromosomes are heavier than Y chromosomes. This small difference in weight is detected by a machine that then applies a charge to the cells, allowing them to be separated.</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44</a:t>
            </a:fld>
            <a:endParaRPr lang="en-US"/>
          </a:p>
        </p:txBody>
      </p:sp>
    </p:spTree>
    <p:extLst>
      <p:ext uri="{BB962C8B-B14F-4D97-AF65-F5344CB8AC3E}">
        <p14:creationId xmlns:p14="http://schemas.microsoft.com/office/powerpoint/2010/main" val="3442580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45</a:t>
            </a:fld>
            <a:endParaRPr lang="en-US"/>
          </a:p>
        </p:txBody>
      </p:sp>
    </p:spTree>
    <p:extLst>
      <p:ext uri="{BB962C8B-B14F-4D97-AF65-F5344CB8AC3E}">
        <p14:creationId xmlns:p14="http://schemas.microsoft.com/office/powerpoint/2010/main" val="317946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ongoing discussion among consumers, farmers, professionals, the media, etc. Many consumers are concerned about their welfare and the media has chosen to spotlight production agriculture multiple times. Everyone is entitled to their opinion and beliefs. However, discussing each sides arguments and thoughts is beneficial to better educate both sides. This is a complicated issue and there are advantages and disadvantages to both sides of the issue.</a:t>
            </a:r>
          </a:p>
          <a:p>
            <a:endParaRPr lang="en-US" baseline="0" dirty="0" smtClean="0"/>
          </a:p>
          <a:p>
            <a:r>
              <a:rPr lang="en-US" baseline="0" dirty="0" smtClean="0"/>
              <a:t>Discuss with your class this topic and ask them if they have any thoughts/beliefs/opinions/experiences to add to these few points that you have already discussed with them. Teach your students about how to politely discuss topics such as this by being respectful of each persons thoughts. Additionally, statements based on fact rather than emotion or opinion are generally more effective when discussing controversial topics like this with two opposing views.</a:t>
            </a:r>
          </a:p>
          <a:p>
            <a:endParaRPr lang="en-US" baseline="0" dirty="0" smtClean="0"/>
          </a:p>
          <a:p>
            <a:r>
              <a:rPr lang="en-US" b="1" baseline="0" dirty="0" err="1" smtClean="0"/>
              <a:t>rbST</a:t>
            </a:r>
            <a:r>
              <a:rPr lang="en-US" b="1" baseline="0" dirty="0" smtClean="0"/>
              <a:t> = recombinant bovine </a:t>
            </a:r>
            <a:r>
              <a:rPr lang="en-US" b="1" baseline="0" dirty="0" err="1" smtClean="0"/>
              <a:t>somatropin</a:t>
            </a:r>
            <a:r>
              <a:rPr lang="en-US" b="1" baseline="0" dirty="0" smtClean="0"/>
              <a:t> (it is a synthetic version of </a:t>
            </a:r>
            <a:r>
              <a:rPr lang="en-US" b="1" baseline="0" dirty="0" err="1" smtClean="0"/>
              <a:t>bST</a:t>
            </a:r>
            <a:r>
              <a:rPr lang="en-US" b="1" baseline="0" dirty="0" smtClean="0"/>
              <a:t>)</a:t>
            </a:r>
          </a:p>
          <a:p>
            <a:endParaRPr lang="en-US" dirty="0" smtClean="0"/>
          </a:p>
          <a:p>
            <a:r>
              <a:rPr lang="en-US" dirty="0" smtClean="0"/>
              <a:t>http://www.cancer.org/cancer/cancercauses/othercarcinogens/athome/recombinant-bovine-growth-hormone</a:t>
            </a:r>
          </a:p>
          <a:p>
            <a:endParaRPr lang="en-US" dirty="0" smtClean="0"/>
          </a:p>
          <a:p>
            <a:r>
              <a:rPr lang="en-US" dirty="0" smtClean="0"/>
              <a:t>http://agricultured.org/hormone-use-in-dairy-cows/</a:t>
            </a:r>
          </a:p>
          <a:p>
            <a:endParaRPr lang="en-US" dirty="0" smtClean="0"/>
          </a:p>
          <a:p>
            <a:r>
              <a:rPr lang="en-US" dirty="0" smtClean="0"/>
              <a:t>http://www.biotech.iastate.edu/publications/biotech_info_series/Bovine_Somatotropin.html</a:t>
            </a:r>
          </a:p>
          <a:p>
            <a:endParaRPr lang="en-US" dirty="0" smtClean="0"/>
          </a:p>
          <a:p>
            <a:r>
              <a:rPr lang="en-US" dirty="0" smtClean="0"/>
              <a:t>http://foodsci.wisc.edu/news/2001/bst_qa.php</a:t>
            </a:r>
          </a:p>
          <a:p>
            <a:endParaRPr lang="en-US" dirty="0" smtClean="0"/>
          </a:p>
          <a:p>
            <a:r>
              <a:rPr lang="en-US" dirty="0" smtClean="0"/>
              <a:t>http://articles.extension.org/pages/11810/safety-of-bovine-somatotropin-bst</a:t>
            </a:r>
          </a:p>
          <a:p>
            <a:endParaRPr lang="en-US" dirty="0" smtClean="0"/>
          </a:p>
          <a:p>
            <a:r>
              <a:rPr lang="en-US" dirty="0" smtClean="0"/>
              <a:t>http://www.fda.gov/AnimalVeterinary/SafetyHealth/ProductSafetyInformation/ucm055435.htm</a:t>
            </a:r>
          </a:p>
          <a:p>
            <a:endParaRPr lang="en-US" dirty="0" smtClean="0"/>
          </a:p>
          <a:p>
            <a:r>
              <a:rPr lang="en-US" dirty="0" smtClean="0"/>
              <a:t>http://www.ansc.purdue.edu/anissue/AI7.pdf</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46</a:t>
            </a:fld>
            <a:endParaRPr lang="en-US"/>
          </a:p>
        </p:txBody>
      </p:sp>
    </p:spTree>
    <p:extLst>
      <p:ext uri="{BB962C8B-B14F-4D97-AF65-F5344CB8AC3E}">
        <p14:creationId xmlns:p14="http://schemas.microsoft.com/office/powerpoint/2010/main" val="3759781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ongoing discussion among consumers, farmers, professionals, the media, etc. Many consumers are concerned about their welfare and the media has chosen to spotlight production agriculture multiple times. Everyone is entitled to their opinion and beliefs. However, discussing each sides arguments and thoughts is beneficial to better educate both sides. This is a complicated issue and there are advantages and disadvantages to both sides of the issue.</a:t>
            </a:r>
          </a:p>
          <a:p>
            <a:endParaRPr lang="en-US" baseline="0" dirty="0" smtClean="0"/>
          </a:p>
          <a:p>
            <a:r>
              <a:rPr lang="en-US" baseline="0" dirty="0" smtClean="0"/>
              <a:t>Discuss with your class this topic and ask them if they have any thoughts/beliefs/opinions/experiences to add to these few points that you have already discussed with them. Teach your students about how to politely discuss topics such as this by being respectful of each persons thoughts. Additionally, statements based on fact rather than emotion or opinion are generally more effective when discussing controversial topics like this with two opposing views.</a:t>
            </a:r>
            <a:endParaRPr lang="en-US" dirty="0" smtClean="0"/>
          </a:p>
          <a:p>
            <a:endParaRPr lang="en-US" dirty="0" smtClean="0"/>
          </a:p>
          <a:p>
            <a:r>
              <a:rPr lang="en-US" dirty="0" smtClean="0"/>
              <a:t>http://online.liebertpub.com/doi/full/10.1089/fpd.2010.0730</a:t>
            </a:r>
          </a:p>
          <a:p>
            <a:endParaRPr lang="en-US" dirty="0" smtClean="0"/>
          </a:p>
          <a:p>
            <a:r>
              <a:rPr lang="en-US" dirty="0" smtClean="0"/>
              <a:t>http://www.nytimes.com/2011/01/26/business/26milk.html?_r=0</a:t>
            </a:r>
          </a:p>
          <a:p>
            <a:endParaRPr lang="en-US" dirty="0" smtClean="0"/>
          </a:p>
          <a:p>
            <a:r>
              <a:rPr lang="en-US" dirty="0" smtClean="0"/>
              <a:t>http://www.emeraldinsight.com/doi/full/10.1108/00070700210434570</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47</a:t>
            </a:fld>
            <a:endParaRPr lang="en-US"/>
          </a:p>
        </p:txBody>
      </p:sp>
    </p:spTree>
    <p:extLst>
      <p:ext uri="{BB962C8B-B14F-4D97-AF65-F5344CB8AC3E}">
        <p14:creationId xmlns:p14="http://schemas.microsoft.com/office/powerpoint/2010/main" val="27860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4</a:t>
            </a:fld>
            <a:endParaRPr lang="en-US"/>
          </a:p>
        </p:txBody>
      </p:sp>
    </p:spTree>
    <p:extLst>
      <p:ext uri="{BB962C8B-B14F-4D97-AF65-F5344CB8AC3E}">
        <p14:creationId xmlns:p14="http://schemas.microsoft.com/office/powerpoint/2010/main" val="1180389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Holsteins produce more gallons</a:t>
            </a:r>
            <a:r>
              <a:rPr lang="en-US" baseline="0" dirty="0" smtClean="0"/>
              <a:t> of milk on average than any other breed of cattle!</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5</a:t>
            </a:fld>
            <a:endParaRPr lang="en-US"/>
          </a:p>
        </p:txBody>
      </p:sp>
    </p:spTree>
    <p:extLst>
      <p:ext uri="{BB962C8B-B14F-4D97-AF65-F5344CB8AC3E}">
        <p14:creationId xmlns:p14="http://schemas.microsoft.com/office/powerpoint/2010/main" val="44188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golden</a:t>
            </a:r>
            <a:r>
              <a:rPr lang="en-US" baseline="0" dirty="0" smtClean="0"/>
              <a:t> color is due to high beta-carotene concentrations (like carrots!)</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11</a:t>
            </a:fld>
            <a:endParaRPr lang="en-US"/>
          </a:p>
        </p:txBody>
      </p:sp>
    </p:spTree>
    <p:extLst>
      <p:ext uri="{BB962C8B-B14F-4D97-AF65-F5344CB8AC3E}">
        <p14:creationId xmlns:p14="http://schemas.microsoft.com/office/powerpoint/2010/main" val="393026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Ayrshire</a:t>
            </a:r>
          </a:p>
          <a:p>
            <a:pPr marL="228600" indent="-228600">
              <a:buAutoNum type="arabicPeriod"/>
            </a:pPr>
            <a:r>
              <a:rPr lang="en-US" dirty="0" smtClean="0"/>
              <a:t>Holstein</a:t>
            </a:r>
          </a:p>
          <a:p>
            <a:pPr marL="228600" indent="-228600">
              <a:buAutoNum type="arabicPeriod"/>
            </a:pPr>
            <a:r>
              <a:rPr lang="en-US" dirty="0" smtClean="0"/>
              <a:t>Jersey</a:t>
            </a:r>
          </a:p>
          <a:p>
            <a:pPr marL="228600" indent="-228600">
              <a:buAutoNum type="arabicPeriod"/>
            </a:pPr>
            <a:r>
              <a:rPr lang="en-US" dirty="0" smtClean="0"/>
              <a:t>Guernsey</a:t>
            </a:r>
          </a:p>
          <a:p>
            <a:pPr marL="228600" indent="-228600">
              <a:buAutoNum type="arabicPeriod"/>
            </a:pPr>
            <a:r>
              <a:rPr lang="en-US" dirty="0" smtClean="0"/>
              <a:t>Brown Swiss</a:t>
            </a:r>
          </a:p>
          <a:p>
            <a:pPr marL="228600" indent="-228600">
              <a:buAutoNum type="arabicPeriod"/>
            </a:pPr>
            <a:endParaRPr lang="en-US" dirty="0" smtClean="0"/>
          </a:p>
          <a:p>
            <a:pPr marL="228600" indent="-228600">
              <a:buAutoNum type="arabicPeriod"/>
            </a:pP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15</a:t>
            </a:fld>
            <a:endParaRPr lang="en-US"/>
          </a:p>
        </p:txBody>
      </p:sp>
    </p:spTree>
    <p:extLst>
      <p:ext uri="{BB962C8B-B14F-4D97-AF65-F5344CB8AC3E}">
        <p14:creationId xmlns:p14="http://schemas.microsoft.com/office/powerpoint/2010/main" val="240079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16</a:t>
            </a:fld>
            <a:endParaRPr lang="en-US"/>
          </a:p>
        </p:txBody>
      </p:sp>
    </p:spTree>
    <p:extLst>
      <p:ext uri="{BB962C8B-B14F-4D97-AF65-F5344CB8AC3E}">
        <p14:creationId xmlns:p14="http://schemas.microsoft.com/office/powerpoint/2010/main" val="64950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17</a:t>
            </a:fld>
            <a:endParaRPr lang="en-US"/>
          </a:p>
        </p:txBody>
      </p:sp>
    </p:spTree>
    <p:extLst>
      <p:ext uri="{BB962C8B-B14F-4D97-AF65-F5344CB8AC3E}">
        <p14:creationId xmlns:p14="http://schemas.microsoft.com/office/powerpoint/2010/main" val="160529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Sperm</a:t>
            </a:r>
            <a:r>
              <a:rPr lang="en-US" baseline="0" dirty="0" smtClean="0"/>
              <a:t> sexting is a method that producers can utilize that separates the male and female sperm. This would be very beneficial for dairy’s because they have a much higher demand for cows than they do bulls. This method has ~ 90% success rate.</a:t>
            </a:r>
          </a:p>
        </p:txBody>
      </p:sp>
      <p:sp>
        <p:nvSpPr>
          <p:cNvPr id="4" name="Slide Number Placeholder 3"/>
          <p:cNvSpPr>
            <a:spLocks noGrp="1"/>
          </p:cNvSpPr>
          <p:nvPr>
            <p:ph type="sldNum" sz="quarter" idx="10"/>
          </p:nvPr>
        </p:nvSpPr>
        <p:spPr/>
        <p:txBody>
          <a:bodyPr/>
          <a:lstStyle/>
          <a:p>
            <a:fld id="{8EEFD7DA-AEE3-4C6D-A069-A767148B123A}" type="slidenum">
              <a:rPr lang="en-US" smtClean="0"/>
              <a:t>18</a:t>
            </a:fld>
            <a:endParaRPr lang="en-US"/>
          </a:p>
        </p:txBody>
      </p:sp>
    </p:spTree>
    <p:extLst>
      <p:ext uri="{BB962C8B-B14F-4D97-AF65-F5344CB8AC3E}">
        <p14:creationId xmlns:p14="http://schemas.microsoft.com/office/powerpoint/2010/main" val="1887163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1035431" cy="6888245"/>
          </a:xfrm>
          <a:prstGeom prst="rect">
            <a:avLst/>
          </a:prstGeom>
        </p:spPr>
      </p:pic>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33093" y="4722311"/>
            <a:ext cx="7592889" cy="1195753"/>
          </a:xfrm>
          <a:solidFill>
            <a:srgbClr val="99C63D">
              <a:alpha val="60000"/>
            </a:srgbClr>
          </a:solidFill>
          <a:ln w="38100">
            <a:noFill/>
          </a:ln>
        </p:spPr>
        <p:txBody>
          <a:bodyPr anchor="b">
            <a:noAutofit/>
          </a:bodyPr>
          <a:lstStyle>
            <a:lvl1pPr algn="r">
              <a:defRPr sz="5400" baseline="0">
                <a:solidFill>
                  <a:schemeClr val="accent2">
                    <a:lumMod val="50000"/>
                  </a:schemeClr>
                </a:solidFill>
              </a:defRPr>
            </a:lvl1pPr>
          </a:lstStyle>
          <a:p>
            <a:endParaRPr lang="en-US" dirty="0"/>
          </a:p>
        </p:txBody>
      </p:sp>
      <p:sp>
        <p:nvSpPr>
          <p:cNvPr id="3" name="Subtitle 2"/>
          <p:cNvSpPr>
            <a:spLocks noGrp="1"/>
          </p:cNvSpPr>
          <p:nvPr>
            <p:ph type="subTitle" idx="1"/>
          </p:nvPr>
        </p:nvSpPr>
        <p:spPr>
          <a:xfrm>
            <a:off x="2336676" y="5983395"/>
            <a:ext cx="6180687" cy="874605"/>
          </a:xfrm>
          <a:solidFill>
            <a:srgbClr val="95C140">
              <a:alpha val="60000"/>
            </a:srgbClr>
          </a:solidFill>
          <a:ln>
            <a:noFill/>
          </a:ln>
        </p:spPr>
        <p:txBody>
          <a:bodyPr anchor="t">
            <a:normAutofit/>
          </a:bodyPr>
          <a:lstStyle>
            <a:lvl1pPr marL="0" indent="0" algn="l">
              <a:buNone/>
              <a:defRPr sz="1000">
                <a:solidFill>
                  <a:schemeClr val="accent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solidFill>
                <a:schemeClr val="tx1"/>
              </a:solidFill>
            </a:endParaRPr>
          </a:p>
          <a:p>
            <a:endParaRPr lang="en-US" dirty="0"/>
          </a:p>
        </p:txBody>
      </p:sp>
    </p:spTree>
    <p:extLst>
      <p:ext uri="{BB962C8B-B14F-4D97-AF65-F5344CB8AC3E}">
        <p14:creationId xmlns:p14="http://schemas.microsoft.com/office/powerpoint/2010/main" val="209575019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29655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4614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87096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9150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263912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231923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132535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06016"/>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677334" y="1418253"/>
            <a:ext cx="8596668" cy="4623109"/>
          </a:xfrm>
        </p:spPr>
        <p:txBody>
          <a:bodyPr/>
          <a:lstStyle>
            <a:lvl1pPr>
              <a:defRPr sz="20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13016130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0CDF-51FA-4E7B-81DE-4ECBE83E8BAF}"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55940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860CDF-51FA-4E7B-81DE-4ECBE83E8BAF}"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342198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860CDF-51FA-4E7B-81DE-4ECBE83E8BAF}" type="datetimeFigureOut">
              <a:rPr lang="en-US" smtClean="0"/>
              <a:t>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24088601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860CDF-51FA-4E7B-81DE-4ECBE83E8BAF}" type="datetimeFigureOut">
              <a:rPr lang="en-US" smtClean="0"/>
              <a:t>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2663011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60CDF-51FA-4E7B-81DE-4ECBE83E8BAF}" type="datetimeFigureOut">
              <a:rPr lang="en-US" smtClean="0"/>
              <a:t>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40781988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60CDF-51FA-4E7B-81DE-4ECBE83E8BAF}"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36381429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60CDF-51FA-4E7B-81DE-4ECBE83E8BAF}"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6B459-3FE3-4A1B-99F5-A5C6EDAC5B35}" type="slidenum">
              <a:rPr lang="en-US" smtClean="0"/>
              <a:t>‹#›</a:t>
            </a:fld>
            <a:endParaRPr lang="en-US"/>
          </a:p>
        </p:txBody>
      </p:sp>
    </p:spTree>
    <p:extLst>
      <p:ext uri="{BB962C8B-B14F-4D97-AF65-F5344CB8AC3E}">
        <p14:creationId xmlns:p14="http://schemas.microsoft.com/office/powerpoint/2010/main" val="366368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860CDF-51FA-4E7B-81DE-4ECBE83E8BAF}" type="datetimeFigureOut">
              <a:rPr lang="en-US" smtClean="0"/>
              <a:t>2/12/2016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746B459-3FE3-4A1B-99F5-A5C6EDAC5B35}" type="slidenum">
              <a:rPr lang="en-US" smtClean="0"/>
              <a:t>‹#›</a:t>
            </a:fld>
            <a:endParaRPr lang="en-US"/>
          </a:p>
        </p:txBody>
      </p:sp>
    </p:spTree>
    <p:extLst>
      <p:ext uri="{BB962C8B-B14F-4D97-AF65-F5344CB8AC3E}">
        <p14:creationId xmlns:p14="http://schemas.microsoft.com/office/powerpoint/2010/main" val="8920644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1Y3zuXvwXvc" TargetMode="Externa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_uKt92eFzfY" TargetMode="Externa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GoLfKSKX244" TargetMode="Externa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8.jpg"/></Relationships>
</file>

<file path=ppt/slides/_rels/slide4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88.jp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3747" y="4960307"/>
            <a:ext cx="7396281" cy="1023071"/>
          </a:xfrm>
          <a:ln w="38100">
            <a:solidFill>
              <a:schemeClr val="accent2"/>
            </a:solidFill>
          </a:ln>
        </p:spPr>
        <p:txBody>
          <a:bodyPr/>
          <a:lstStyle/>
          <a:p>
            <a:r>
              <a:rPr lang="en-US" dirty="0"/>
              <a:t>Dairy </a:t>
            </a:r>
            <a:r>
              <a:rPr lang="en-US" dirty="0" smtClean="0"/>
              <a:t>Cattle: Got milk?</a:t>
            </a:r>
            <a:endParaRPr lang="en-US" dirty="0"/>
          </a:p>
        </p:txBody>
      </p:sp>
      <p:sp>
        <p:nvSpPr>
          <p:cNvPr id="3" name="Subtitle 2"/>
          <p:cNvSpPr>
            <a:spLocks noGrp="1"/>
          </p:cNvSpPr>
          <p:nvPr>
            <p:ph type="subTitle" idx="1"/>
          </p:nvPr>
        </p:nvSpPr>
        <p:spPr>
          <a:xfrm>
            <a:off x="2808638" y="6102220"/>
            <a:ext cx="5015846" cy="755780"/>
          </a:xfrm>
          <a:ln w="38100">
            <a:solidFill>
              <a:schemeClr val="accent2"/>
            </a:solidFill>
          </a:ln>
        </p:spPr>
        <p:txBody>
          <a:bodyPr>
            <a:noAutofit/>
          </a:bodyPr>
          <a:lstStyle/>
          <a:p>
            <a:r>
              <a:rPr lang="en-US" sz="800" dirty="0" smtClean="0"/>
              <a:t>© </a:t>
            </a:r>
            <a:r>
              <a:rPr lang="en-US" sz="800" dirty="0"/>
              <a:t>Partnership for Environmental Education and Rural Health at 	</a:t>
            </a:r>
          </a:p>
          <a:p>
            <a:r>
              <a:rPr lang="en-US" sz="800" dirty="0"/>
              <a:t>College of Veterinary Medicine &amp; Biomedical Sciences, Texas A&amp;M University  </a:t>
            </a:r>
          </a:p>
          <a:p>
            <a:r>
              <a:rPr lang="en-US" sz="800" dirty="0"/>
              <a:t>Funding support from the National Institutes of Health Office of Research Infrastructure Programs (</a:t>
            </a:r>
            <a:r>
              <a:rPr lang="en-US" sz="800" dirty="0" smtClean="0"/>
              <a:t>ORIP)</a:t>
            </a:r>
            <a:endParaRPr lang="en-US" sz="800" dirty="0"/>
          </a:p>
        </p:txBody>
      </p:sp>
    </p:spTree>
    <p:extLst>
      <p:ext uri="{BB962C8B-B14F-4D97-AF65-F5344CB8AC3E}">
        <p14:creationId xmlns:p14="http://schemas.microsoft.com/office/powerpoint/2010/main" val="2753587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Swiss (Switzerland)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315616"/>
            <a:ext cx="7570554" cy="5341972"/>
          </a:xfrm>
          <a:prstGeom prst="rect">
            <a:avLst/>
          </a:prstGeo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242" t="4266" r="3185" b="17849"/>
          <a:stretch/>
        </p:blipFill>
        <p:spPr>
          <a:xfrm>
            <a:off x="8463234" y="1315616"/>
            <a:ext cx="3533694" cy="5341216"/>
          </a:xfrm>
          <a:prstGeom prst="rect">
            <a:avLst/>
          </a:prstGeom>
          <a:ln w="38100">
            <a:solidFill>
              <a:schemeClr val="accent2"/>
            </a:solidFill>
          </a:ln>
        </p:spPr>
      </p:pic>
    </p:spTree>
    <p:extLst>
      <p:ext uri="{BB962C8B-B14F-4D97-AF65-F5344CB8AC3E}">
        <p14:creationId xmlns:p14="http://schemas.microsoft.com/office/powerpoint/2010/main" val="2153347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Guernsey (Isle of Guernsey – England)</a:t>
            </a:r>
            <a:endParaRPr lang="en-US" dirty="0"/>
          </a:p>
        </p:txBody>
      </p:sp>
      <p:sp>
        <p:nvSpPr>
          <p:cNvPr id="3" name="Content Placeholder 2"/>
          <p:cNvSpPr>
            <a:spLocks noGrp="1"/>
          </p:cNvSpPr>
          <p:nvPr>
            <p:ph idx="1"/>
          </p:nvPr>
        </p:nvSpPr>
        <p:spPr>
          <a:xfrm>
            <a:off x="677334" y="1418253"/>
            <a:ext cx="7452058" cy="4623109"/>
          </a:xfrm>
        </p:spPr>
        <p:txBody>
          <a:bodyPr/>
          <a:lstStyle/>
          <a:p>
            <a:r>
              <a:rPr lang="en-US" dirty="0" smtClean="0"/>
              <a:t>Guernsey are various shades of fawn and have white markings with a white switch (lighter than Ayrshire)</a:t>
            </a:r>
          </a:p>
          <a:p>
            <a:r>
              <a:rPr lang="en-US" dirty="0" smtClean="0"/>
              <a:t>Medium frame</a:t>
            </a:r>
          </a:p>
          <a:p>
            <a:r>
              <a:rPr lang="en-US" dirty="0" smtClean="0"/>
              <a:t>Second highest butterfat percentage</a:t>
            </a:r>
          </a:p>
          <a:p>
            <a:r>
              <a:rPr lang="en-US" dirty="0"/>
              <a:t>Average lactation</a:t>
            </a:r>
          </a:p>
          <a:p>
            <a:pPr lvl="1"/>
            <a:r>
              <a:rPr lang="en-US" dirty="0"/>
              <a:t>Approx. 13,000lbs in 305 days</a:t>
            </a:r>
          </a:p>
          <a:p>
            <a:r>
              <a:rPr lang="en-US" dirty="0" smtClean="0"/>
              <a:t>Known for </a:t>
            </a:r>
            <a:r>
              <a:rPr lang="en-US" u="sng" dirty="0" smtClean="0"/>
              <a:t>golden colored milk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485" t="10520" r="16785" b="9492"/>
          <a:stretch/>
        </p:blipFill>
        <p:spPr>
          <a:xfrm>
            <a:off x="990440" y="4279515"/>
            <a:ext cx="3155674" cy="24782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393" y="1313246"/>
            <a:ext cx="3896744" cy="3220449"/>
          </a:xfrm>
          <a:prstGeom prst="rect">
            <a:avLst/>
          </a:prstGeom>
          <a:ln w="38100">
            <a:solidFill>
              <a:schemeClr val="accent2"/>
            </a:solidFill>
          </a:ln>
        </p:spPr>
      </p:pic>
      <p:sp>
        <p:nvSpPr>
          <p:cNvPr id="8" name="Oval 7"/>
          <p:cNvSpPr/>
          <p:nvPr/>
        </p:nvSpPr>
        <p:spPr>
          <a:xfrm>
            <a:off x="9006214" y="3169060"/>
            <a:ext cx="1071551" cy="403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200" y="3572481"/>
            <a:ext cx="4140014" cy="3085603"/>
          </a:xfrm>
          <a:prstGeom prst="rect">
            <a:avLst/>
          </a:prstGeom>
        </p:spPr>
      </p:pic>
    </p:spTree>
    <p:extLst>
      <p:ext uri="{BB962C8B-B14F-4D97-AF65-F5344CB8AC3E}">
        <p14:creationId xmlns:p14="http://schemas.microsoft.com/office/powerpoint/2010/main" val="1946200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Guernsey (Isle of Guernsey – England)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15616"/>
            <a:ext cx="7424250" cy="5300915"/>
          </a:xfr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091" r="19591"/>
          <a:stretch/>
        </p:blipFill>
        <p:spPr>
          <a:xfrm>
            <a:off x="8277262" y="1315615"/>
            <a:ext cx="3759566" cy="5300915"/>
          </a:xfrm>
          <a:prstGeom prst="rect">
            <a:avLst/>
          </a:prstGeom>
          <a:ln w="38100">
            <a:solidFill>
              <a:schemeClr val="accent2"/>
            </a:solidFill>
          </a:ln>
        </p:spPr>
      </p:pic>
    </p:spTree>
    <p:extLst>
      <p:ext uri="{BB962C8B-B14F-4D97-AF65-F5344CB8AC3E}">
        <p14:creationId xmlns:p14="http://schemas.microsoft.com/office/powerpoint/2010/main" val="3379894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2554084"/>
            <a:ext cx="12192000" cy="4294813"/>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47799"/>
            <a:ext cx="11367370" cy="4195118"/>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3187"/>
            <a:ext cx="12192000" cy="429481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98"/>
          <a:stretch/>
        </p:blipFill>
        <p:spPr>
          <a:xfrm>
            <a:off x="8478174" y="183040"/>
            <a:ext cx="3537347" cy="2928650"/>
          </a:xfrm>
          <a:prstGeom prst="rect">
            <a:avLst/>
          </a:prstGeom>
          <a:ln w="38100">
            <a:solidFill>
              <a:schemeClr val="accent2"/>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813" y="1263419"/>
            <a:ext cx="5515280" cy="5515280"/>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64881"/>
            <a:ext cx="12192000" cy="2702222"/>
          </a:xfrm>
          <a:prstGeom prst="rect">
            <a:avLst/>
          </a:prstGeom>
        </p:spPr>
      </p:pic>
      <p:sp>
        <p:nvSpPr>
          <p:cNvPr id="2" name="Title 1"/>
          <p:cNvSpPr>
            <a:spLocks noGrp="1"/>
          </p:cNvSpPr>
          <p:nvPr>
            <p:ph type="title"/>
          </p:nvPr>
        </p:nvSpPr>
        <p:spPr/>
        <p:txBody>
          <a:bodyPr/>
          <a:lstStyle/>
          <a:p>
            <a:r>
              <a:rPr lang="en-US" dirty="0" smtClean="0"/>
              <a:t>Ayrshire (Scotland)</a:t>
            </a:r>
            <a:endParaRPr lang="en-US" dirty="0"/>
          </a:p>
        </p:txBody>
      </p:sp>
      <p:sp>
        <p:nvSpPr>
          <p:cNvPr id="3" name="Content Placeholder 2"/>
          <p:cNvSpPr>
            <a:spLocks noGrp="1"/>
          </p:cNvSpPr>
          <p:nvPr>
            <p:ph idx="1"/>
          </p:nvPr>
        </p:nvSpPr>
        <p:spPr/>
        <p:txBody>
          <a:bodyPr/>
          <a:lstStyle/>
          <a:p>
            <a:r>
              <a:rPr lang="en-US" u="sng" dirty="0"/>
              <a:t>Medium/dark red and white </a:t>
            </a:r>
            <a:r>
              <a:rPr lang="en-US" dirty="0"/>
              <a:t>(darker than Guernsey)</a:t>
            </a:r>
          </a:p>
          <a:p>
            <a:r>
              <a:rPr lang="en-US" dirty="0"/>
              <a:t>Medium sized breed</a:t>
            </a:r>
          </a:p>
          <a:p>
            <a:r>
              <a:rPr lang="en-US" dirty="0"/>
              <a:t>Average lactation</a:t>
            </a:r>
          </a:p>
          <a:p>
            <a:pPr lvl="1"/>
            <a:r>
              <a:rPr lang="en-US" dirty="0"/>
              <a:t>Approx. 14,500lbs in 305 days</a:t>
            </a:r>
          </a:p>
          <a:p>
            <a:r>
              <a:rPr lang="en-US" dirty="0"/>
              <a:t>Known for being </a:t>
            </a:r>
            <a:r>
              <a:rPr lang="en-US" u="sng" dirty="0"/>
              <a:t>excellent grazers</a:t>
            </a:r>
          </a:p>
          <a:p>
            <a:pPr lvl="1"/>
            <a:r>
              <a:rPr lang="en-US" dirty="0"/>
              <a:t>Can be used on pasture </a:t>
            </a:r>
            <a:r>
              <a:rPr lang="en-US" dirty="0" smtClean="0"/>
              <a:t>dairy’s</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9070">
            <a:off x="7403514" y="1303271"/>
            <a:ext cx="1569879" cy="11449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5276">
            <a:off x="9371690" y="826906"/>
            <a:ext cx="858875" cy="45634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0391">
            <a:off x="5534443" y="2957534"/>
            <a:ext cx="1732652" cy="1157792"/>
          </a:xfrm>
          <a:prstGeom prst="rect">
            <a:avLst/>
          </a:prstGeom>
        </p:spPr>
      </p:pic>
    </p:spTree>
    <p:extLst>
      <p:ext uri="{BB962C8B-B14F-4D97-AF65-F5344CB8AC3E}">
        <p14:creationId xmlns:p14="http://schemas.microsoft.com/office/powerpoint/2010/main" val="539422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Ayrshire (Scotland)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15616"/>
            <a:ext cx="7442538" cy="5318314"/>
          </a:xfrm>
          <a:prstGeom prst="rect">
            <a:avLst/>
          </a:prstGeom>
          <a:ln w="38100">
            <a:solidFill>
              <a:schemeClr val="accent2"/>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649" r="27497"/>
          <a:stretch/>
        </p:blipFill>
        <p:spPr>
          <a:xfrm>
            <a:off x="8242124" y="1315616"/>
            <a:ext cx="3832965" cy="5318314"/>
          </a:xfrm>
          <a:prstGeom prst="rect">
            <a:avLst/>
          </a:prstGeom>
          <a:ln w="38100">
            <a:solidFill>
              <a:schemeClr val="accent2"/>
            </a:solidFill>
          </a:ln>
        </p:spPr>
      </p:pic>
    </p:spTree>
    <p:extLst>
      <p:ext uri="{BB962C8B-B14F-4D97-AF65-F5344CB8AC3E}">
        <p14:creationId xmlns:p14="http://schemas.microsoft.com/office/powerpoint/2010/main" val="1660959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94" y="1894955"/>
            <a:ext cx="6808125" cy="4866746"/>
          </a:xfrm>
          <a:prstGeom prst="rect">
            <a:avLst/>
          </a:prstGeom>
          <a:ln w="38100">
            <a:solidFill>
              <a:schemeClr val="accent2"/>
            </a:solidFill>
          </a:ln>
        </p:spPr>
      </p:pic>
      <p:sp>
        <p:nvSpPr>
          <p:cNvPr id="2" name="Title 1"/>
          <p:cNvSpPr>
            <a:spLocks noGrp="1"/>
          </p:cNvSpPr>
          <p:nvPr>
            <p:ph type="title"/>
          </p:nvPr>
        </p:nvSpPr>
        <p:spPr/>
        <p:txBody>
          <a:bodyPr/>
          <a:lstStyle/>
          <a:p>
            <a:r>
              <a:rPr lang="en-US" dirty="0" smtClean="0"/>
              <a:t>Lets review…</a:t>
            </a:r>
            <a:endParaRPr lang="en-US" dirty="0"/>
          </a:p>
        </p:txBody>
      </p:sp>
      <p:sp>
        <p:nvSpPr>
          <p:cNvPr id="3" name="Content Placeholder 2"/>
          <p:cNvSpPr>
            <a:spLocks noGrp="1"/>
          </p:cNvSpPr>
          <p:nvPr>
            <p:ph idx="1"/>
          </p:nvPr>
        </p:nvSpPr>
        <p:spPr/>
        <p:txBody>
          <a:bodyPr/>
          <a:lstStyle/>
          <a:p>
            <a:r>
              <a:rPr lang="en-US" dirty="0" smtClean="0"/>
              <a:t>What breeds are these cows?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870" y="956032"/>
            <a:ext cx="6875163" cy="4910831"/>
          </a:xfrm>
          <a:prstGeom prst="rect">
            <a:avLst/>
          </a:prstGeom>
          <a:ln w="38100">
            <a:solidFill>
              <a:schemeClr val="accent2"/>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567" y="1758794"/>
            <a:ext cx="6759450" cy="4826248"/>
          </a:xfrm>
          <a:prstGeom prst="rect">
            <a:avLst/>
          </a:prstGeom>
          <a:ln w="38100">
            <a:solidFill>
              <a:schemeClr val="accent2"/>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947" y="1517439"/>
            <a:ext cx="7010400" cy="5000625"/>
          </a:xfrm>
          <a:prstGeom prst="rect">
            <a:avLst/>
          </a:prstGeom>
          <a:ln w="38100">
            <a:solidFill>
              <a:schemeClr val="accent2"/>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0756" y="1924972"/>
            <a:ext cx="6746261" cy="4806711"/>
          </a:xfrm>
          <a:prstGeom prst="rect">
            <a:avLst/>
          </a:prstGeom>
          <a:ln w="38100">
            <a:solidFill>
              <a:schemeClr val="accent2"/>
            </a:solidFill>
          </a:ln>
        </p:spPr>
      </p:pic>
    </p:spTree>
    <p:extLst>
      <p:ext uri="{BB962C8B-B14F-4D97-AF65-F5344CB8AC3E}">
        <p14:creationId xmlns:p14="http://schemas.microsoft.com/office/powerpoint/2010/main" val="22448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59774" y="5111490"/>
            <a:ext cx="8391455" cy="1646302"/>
          </a:xfrm>
          <a:ln>
            <a:solidFill>
              <a:schemeClr val="accent2"/>
            </a:solidFill>
          </a:ln>
        </p:spPr>
        <p:txBody>
          <a:bodyPr/>
          <a:lstStyle/>
          <a:p>
            <a:r>
              <a:rPr lang="en-US" dirty="0" smtClean="0"/>
              <a:t>How do we get milk from the cow to our milk glass?</a:t>
            </a:r>
            <a:endParaRPr lang="en-US" dirty="0"/>
          </a:p>
        </p:txBody>
      </p:sp>
    </p:spTree>
    <p:extLst>
      <p:ext uri="{BB962C8B-B14F-4D97-AF65-F5344CB8AC3E}">
        <p14:creationId xmlns:p14="http://schemas.microsoft.com/office/powerpoint/2010/main" val="4261332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3274" y="780604"/>
            <a:ext cx="1827223" cy="154151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8638" y="780604"/>
            <a:ext cx="1827223" cy="154151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027" y="780605"/>
            <a:ext cx="1827223" cy="154151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3594" y="780606"/>
            <a:ext cx="1827223" cy="154151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515" y="780607"/>
            <a:ext cx="1827223" cy="1541515"/>
          </a:xfrm>
          <a:prstGeom prst="rect">
            <a:avLst/>
          </a:prstGeom>
        </p:spPr>
      </p:pic>
      <p:sp>
        <p:nvSpPr>
          <p:cNvPr id="2" name="Title 1"/>
          <p:cNvSpPr>
            <a:spLocks noGrp="1"/>
          </p:cNvSpPr>
          <p:nvPr>
            <p:ph type="title"/>
          </p:nvPr>
        </p:nvSpPr>
        <p:spPr/>
        <p:txBody>
          <a:bodyPr/>
          <a:lstStyle/>
          <a:p>
            <a:r>
              <a:rPr lang="en-US" dirty="0" smtClean="0"/>
              <a:t>Lets think for a second…</a:t>
            </a:r>
            <a:endParaRPr lang="en-US" dirty="0"/>
          </a:p>
        </p:txBody>
      </p:sp>
      <p:sp>
        <p:nvSpPr>
          <p:cNvPr id="3" name="Content Placeholder 2"/>
          <p:cNvSpPr>
            <a:spLocks noGrp="1"/>
          </p:cNvSpPr>
          <p:nvPr>
            <p:ph idx="1"/>
          </p:nvPr>
        </p:nvSpPr>
        <p:spPr/>
        <p:txBody>
          <a:bodyPr/>
          <a:lstStyle/>
          <a:p>
            <a:r>
              <a:rPr lang="en-US" dirty="0" smtClean="0"/>
              <a:t>Do both male and female dairy cattle get milked?</a:t>
            </a:r>
          </a:p>
          <a:p>
            <a:r>
              <a:rPr lang="en-US" dirty="0" smtClean="0"/>
              <a:t>Do cows always produce milk?</a:t>
            </a:r>
          </a:p>
          <a:p>
            <a:pPr lvl="1"/>
            <a:r>
              <a:rPr lang="en-US" dirty="0" smtClean="0">
                <a:solidFill>
                  <a:schemeClr val="accent1"/>
                </a:solidFill>
              </a:rPr>
              <a:t>If no: </a:t>
            </a:r>
            <a:r>
              <a:rPr lang="en-US" dirty="0" smtClean="0"/>
              <a:t>What stimulates milk production and how long is milk produced?</a:t>
            </a:r>
          </a:p>
          <a:p>
            <a:pPr lvl="1"/>
            <a:r>
              <a:rPr lang="en-US" dirty="0" smtClean="0">
                <a:solidFill>
                  <a:schemeClr val="accent1"/>
                </a:solidFill>
              </a:rPr>
              <a:t>If yes: </a:t>
            </a:r>
            <a:r>
              <a:rPr lang="en-US" dirty="0" smtClean="0"/>
              <a:t>Why do they always produce milk?</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062" y="2712151"/>
            <a:ext cx="4885930" cy="40951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594" y="166254"/>
            <a:ext cx="3818528" cy="215586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550" y="3064520"/>
            <a:ext cx="5619126" cy="374277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1469" y="1031686"/>
            <a:ext cx="1529605" cy="129043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6154" y="1031686"/>
            <a:ext cx="1529605" cy="1290433"/>
          </a:xfrm>
          <a:prstGeom prst="rect">
            <a:avLst/>
          </a:prstGeom>
        </p:spPr>
      </p:pic>
    </p:spTree>
    <p:extLst>
      <p:ext uri="{BB962C8B-B14F-4D97-AF65-F5344CB8AC3E}">
        <p14:creationId xmlns:p14="http://schemas.microsoft.com/office/powerpoint/2010/main" val="3132288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both male and female dairy cattle get milked?</a:t>
            </a:r>
            <a:br>
              <a:rPr lang="en-US" dirty="0"/>
            </a:br>
            <a:endParaRPr lang="en-US" dirty="0"/>
          </a:p>
        </p:txBody>
      </p:sp>
      <p:sp>
        <p:nvSpPr>
          <p:cNvPr id="3" name="Content Placeholder 2"/>
          <p:cNvSpPr>
            <a:spLocks noGrp="1"/>
          </p:cNvSpPr>
          <p:nvPr>
            <p:ph idx="1"/>
          </p:nvPr>
        </p:nvSpPr>
        <p:spPr>
          <a:xfrm>
            <a:off x="677334" y="1789889"/>
            <a:ext cx="8596668" cy="4251473"/>
          </a:xfrm>
        </p:spPr>
        <p:txBody>
          <a:bodyPr/>
          <a:lstStyle/>
          <a:p>
            <a:r>
              <a:rPr lang="en-US" dirty="0" smtClean="0"/>
              <a:t>No! Only the female </a:t>
            </a:r>
            <a:r>
              <a:rPr lang="en-US" dirty="0" smtClean="0">
                <a:solidFill>
                  <a:schemeClr val="accent1"/>
                </a:solidFill>
              </a:rPr>
              <a:t>cows</a:t>
            </a:r>
            <a:r>
              <a:rPr lang="en-US" dirty="0" smtClean="0"/>
              <a:t> are milked</a:t>
            </a:r>
          </a:p>
          <a:p>
            <a:r>
              <a:rPr lang="en-US" dirty="0" smtClean="0"/>
              <a:t>So... Females are </a:t>
            </a:r>
            <a:r>
              <a:rPr lang="en-US" b="1" dirty="0" smtClean="0"/>
              <a:t>much</a:t>
            </a:r>
            <a:r>
              <a:rPr lang="en-US" dirty="0" smtClean="0"/>
              <a:t> more valuable to dairy’s than males! (in large numbers)</a:t>
            </a:r>
          </a:p>
          <a:p>
            <a:pPr lvl="1"/>
            <a:r>
              <a:rPr lang="en-US" dirty="0" smtClean="0"/>
              <a:t>A bulls main purpose in the dairy industry is for reproduction</a:t>
            </a:r>
          </a:p>
          <a:p>
            <a:pPr lvl="1"/>
            <a:endParaRPr lang="en-US" dirty="0"/>
          </a:p>
        </p:txBody>
      </p:sp>
      <p:sp>
        <p:nvSpPr>
          <p:cNvPr id="4" name="Rectangle 3"/>
          <p:cNvSpPr/>
          <p:nvPr/>
        </p:nvSpPr>
        <p:spPr>
          <a:xfrm>
            <a:off x="5842192" y="1434297"/>
            <a:ext cx="2498724" cy="673208"/>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accent2">
                    <a:lumMod val="50000"/>
                  </a:schemeClr>
                </a:solidFill>
              </a:rPr>
              <a:t>Cow:</a:t>
            </a:r>
            <a:r>
              <a:rPr lang="en-US" dirty="0" smtClean="0"/>
              <a:t> female</a:t>
            </a:r>
          </a:p>
          <a:p>
            <a:pPr algn="ctr"/>
            <a:r>
              <a:rPr lang="en-US" u="sng" dirty="0" smtClean="0">
                <a:solidFill>
                  <a:schemeClr val="accent2">
                    <a:lumMod val="50000"/>
                  </a:schemeClr>
                </a:solidFill>
              </a:rPr>
              <a:t>Bull:</a:t>
            </a:r>
            <a:r>
              <a:rPr lang="en-US" dirty="0" smtClean="0"/>
              <a:t> unaltered male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234" y="3352230"/>
            <a:ext cx="4808420" cy="3427092"/>
          </a:xfrm>
          <a:prstGeom prst="rect">
            <a:avLst/>
          </a:prstGeom>
          <a:ln w="38100">
            <a:solidFill>
              <a:schemeClr val="accent2"/>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34" y="3352230"/>
            <a:ext cx="4799428" cy="3427092"/>
          </a:xfrm>
          <a:prstGeom prst="rect">
            <a:avLst/>
          </a:prstGeom>
          <a:ln w="38100">
            <a:solidFill>
              <a:schemeClr val="accent2"/>
            </a:solidFill>
          </a:ln>
        </p:spPr>
      </p:pic>
      <p:sp>
        <p:nvSpPr>
          <p:cNvPr id="8" name="TextBox 7"/>
          <p:cNvSpPr txBox="1"/>
          <p:nvPr/>
        </p:nvSpPr>
        <p:spPr>
          <a:xfrm>
            <a:off x="1775387" y="5808543"/>
            <a:ext cx="976549" cy="369332"/>
          </a:xfrm>
          <a:prstGeom prst="rect">
            <a:avLst/>
          </a:prstGeom>
          <a:solidFill>
            <a:srgbClr val="99C63D"/>
          </a:solidFill>
          <a:ln w="38100">
            <a:solidFill>
              <a:schemeClr val="accent2"/>
            </a:solidFill>
          </a:ln>
        </p:spPr>
        <p:txBody>
          <a:bodyPr wrap="none" rtlCol="0">
            <a:spAutoFit/>
          </a:bodyPr>
          <a:lstStyle/>
          <a:p>
            <a:r>
              <a:rPr lang="en-US" dirty="0" smtClean="0"/>
              <a:t>Udder!!</a:t>
            </a:r>
            <a:endParaRPr lang="en-US" dirty="0"/>
          </a:p>
        </p:txBody>
      </p:sp>
      <p:sp>
        <p:nvSpPr>
          <p:cNvPr id="9" name="TextBox 8"/>
          <p:cNvSpPr txBox="1"/>
          <p:nvPr/>
        </p:nvSpPr>
        <p:spPr>
          <a:xfrm>
            <a:off x="7258725" y="5993209"/>
            <a:ext cx="1316386" cy="369332"/>
          </a:xfrm>
          <a:prstGeom prst="rect">
            <a:avLst/>
          </a:prstGeom>
          <a:solidFill>
            <a:srgbClr val="99C63D"/>
          </a:solidFill>
          <a:ln w="38100">
            <a:solidFill>
              <a:schemeClr val="accent2"/>
            </a:solidFill>
          </a:ln>
        </p:spPr>
        <p:txBody>
          <a:bodyPr wrap="none" rtlCol="0">
            <a:spAutoFit/>
          </a:bodyPr>
          <a:lstStyle/>
          <a:p>
            <a:r>
              <a:rPr lang="en-US" dirty="0" smtClean="0"/>
              <a:t>No Udder!!</a:t>
            </a:r>
            <a:endParaRPr lang="en-US" dirty="0"/>
          </a:p>
        </p:txBody>
      </p:sp>
      <p:sp>
        <p:nvSpPr>
          <p:cNvPr id="10" name="TextBox 9"/>
          <p:cNvSpPr txBox="1"/>
          <p:nvPr/>
        </p:nvSpPr>
        <p:spPr>
          <a:xfrm>
            <a:off x="6266234" y="3350567"/>
            <a:ext cx="575799" cy="369332"/>
          </a:xfrm>
          <a:prstGeom prst="rect">
            <a:avLst/>
          </a:prstGeom>
          <a:solidFill>
            <a:srgbClr val="99C63D"/>
          </a:solidFill>
          <a:ln w="38100">
            <a:solidFill>
              <a:schemeClr val="accent2"/>
            </a:solidFill>
          </a:ln>
        </p:spPr>
        <p:txBody>
          <a:bodyPr wrap="none" rtlCol="0">
            <a:spAutoFit/>
          </a:bodyPr>
          <a:lstStyle/>
          <a:p>
            <a:r>
              <a:rPr lang="en-US" dirty="0" smtClean="0"/>
              <a:t>Bull</a:t>
            </a:r>
            <a:endParaRPr lang="en-US" dirty="0"/>
          </a:p>
        </p:txBody>
      </p:sp>
      <p:sp>
        <p:nvSpPr>
          <p:cNvPr id="11" name="TextBox 10"/>
          <p:cNvSpPr txBox="1"/>
          <p:nvPr/>
        </p:nvSpPr>
        <p:spPr>
          <a:xfrm>
            <a:off x="677334" y="3350567"/>
            <a:ext cx="617477" cy="369332"/>
          </a:xfrm>
          <a:prstGeom prst="rect">
            <a:avLst/>
          </a:prstGeom>
          <a:solidFill>
            <a:srgbClr val="99C63D"/>
          </a:solidFill>
          <a:ln w="38100">
            <a:solidFill>
              <a:schemeClr val="accent2"/>
            </a:solidFill>
          </a:ln>
        </p:spPr>
        <p:txBody>
          <a:bodyPr wrap="none" rtlCol="0">
            <a:spAutoFit/>
          </a:bodyPr>
          <a:lstStyle/>
          <a:p>
            <a:r>
              <a:rPr lang="en-US" dirty="0" smtClean="0"/>
              <a:t>Cow</a:t>
            </a:r>
            <a:endParaRPr lang="en-US" dirty="0"/>
          </a:p>
        </p:txBody>
      </p:sp>
    </p:spTree>
    <p:extLst>
      <p:ext uri="{BB962C8B-B14F-4D97-AF65-F5344CB8AC3E}">
        <p14:creationId xmlns:p14="http://schemas.microsoft.com/office/powerpoint/2010/main" val="249149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cows always produce milk?</a:t>
            </a:r>
            <a:br>
              <a:rPr lang="en-US" dirty="0"/>
            </a:br>
            <a:endParaRPr lang="en-US" dirty="0"/>
          </a:p>
        </p:txBody>
      </p:sp>
      <p:sp>
        <p:nvSpPr>
          <p:cNvPr id="3" name="Content Placeholder 2"/>
          <p:cNvSpPr>
            <a:spLocks noGrp="1"/>
          </p:cNvSpPr>
          <p:nvPr>
            <p:ph idx="1"/>
          </p:nvPr>
        </p:nvSpPr>
        <p:spPr>
          <a:xfrm>
            <a:off x="677334" y="1253369"/>
            <a:ext cx="8596668" cy="4623109"/>
          </a:xfrm>
        </p:spPr>
        <p:txBody>
          <a:bodyPr/>
          <a:lstStyle/>
          <a:p>
            <a:r>
              <a:rPr lang="en-US" dirty="0" smtClean="0"/>
              <a:t>No! Cows produce milk for the same reason other mammals do, because they had a baby!</a:t>
            </a:r>
          </a:p>
          <a:p>
            <a:pPr lvl="1"/>
            <a:r>
              <a:rPr lang="en-US" dirty="0" smtClean="0"/>
              <a:t>Cows will produce milk for about </a:t>
            </a:r>
            <a:r>
              <a:rPr lang="en-US" u="sng" dirty="0" smtClean="0"/>
              <a:t>10 months </a:t>
            </a:r>
            <a:r>
              <a:rPr lang="en-US" dirty="0" smtClean="0"/>
              <a:t>after calving</a:t>
            </a:r>
          </a:p>
          <a:p>
            <a:pPr lvl="1"/>
            <a:r>
              <a:rPr lang="en-US" dirty="0" smtClean="0"/>
              <a:t>The </a:t>
            </a:r>
            <a:r>
              <a:rPr lang="en-US" u="sng" dirty="0" smtClean="0"/>
              <a:t>highest production</a:t>
            </a:r>
            <a:r>
              <a:rPr lang="en-US" dirty="0" smtClean="0"/>
              <a:t> of milk is during the first </a:t>
            </a:r>
            <a:r>
              <a:rPr lang="en-US" u="sng" dirty="0" smtClean="0"/>
              <a:t>2 months after calving</a:t>
            </a:r>
            <a:endParaRPr lang="en-US" u="sng"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2921934"/>
            <a:ext cx="6171428" cy="38419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124" y="3214116"/>
            <a:ext cx="5224331" cy="354974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785" t="8513" b="5603"/>
          <a:stretch/>
        </p:blipFill>
        <p:spPr>
          <a:xfrm>
            <a:off x="9695355" y="141870"/>
            <a:ext cx="2075291" cy="2926155"/>
          </a:xfrm>
          <a:prstGeom prst="rect">
            <a:avLst/>
          </a:prstGeom>
        </p:spPr>
      </p:pic>
      <p:sp>
        <p:nvSpPr>
          <p:cNvPr id="7" name="Rectangle 6"/>
          <p:cNvSpPr/>
          <p:nvPr/>
        </p:nvSpPr>
        <p:spPr>
          <a:xfrm>
            <a:off x="2680569" y="3515390"/>
            <a:ext cx="1929009" cy="428834"/>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Dry off = no milk</a:t>
            </a:r>
            <a:endParaRPr lang="en-US" dirty="0"/>
          </a:p>
        </p:txBody>
      </p:sp>
      <p:cxnSp>
        <p:nvCxnSpPr>
          <p:cNvPr id="9" name="Straight Arrow Connector 8"/>
          <p:cNvCxnSpPr/>
          <p:nvPr/>
        </p:nvCxnSpPr>
        <p:spPr>
          <a:xfrm>
            <a:off x="4285397" y="3944224"/>
            <a:ext cx="324181" cy="40230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956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facts about dairy cattle!</a:t>
            </a:r>
            <a:endParaRPr lang="en-US" dirty="0"/>
          </a:p>
        </p:txBody>
      </p:sp>
      <p:sp>
        <p:nvSpPr>
          <p:cNvPr id="3" name="Content Placeholder 2"/>
          <p:cNvSpPr>
            <a:spLocks noGrp="1"/>
          </p:cNvSpPr>
          <p:nvPr>
            <p:ph sz="half" idx="1"/>
          </p:nvPr>
        </p:nvSpPr>
        <p:spPr>
          <a:xfrm>
            <a:off x="677333" y="1559900"/>
            <a:ext cx="4184035" cy="5082150"/>
          </a:xfrm>
        </p:spPr>
        <p:txBody>
          <a:bodyPr>
            <a:normAutofit/>
          </a:bodyPr>
          <a:lstStyle/>
          <a:p>
            <a:r>
              <a:rPr lang="en-US" sz="2000" dirty="0" smtClean="0"/>
              <a:t>There are approximately 9 million dairy cows in the United States</a:t>
            </a:r>
          </a:p>
          <a:p>
            <a:r>
              <a:rPr lang="en-US" sz="2000" dirty="0" smtClean="0"/>
              <a:t>Produce around 21 billion gallons of milk each year (U.S)</a:t>
            </a:r>
          </a:p>
          <a:p>
            <a:r>
              <a:rPr lang="en-US" sz="2000" dirty="0" smtClean="0"/>
              <a:t>One cow produces around 350,000 glasses of milk during her milking career!!!</a:t>
            </a:r>
          </a:p>
          <a:p>
            <a:r>
              <a:rPr lang="en-US" sz="2000" dirty="0" smtClean="0"/>
              <a:t>Cattle don’t have any teeth on the top of their mouth </a:t>
            </a:r>
          </a:p>
          <a:p>
            <a:pPr lvl="1"/>
            <a:r>
              <a:rPr lang="en-US" sz="2000" dirty="0" smtClean="0"/>
              <a:t>The toothless skin on the top of their mouth is called a </a:t>
            </a:r>
            <a:r>
              <a:rPr lang="en-US" sz="2000" dirty="0" smtClean="0">
                <a:solidFill>
                  <a:schemeClr val="accent1"/>
                </a:solidFill>
              </a:rPr>
              <a:t>pad</a:t>
            </a:r>
          </a:p>
          <a:p>
            <a:endParaRPr lang="en-US" dirty="0" smtClean="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721"/>
          <a:stretch/>
        </p:blipFill>
        <p:spPr>
          <a:xfrm>
            <a:off x="5351050" y="3770291"/>
            <a:ext cx="4143145" cy="2929604"/>
          </a:xfrm>
          <a:prstGeom prst="rect">
            <a:avLst/>
          </a:prstGeom>
        </p:spPr>
      </p:pic>
      <p:sp>
        <p:nvSpPr>
          <p:cNvPr id="10" name="Right Arrow 9"/>
          <p:cNvSpPr/>
          <p:nvPr/>
        </p:nvSpPr>
        <p:spPr>
          <a:xfrm rot="20548838">
            <a:off x="4654923" y="4878581"/>
            <a:ext cx="2731517" cy="622570"/>
          </a:xfrm>
          <a:prstGeom prst="rightArrow">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Callout 10"/>
          <p:cNvSpPr/>
          <p:nvPr/>
        </p:nvSpPr>
        <p:spPr>
          <a:xfrm>
            <a:off x="8710014" y="3329419"/>
            <a:ext cx="2006542" cy="1225685"/>
          </a:xfrm>
          <a:prstGeom prst="cloudCallout">
            <a:avLst>
              <a:gd name="adj1" fmla="val -54524"/>
              <a:gd name="adj2" fmla="val 46627"/>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AHHHH!!!</a:t>
            </a:r>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963" y="1398766"/>
            <a:ext cx="4446614" cy="1945011"/>
          </a:xfrm>
          <a:prstGeom prst="rect">
            <a:avLst/>
          </a:prstGeom>
        </p:spPr>
      </p:pic>
    </p:spTree>
    <p:extLst>
      <p:ext uri="{BB962C8B-B14F-4D97-AF65-F5344CB8AC3E}">
        <p14:creationId xmlns:p14="http://schemas.microsoft.com/office/powerpoint/2010/main" val="3043990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 milking parlors:</a:t>
            </a:r>
            <a:endParaRPr lang="en-US" dirty="0"/>
          </a:p>
        </p:txBody>
      </p:sp>
      <p:sp>
        <p:nvSpPr>
          <p:cNvPr id="3" name="Content Placeholder 2"/>
          <p:cNvSpPr>
            <a:spLocks noGrp="1"/>
          </p:cNvSpPr>
          <p:nvPr>
            <p:ph idx="1"/>
          </p:nvPr>
        </p:nvSpPr>
        <p:spPr/>
        <p:txBody>
          <a:bodyPr/>
          <a:lstStyle/>
          <a:p>
            <a:pPr marL="0" indent="0">
              <a:buNone/>
            </a:pPr>
            <a:r>
              <a:rPr lang="en-US" dirty="0" smtClean="0"/>
              <a:t>There are three major kinds of milking parlors used:</a:t>
            </a:r>
          </a:p>
          <a:p>
            <a:r>
              <a:rPr lang="en-US" dirty="0" smtClean="0"/>
              <a:t>Parallel</a:t>
            </a:r>
          </a:p>
          <a:p>
            <a:r>
              <a:rPr lang="en-US" dirty="0" smtClean="0"/>
              <a:t>Herringbone</a:t>
            </a:r>
          </a:p>
          <a:p>
            <a:r>
              <a:rPr lang="en-US" dirty="0" smtClean="0"/>
              <a:t>Rotary</a:t>
            </a:r>
            <a:endParaRPr lang="en-US" dirty="0"/>
          </a:p>
        </p:txBody>
      </p:sp>
      <p:sp>
        <p:nvSpPr>
          <p:cNvPr id="5" name="Rectangle 4"/>
          <p:cNvSpPr/>
          <p:nvPr/>
        </p:nvSpPr>
        <p:spPr>
          <a:xfrm>
            <a:off x="6588690" y="3640006"/>
            <a:ext cx="5334663" cy="3119471"/>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some cows teats drip with milk </a:t>
            </a:r>
            <a:r>
              <a:rPr lang="en-US" u="sng" dirty="0" smtClean="0"/>
              <a:t>before</a:t>
            </a:r>
            <a:r>
              <a:rPr lang="en-US" dirty="0" smtClean="0"/>
              <a:t> they are even milked? Certain stimuli can cause the neural response in the cow to prepare for milking. </a:t>
            </a:r>
          </a:p>
          <a:p>
            <a:pPr algn="ctr"/>
            <a:r>
              <a:rPr lang="en-US" dirty="0"/>
              <a:t>(We will discuss this more later!)</a:t>
            </a:r>
          </a:p>
          <a:p>
            <a:pPr algn="ctr"/>
            <a:endParaRPr lang="en-US" dirty="0"/>
          </a:p>
          <a:p>
            <a:pPr algn="ctr"/>
            <a:r>
              <a:rPr lang="en-US" dirty="0" smtClean="0"/>
              <a:t>Think about your favorite food… now imagine eating it! Do you feel more saliva in your mouth? This is a conditioned response, just like the dairy cows premature milk let down!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737" y="123807"/>
            <a:ext cx="5053545" cy="3032127"/>
          </a:xfrm>
          <a:prstGeom prst="rect">
            <a:avLst/>
          </a:prstGeom>
          <a:ln w="38100">
            <a:solidFill>
              <a:schemeClr val="accent2"/>
            </a:solidFill>
          </a:ln>
        </p:spPr>
      </p:pic>
      <p:sp>
        <p:nvSpPr>
          <p:cNvPr id="7" name="Rectangle 6"/>
          <p:cNvSpPr/>
          <p:nvPr/>
        </p:nvSpPr>
        <p:spPr>
          <a:xfrm>
            <a:off x="6723684" y="3258571"/>
            <a:ext cx="2909332" cy="599640"/>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DID YOU KNOW…</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9207" b="10929"/>
          <a:stretch/>
        </p:blipFill>
        <p:spPr>
          <a:xfrm>
            <a:off x="519864" y="3258571"/>
            <a:ext cx="5844806" cy="3500906"/>
          </a:xfrm>
          <a:prstGeom prst="rect">
            <a:avLst/>
          </a:prstGeom>
        </p:spPr>
      </p:pic>
      <p:sp>
        <p:nvSpPr>
          <p:cNvPr id="4" name="Rectangle 3"/>
          <p:cNvSpPr/>
          <p:nvPr/>
        </p:nvSpPr>
        <p:spPr>
          <a:xfrm>
            <a:off x="3752697" y="2671862"/>
            <a:ext cx="2517648" cy="968144"/>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tx1"/>
                </a:solidFill>
              </a:rPr>
              <a:t>Milking parlor:</a:t>
            </a:r>
            <a:r>
              <a:rPr lang="en-US" dirty="0" smtClean="0">
                <a:solidFill>
                  <a:schemeClr val="tx1"/>
                </a:solidFill>
              </a:rPr>
              <a:t> </a:t>
            </a:r>
            <a:r>
              <a:rPr lang="en-US" dirty="0" smtClean="0"/>
              <a:t>an area of the dairy where the cows are milked</a:t>
            </a:r>
            <a:endParaRPr lang="en-US" dirty="0"/>
          </a:p>
        </p:txBody>
      </p:sp>
    </p:spTree>
    <p:extLst>
      <p:ext uri="{BB962C8B-B14F-4D97-AF65-F5344CB8AC3E}">
        <p14:creationId xmlns:p14="http://schemas.microsoft.com/office/powerpoint/2010/main" val="1551856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Parlor</a:t>
            </a:r>
            <a:endParaRPr lang="en-US" dirty="0"/>
          </a:p>
        </p:txBody>
      </p:sp>
      <p:sp>
        <p:nvSpPr>
          <p:cNvPr id="3" name="Content Placeholder 2"/>
          <p:cNvSpPr>
            <a:spLocks noGrp="1"/>
          </p:cNvSpPr>
          <p:nvPr>
            <p:ph idx="1"/>
          </p:nvPr>
        </p:nvSpPr>
        <p:spPr/>
        <p:txBody>
          <a:bodyPr/>
          <a:lstStyle/>
          <a:p>
            <a:r>
              <a:rPr lang="en-US" dirty="0" smtClean="0"/>
              <a:t>Two rows of cows line a central isle, with the hindquarters facing the isle. The cows are completely parallel to each other, with a 90 degree angle to the isle, similar to this kind of parking lot.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2464245"/>
            <a:ext cx="6303118" cy="420207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779" t="14219" r="14881" b="-426"/>
          <a:stretch/>
        </p:blipFill>
        <p:spPr>
          <a:xfrm>
            <a:off x="7221466" y="2464245"/>
            <a:ext cx="4373904" cy="4199495"/>
          </a:xfrm>
          <a:prstGeom prst="rect">
            <a:avLst/>
          </a:prstGeom>
        </p:spPr>
      </p:pic>
      <p:sp>
        <p:nvSpPr>
          <p:cNvPr id="10" name="Freeform 9"/>
          <p:cNvSpPr/>
          <p:nvPr/>
        </p:nvSpPr>
        <p:spPr>
          <a:xfrm>
            <a:off x="7240044" y="3269293"/>
            <a:ext cx="4308953" cy="3369502"/>
          </a:xfrm>
          <a:custGeom>
            <a:avLst/>
            <a:gdLst>
              <a:gd name="connsiteX0" fmla="*/ 1227551 w 4308953"/>
              <a:gd name="connsiteY0" fmla="*/ 3356975 h 3369502"/>
              <a:gd name="connsiteX1" fmla="*/ 0 w 4308953"/>
              <a:gd name="connsiteY1" fmla="*/ 3369502 h 3369502"/>
              <a:gd name="connsiteX2" fmla="*/ 12526 w 4308953"/>
              <a:gd name="connsiteY2" fmla="*/ 2580362 h 3369502"/>
              <a:gd name="connsiteX3" fmla="*/ 4108537 w 4308953"/>
              <a:gd name="connsiteY3" fmla="*/ 0 h 3369502"/>
              <a:gd name="connsiteX4" fmla="*/ 4308953 w 4308953"/>
              <a:gd name="connsiteY4" fmla="*/ 37578 h 3369502"/>
              <a:gd name="connsiteX5" fmla="*/ 1227551 w 4308953"/>
              <a:gd name="connsiteY5" fmla="*/ 3356975 h 336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8953" h="3369502">
                <a:moveTo>
                  <a:pt x="1227551" y="3356975"/>
                </a:moveTo>
                <a:lnTo>
                  <a:pt x="0" y="3369502"/>
                </a:lnTo>
                <a:lnTo>
                  <a:pt x="12526" y="2580362"/>
                </a:lnTo>
                <a:lnTo>
                  <a:pt x="4108537" y="0"/>
                </a:lnTo>
                <a:lnTo>
                  <a:pt x="4308953" y="37578"/>
                </a:lnTo>
                <a:lnTo>
                  <a:pt x="1227551" y="3356975"/>
                </a:lnTo>
                <a:close/>
              </a:path>
            </a:pathLst>
          </a:custGeom>
          <a:solidFill>
            <a:srgbClr val="95C140">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82908" y="5792349"/>
            <a:ext cx="784857" cy="369332"/>
          </a:xfrm>
          <a:prstGeom prst="rect">
            <a:avLst/>
          </a:prstGeom>
          <a:solidFill>
            <a:schemeClr val="accent1"/>
          </a:solidFill>
          <a:ln w="38100">
            <a:solidFill>
              <a:schemeClr val="accent2"/>
            </a:solidFill>
          </a:ln>
        </p:spPr>
        <p:txBody>
          <a:bodyPr wrap="square" rtlCol="0">
            <a:spAutoFit/>
          </a:bodyPr>
          <a:lstStyle/>
          <a:p>
            <a:r>
              <a:rPr lang="en-US" dirty="0" smtClean="0"/>
              <a:t>COWS</a:t>
            </a:r>
            <a:endParaRPr lang="en-US" dirty="0"/>
          </a:p>
        </p:txBody>
      </p:sp>
      <p:sp>
        <p:nvSpPr>
          <p:cNvPr id="12" name="Freeform 11"/>
          <p:cNvSpPr/>
          <p:nvPr/>
        </p:nvSpPr>
        <p:spPr>
          <a:xfrm>
            <a:off x="7227518" y="3231715"/>
            <a:ext cx="3782860" cy="1665962"/>
          </a:xfrm>
          <a:custGeom>
            <a:avLst/>
            <a:gdLst>
              <a:gd name="connsiteX0" fmla="*/ 12526 w 3782860"/>
              <a:gd name="connsiteY0" fmla="*/ 1164921 h 1665962"/>
              <a:gd name="connsiteX1" fmla="*/ 3607496 w 3782860"/>
              <a:gd name="connsiteY1" fmla="*/ 0 h 1665962"/>
              <a:gd name="connsiteX2" fmla="*/ 3782860 w 3782860"/>
              <a:gd name="connsiteY2" fmla="*/ 37578 h 1665962"/>
              <a:gd name="connsiteX3" fmla="*/ 0 w 3782860"/>
              <a:gd name="connsiteY3" fmla="*/ 1665962 h 1665962"/>
              <a:gd name="connsiteX4" fmla="*/ 12526 w 3782860"/>
              <a:gd name="connsiteY4" fmla="*/ 1164921 h 166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860" h="1665962">
                <a:moveTo>
                  <a:pt x="12526" y="1164921"/>
                </a:moveTo>
                <a:lnTo>
                  <a:pt x="3607496" y="0"/>
                </a:lnTo>
                <a:lnTo>
                  <a:pt x="3782860" y="37578"/>
                </a:lnTo>
                <a:lnTo>
                  <a:pt x="0" y="1665962"/>
                </a:lnTo>
                <a:lnTo>
                  <a:pt x="12526" y="1164921"/>
                </a:lnTo>
                <a:close/>
              </a:path>
            </a:pathLst>
          </a:custGeom>
          <a:solidFill>
            <a:srgbClr val="90C226">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8483497" y="3334570"/>
            <a:ext cx="3067482" cy="332917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251949" y="3278038"/>
            <a:ext cx="4058015" cy="2587924"/>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207557" y="3278038"/>
            <a:ext cx="3817001" cy="161338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193671" y="3258946"/>
            <a:ext cx="4108085" cy="2607016"/>
          </a:xfrm>
          <a:custGeom>
            <a:avLst/>
            <a:gdLst>
              <a:gd name="connsiteX0" fmla="*/ 0 w 4096011"/>
              <a:gd name="connsiteY0" fmla="*/ 1640910 h 2592888"/>
              <a:gd name="connsiteX1" fmla="*/ 3870542 w 4096011"/>
              <a:gd name="connsiteY1" fmla="*/ 0 h 2592888"/>
              <a:gd name="connsiteX2" fmla="*/ 4096011 w 4096011"/>
              <a:gd name="connsiteY2" fmla="*/ 12526 h 2592888"/>
              <a:gd name="connsiteX3" fmla="*/ 50104 w 4096011"/>
              <a:gd name="connsiteY3" fmla="*/ 2592888 h 2592888"/>
              <a:gd name="connsiteX4" fmla="*/ 0 w 4096011"/>
              <a:gd name="connsiteY4" fmla="*/ 1640910 h 259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011" h="2592888">
                <a:moveTo>
                  <a:pt x="0" y="1640910"/>
                </a:moveTo>
                <a:lnTo>
                  <a:pt x="3870542" y="0"/>
                </a:lnTo>
                <a:lnTo>
                  <a:pt x="4096011" y="12526"/>
                </a:lnTo>
                <a:lnTo>
                  <a:pt x="50104" y="2592888"/>
                </a:lnTo>
                <a:lnTo>
                  <a:pt x="0" y="1640910"/>
                </a:lnTo>
                <a:close/>
              </a:path>
            </a:pathLst>
          </a:custGeom>
          <a:solidFill>
            <a:schemeClr val="accent3">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7221466" y="3243532"/>
            <a:ext cx="3562078" cy="115730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23790" y="4228873"/>
            <a:ext cx="784857" cy="369332"/>
          </a:xfrm>
          <a:prstGeom prst="rect">
            <a:avLst/>
          </a:prstGeom>
          <a:solidFill>
            <a:schemeClr val="accent1"/>
          </a:solidFill>
          <a:ln w="38100">
            <a:solidFill>
              <a:schemeClr val="accent2"/>
            </a:solidFill>
          </a:ln>
        </p:spPr>
        <p:txBody>
          <a:bodyPr wrap="square" rtlCol="0">
            <a:spAutoFit/>
          </a:bodyPr>
          <a:lstStyle/>
          <a:p>
            <a:r>
              <a:rPr lang="en-US" dirty="0" smtClean="0"/>
              <a:t>COWS</a:t>
            </a:r>
            <a:endParaRPr lang="en-US" dirty="0"/>
          </a:p>
        </p:txBody>
      </p:sp>
      <p:sp>
        <p:nvSpPr>
          <p:cNvPr id="18" name="TextBox 17"/>
          <p:cNvSpPr txBox="1"/>
          <p:nvPr/>
        </p:nvSpPr>
        <p:spPr>
          <a:xfrm>
            <a:off x="7251949" y="4962678"/>
            <a:ext cx="650547" cy="369332"/>
          </a:xfrm>
          <a:prstGeom prst="rect">
            <a:avLst/>
          </a:prstGeom>
          <a:solidFill>
            <a:schemeClr val="accent3"/>
          </a:solidFill>
          <a:ln w="38100">
            <a:solidFill>
              <a:schemeClr val="accent3">
                <a:lumMod val="50000"/>
              </a:schemeClr>
            </a:solidFill>
          </a:ln>
        </p:spPr>
        <p:txBody>
          <a:bodyPr wrap="square" rtlCol="0">
            <a:spAutoFit/>
          </a:bodyPr>
          <a:lstStyle/>
          <a:p>
            <a:r>
              <a:rPr lang="en-US" dirty="0" smtClean="0"/>
              <a:t>ISLE</a:t>
            </a:r>
            <a:endParaRPr lang="en-US" dirty="0"/>
          </a:p>
        </p:txBody>
      </p:sp>
    </p:spTree>
    <p:extLst>
      <p:ext uri="{BB962C8B-B14F-4D97-AF65-F5344CB8AC3E}">
        <p14:creationId xmlns:p14="http://schemas.microsoft.com/office/powerpoint/2010/main" val="1270653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Parlor</a:t>
            </a:r>
            <a:endParaRPr lang="en-US" dirty="0"/>
          </a:p>
        </p:txBody>
      </p:sp>
      <p:pic>
        <p:nvPicPr>
          <p:cNvPr id="6" name="1Y3zuXvwXvc"/>
          <p:cNvPicPr>
            <a:picLocks noGrp="1" noRot="1" noChangeAspect="1"/>
          </p:cNvPicPr>
          <p:nvPr>
            <p:ph idx="1"/>
            <a:videoFile r:link="rId1"/>
          </p:nvPr>
        </p:nvPicPr>
        <p:blipFill>
          <a:blip r:embed="rId4"/>
          <a:stretch>
            <a:fillRect/>
          </a:stretch>
        </p:blipFill>
        <p:spPr>
          <a:xfrm>
            <a:off x="677334" y="1315616"/>
            <a:ext cx="9672896" cy="5441004"/>
          </a:xfrm>
          <a:prstGeom prst="rect">
            <a:avLst/>
          </a:prstGeom>
        </p:spPr>
      </p:pic>
    </p:spTree>
    <p:extLst>
      <p:ext uri="{BB962C8B-B14F-4D97-AF65-F5344CB8AC3E}">
        <p14:creationId xmlns:p14="http://schemas.microsoft.com/office/powerpoint/2010/main" val="948222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Herringbone Parlor</a:t>
            </a:r>
            <a:endParaRPr lang="en-US" dirty="0"/>
          </a:p>
        </p:txBody>
      </p:sp>
      <p:sp>
        <p:nvSpPr>
          <p:cNvPr id="3" name="Content Placeholder 2"/>
          <p:cNvSpPr>
            <a:spLocks noGrp="1"/>
          </p:cNvSpPr>
          <p:nvPr>
            <p:ph idx="1"/>
          </p:nvPr>
        </p:nvSpPr>
        <p:spPr>
          <a:xfrm>
            <a:off x="677334" y="1315616"/>
            <a:ext cx="8596668" cy="4623109"/>
          </a:xfrm>
        </p:spPr>
        <p:txBody>
          <a:bodyPr/>
          <a:lstStyle/>
          <a:p>
            <a:r>
              <a:rPr lang="en-US" dirty="0" smtClean="0"/>
              <a:t>Similar to the parallel parlor. The cows line up in two rows, with their hindquarters facing a central isle. Their bodies are slanted in the same direction, like the parking lot below.</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2329841"/>
            <a:ext cx="6198767" cy="43620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418"/>
          <a:stretch/>
        </p:blipFill>
        <p:spPr>
          <a:xfrm>
            <a:off x="7126178" y="2329841"/>
            <a:ext cx="4127562" cy="4362015"/>
          </a:xfrm>
          <a:prstGeom prst="rect">
            <a:avLst/>
          </a:prstGeom>
        </p:spPr>
      </p:pic>
      <p:sp>
        <p:nvSpPr>
          <p:cNvPr id="10" name="Rectangle 9"/>
          <p:cNvSpPr/>
          <p:nvPr/>
        </p:nvSpPr>
        <p:spPr>
          <a:xfrm>
            <a:off x="7126175" y="5080122"/>
            <a:ext cx="4127563" cy="528548"/>
          </a:xfrm>
          <a:prstGeom prst="rect">
            <a:avLst/>
          </a:prstGeom>
          <a:solidFill>
            <a:srgbClr val="90C226">
              <a:alpha val="5882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76488" y="5141378"/>
            <a:ext cx="784857" cy="369332"/>
          </a:xfrm>
          <a:prstGeom prst="rect">
            <a:avLst/>
          </a:prstGeom>
          <a:solidFill>
            <a:schemeClr val="accent1"/>
          </a:solidFill>
          <a:ln w="38100">
            <a:solidFill>
              <a:schemeClr val="accent2"/>
            </a:solidFill>
          </a:ln>
        </p:spPr>
        <p:txBody>
          <a:bodyPr wrap="square" rtlCol="0">
            <a:spAutoFit/>
          </a:bodyPr>
          <a:lstStyle/>
          <a:p>
            <a:r>
              <a:rPr lang="en-US" dirty="0" smtClean="0"/>
              <a:t>COWS</a:t>
            </a:r>
            <a:endParaRPr lang="en-US" dirty="0"/>
          </a:p>
        </p:txBody>
      </p:sp>
      <p:sp>
        <p:nvSpPr>
          <p:cNvPr id="11" name="Rectangle 10"/>
          <p:cNvSpPr/>
          <p:nvPr/>
        </p:nvSpPr>
        <p:spPr>
          <a:xfrm>
            <a:off x="7126177" y="6054099"/>
            <a:ext cx="4127563" cy="568796"/>
          </a:xfrm>
          <a:prstGeom prst="rect">
            <a:avLst/>
          </a:prstGeom>
          <a:solidFill>
            <a:srgbClr val="90C226">
              <a:alpha val="5882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76487" y="6129865"/>
            <a:ext cx="784857" cy="369332"/>
          </a:xfrm>
          <a:prstGeom prst="rect">
            <a:avLst/>
          </a:prstGeom>
          <a:solidFill>
            <a:schemeClr val="accent1"/>
          </a:solidFill>
          <a:ln w="38100">
            <a:solidFill>
              <a:schemeClr val="accent2"/>
            </a:solidFill>
          </a:ln>
        </p:spPr>
        <p:txBody>
          <a:bodyPr wrap="square" rtlCol="0">
            <a:spAutoFit/>
          </a:bodyPr>
          <a:lstStyle/>
          <a:p>
            <a:r>
              <a:rPr lang="en-US" dirty="0" smtClean="0"/>
              <a:t>COWS</a:t>
            </a:r>
            <a:endParaRPr lang="en-US" dirty="0"/>
          </a:p>
        </p:txBody>
      </p:sp>
      <p:sp>
        <p:nvSpPr>
          <p:cNvPr id="12" name="Rectangle 11"/>
          <p:cNvSpPr/>
          <p:nvPr/>
        </p:nvSpPr>
        <p:spPr>
          <a:xfrm>
            <a:off x="7126174" y="5639884"/>
            <a:ext cx="4127563" cy="386738"/>
          </a:xfrm>
          <a:prstGeom prst="rect">
            <a:avLst/>
          </a:prstGeom>
          <a:solidFill>
            <a:srgbClr val="E6B91E">
              <a:alpha val="58824"/>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933855" y="5639813"/>
            <a:ext cx="650547" cy="369332"/>
          </a:xfrm>
          <a:prstGeom prst="rect">
            <a:avLst/>
          </a:prstGeom>
          <a:solidFill>
            <a:schemeClr val="accent3"/>
          </a:solidFill>
          <a:ln w="38100">
            <a:solidFill>
              <a:schemeClr val="accent3">
                <a:lumMod val="50000"/>
              </a:schemeClr>
            </a:solidFill>
          </a:ln>
        </p:spPr>
        <p:txBody>
          <a:bodyPr wrap="square" rtlCol="0">
            <a:spAutoFit/>
          </a:bodyPr>
          <a:lstStyle/>
          <a:p>
            <a:r>
              <a:rPr lang="en-US" dirty="0" smtClean="0"/>
              <a:t>ISLE</a:t>
            </a:r>
            <a:endParaRPr lang="en-US" dirty="0"/>
          </a:p>
        </p:txBody>
      </p:sp>
    </p:spTree>
    <p:extLst>
      <p:ext uri="{BB962C8B-B14F-4D97-AF65-F5344CB8AC3E}">
        <p14:creationId xmlns:p14="http://schemas.microsoft.com/office/powerpoint/2010/main" val="4196874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Herringbone Parlor</a:t>
            </a:r>
            <a:endParaRPr lang="en-US" dirty="0"/>
          </a:p>
        </p:txBody>
      </p:sp>
      <p:pic>
        <p:nvPicPr>
          <p:cNvPr id="5" name="_uKt92eFzfY"/>
          <p:cNvPicPr>
            <a:picLocks noGrp="1" noRot="1" noChangeAspect="1"/>
          </p:cNvPicPr>
          <p:nvPr>
            <p:ph idx="1"/>
            <a:videoFile r:link="rId1"/>
          </p:nvPr>
        </p:nvPicPr>
        <p:blipFill>
          <a:blip r:embed="rId4"/>
          <a:stretch>
            <a:fillRect/>
          </a:stretch>
        </p:blipFill>
        <p:spPr>
          <a:xfrm>
            <a:off x="677334" y="1315616"/>
            <a:ext cx="9680324" cy="5445182"/>
          </a:xfrm>
          <a:prstGeom prst="rect">
            <a:avLst/>
          </a:prstGeom>
        </p:spPr>
      </p:pic>
    </p:spTree>
    <p:extLst>
      <p:ext uri="{BB962C8B-B14F-4D97-AF65-F5344CB8AC3E}">
        <p14:creationId xmlns:p14="http://schemas.microsoft.com/office/powerpoint/2010/main" val="645205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Rotary Parlor</a:t>
            </a:r>
            <a:endParaRPr lang="en-US" dirty="0"/>
          </a:p>
        </p:txBody>
      </p:sp>
      <p:sp>
        <p:nvSpPr>
          <p:cNvPr id="3" name="Content Placeholder 2"/>
          <p:cNvSpPr>
            <a:spLocks noGrp="1"/>
          </p:cNvSpPr>
          <p:nvPr>
            <p:ph idx="1"/>
          </p:nvPr>
        </p:nvSpPr>
        <p:spPr/>
        <p:txBody>
          <a:bodyPr/>
          <a:lstStyle/>
          <a:p>
            <a:r>
              <a:rPr lang="en-US" dirty="0" smtClean="0"/>
              <a:t>A rotary parlor is a circular parlor that slowly moves, allowing cows to get on and off at appropriate times.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9" y="2263037"/>
            <a:ext cx="7104934" cy="435177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378" t="10897" r="7243" b="21814"/>
          <a:stretch/>
        </p:blipFill>
        <p:spPr>
          <a:xfrm>
            <a:off x="7295885" y="2263037"/>
            <a:ext cx="4837873" cy="4351772"/>
          </a:xfrm>
          <a:prstGeom prst="rect">
            <a:avLst/>
          </a:prstGeom>
        </p:spPr>
      </p:pic>
    </p:spTree>
    <p:extLst>
      <p:ext uri="{BB962C8B-B14F-4D97-AF65-F5344CB8AC3E}">
        <p14:creationId xmlns:p14="http://schemas.microsoft.com/office/powerpoint/2010/main" val="946015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Rotary Parlor</a:t>
            </a:r>
            <a:endParaRPr lang="en-US" dirty="0"/>
          </a:p>
        </p:txBody>
      </p:sp>
      <p:pic>
        <p:nvPicPr>
          <p:cNvPr id="4" name="GoLfKSKX244"/>
          <p:cNvPicPr>
            <a:picLocks noGrp="1" noRot="1" noChangeAspect="1"/>
          </p:cNvPicPr>
          <p:nvPr>
            <p:ph idx="1"/>
            <a:videoFile r:link="rId1"/>
          </p:nvPr>
        </p:nvPicPr>
        <p:blipFill>
          <a:blip r:embed="rId4"/>
          <a:stretch>
            <a:fillRect/>
          </a:stretch>
        </p:blipFill>
        <p:spPr>
          <a:xfrm>
            <a:off x="677334" y="1315616"/>
            <a:ext cx="9692351" cy="5451947"/>
          </a:xfrm>
          <a:prstGeom prst="rect">
            <a:avLst/>
          </a:prstGeom>
        </p:spPr>
      </p:pic>
    </p:spTree>
    <p:extLst>
      <p:ext uri="{BB962C8B-B14F-4D97-AF65-F5344CB8AC3E}">
        <p14:creationId xmlns:p14="http://schemas.microsoft.com/office/powerpoint/2010/main" val="4106946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review…</a:t>
            </a:r>
            <a:endParaRPr lang="en-US" dirty="0"/>
          </a:p>
        </p:txBody>
      </p:sp>
      <p:sp>
        <p:nvSpPr>
          <p:cNvPr id="3" name="Content Placeholder 2"/>
          <p:cNvSpPr>
            <a:spLocks noGrp="1"/>
          </p:cNvSpPr>
          <p:nvPr>
            <p:ph idx="1"/>
          </p:nvPr>
        </p:nvSpPr>
        <p:spPr/>
        <p:txBody>
          <a:bodyPr/>
          <a:lstStyle/>
          <a:p>
            <a:r>
              <a:rPr lang="en-US" dirty="0" smtClean="0"/>
              <a:t>What type of milking parlor has cows on a circular moving device?</a:t>
            </a:r>
          </a:p>
          <a:p>
            <a:pPr marL="0" indent="0">
              <a:buNone/>
            </a:pPr>
            <a:r>
              <a:rPr lang="en-US" dirty="0" smtClean="0">
                <a:solidFill>
                  <a:srgbClr val="FF0000"/>
                </a:solidFill>
              </a:rPr>
              <a:t>Answer: Rotary</a:t>
            </a:r>
          </a:p>
          <a:p>
            <a:r>
              <a:rPr lang="en-US" dirty="0" smtClean="0"/>
              <a:t>What type of milking parlor has two rows of cows slanted slightly on either side of a central isle?</a:t>
            </a:r>
          </a:p>
          <a:p>
            <a:pPr marL="0" indent="0">
              <a:buNone/>
            </a:pPr>
            <a:r>
              <a:rPr lang="en-US" dirty="0" smtClean="0">
                <a:solidFill>
                  <a:srgbClr val="FF0000"/>
                </a:solidFill>
              </a:rPr>
              <a:t>Answer: Herringbone</a:t>
            </a:r>
          </a:p>
          <a:p>
            <a:r>
              <a:rPr lang="en-US" dirty="0" smtClean="0"/>
              <a:t>What type of milking parlor has two rows of cows at a 90 degree angle down a central isle?</a:t>
            </a:r>
          </a:p>
          <a:p>
            <a:pPr marL="0" indent="0">
              <a:buNone/>
            </a:pPr>
            <a:r>
              <a:rPr lang="en-US" dirty="0" smtClean="0">
                <a:solidFill>
                  <a:srgbClr val="FF0000"/>
                </a:solidFill>
              </a:rPr>
              <a:t>Answer: Parallel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4002" y="262319"/>
            <a:ext cx="2720729" cy="2209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5" y="4620534"/>
            <a:ext cx="3479030" cy="2130906"/>
          </a:xfrm>
          <a:prstGeom prst="rect">
            <a:avLst/>
          </a:prstGeom>
          <a:solidFill>
            <a:schemeClr val="accent2"/>
          </a:solidFill>
          <a:ln w="38100">
            <a:solidFill>
              <a:schemeClr val="accent2"/>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409" y="4620534"/>
            <a:ext cx="3028185" cy="2130906"/>
          </a:xfrm>
          <a:prstGeom prst="rect">
            <a:avLst/>
          </a:prstGeom>
          <a:solidFill>
            <a:schemeClr val="accent2"/>
          </a:solidFill>
          <a:ln w="38100">
            <a:solidFill>
              <a:schemeClr val="accent2"/>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813" y="4620534"/>
            <a:ext cx="3196359" cy="2130906"/>
          </a:xfrm>
          <a:prstGeom prst="rect">
            <a:avLst/>
          </a:prstGeom>
          <a:solidFill>
            <a:schemeClr val="accent2"/>
          </a:solidFill>
          <a:ln w="38100">
            <a:solidFill>
              <a:schemeClr val="accent2"/>
            </a:solidFill>
          </a:ln>
        </p:spPr>
      </p:pic>
    </p:spTree>
    <p:extLst>
      <p:ext uri="{BB962C8B-B14F-4D97-AF65-F5344CB8AC3E}">
        <p14:creationId xmlns:p14="http://schemas.microsoft.com/office/powerpoint/2010/main" val="34747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59774" y="5899759"/>
            <a:ext cx="8391455" cy="881588"/>
          </a:xfrm>
          <a:ln w="38100">
            <a:solidFill>
              <a:schemeClr val="accent2"/>
            </a:solidFill>
          </a:ln>
        </p:spPr>
        <p:txBody>
          <a:bodyPr/>
          <a:lstStyle/>
          <a:p>
            <a:r>
              <a:rPr lang="en-US" dirty="0" smtClean="0"/>
              <a:t>The milk ejection process</a:t>
            </a:r>
            <a:endParaRPr lang="en-US" dirty="0"/>
          </a:p>
        </p:txBody>
      </p:sp>
    </p:spTree>
    <p:extLst>
      <p:ext uri="{BB962C8B-B14F-4D97-AF65-F5344CB8AC3E}">
        <p14:creationId xmlns:p14="http://schemas.microsoft.com/office/powerpoint/2010/main" val="2058692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ilk ejection process:</a:t>
            </a:r>
            <a:endParaRPr lang="en-US" dirty="0"/>
          </a:p>
        </p:txBody>
      </p:sp>
      <p:sp>
        <p:nvSpPr>
          <p:cNvPr id="3" name="Content Placeholder 2"/>
          <p:cNvSpPr>
            <a:spLocks noGrp="1"/>
          </p:cNvSpPr>
          <p:nvPr>
            <p:ph idx="1"/>
          </p:nvPr>
        </p:nvSpPr>
        <p:spPr>
          <a:xfrm>
            <a:off x="677334" y="1315616"/>
            <a:ext cx="4750700" cy="4623109"/>
          </a:xfrm>
        </p:spPr>
        <p:txBody>
          <a:bodyPr/>
          <a:lstStyle/>
          <a:p>
            <a:pPr marL="457200" indent="-457200">
              <a:buFont typeface="+mj-lt"/>
              <a:buAutoNum type="arabicPeriod"/>
            </a:pPr>
            <a:r>
              <a:rPr lang="en-US" dirty="0" smtClean="0"/>
              <a:t>Calf suckles the teat</a:t>
            </a:r>
          </a:p>
          <a:p>
            <a:pPr marL="457200" indent="-457200">
              <a:buFont typeface="+mj-lt"/>
              <a:buAutoNum type="arabicPeriod"/>
            </a:pPr>
            <a:r>
              <a:rPr lang="en-US" dirty="0" smtClean="0"/>
              <a:t>Neural response sent through nerves in the spinal cord to the brain (hypothalamus)</a:t>
            </a:r>
          </a:p>
          <a:p>
            <a:pPr marL="457200" indent="-457200">
              <a:buFont typeface="+mj-lt"/>
              <a:buAutoNum type="arabicPeriod"/>
            </a:pPr>
            <a:r>
              <a:rPr lang="en-US" dirty="0" smtClean="0"/>
              <a:t>The hypothalamus causes a hormone, </a:t>
            </a:r>
            <a:r>
              <a:rPr lang="en-US" dirty="0" smtClean="0">
                <a:solidFill>
                  <a:schemeClr val="accent1"/>
                </a:solidFill>
              </a:rPr>
              <a:t>oxytocin</a:t>
            </a:r>
            <a:r>
              <a:rPr lang="en-US" dirty="0" smtClean="0"/>
              <a:t>, to be released from the pituitary gland</a:t>
            </a:r>
          </a:p>
          <a:p>
            <a:pPr marL="457200" indent="-457200">
              <a:buFont typeface="+mj-lt"/>
              <a:buAutoNum type="arabicPeriod"/>
            </a:pPr>
            <a:r>
              <a:rPr lang="en-US" dirty="0" smtClean="0"/>
              <a:t>Oxytocin travels through the bloodstream back to the teat and causes contraction of the alveoli</a:t>
            </a:r>
          </a:p>
          <a:p>
            <a:pPr marL="457200" indent="-457200">
              <a:buFont typeface="+mj-lt"/>
              <a:buAutoNum type="arabicPeriod"/>
            </a:pPr>
            <a:r>
              <a:rPr lang="en-US" dirty="0" smtClean="0"/>
              <a:t>Milk is ejected</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507" y="308043"/>
            <a:ext cx="6377442" cy="6248400"/>
          </a:xfrm>
          <a:prstGeom prst="rect">
            <a:avLst/>
          </a:prstGeom>
        </p:spPr>
      </p:pic>
      <p:sp>
        <p:nvSpPr>
          <p:cNvPr id="6" name="Rectangle 5"/>
          <p:cNvSpPr/>
          <p:nvPr/>
        </p:nvSpPr>
        <p:spPr>
          <a:xfrm>
            <a:off x="1167319" y="5642043"/>
            <a:ext cx="2568102" cy="914400"/>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Lets discuss this one step at a time…</a:t>
            </a:r>
            <a:endParaRPr lang="en-US" dirty="0"/>
          </a:p>
        </p:txBody>
      </p:sp>
      <p:sp>
        <p:nvSpPr>
          <p:cNvPr id="7" name="Freeform 6"/>
          <p:cNvSpPr/>
          <p:nvPr/>
        </p:nvSpPr>
        <p:spPr>
          <a:xfrm>
            <a:off x="5552902" y="299258"/>
            <a:ext cx="2028305" cy="2377440"/>
          </a:xfrm>
          <a:custGeom>
            <a:avLst/>
            <a:gdLst>
              <a:gd name="connsiteX0" fmla="*/ 1396538 w 2028305"/>
              <a:gd name="connsiteY0" fmla="*/ 0 h 2377440"/>
              <a:gd name="connsiteX1" fmla="*/ 0 w 2028305"/>
              <a:gd name="connsiteY1" fmla="*/ 0 h 2377440"/>
              <a:gd name="connsiteX2" fmla="*/ 0 w 2028305"/>
              <a:gd name="connsiteY2" fmla="*/ 2377440 h 2377440"/>
              <a:gd name="connsiteX3" fmla="*/ 1729047 w 2028305"/>
              <a:gd name="connsiteY3" fmla="*/ 2377440 h 2377440"/>
              <a:gd name="connsiteX4" fmla="*/ 1745673 w 2028305"/>
              <a:gd name="connsiteY4" fmla="*/ 1296786 h 2377440"/>
              <a:gd name="connsiteX5" fmla="*/ 2011680 w 2028305"/>
              <a:gd name="connsiteY5" fmla="*/ 1296786 h 2377440"/>
              <a:gd name="connsiteX6" fmla="*/ 2028305 w 2028305"/>
              <a:gd name="connsiteY6" fmla="*/ 16626 h 2377440"/>
              <a:gd name="connsiteX7" fmla="*/ 1396538 w 2028305"/>
              <a:gd name="connsiteY7"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305" h="2377440">
                <a:moveTo>
                  <a:pt x="1396538" y="0"/>
                </a:moveTo>
                <a:lnTo>
                  <a:pt x="0" y="0"/>
                </a:lnTo>
                <a:lnTo>
                  <a:pt x="0" y="2377440"/>
                </a:lnTo>
                <a:lnTo>
                  <a:pt x="1729047" y="2377440"/>
                </a:lnTo>
                <a:lnTo>
                  <a:pt x="1745673" y="1296786"/>
                </a:lnTo>
                <a:lnTo>
                  <a:pt x="2011680" y="1296786"/>
                </a:lnTo>
                <a:lnTo>
                  <a:pt x="2028305" y="16626"/>
                </a:lnTo>
                <a:lnTo>
                  <a:pt x="1396538" y="0"/>
                </a:lnTo>
                <a:close/>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597833" y="315884"/>
            <a:ext cx="4206240" cy="5054138"/>
          </a:xfrm>
          <a:custGeom>
            <a:avLst/>
            <a:gdLst>
              <a:gd name="connsiteX0" fmla="*/ 4172989 w 4206240"/>
              <a:gd name="connsiteY0" fmla="*/ 5054138 h 5054138"/>
              <a:gd name="connsiteX1" fmla="*/ 2344189 w 4206240"/>
              <a:gd name="connsiteY1" fmla="*/ 5054138 h 5054138"/>
              <a:gd name="connsiteX2" fmla="*/ 2344189 w 4206240"/>
              <a:gd name="connsiteY2" fmla="*/ 3225338 h 5054138"/>
              <a:gd name="connsiteX3" fmla="*/ 232756 w 4206240"/>
              <a:gd name="connsiteY3" fmla="*/ 3241963 h 5054138"/>
              <a:gd name="connsiteX4" fmla="*/ 216131 w 4206240"/>
              <a:gd name="connsiteY4" fmla="*/ 1213658 h 5054138"/>
              <a:gd name="connsiteX5" fmla="*/ 0 w 4206240"/>
              <a:gd name="connsiteY5" fmla="*/ 1213658 h 5054138"/>
              <a:gd name="connsiteX6" fmla="*/ 16625 w 4206240"/>
              <a:gd name="connsiteY6" fmla="*/ 16625 h 5054138"/>
              <a:gd name="connsiteX7" fmla="*/ 4206240 w 4206240"/>
              <a:gd name="connsiteY7" fmla="*/ 0 h 5054138"/>
              <a:gd name="connsiteX8" fmla="*/ 4172989 w 4206240"/>
              <a:gd name="connsiteY8" fmla="*/ 5054138 h 50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5054138">
                <a:moveTo>
                  <a:pt x="4172989" y="5054138"/>
                </a:moveTo>
                <a:lnTo>
                  <a:pt x="2344189" y="5054138"/>
                </a:lnTo>
                <a:lnTo>
                  <a:pt x="2344189" y="3225338"/>
                </a:lnTo>
                <a:lnTo>
                  <a:pt x="232756" y="3241963"/>
                </a:lnTo>
                <a:lnTo>
                  <a:pt x="216131" y="1213658"/>
                </a:lnTo>
                <a:lnTo>
                  <a:pt x="0" y="1213658"/>
                </a:lnTo>
                <a:lnTo>
                  <a:pt x="16625" y="16625"/>
                </a:lnTo>
                <a:lnTo>
                  <a:pt x="4206240" y="0"/>
                </a:lnTo>
                <a:lnTo>
                  <a:pt x="4172989" y="5054138"/>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11507" y="4733185"/>
            <a:ext cx="1192566" cy="636837"/>
          </a:xfrm>
          <a:prstGeom prst="rect">
            <a:avLst/>
          </a:prstGeom>
          <a:solidFill>
            <a:schemeClr val="accent4"/>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Mammary Tissue</a:t>
            </a:r>
            <a:endParaRPr lang="en-US" dirty="0"/>
          </a:p>
        </p:txBody>
      </p:sp>
      <p:sp>
        <p:nvSpPr>
          <p:cNvPr id="10" name="Rectangle 9"/>
          <p:cNvSpPr/>
          <p:nvPr/>
        </p:nvSpPr>
        <p:spPr>
          <a:xfrm>
            <a:off x="6966832" y="308043"/>
            <a:ext cx="797256" cy="375083"/>
          </a:xfrm>
          <a:prstGeom prst="rect">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Brain</a:t>
            </a:r>
            <a:endParaRPr lang="en-US" dirty="0"/>
          </a:p>
        </p:txBody>
      </p:sp>
    </p:spTree>
    <p:extLst>
      <p:ext uri="{BB962C8B-B14F-4D97-AF65-F5344CB8AC3E}">
        <p14:creationId xmlns:p14="http://schemas.microsoft.com/office/powerpoint/2010/main" val="3290202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53643" y="5852160"/>
            <a:ext cx="7135489" cy="905630"/>
          </a:xfrm>
          <a:ln>
            <a:solidFill>
              <a:schemeClr val="accent2"/>
            </a:solidFill>
          </a:ln>
        </p:spPr>
        <p:txBody>
          <a:bodyPr/>
          <a:lstStyle/>
          <a:p>
            <a:r>
              <a:rPr lang="en-US" dirty="0" smtClean="0"/>
              <a:t>Breeds of Dairy Cattle</a:t>
            </a:r>
            <a:endParaRPr lang="en-US" dirty="0"/>
          </a:p>
        </p:txBody>
      </p:sp>
    </p:spTree>
    <p:extLst>
      <p:ext uri="{BB962C8B-B14F-4D97-AF65-F5344CB8AC3E}">
        <p14:creationId xmlns:p14="http://schemas.microsoft.com/office/powerpoint/2010/main" val="2795619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Calf </a:t>
            </a:r>
            <a:r>
              <a:rPr lang="en-US" dirty="0"/>
              <a:t>suckles the teat</a:t>
            </a:r>
            <a:br>
              <a:rPr lang="en-US" dirty="0"/>
            </a:br>
            <a:endParaRPr lang="en-US" dirty="0"/>
          </a:p>
        </p:txBody>
      </p:sp>
      <p:sp>
        <p:nvSpPr>
          <p:cNvPr id="3" name="Content Placeholder 2"/>
          <p:cNvSpPr>
            <a:spLocks noGrp="1"/>
          </p:cNvSpPr>
          <p:nvPr>
            <p:ph idx="1"/>
          </p:nvPr>
        </p:nvSpPr>
        <p:spPr>
          <a:xfrm>
            <a:off x="677334" y="1418253"/>
            <a:ext cx="5138589" cy="4623109"/>
          </a:xfrm>
        </p:spPr>
        <p:txBody>
          <a:bodyPr>
            <a:normAutofit/>
          </a:bodyPr>
          <a:lstStyle/>
          <a:p>
            <a:pPr marL="457200" lvl="1" indent="-457200"/>
            <a:r>
              <a:rPr lang="en-US" sz="2000" dirty="0"/>
              <a:t>In dairy production, this action is simulated when the workers clean off the </a:t>
            </a:r>
            <a:r>
              <a:rPr lang="en-US" sz="2000" dirty="0" smtClean="0"/>
              <a:t>pre-dip</a:t>
            </a:r>
          </a:p>
          <a:p>
            <a:pPr marL="457200" lvl="1" indent="-457200"/>
            <a:r>
              <a:rPr lang="en-US" sz="2000" dirty="0" smtClean="0"/>
              <a:t>This is the initial action that starts the entire process of </a:t>
            </a:r>
            <a:r>
              <a:rPr lang="en-US" sz="2000" dirty="0" smtClean="0">
                <a:solidFill>
                  <a:schemeClr val="accent1"/>
                </a:solidFill>
              </a:rPr>
              <a:t>milk ejection</a:t>
            </a:r>
            <a:r>
              <a:rPr lang="en-US" sz="2000" dirty="0" smtClean="0"/>
              <a:t>, or</a:t>
            </a:r>
            <a:r>
              <a:rPr lang="en-US" sz="2000" dirty="0" smtClean="0">
                <a:solidFill>
                  <a:schemeClr val="accent1"/>
                </a:solidFill>
              </a:rPr>
              <a:t> milk let down</a:t>
            </a:r>
            <a:endParaRPr lang="en-US" sz="2000" dirty="0">
              <a:solidFill>
                <a:schemeClr val="accent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923" y="1418253"/>
            <a:ext cx="6128675" cy="4904726"/>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20288"/>
          <a:stretch/>
        </p:blipFill>
        <p:spPr>
          <a:xfrm>
            <a:off x="1341627" y="3554709"/>
            <a:ext cx="3833487" cy="3055736"/>
          </a:xfrm>
          <a:prstGeom prst="rect">
            <a:avLst/>
          </a:prstGeom>
        </p:spPr>
      </p:pic>
    </p:spTree>
    <p:extLst>
      <p:ext uri="{BB962C8B-B14F-4D97-AF65-F5344CB8AC3E}">
        <p14:creationId xmlns:p14="http://schemas.microsoft.com/office/powerpoint/2010/main" val="3838443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415" y="1627002"/>
            <a:ext cx="4126496" cy="5116855"/>
          </a:xfrm>
          <a:prstGeom prst="rect">
            <a:avLst/>
          </a:prstGeom>
        </p:spPr>
      </p:pic>
      <p:sp>
        <p:nvSpPr>
          <p:cNvPr id="2" name="Title 1"/>
          <p:cNvSpPr>
            <a:spLocks noGrp="1"/>
          </p:cNvSpPr>
          <p:nvPr>
            <p:ph type="title"/>
          </p:nvPr>
        </p:nvSpPr>
        <p:spPr/>
        <p:txBody>
          <a:bodyPr/>
          <a:lstStyle/>
          <a:p>
            <a:r>
              <a:rPr lang="en-US" dirty="0" smtClean="0"/>
              <a:t>2. Neural Response</a:t>
            </a:r>
            <a:endParaRPr lang="en-US" dirty="0"/>
          </a:p>
        </p:txBody>
      </p:sp>
      <p:sp>
        <p:nvSpPr>
          <p:cNvPr id="3" name="Content Placeholder 2"/>
          <p:cNvSpPr>
            <a:spLocks noGrp="1"/>
          </p:cNvSpPr>
          <p:nvPr>
            <p:ph idx="1"/>
          </p:nvPr>
        </p:nvSpPr>
        <p:spPr/>
        <p:txBody>
          <a:bodyPr/>
          <a:lstStyle/>
          <a:p>
            <a:r>
              <a:rPr lang="en-US" dirty="0"/>
              <a:t>Neural response sent through nerves in the spinal cord to the brain (hypothalamus)</a:t>
            </a:r>
          </a:p>
          <a:p>
            <a:endParaRPr lang="en-US" dirty="0"/>
          </a:p>
        </p:txBody>
      </p:sp>
      <p:grpSp>
        <p:nvGrpSpPr>
          <p:cNvPr id="6" name="Group 5"/>
          <p:cNvGrpSpPr/>
          <p:nvPr/>
        </p:nvGrpSpPr>
        <p:grpSpPr>
          <a:xfrm>
            <a:off x="429412" y="2324552"/>
            <a:ext cx="6949593" cy="4419305"/>
            <a:chOff x="5192370" y="3179618"/>
            <a:chExt cx="4990722" cy="367838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6363" r="28700"/>
            <a:stretch/>
          </p:blipFill>
          <p:spPr>
            <a:xfrm>
              <a:off x="5192370" y="3179618"/>
              <a:ext cx="4990722" cy="3678382"/>
            </a:xfrm>
            <a:prstGeom prst="rect">
              <a:avLst/>
            </a:prstGeom>
          </p:spPr>
        </p:pic>
        <p:sp>
          <p:nvSpPr>
            <p:cNvPr id="5" name="Rectangle 4"/>
            <p:cNvSpPr/>
            <p:nvPr/>
          </p:nvSpPr>
          <p:spPr>
            <a:xfrm>
              <a:off x="9871364" y="3325091"/>
              <a:ext cx="311727" cy="1870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9175941" y="151126"/>
            <a:ext cx="2675543" cy="1733754"/>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Nerves help us transfer stimuli our body receives, either internally or externally</a:t>
            </a:r>
            <a:endParaRPr lang="en-US" sz="2000" dirty="0"/>
          </a:p>
        </p:txBody>
      </p:sp>
      <p:sp>
        <p:nvSpPr>
          <p:cNvPr id="9" name="Rectangle 8"/>
          <p:cNvSpPr/>
          <p:nvPr/>
        </p:nvSpPr>
        <p:spPr>
          <a:xfrm>
            <a:off x="10788664" y="6080817"/>
            <a:ext cx="1062820" cy="439672"/>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Neuron</a:t>
            </a:r>
            <a:endParaRPr lang="en-US" sz="2000" dirty="0"/>
          </a:p>
        </p:txBody>
      </p:sp>
    </p:spTree>
    <p:extLst>
      <p:ext uri="{BB962C8B-B14F-4D97-AF65-F5344CB8AC3E}">
        <p14:creationId xmlns:p14="http://schemas.microsoft.com/office/powerpoint/2010/main" val="2301521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hypothalamus and oxytocin</a:t>
            </a:r>
            <a:endParaRPr lang="en-US" dirty="0"/>
          </a:p>
        </p:txBody>
      </p:sp>
      <p:sp>
        <p:nvSpPr>
          <p:cNvPr id="3" name="Content Placeholder 2"/>
          <p:cNvSpPr>
            <a:spLocks noGrp="1"/>
          </p:cNvSpPr>
          <p:nvPr>
            <p:ph idx="1"/>
          </p:nvPr>
        </p:nvSpPr>
        <p:spPr/>
        <p:txBody>
          <a:bodyPr/>
          <a:lstStyle/>
          <a:p>
            <a:r>
              <a:rPr lang="en-US" dirty="0" smtClean="0"/>
              <a:t>When the neural response reaches the brain, the </a:t>
            </a:r>
            <a:r>
              <a:rPr lang="en-US" dirty="0"/>
              <a:t>hypothalamus causes </a:t>
            </a:r>
            <a:r>
              <a:rPr lang="en-US" dirty="0" smtClean="0"/>
              <a:t>the hormone oxytocin to be released</a:t>
            </a:r>
          </a:p>
        </p:txBody>
      </p:sp>
      <p:grpSp>
        <p:nvGrpSpPr>
          <p:cNvPr id="6" name="Group 5"/>
          <p:cNvGrpSpPr/>
          <p:nvPr/>
        </p:nvGrpSpPr>
        <p:grpSpPr>
          <a:xfrm>
            <a:off x="953310" y="2879387"/>
            <a:ext cx="3891064" cy="3978613"/>
            <a:chOff x="913018" y="2588282"/>
            <a:chExt cx="3929953" cy="394694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5" t="3032" r="64391" b="62531"/>
            <a:stretch/>
          </p:blipFill>
          <p:spPr>
            <a:xfrm>
              <a:off x="913018" y="2588282"/>
              <a:ext cx="3929953" cy="3946943"/>
            </a:xfrm>
            <a:prstGeom prst="rect">
              <a:avLst/>
            </a:prstGeom>
          </p:spPr>
        </p:pic>
        <p:sp>
          <p:nvSpPr>
            <p:cNvPr id="5" name="Rectangle 4"/>
            <p:cNvSpPr/>
            <p:nvPr/>
          </p:nvSpPr>
          <p:spPr>
            <a:xfrm>
              <a:off x="4377447" y="3287949"/>
              <a:ext cx="447472" cy="1206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449238" y="6538823"/>
            <a:ext cx="345056" cy="319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67575" y="6530197"/>
            <a:ext cx="345056" cy="319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83457" y="3312293"/>
            <a:ext cx="868256" cy="219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46064" y="3869486"/>
            <a:ext cx="4438996" cy="2842867"/>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7136" y="3410722"/>
            <a:ext cx="868256" cy="219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985" y="3869486"/>
            <a:ext cx="4410075" cy="2828925"/>
          </a:xfrm>
          <a:prstGeom prst="rect">
            <a:avLst/>
          </a:prstGeom>
        </p:spPr>
      </p:pic>
      <p:sp>
        <p:nvSpPr>
          <p:cNvPr id="16" name="Rectangle 15"/>
          <p:cNvSpPr/>
          <p:nvPr/>
        </p:nvSpPr>
        <p:spPr>
          <a:xfrm>
            <a:off x="7765515" y="3723122"/>
            <a:ext cx="2409263" cy="599640"/>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Oxytocin Molecule</a:t>
            </a:r>
            <a:endParaRPr lang="en-US" sz="2000" dirty="0"/>
          </a:p>
        </p:txBody>
      </p:sp>
      <p:sp>
        <p:nvSpPr>
          <p:cNvPr id="17" name="Rectangle 16"/>
          <p:cNvSpPr/>
          <p:nvPr/>
        </p:nvSpPr>
        <p:spPr>
          <a:xfrm>
            <a:off x="3955731" y="2762299"/>
            <a:ext cx="3482503" cy="1488284"/>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smtClean="0">
                <a:solidFill>
                  <a:schemeClr val="tx1"/>
                </a:solidFill>
              </a:rPr>
              <a:t>Hormone:</a:t>
            </a:r>
            <a:r>
              <a:rPr lang="en-US" sz="2000" dirty="0" smtClean="0">
                <a:solidFill>
                  <a:schemeClr val="tx1"/>
                </a:solidFill>
              </a:rPr>
              <a:t> </a:t>
            </a:r>
            <a:r>
              <a:rPr lang="en-US" sz="2000" dirty="0" smtClean="0"/>
              <a:t>a substance that is transported by blood to elicit an effect on a specific (target) tissue </a:t>
            </a:r>
            <a:endParaRPr lang="en-US" sz="2000" dirty="0"/>
          </a:p>
        </p:txBody>
      </p:sp>
      <p:sp>
        <p:nvSpPr>
          <p:cNvPr id="18" name="Rectangle 17"/>
          <p:cNvSpPr/>
          <p:nvPr/>
        </p:nvSpPr>
        <p:spPr>
          <a:xfrm>
            <a:off x="3955732" y="4467433"/>
            <a:ext cx="3482503" cy="1293294"/>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the target tissue for oxytocin?</a:t>
            </a:r>
          </a:p>
          <a:p>
            <a:pPr algn="ctr"/>
            <a:r>
              <a:rPr lang="en-US" sz="2000" dirty="0" smtClean="0">
                <a:solidFill>
                  <a:srgbClr val="C00000"/>
                </a:solidFill>
              </a:rPr>
              <a:t>Answer: alveoli in mammary tissue</a:t>
            </a:r>
            <a:endParaRPr lang="en-US" sz="2000" dirty="0">
              <a:solidFill>
                <a:srgbClr val="C00000"/>
              </a:solidFill>
            </a:endParaRPr>
          </a:p>
        </p:txBody>
      </p:sp>
      <p:sp>
        <p:nvSpPr>
          <p:cNvPr id="19" name="Rectangle 18"/>
          <p:cNvSpPr/>
          <p:nvPr/>
        </p:nvSpPr>
        <p:spPr>
          <a:xfrm>
            <a:off x="7619265" y="2078347"/>
            <a:ext cx="3677109" cy="1534980"/>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solidFill>
                  <a:schemeClr val="tx1"/>
                </a:solidFill>
              </a:rPr>
              <a:t>Oxytocin:</a:t>
            </a:r>
            <a:r>
              <a:rPr lang="en-US" sz="2000" dirty="0">
                <a:solidFill>
                  <a:schemeClr val="tx1"/>
                </a:solidFill>
              </a:rPr>
              <a:t> </a:t>
            </a:r>
            <a:r>
              <a:rPr lang="en-US" sz="2000" dirty="0"/>
              <a:t>a hormone that is released from the posterior pituitary gland, it causes milk ejection by contracting alveoli</a:t>
            </a:r>
          </a:p>
        </p:txBody>
      </p:sp>
    </p:spTree>
    <p:extLst>
      <p:ext uri="{BB962C8B-B14F-4D97-AF65-F5344CB8AC3E}">
        <p14:creationId xmlns:p14="http://schemas.microsoft.com/office/powerpoint/2010/main" val="202308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Bloodstream and target tissue</a:t>
            </a:r>
            <a:endParaRPr lang="en-US" dirty="0"/>
          </a:p>
        </p:txBody>
      </p:sp>
      <p:sp>
        <p:nvSpPr>
          <p:cNvPr id="3" name="Content Placeholder 2"/>
          <p:cNvSpPr>
            <a:spLocks noGrp="1"/>
          </p:cNvSpPr>
          <p:nvPr>
            <p:ph idx="1"/>
          </p:nvPr>
        </p:nvSpPr>
        <p:spPr/>
        <p:txBody>
          <a:bodyPr/>
          <a:lstStyle/>
          <a:p>
            <a:r>
              <a:rPr lang="en-US" dirty="0"/>
              <a:t>Oxytocin travels through the bloodstream back to the </a:t>
            </a:r>
            <a:r>
              <a:rPr lang="en-US" dirty="0" smtClean="0"/>
              <a:t>mammary tissue </a:t>
            </a:r>
            <a:r>
              <a:rPr lang="en-US" dirty="0"/>
              <a:t>and causes contraction of the </a:t>
            </a:r>
            <a:r>
              <a:rPr lang="en-US" dirty="0" smtClean="0"/>
              <a:t>alveoli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707" y="3258187"/>
            <a:ext cx="3941795" cy="359981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8113" t="3266" r="4160" b="27891"/>
          <a:stretch/>
        </p:blipFill>
        <p:spPr>
          <a:xfrm>
            <a:off x="9374664" y="231710"/>
            <a:ext cx="2723851" cy="641168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106" b="1909"/>
          <a:stretch/>
        </p:blipFill>
        <p:spPr>
          <a:xfrm>
            <a:off x="316312" y="3258187"/>
            <a:ext cx="4206733" cy="2425541"/>
          </a:xfrm>
          <a:prstGeom prst="rect">
            <a:avLst/>
          </a:prstGeom>
        </p:spPr>
      </p:pic>
      <p:sp>
        <p:nvSpPr>
          <p:cNvPr id="7" name="Oval 6"/>
          <p:cNvSpPr/>
          <p:nvPr/>
        </p:nvSpPr>
        <p:spPr>
          <a:xfrm>
            <a:off x="5143530" y="5641675"/>
            <a:ext cx="981225" cy="62918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2642" y="5956269"/>
            <a:ext cx="3433313" cy="687127"/>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Each of these white bubbles are </a:t>
            </a:r>
            <a:r>
              <a:rPr lang="en-US" dirty="0" smtClean="0"/>
              <a:t>alveoli, they </a:t>
            </a:r>
            <a:r>
              <a:rPr lang="en-US" dirty="0" smtClean="0"/>
              <a:t>hold the milk!</a:t>
            </a:r>
            <a:endParaRPr lang="en-US" dirty="0"/>
          </a:p>
        </p:txBody>
      </p:sp>
      <p:cxnSp>
        <p:nvCxnSpPr>
          <p:cNvPr id="10" name="Straight Arrow Connector 9"/>
          <p:cNvCxnSpPr/>
          <p:nvPr/>
        </p:nvCxnSpPr>
        <p:spPr>
          <a:xfrm flipV="1">
            <a:off x="4334368" y="6068592"/>
            <a:ext cx="809162" cy="21631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110197" y="673680"/>
            <a:ext cx="528934" cy="7173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16422" y="609600"/>
            <a:ext cx="246741" cy="5511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269019" y="2107721"/>
            <a:ext cx="246741" cy="5511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6287" y="2107721"/>
            <a:ext cx="7670041" cy="1017616"/>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chemeClr val="tx1"/>
                </a:solidFill>
              </a:rPr>
              <a:t>Alveoli:</a:t>
            </a:r>
            <a:r>
              <a:rPr lang="en-US" dirty="0">
                <a:solidFill>
                  <a:schemeClr val="tx1"/>
                </a:solidFill>
              </a:rPr>
              <a:t> </a:t>
            </a:r>
            <a:r>
              <a:rPr lang="en-US" dirty="0"/>
              <a:t>hollow sacs within mammary tissue that hold milk until it is ready to be ejected (alveoli are also in your lungs and allow the exchange between O</a:t>
            </a:r>
            <a:r>
              <a:rPr lang="en-US" baseline="-25000" dirty="0"/>
              <a:t>2</a:t>
            </a:r>
            <a:r>
              <a:rPr lang="en-US" dirty="0"/>
              <a:t> and CO</a:t>
            </a:r>
            <a:r>
              <a:rPr lang="en-US" baseline="-25000" dirty="0"/>
              <a:t>2</a:t>
            </a:r>
            <a:r>
              <a:rPr lang="en-US" dirty="0"/>
              <a:t>)</a:t>
            </a:r>
          </a:p>
        </p:txBody>
      </p:sp>
    </p:spTree>
    <p:extLst>
      <p:ext uri="{BB962C8B-B14F-4D97-AF65-F5344CB8AC3E}">
        <p14:creationId xmlns:p14="http://schemas.microsoft.com/office/powerpoint/2010/main" val="2549632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Milk is ejected!</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6571" y="1315616"/>
            <a:ext cx="7178193" cy="5352881"/>
          </a:xfrm>
        </p:spPr>
      </p:pic>
    </p:spTree>
    <p:extLst>
      <p:ext uri="{BB962C8B-B14F-4D97-AF65-F5344CB8AC3E}">
        <p14:creationId xmlns:p14="http://schemas.microsoft.com/office/powerpoint/2010/main" val="1475549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 as a class!</a:t>
            </a:r>
            <a:endParaRPr lang="en-US" dirty="0"/>
          </a:p>
        </p:txBody>
      </p:sp>
      <p:sp>
        <p:nvSpPr>
          <p:cNvPr id="3" name="Content Placeholder 2"/>
          <p:cNvSpPr>
            <a:spLocks noGrp="1"/>
          </p:cNvSpPr>
          <p:nvPr>
            <p:ph idx="1"/>
          </p:nvPr>
        </p:nvSpPr>
        <p:spPr>
          <a:xfrm>
            <a:off x="677334" y="1418253"/>
            <a:ext cx="4476556" cy="4623109"/>
          </a:xfrm>
        </p:spPr>
        <p:txBody>
          <a:bodyPr/>
          <a:lstStyle/>
          <a:p>
            <a:r>
              <a:rPr lang="en-US" dirty="0" smtClean="0"/>
              <a:t>Using the picture to the right, describe the process of milk ejection. </a:t>
            </a:r>
          </a:p>
          <a:p>
            <a:pPr lvl="1"/>
            <a:r>
              <a:rPr lang="en-US" dirty="0" smtClean="0"/>
              <a:t>The 5 steps are already labeled.</a:t>
            </a:r>
          </a:p>
          <a:p>
            <a:r>
              <a:rPr lang="en-US" dirty="0" smtClean="0"/>
              <a:t>Name the part of the body that is involved with each step and the hormones (if any) that are used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45" y="116378"/>
            <a:ext cx="6715179" cy="6643107"/>
          </a:xfrm>
          <a:prstGeom prst="rect">
            <a:avLst/>
          </a:prstGeom>
        </p:spPr>
      </p:pic>
      <p:sp>
        <p:nvSpPr>
          <p:cNvPr id="7" name="Rectangle 6"/>
          <p:cNvSpPr/>
          <p:nvPr/>
        </p:nvSpPr>
        <p:spPr>
          <a:xfrm>
            <a:off x="7065818" y="2128057"/>
            <a:ext cx="615142" cy="19950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42074" y="2745969"/>
            <a:ext cx="615142" cy="19950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77734" y="5636029"/>
            <a:ext cx="596268" cy="1995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12" y="4364962"/>
            <a:ext cx="5715000" cy="1676400"/>
          </a:xfrm>
          <a:prstGeom prst="rect">
            <a:avLst/>
          </a:prstGeom>
        </p:spPr>
      </p:pic>
    </p:spTree>
    <p:extLst>
      <p:ext uri="{BB962C8B-B14F-4D97-AF65-F5344CB8AC3E}">
        <p14:creationId xmlns:p14="http://schemas.microsoft.com/office/powerpoint/2010/main" val="1228281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66586" y="5048860"/>
            <a:ext cx="6419722" cy="1646302"/>
          </a:xfrm>
          <a:ln w="38100">
            <a:solidFill>
              <a:schemeClr val="accent2"/>
            </a:solidFill>
          </a:ln>
        </p:spPr>
        <p:txBody>
          <a:bodyPr/>
          <a:lstStyle/>
          <a:p>
            <a:r>
              <a:rPr lang="en-US" dirty="0" smtClean="0"/>
              <a:t>Common dairy cow </a:t>
            </a:r>
            <a:br>
              <a:rPr lang="en-US" dirty="0" smtClean="0"/>
            </a:br>
            <a:r>
              <a:rPr lang="en-US" dirty="0" smtClean="0"/>
              <a:t>health </a:t>
            </a:r>
            <a:r>
              <a:rPr lang="en-US" dirty="0"/>
              <a:t>i</a:t>
            </a:r>
            <a:r>
              <a:rPr lang="en-US" dirty="0" smtClean="0"/>
              <a:t>ssues</a:t>
            </a:r>
            <a:endParaRPr lang="en-US" dirty="0"/>
          </a:p>
        </p:txBody>
      </p:sp>
    </p:spTree>
    <p:extLst>
      <p:ext uri="{BB962C8B-B14F-4D97-AF65-F5344CB8AC3E}">
        <p14:creationId xmlns:p14="http://schemas.microsoft.com/office/powerpoint/2010/main" val="916730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Mastitis</a:t>
            </a:r>
            <a:endParaRPr lang="en-US" dirty="0"/>
          </a:p>
        </p:txBody>
      </p:sp>
      <p:sp>
        <p:nvSpPr>
          <p:cNvPr id="3" name="Content Placeholder 2"/>
          <p:cNvSpPr>
            <a:spLocks noGrp="1"/>
          </p:cNvSpPr>
          <p:nvPr>
            <p:ph idx="1"/>
          </p:nvPr>
        </p:nvSpPr>
        <p:spPr>
          <a:xfrm>
            <a:off x="677334" y="1418253"/>
            <a:ext cx="7794862" cy="4623109"/>
          </a:xfrm>
        </p:spPr>
        <p:txBody>
          <a:bodyPr/>
          <a:lstStyle/>
          <a:p>
            <a:r>
              <a:rPr lang="en-US" dirty="0" smtClean="0">
                <a:solidFill>
                  <a:schemeClr val="accent1"/>
                </a:solidFill>
              </a:rPr>
              <a:t>Mastitis: </a:t>
            </a:r>
            <a:r>
              <a:rPr lang="en-US" dirty="0" smtClean="0"/>
              <a:t>inflammation of the udder due to a </a:t>
            </a:r>
            <a:r>
              <a:rPr lang="en-US" u="sng" dirty="0" smtClean="0"/>
              <a:t>bacterial infection</a:t>
            </a:r>
          </a:p>
          <a:p>
            <a:r>
              <a:rPr lang="en-US" dirty="0" smtClean="0"/>
              <a:t>This is one of the reasons why dipping is so important!!!</a:t>
            </a:r>
          </a:p>
          <a:p>
            <a:r>
              <a:rPr lang="en-US" dirty="0" smtClean="0"/>
              <a:t>The number one cause of economic loss in the dairy industry!</a:t>
            </a:r>
          </a:p>
          <a:p>
            <a:r>
              <a:rPr lang="en-US" dirty="0" smtClean="0"/>
              <a:t>Symptoms include: redness, swelling, tenderness, warmth, or discharge of the bag, fever, and depression</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379" t="-1" r="31460" b="22305"/>
          <a:stretch/>
        </p:blipFill>
        <p:spPr>
          <a:xfrm>
            <a:off x="8281359" y="2890153"/>
            <a:ext cx="3910642" cy="39592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196" y="325933"/>
            <a:ext cx="3590762" cy="2388637"/>
          </a:xfrm>
          <a:prstGeom prst="rect">
            <a:avLst/>
          </a:prstGeom>
          <a:ln w="38100">
            <a:solidFill>
              <a:schemeClr val="accent2"/>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3615" b="19246"/>
          <a:stretch/>
        </p:blipFill>
        <p:spPr>
          <a:xfrm>
            <a:off x="677334" y="3378642"/>
            <a:ext cx="5182290" cy="3479358"/>
          </a:xfrm>
          <a:prstGeom prst="rect">
            <a:avLst/>
          </a:prstGeom>
        </p:spPr>
      </p:pic>
      <p:sp>
        <p:nvSpPr>
          <p:cNvPr id="4" name="Rectangle 3"/>
          <p:cNvSpPr/>
          <p:nvPr/>
        </p:nvSpPr>
        <p:spPr>
          <a:xfrm>
            <a:off x="5487988" y="3729807"/>
            <a:ext cx="3122762" cy="1518249"/>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Each teat has its own quarter of the udder, so if one part of the udder has mastitis, the other three may not have it!</a:t>
            </a:r>
            <a:endParaRPr lang="en-US" dirty="0"/>
          </a:p>
        </p:txBody>
      </p:sp>
    </p:spTree>
    <p:extLst>
      <p:ext uri="{BB962C8B-B14F-4D97-AF65-F5344CB8AC3E}">
        <p14:creationId xmlns:p14="http://schemas.microsoft.com/office/powerpoint/2010/main" val="20110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Ketosis</a:t>
            </a:r>
            <a:endParaRPr lang="en-US" dirty="0"/>
          </a:p>
        </p:txBody>
      </p:sp>
      <p:sp>
        <p:nvSpPr>
          <p:cNvPr id="3" name="Content Placeholder 2"/>
          <p:cNvSpPr>
            <a:spLocks noGrp="1"/>
          </p:cNvSpPr>
          <p:nvPr>
            <p:ph idx="1"/>
          </p:nvPr>
        </p:nvSpPr>
        <p:spPr>
          <a:xfrm>
            <a:off x="677334" y="1418254"/>
            <a:ext cx="5464674" cy="4395950"/>
          </a:xfrm>
        </p:spPr>
        <p:txBody>
          <a:bodyPr>
            <a:normAutofit/>
          </a:bodyPr>
          <a:lstStyle/>
          <a:p>
            <a:r>
              <a:rPr lang="en-US" dirty="0" smtClean="0">
                <a:solidFill>
                  <a:schemeClr val="accent1"/>
                </a:solidFill>
              </a:rPr>
              <a:t>Ketosis: </a:t>
            </a:r>
            <a:r>
              <a:rPr lang="en-US" dirty="0" smtClean="0">
                <a:solidFill>
                  <a:schemeClr val="tx1"/>
                </a:solidFill>
              </a:rPr>
              <a:t>energy shortage due to metabolic problems</a:t>
            </a:r>
          </a:p>
          <a:p>
            <a:r>
              <a:rPr lang="en-US" dirty="0" smtClean="0">
                <a:solidFill>
                  <a:schemeClr val="tx1"/>
                </a:solidFill>
              </a:rPr>
              <a:t>Usually seen 4-6 weeks after giving birth (when most of the milk is being produced!)</a:t>
            </a:r>
          </a:p>
          <a:p>
            <a:r>
              <a:rPr lang="en-US" dirty="0" smtClean="0">
                <a:solidFill>
                  <a:schemeClr val="tx1"/>
                </a:solidFill>
              </a:rPr>
              <a:t>Symptoms include: weight loss, reduced milk yield, reduced appetite, dull coat, fever, low blood sugar, smell of acetone in breath/milk, nervousness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830" y="4241391"/>
            <a:ext cx="4708552" cy="26166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78" y="1005223"/>
            <a:ext cx="5754967" cy="5133430"/>
          </a:xfrm>
          <a:prstGeom prst="rect">
            <a:avLst/>
          </a:prstGeom>
        </p:spPr>
      </p:pic>
    </p:spTree>
    <p:extLst>
      <p:ext uri="{BB962C8B-B14F-4D97-AF65-F5344CB8AC3E}">
        <p14:creationId xmlns:p14="http://schemas.microsoft.com/office/powerpoint/2010/main" val="26250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Ketosis continued</a:t>
            </a:r>
            <a:endParaRPr lang="en-US" dirty="0"/>
          </a:p>
        </p:txBody>
      </p:sp>
      <p:sp>
        <p:nvSpPr>
          <p:cNvPr id="3" name="Content Placeholder 2"/>
          <p:cNvSpPr>
            <a:spLocks noGrp="1"/>
          </p:cNvSpPr>
          <p:nvPr>
            <p:ph idx="1"/>
          </p:nvPr>
        </p:nvSpPr>
        <p:spPr>
          <a:xfrm>
            <a:off x="677334" y="1418253"/>
            <a:ext cx="4843572" cy="4623109"/>
          </a:xfrm>
        </p:spPr>
        <p:txBody>
          <a:bodyPr/>
          <a:lstStyle/>
          <a:p>
            <a:r>
              <a:rPr lang="en-US" dirty="0">
                <a:solidFill>
                  <a:schemeClr val="tx1"/>
                </a:solidFill>
              </a:rPr>
              <a:t>Dairy cows </a:t>
            </a:r>
            <a:r>
              <a:rPr lang="en-US" u="sng" dirty="0">
                <a:solidFill>
                  <a:schemeClr val="tx1"/>
                </a:solidFill>
              </a:rPr>
              <a:t>commonly</a:t>
            </a:r>
            <a:r>
              <a:rPr lang="en-US" dirty="0">
                <a:solidFill>
                  <a:schemeClr val="tx1"/>
                </a:solidFill>
              </a:rPr>
              <a:t> loose weight </a:t>
            </a:r>
            <a:r>
              <a:rPr lang="en-US" dirty="0" smtClean="0">
                <a:solidFill>
                  <a:schemeClr val="tx1"/>
                </a:solidFill>
              </a:rPr>
              <a:t>during the </a:t>
            </a:r>
            <a:r>
              <a:rPr lang="en-US" u="sng" dirty="0" smtClean="0">
                <a:solidFill>
                  <a:schemeClr val="tx1"/>
                </a:solidFill>
              </a:rPr>
              <a:t>first 3 months of </a:t>
            </a:r>
            <a:r>
              <a:rPr lang="en-US" u="sng" dirty="0">
                <a:solidFill>
                  <a:schemeClr val="tx1"/>
                </a:solidFill>
              </a:rPr>
              <a:t>lactation </a:t>
            </a:r>
            <a:r>
              <a:rPr lang="en-US" dirty="0">
                <a:solidFill>
                  <a:schemeClr val="tx1"/>
                </a:solidFill>
              </a:rPr>
              <a:t>because their energy requirements to maintain their weight </a:t>
            </a:r>
            <a:r>
              <a:rPr lang="en-US" u="sng" dirty="0">
                <a:solidFill>
                  <a:schemeClr val="tx1"/>
                </a:solidFill>
              </a:rPr>
              <a:t>and</a:t>
            </a:r>
            <a:r>
              <a:rPr lang="en-US" dirty="0">
                <a:solidFill>
                  <a:schemeClr val="tx1"/>
                </a:solidFill>
              </a:rPr>
              <a:t> lactate outweigh their energy intake.</a:t>
            </a:r>
          </a:p>
          <a:p>
            <a:pPr lvl="1"/>
            <a:r>
              <a:rPr lang="en-US" dirty="0">
                <a:solidFill>
                  <a:schemeClr val="tx1"/>
                </a:solidFill>
              </a:rPr>
              <a:t>During lactation, cows are fed a TMR (total mixed ration) which allows the cows to get the maximum amount of nutrients</a:t>
            </a:r>
          </a:p>
          <a:p>
            <a:pPr lvl="1"/>
            <a:r>
              <a:rPr lang="en-US" dirty="0">
                <a:solidFill>
                  <a:schemeClr val="tx1"/>
                </a:solidFill>
              </a:rPr>
              <a:t>Dairy cows usually </a:t>
            </a:r>
            <a:r>
              <a:rPr lang="en-US" dirty="0" smtClean="0">
                <a:solidFill>
                  <a:schemeClr val="tx1"/>
                </a:solidFill>
              </a:rPr>
              <a:t>can eat over 100 </a:t>
            </a:r>
            <a:r>
              <a:rPr lang="en-US" dirty="0">
                <a:solidFill>
                  <a:schemeClr val="tx1"/>
                </a:solidFill>
              </a:rPr>
              <a:t>pounds a day!</a:t>
            </a:r>
          </a:p>
          <a:p>
            <a:pPr lvl="1"/>
            <a:r>
              <a:rPr lang="en-US" dirty="0">
                <a:solidFill>
                  <a:schemeClr val="tx1"/>
                </a:solidFill>
              </a:rPr>
              <a:t>Lactating dairy cows usually eat 5X their normal ration!</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537"/>
          <a:stretch/>
        </p:blipFill>
        <p:spPr>
          <a:xfrm>
            <a:off x="5520905" y="1860202"/>
            <a:ext cx="6419113" cy="3739209"/>
          </a:xfrm>
          <a:prstGeom prst="rect">
            <a:avLst/>
          </a:prstGeom>
        </p:spPr>
      </p:pic>
      <p:sp>
        <p:nvSpPr>
          <p:cNvPr id="9" name="Rectangle 8"/>
          <p:cNvSpPr/>
          <p:nvPr/>
        </p:nvSpPr>
        <p:spPr>
          <a:xfrm>
            <a:off x="6214406" y="401216"/>
            <a:ext cx="2297827" cy="914400"/>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 loss does </a:t>
            </a:r>
            <a:r>
              <a:rPr lang="en-US" u="sng" dirty="0" smtClean="0"/>
              <a:t>not always</a:t>
            </a:r>
            <a:r>
              <a:rPr lang="en-US" dirty="0" smtClean="0"/>
              <a:t> = Ketosis</a:t>
            </a:r>
            <a:endParaRPr lang="en-US" dirty="0"/>
          </a:p>
        </p:txBody>
      </p:sp>
      <p:sp>
        <p:nvSpPr>
          <p:cNvPr id="8" name="Rectangle 7"/>
          <p:cNvSpPr/>
          <p:nvPr/>
        </p:nvSpPr>
        <p:spPr>
          <a:xfrm>
            <a:off x="677333" y="5873563"/>
            <a:ext cx="7402637" cy="777550"/>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Even a healthy cow that eats more food during early lactation still looses weight in the first three months (as much as 1.5lbs/day)!</a:t>
            </a:r>
            <a:endParaRPr lang="en-US" dirty="0"/>
          </a:p>
        </p:txBody>
      </p:sp>
      <p:cxnSp>
        <p:nvCxnSpPr>
          <p:cNvPr id="10" name="Straight Arrow Connector 9"/>
          <p:cNvCxnSpPr>
            <a:stCxn id="8" idx="0"/>
          </p:cNvCxnSpPr>
          <p:nvPr/>
        </p:nvCxnSpPr>
        <p:spPr>
          <a:xfrm flipV="1">
            <a:off x="4378652" y="4921135"/>
            <a:ext cx="2604039" cy="95242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1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229" y="4188384"/>
            <a:ext cx="2338308" cy="285980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0754" t="1965" r="13231" b="3287"/>
          <a:stretch/>
        </p:blipFill>
        <p:spPr>
          <a:xfrm>
            <a:off x="1073880" y="4188384"/>
            <a:ext cx="2161902" cy="2694692"/>
          </a:xfrm>
          <a:prstGeom prst="rect">
            <a:avLst/>
          </a:prstGeom>
        </p:spPr>
      </p:pic>
      <p:sp>
        <p:nvSpPr>
          <p:cNvPr id="2" name="Title 1"/>
          <p:cNvSpPr>
            <a:spLocks noGrp="1"/>
          </p:cNvSpPr>
          <p:nvPr>
            <p:ph type="title"/>
          </p:nvPr>
        </p:nvSpPr>
        <p:spPr>
          <a:xfrm>
            <a:off x="677334" y="609600"/>
            <a:ext cx="8596668" cy="786223"/>
          </a:xfrm>
        </p:spPr>
        <p:txBody>
          <a:bodyPr/>
          <a:lstStyle/>
          <a:p>
            <a:r>
              <a:rPr lang="en-US" dirty="0" smtClean="0"/>
              <a:t>Lets talk about dairy breeds…</a:t>
            </a:r>
            <a:endParaRPr lang="en-US" dirty="0"/>
          </a:p>
        </p:txBody>
      </p:sp>
      <p:sp>
        <p:nvSpPr>
          <p:cNvPr id="3" name="Content Placeholder 2"/>
          <p:cNvSpPr>
            <a:spLocks noGrp="1"/>
          </p:cNvSpPr>
          <p:nvPr>
            <p:ph idx="1"/>
          </p:nvPr>
        </p:nvSpPr>
        <p:spPr>
          <a:xfrm>
            <a:off x="677334" y="1311198"/>
            <a:ext cx="8596668" cy="3880773"/>
          </a:xfrm>
        </p:spPr>
        <p:txBody>
          <a:bodyPr/>
          <a:lstStyle/>
          <a:p>
            <a:pPr marL="0" indent="0">
              <a:buNone/>
            </a:pPr>
            <a:r>
              <a:rPr lang="en-US" sz="2000" dirty="0" smtClean="0"/>
              <a:t>There are</a:t>
            </a:r>
            <a:r>
              <a:rPr lang="en-US" sz="2000" b="1" dirty="0" smtClean="0"/>
              <a:t> </a:t>
            </a:r>
            <a:r>
              <a:rPr lang="en-US" b="1" u="sng" dirty="0" smtClean="0"/>
              <a:t>five</a:t>
            </a:r>
            <a:r>
              <a:rPr lang="en-US" sz="2000" b="1" dirty="0" smtClean="0"/>
              <a:t> </a:t>
            </a:r>
            <a:r>
              <a:rPr lang="en-US" sz="2000" dirty="0" smtClean="0"/>
              <a:t>major breeds of dairy cattle used in the United States…</a:t>
            </a:r>
          </a:p>
          <a:p>
            <a:pPr marL="800100" lvl="1" indent="-342900">
              <a:buFont typeface="+mj-lt"/>
              <a:buAutoNum type="arabicPeriod"/>
            </a:pPr>
            <a:r>
              <a:rPr lang="en-US" sz="1800" dirty="0" smtClean="0"/>
              <a:t>Holstein</a:t>
            </a:r>
          </a:p>
          <a:p>
            <a:pPr marL="800100" lvl="1" indent="-342900">
              <a:buFont typeface="+mj-lt"/>
              <a:buAutoNum type="arabicPeriod"/>
            </a:pPr>
            <a:r>
              <a:rPr lang="en-US" sz="1800" dirty="0"/>
              <a:t>Jersey</a:t>
            </a:r>
          </a:p>
          <a:p>
            <a:pPr marL="800100" lvl="1" indent="-342900">
              <a:buFont typeface="+mj-lt"/>
              <a:buAutoNum type="arabicPeriod"/>
            </a:pPr>
            <a:r>
              <a:rPr lang="en-US" sz="1800" dirty="0" smtClean="0"/>
              <a:t>Brown Swiss</a:t>
            </a:r>
          </a:p>
          <a:p>
            <a:pPr marL="800100" lvl="1" indent="-342900">
              <a:buFont typeface="+mj-lt"/>
              <a:buAutoNum type="arabicPeriod"/>
            </a:pPr>
            <a:r>
              <a:rPr lang="en-US" sz="1800" dirty="0"/>
              <a:t>Guernsey</a:t>
            </a:r>
          </a:p>
          <a:p>
            <a:pPr marL="800100" lvl="1" indent="-342900">
              <a:buFont typeface="+mj-lt"/>
              <a:buAutoNum type="arabicPeriod"/>
            </a:pPr>
            <a:r>
              <a:rPr lang="en-US" sz="1800" dirty="0" smtClean="0"/>
              <a:t>Ayrshire</a:t>
            </a:r>
            <a:endParaRPr lang="en-US" sz="1800" dirty="0"/>
          </a:p>
        </p:txBody>
      </p:sp>
      <p:sp>
        <p:nvSpPr>
          <p:cNvPr id="4" name="TextBox 3"/>
          <p:cNvSpPr txBox="1"/>
          <p:nvPr/>
        </p:nvSpPr>
        <p:spPr>
          <a:xfrm>
            <a:off x="2855577" y="1832479"/>
            <a:ext cx="2565678" cy="646331"/>
          </a:xfrm>
          <a:prstGeom prst="rect">
            <a:avLst/>
          </a:prstGeom>
          <a:solidFill>
            <a:srgbClr val="99C63D"/>
          </a:solidFill>
          <a:ln w="38100">
            <a:solidFill>
              <a:schemeClr val="accent2"/>
            </a:solidFill>
          </a:ln>
        </p:spPr>
        <p:txBody>
          <a:bodyPr wrap="square" rtlCol="0">
            <a:spAutoFit/>
          </a:bodyPr>
          <a:lstStyle/>
          <a:p>
            <a:r>
              <a:rPr lang="en-US" dirty="0" smtClean="0">
                <a:solidFill>
                  <a:schemeClr val="bg1"/>
                </a:solidFill>
              </a:rPr>
              <a:t>The two most popular breeds in the U.S.</a:t>
            </a:r>
            <a:endParaRPr lang="en-US" dirty="0">
              <a:solidFill>
                <a:schemeClr val="bg1"/>
              </a:solidFill>
            </a:endParaRPr>
          </a:p>
        </p:txBody>
      </p:sp>
      <p:sp>
        <p:nvSpPr>
          <p:cNvPr id="6" name="Left Brace 5"/>
          <p:cNvSpPr/>
          <p:nvPr/>
        </p:nvSpPr>
        <p:spPr>
          <a:xfrm>
            <a:off x="2441642" y="1659984"/>
            <a:ext cx="605745" cy="1016144"/>
          </a:xfrm>
          <a:prstGeom prst="lef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lumMod val="50000"/>
                </a:schemeClr>
              </a:solidFill>
            </a:endParaRPr>
          </a:p>
        </p:txBody>
      </p:sp>
      <p:sp>
        <p:nvSpPr>
          <p:cNvPr id="7" name="Cloud Callout 6"/>
          <p:cNvSpPr/>
          <p:nvPr/>
        </p:nvSpPr>
        <p:spPr>
          <a:xfrm>
            <a:off x="7749150" y="3009038"/>
            <a:ext cx="3070568" cy="2047339"/>
          </a:xfrm>
          <a:prstGeom prst="cloudCallout">
            <a:avLst>
              <a:gd name="adj1" fmla="val -57850"/>
              <a:gd name="adj2" fmla="val 34913"/>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Yeah? Well us Holsteins make up about 93% of the total U.S. dairy population!</a:t>
            </a:r>
            <a:endParaRPr lang="en-US" dirty="0"/>
          </a:p>
        </p:txBody>
      </p:sp>
      <p:sp>
        <p:nvSpPr>
          <p:cNvPr id="11" name="Cloud Callout 10"/>
          <p:cNvSpPr/>
          <p:nvPr/>
        </p:nvSpPr>
        <p:spPr>
          <a:xfrm>
            <a:off x="2876231" y="3009039"/>
            <a:ext cx="3070568" cy="2047339"/>
          </a:xfrm>
          <a:prstGeom prst="cloudCallout">
            <a:avLst>
              <a:gd name="adj1" fmla="val -59666"/>
              <a:gd name="adj2" fmla="val 30747"/>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Jersey cows make up about 5.5% of the total U.S. dairy population!</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175" y="27888"/>
            <a:ext cx="3647825" cy="27358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70" y="5747628"/>
            <a:ext cx="4491386" cy="11548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7116" y="5747628"/>
            <a:ext cx="4491386" cy="11548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3957" y="5747628"/>
            <a:ext cx="4491386" cy="1154860"/>
          </a:xfrm>
          <a:prstGeom prst="rect">
            <a:avLst/>
          </a:prstGeom>
        </p:spPr>
      </p:pic>
    </p:spTree>
    <p:extLst>
      <p:ext uri="{BB962C8B-B14F-4D97-AF65-F5344CB8AC3E}">
        <p14:creationId xmlns:p14="http://schemas.microsoft.com/office/powerpoint/2010/main" val="2946627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 Fever (Hypocalcaemia)</a:t>
            </a:r>
            <a:endParaRPr lang="en-US" dirty="0"/>
          </a:p>
        </p:txBody>
      </p:sp>
      <p:sp>
        <p:nvSpPr>
          <p:cNvPr id="3" name="Content Placeholder 2"/>
          <p:cNvSpPr>
            <a:spLocks noGrp="1"/>
          </p:cNvSpPr>
          <p:nvPr>
            <p:ph idx="1"/>
          </p:nvPr>
        </p:nvSpPr>
        <p:spPr/>
        <p:txBody>
          <a:bodyPr/>
          <a:lstStyle/>
          <a:p>
            <a:r>
              <a:rPr lang="en-US" dirty="0" smtClean="0">
                <a:solidFill>
                  <a:schemeClr val="accent1"/>
                </a:solidFill>
              </a:rPr>
              <a:t>Milk Fever:</a:t>
            </a:r>
            <a:r>
              <a:rPr lang="en-US" dirty="0" smtClean="0">
                <a:solidFill>
                  <a:schemeClr val="tx1"/>
                </a:solidFill>
              </a:rPr>
              <a:t> low blood calcium, causing muscle weakness during or just after calving when calcium is needed to produce </a:t>
            </a:r>
            <a:r>
              <a:rPr lang="en-US" dirty="0" smtClean="0">
                <a:solidFill>
                  <a:schemeClr val="accent1"/>
                </a:solidFill>
              </a:rPr>
              <a:t>colostrum</a:t>
            </a:r>
            <a:r>
              <a:rPr lang="en-US" dirty="0" smtClean="0">
                <a:solidFill>
                  <a:schemeClr val="tx1"/>
                </a:solidFill>
              </a:rPr>
              <a:t>.</a:t>
            </a:r>
          </a:p>
          <a:p>
            <a:r>
              <a:rPr lang="en-US" dirty="0" smtClean="0">
                <a:solidFill>
                  <a:schemeClr val="tx1"/>
                </a:solidFill>
              </a:rPr>
              <a:t>Symptoms include: reduced appetite, quivering muscles, constipation, tachycardia (fast heart rate), </a:t>
            </a:r>
            <a:r>
              <a:rPr lang="en-US" dirty="0" err="1" smtClean="0">
                <a:solidFill>
                  <a:schemeClr val="tx1"/>
                </a:solidFill>
              </a:rPr>
              <a:t>recumbency</a:t>
            </a:r>
            <a:r>
              <a:rPr lang="en-US" dirty="0" smtClean="0">
                <a:solidFill>
                  <a:schemeClr val="tx1"/>
                </a:solidFill>
              </a:rPr>
              <a:t> (laying down), coma, reduced temperature</a:t>
            </a:r>
          </a:p>
          <a:p>
            <a:endParaRPr lang="en-US" dirty="0">
              <a:solidFill>
                <a:schemeClr val="accent1"/>
              </a:solidFill>
            </a:endParaRPr>
          </a:p>
        </p:txBody>
      </p:sp>
      <p:sp>
        <p:nvSpPr>
          <p:cNvPr id="4" name="Rectangle 3"/>
          <p:cNvSpPr/>
          <p:nvPr/>
        </p:nvSpPr>
        <p:spPr>
          <a:xfrm>
            <a:off x="8844793" y="101081"/>
            <a:ext cx="3173035" cy="1265853"/>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tx1"/>
                </a:solidFill>
              </a:rPr>
              <a:t>Colostrum:</a:t>
            </a:r>
            <a:r>
              <a:rPr lang="en-US" dirty="0" smtClean="0">
                <a:solidFill>
                  <a:schemeClr val="tx1"/>
                </a:solidFill>
              </a:rPr>
              <a:t> </a:t>
            </a:r>
            <a:r>
              <a:rPr lang="en-US" dirty="0" smtClean="0"/>
              <a:t>milk produced just after birth that contains antibodies and a high amount of protein </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79" t="8601" r="14883" b="11984"/>
          <a:stretch/>
        </p:blipFill>
        <p:spPr>
          <a:xfrm>
            <a:off x="5934583" y="2908426"/>
            <a:ext cx="6083245" cy="37722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17431"/>
          <a:stretch/>
        </p:blipFill>
        <p:spPr>
          <a:xfrm>
            <a:off x="583286" y="3455435"/>
            <a:ext cx="5214942" cy="3225283"/>
          </a:xfrm>
          <a:prstGeom prst="rect">
            <a:avLst/>
          </a:prstGeom>
        </p:spPr>
      </p:pic>
    </p:spTree>
    <p:extLst>
      <p:ext uri="{BB962C8B-B14F-4D97-AF65-F5344CB8AC3E}">
        <p14:creationId xmlns:p14="http://schemas.microsoft.com/office/powerpoint/2010/main" val="5343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review…</a:t>
            </a:r>
            <a:endParaRPr lang="en-US" dirty="0"/>
          </a:p>
        </p:txBody>
      </p:sp>
      <p:sp>
        <p:nvSpPr>
          <p:cNvPr id="3" name="Content Placeholder 2"/>
          <p:cNvSpPr>
            <a:spLocks noGrp="1"/>
          </p:cNvSpPr>
          <p:nvPr>
            <p:ph idx="1"/>
          </p:nvPr>
        </p:nvSpPr>
        <p:spPr/>
        <p:txBody>
          <a:bodyPr/>
          <a:lstStyle/>
          <a:p>
            <a:r>
              <a:rPr lang="en-US" dirty="0" smtClean="0">
                <a:solidFill>
                  <a:schemeClr val="accent1"/>
                </a:solidFill>
              </a:rPr>
              <a:t>Mastitis </a:t>
            </a:r>
            <a:r>
              <a:rPr lang="en-US" dirty="0" smtClean="0"/>
              <a:t>is the inflammation and infection of the udder </a:t>
            </a:r>
          </a:p>
          <a:p>
            <a:pPr lvl="1"/>
            <a:r>
              <a:rPr lang="en-US" dirty="0" smtClean="0"/>
              <a:t>biggest economic loss in the dairy industry</a:t>
            </a:r>
          </a:p>
          <a:p>
            <a:r>
              <a:rPr lang="en-US" dirty="0" smtClean="0">
                <a:solidFill>
                  <a:schemeClr val="accent1"/>
                </a:solidFill>
              </a:rPr>
              <a:t>Ketosis</a:t>
            </a:r>
            <a:r>
              <a:rPr lang="en-US" dirty="0" smtClean="0"/>
              <a:t> is a lack of energy due to metabolic problems</a:t>
            </a:r>
          </a:p>
          <a:p>
            <a:pPr lvl="1"/>
            <a:r>
              <a:rPr lang="en-US" dirty="0" smtClean="0"/>
              <a:t>Usually 4-6 weeks after parturition</a:t>
            </a:r>
          </a:p>
          <a:p>
            <a:r>
              <a:rPr lang="en-US" dirty="0" smtClean="0">
                <a:solidFill>
                  <a:schemeClr val="accent1"/>
                </a:solidFill>
              </a:rPr>
              <a:t>Milk fever </a:t>
            </a:r>
            <a:r>
              <a:rPr lang="en-US" dirty="0" smtClean="0"/>
              <a:t>is caused by low blood calcium levels</a:t>
            </a:r>
          </a:p>
          <a:p>
            <a:pPr lvl="1"/>
            <a:r>
              <a:rPr lang="en-US" dirty="0" smtClean="0"/>
              <a:t>Often right after a cow has given birth</a:t>
            </a:r>
          </a:p>
        </p:txBody>
      </p:sp>
      <p:sp>
        <p:nvSpPr>
          <p:cNvPr id="5" name="Rectangle 4"/>
          <p:cNvSpPr/>
          <p:nvPr/>
        </p:nvSpPr>
        <p:spPr>
          <a:xfrm>
            <a:off x="5471962" y="506963"/>
            <a:ext cx="2576945" cy="665018"/>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tx1"/>
                </a:solidFill>
              </a:rPr>
              <a:t>Parturition:</a:t>
            </a:r>
            <a:r>
              <a:rPr lang="en-US" dirty="0" smtClean="0"/>
              <a:t> act of giving birth</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783" t="25734" r="24205" b="21974"/>
          <a:stretch/>
        </p:blipFill>
        <p:spPr>
          <a:xfrm>
            <a:off x="3881356" y="3994104"/>
            <a:ext cx="3536846" cy="2719369"/>
          </a:xfrm>
          <a:prstGeom prst="rect">
            <a:avLst/>
          </a:prstGeom>
          <a:ln w="38100">
            <a:solidFill>
              <a:schemeClr val="accent2"/>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3994104"/>
            <a:ext cx="3053764" cy="2723957"/>
          </a:xfrm>
          <a:prstGeom prst="rect">
            <a:avLst/>
          </a:prstGeom>
          <a:ln w="38100">
            <a:solidFill>
              <a:schemeClr val="accent2"/>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7431"/>
          <a:stretch/>
        </p:blipFill>
        <p:spPr>
          <a:xfrm>
            <a:off x="7568461" y="3989516"/>
            <a:ext cx="4404350" cy="2723957"/>
          </a:xfrm>
          <a:prstGeom prst="rect">
            <a:avLst/>
          </a:prstGeom>
          <a:ln w="38100">
            <a:solidFill>
              <a:schemeClr val="accent2"/>
            </a:solidFill>
          </a:ln>
        </p:spPr>
      </p:pic>
      <p:sp>
        <p:nvSpPr>
          <p:cNvPr id="9" name="Rectangle 8"/>
          <p:cNvSpPr/>
          <p:nvPr/>
        </p:nvSpPr>
        <p:spPr>
          <a:xfrm>
            <a:off x="6799345" y="3258158"/>
            <a:ext cx="3218338" cy="854078"/>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you match the pictures below with its associated health issue?</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480" y="0"/>
            <a:ext cx="3560331" cy="3262153"/>
          </a:xfrm>
          <a:prstGeom prst="rect">
            <a:avLst/>
          </a:prstGeom>
        </p:spPr>
      </p:pic>
    </p:spTree>
    <p:extLst>
      <p:ext uri="{BB962C8B-B14F-4D97-AF65-F5344CB8AC3E}">
        <p14:creationId xmlns:p14="http://schemas.microsoft.com/office/powerpoint/2010/main" val="784689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4713" y="5023808"/>
            <a:ext cx="7835163" cy="1646302"/>
          </a:xfrm>
          <a:ln>
            <a:solidFill>
              <a:schemeClr val="accent2"/>
            </a:solidFill>
          </a:ln>
        </p:spPr>
        <p:txBody>
          <a:bodyPr/>
          <a:lstStyle/>
          <a:p>
            <a:r>
              <a:rPr lang="en-US" dirty="0" smtClean="0"/>
              <a:t>Genetic Selection in the Dairy </a:t>
            </a:r>
            <a:r>
              <a:rPr lang="en-US" dirty="0" smtClean="0"/>
              <a:t>Industry</a:t>
            </a:r>
            <a:endParaRPr lang="en-US" dirty="0"/>
          </a:p>
        </p:txBody>
      </p:sp>
    </p:spTree>
    <p:extLst>
      <p:ext uri="{BB962C8B-B14F-4D97-AF65-F5344CB8AC3E}">
        <p14:creationId xmlns:p14="http://schemas.microsoft.com/office/powerpoint/2010/main" val="3564085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08" y="4677410"/>
            <a:ext cx="2025362" cy="2180590"/>
          </a:xfrm>
          <a:prstGeom prst="rect">
            <a:avLst/>
          </a:prstGeom>
        </p:spPr>
      </p:pic>
      <p:sp>
        <p:nvSpPr>
          <p:cNvPr id="2" name="Title 1"/>
          <p:cNvSpPr>
            <a:spLocks noGrp="1"/>
          </p:cNvSpPr>
          <p:nvPr>
            <p:ph type="title"/>
          </p:nvPr>
        </p:nvSpPr>
        <p:spPr/>
        <p:txBody>
          <a:bodyPr/>
          <a:lstStyle/>
          <a:p>
            <a:r>
              <a:rPr lang="en-US" dirty="0" smtClean="0"/>
              <a:t>Genetic Selection</a:t>
            </a:r>
            <a:endParaRPr lang="en-US" dirty="0"/>
          </a:p>
        </p:txBody>
      </p:sp>
      <p:sp>
        <p:nvSpPr>
          <p:cNvPr id="3" name="Content Placeholder 2"/>
          <p:cNvSpPr>
            <a:spLocks noGrp="1"/>
          </p:cNvSpPr>
          <p:nvPr>
            <p:ph idx="1"/>
          </p:nvPr>
        </p:nvSpPr>
        <p:spPr>
          <a:xfrm>
            <a:off x="677333" y="1418253"/>
            <a:ext cx="5158201" cy="4623109"/>
          </a:xfrm>
        </p:spPr>
        <p:txBody>
          <a:bodyPr/>
          <a:lstStyle/>
          <a:p>
            <a:pPr marL="0" indent="0">
              <a:buNone/>
            </a:pPr>
            <a:r>
              <a:rPr lang="en-US" dirty="0" smtClean="0">
                <a:solidFill>
                  <a:schemeClr val="accent1"/>
                </a:solidFill>
              </a:rPr>
              <a:t>THINK… </a:t>
            </a:r>
            <a:r>
              <a:rPr lang="en-US" dirty="0" smtClean="0"/>
              <a:t>What are some traits dairy farmers would want to select for in their cattle?</a:t>
            </a:r>
          </a:p>
          <a:p>
            <a:r>
              <a:rPr lang="en-US" dirty="0" smtClean="0"/>
              <a:t>Higher milk production</a:t>
            </a:r>
          </a:p>
          <a:p>
            <a:r>
              <a:rPr lang="en-US" dirty="0" smtClean="0"/>
              <a:t>Longevity (produce milk for a longer time period)</a:t>
            </a:r>
          </a:p>
          <a:p>
            <a:r>
              <a:rPr lang="en-US" dirty="0" smtClean="0"/>
              <a:t>Higher fertility rates</a:t>
            </a:r>
          </a:p>
          <a:p>
            <a:r>
              <a:rPr lang="en-US" dirty="0" smtClean="0"/>
              <a:t>More female offspring than males</a:t>
            </a:r>
          </a:p>
          <a:p>
            <a:pPr lvl="1"/>
            <a:r>
              <a:rPr lang="en-US" dirty="0" smtClean="0">
                <a:solidFill>
                  <a:schemeClr val="accent1"/>
                </a:solidFill>
              </a:rPr>
              <a:t>Sperm sexing</a:t>
            </a:r>
            <a:r>
              <a:rPr lang="en-US" dirty="0" smtClean="0">
                <a:solidFill>
                  <a:schemeClr val="accent1"/>
                </a:solidFill>
              </a:rPr>
              <a:t>: </a:t>
            </a:r>
            <a:r>
              <a:rPr lang="en-US" dirty="0" smtClean="0"/>
              <a:t>separates the female sperm from the male sperm</a:t>
            </a:r>
          </a:p>
          <a:p>
            <a:endParaRPr lang="en-US" dirty="0" smtClean="0"/>
          </a:p>
          <a:p>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818" r="25178" b="4970"/>
          <a:stretch/>
        </p:blipFill>
        <p:spPr>
          <a:xfrm>
            <a:off x="5835534" y="887472"/>
            <a:ext cx="6050880" cy="5153890"/>
          </a:xfrm>
          <a:prstGeom prst="rect">
            <a:avLst/>
          </a:prstGeom>
        </p:spPr>
      </p:pic>
    </p:spTree>
    <p:extLst>
      <p:ext uri="{BB962C8B-B14F-4D97-AF65-F5344CB8AC3E}">
        <p14:creationId xmlns:p14="http://schemas.microsoft.com/office/powerpoint/2010/main" val="37168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04" t="4080" r="10316" b="2972"/>
          <a:stretch/>
        </p:blipFill>
        <p:spPr>
          <a:xfrm>
            <a:off x="677334" y="1604761"/>
            <a:ext cx="5020887" cy="4887884"/>
          </a:xfrm>
          <a:prstGeom prst="rect">
            <a:avLst/>
          </a:prstGeom>
        </p:spPr>
      </p:pic>
      <p:sp>
        <p:nvSpPr>
          <p:cNvPr id="2" name="Title 1"/>
          <p:cNvSpPr>
            <a:spLocks noGrp="1"/>
          </p:cNvSpPr>
          <p:nvPr>
            <p:ph type="title"/>
          </p:nvPr>
        </p:nvSpPr>
        <p:spPr/>
        <p:txBody>
          <a:bodyPr/>
          <a:lstStyle/>
          <a:p>
            <a:r>
              <a:rPr lang="en-US" dirty="0" smtClean="0"/>
              <a:t>Sexed Sperm:</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02531" y="120854"/>
            <a:ext cx="6347922" cy="6660936"/>
          </a:xfrm>
          <a:prstGeom prst="rect">
            <a:avLst/>
          </a:prstGeom>
        </p:spPr>
      </p:pic>
    </p:spTree>
    <p:extLst>
      <p:ext uri="{BB962C8B-B14F-4D97-AF65-F5344CB8AC3E}">
        <p14:creationId xmlns:p14="http://schemas.microsoft.com/office/powerpoint/2010/main" val="1932274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4713" y="5023808"/>
            <a:ext cx="7835163" cy="1646302"/>
          </a:xfrm>
          <a:ln>
            <a:solidFill>
              <a:schemeClr val="accent2"/>
            </a:solidFill>
          </a:ln>
        </p:spPr>
        <p:txBody>
          <a:bodyPr/>
          <a:lstStyle/>
          <a:p>
            <a:r>
              <a:rPr lang="en-US" dirty="0" smtClean="0"/>
              <a:t>Hormone and antibiotic use in the dairy industry </a:t>
            </a:r>
            <a:endParaRPr lang="en-US" dirty="0"/>
          </a:p>
        </p:txBody>
      </p:sp>
    </p:spTree>
    <p:extLst>
      <p:ext uri="{BB962C8B-B14F-4D97-AF65-F5344CB8AC3E}">
        <p14:creationId xmlns:p14="http://schemas.microsoft.com/office/powerpoint/2010/main" val="2481709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17" r="9075"/>
          <a:stretch/>
        </p:blipFill>
        <p:spPr>
          <a:xfrm>
            <a:off x="9492464" y="3863057"/>
            <a:ext cx="2557540" cy="2822510"/>
          </a:xfrm>
          <a:prstGeom prst="rect">
            <a:avLst/>
          </a:prstGeom>
          <a:ln w="38100">
            <a:solidFill>
              <a:schemeClr val="accent2"/>
            </a:solidFill>
          </a:ln>
        </p:spPr>
      </p:pic>
      <p:sp>
        <p:nvSpPr>
          <p:cNvPr id="2" name="Title 1"/>
          <p:cNvSpPr>
            <a:spLocks noGrp="1"/>
          </p:cNvSpPr>
          <p:nvPr>
            <p:ph type="title"/>
          </p:nvPr>
        </p:nvSpPr>
        <p:spPr>
          <a:xfrm>
            <a:off x="677334" y="609600"/>
            <a:ext cx="8596668" cy="640702"/>
          </a:xfrm>
        </p:spPr>
        <p:txBody>
          <a:bodyPr>
            <a:normAutofit fontScale="90000"/>
          </a:bodyPr>
          <a:lstStyle/>
          <a:p>
            <a:r>
              <a:rPr lang="en-US" dirty="0" smtClean="0"/>
              <a:t>Hormones used in the dairy industry (</a:t>
            </a:r>
            <a:r>
              <a:rPr lang="en-US" dirty="0" err="1" smtClean="0"/>
              <a:t>bST</a:t>
            </a:r>
            <a:r>
              <a:rPr lang="en-US" dirty="0" smtClean="0"/>
              <a:t>):</a:t>
            </a:r>
            <a:endParaRPr lang="en-US" dirty="0"/>
          </a:p>
        </p:txBody>
      </p:sp>
      <p:sp>
        <p:nvSpPr>
          <p:cNvPr id="4" name="Text Placeholder 3"/>
          <p:cNvSpPr>
            <a:spLocks noGrp="1"/>
          </p:cNvSpPr>
          <p:nvPr>
            <p:ph type="body" idx="1"/>
          </p:nvPr>
        </p:nvSpPr>
        <p:spPr>
          <a:xfrm>
            <a:off x="675744" y="1283905"/>
            <a:ext cx="4185623" cy="576262"/>
          </a:xfrm>
        </p:spPr>
        <p:txBody>
          <a:bodyPr/>
          <a:lstStyle/>
          <a:p>
            <a:r>
              <a:rPr lang="en-US" dirty="0" smtClean="0"/>
              <a:t>What consumers say:</a:t>
            </a:r>
            <a:endParaRPr lang="en-US" dirty="0"/>
          </a:p>
        </p:txBody>
      </p:sp>
      <p:sp>
        <p:nvSpPr>
          <p:cNvPr id="3" name="Content Placeholder 2"/>
          <p:cNvSpPr>
            <a:spLocks noGrp="1"/>
          </p:cNvSpPr>
          <p:nvPr>
            <p:ph sz="half" idx="2"/>
          </p:nvPr>
        </p:nvSpPr>
        <p:spPr>
          <a:xfrm>
            <a:off x="675745" y="1893771"/>
            <a:ext cx="4185623" cy="4147592"/>
          </a:xfrm>
        </p:spPr>
        <p:txBody>
          <a:bodyPr/>
          <a:lstStyle/>
          <a:p>
            <a:r>
              <a:rPr lang="en-US" dirty="0" smtClean="0">
                <a:solidFill>
                  <a:schemeClr val="accent2"/>
                </a:solidFill>
              </a:rPr>
              <a:t>“Injecting growth hormones (</a:t>
            </a:r>
            <a:r>
              <a:rPr lang="en-US" dirty="0" err="1" smtClean="0">
                <a:solidFill>
                  <a:schemeClr val="accent2"/>
                </a:solidFill>
              </a:rPr>
              <a:t>rbST</a:t>
            </a:r>
            <a:r>
              <a:rPr lang="en-US" dirty="0" smtClean="0">
                <a:solidFill>
                  <a:schemeClr val="accent2"/>
                </a:solidFill>
              </a:rPr>
              <a:t>) in dairy cows causes </a:t>
            </a:r>
            <a:r>
              <a:rPr lang="en-US" dirty="0" err="1" smtClean="0">
                <a:solidFill>
                  <a:schemeClr val="accent2"/>
                </a:solidFill>
              </a:rPr>
              <a:t>rbST</a:t>
            </a:r>
            <a:r>
              <a:rPr lang="en-US" dirty="0" smtClean="0">
                <a:solidFill>
                  <a:schemeClr val="accent2"/>
                </a:solidFill>
              </a:rPr>
              <a:t> to be transferred to humans through drinking milk”</a:t>
            </a:r>
          </a:p>
          <a:p>
            <a:r>
              <a:rPr lang="en-US" dirty="0" smtClean="0">
                <a:solidFill>
                  <a:schemeClr val="accent3"/>
                </a:solidFill>
              </a:rPr>
              <a:t>“The growth hormone injected in cows to increase milk production (</a:t>
            </a:r>
            <a:r>
              <a:rPr lang="en-US" dirty="0" err="1" smtClean="0">
                <a:solidFill>
                  <a:schemeClr val="accent3"/>
                </a:solidFill>
              </a:rPr>
              <a:t>rbST</a:t>
            </a:r>
            <a:r>
              <a:rPr lang="en-US" dirty="0" smtClean="0">
                <a:solidFill>
                  <a:schemeClr val="accent3"/>
                </a:solidFill>
              </a:rPr>
              <a:t>) is not a natural hormone produced by cows”</a:t>
            </a:r>
            <a:endParaRPr lang="en-US" dirty="0">
              <a:solidFill>
                <a:schemeClr val="accent4"/>
              </a:solidFill>
            </a:endParaRPr>
          </a:p>
          <a:p>
            <a:r>
              <a:rPr lang="en-US" dirty="0" smtClean="0">
                <a:solidFill>
                  <a:schemeClr val="accent6"/>
                </a:solidFill>
              </a:rPr>
              <a:t>“</a:t>
            </a:r>
            <a:r>
              <a:rPr lang="en-US" dirty="0" err="1" smtClean="0">
                <a:solidFill>
                  <a:schemeClr val="accent6"/>
                </a:solidFill>
              </a:rPr>
              <a:t>bST</a:t>
            </a:r>
            <a:r>
              <a:rPr lang="en-US" dirty="0" smtClean="0">
                <a:solidFill>
                  <a:schemeClr val="accent6"/>
                </a:solidFill>
              </a:rPr>
              <a:t> and </a:t>
            </a:r>
            <a:r>
              <a:rPr lang="en-US" dirty="0" err="1" smtClean="0">
                <a:solidFill>
                  <a:schemeClr val="accent6"/>
                </a:solidFill>
              </a:rPr>
              <a:t>rbST</a:t>
            </a:r>
            <a:r>
              <a:rPr lang="en-US" dirty="0" smtClean="0">
                <a:solidFill>
                  <a:schemeClr val="accent6"/>
                </a:solidFill>
              </a:rPr>
              <a:t> are not safe for human consumption because they are hormones and will cause negative side effects in us when we drink it”</a:t>
            </a:r>
          </a:p>
          <a:p>
            <a:endParaRPr lang="en-US" dirty="0"/>
          </a:p>
        </p:txBody>
      </p:sp>
      <p:sp>
        <p:nvSpPr>
          <p:cNvPr id="5" name="Text Placeholder 4"/>
          <p:cNvSpPr>
            <a:spLocks noGrp="1"/>
          </p:cNvSpPr>
          <p:nvPr>
            <p:ph type="body" sz="quarter" idx="3"/>
          </p:nvPr>
        </p:nvSpPr>
        <p:spPr>
          <a:xfrm>
            <a:off x="5088383" y="1283905"/>
            <a:ext cx="4185618" cy="576262"/>
          </a:xfrm>
        </p:spPr>
        <p:txBody>
          <a:bodyPr/>
          <a:lstStyle/>
          <a:p>
            <a:r>
              <a:rPr lang="en-US" dirty="0" smtClean="0"/>
              <a:t>What farmers say:</a:t>
            </a:r>
            <a:endParaRPr lang="en-US" dirty="0"/>
          </a:p>
        </p:txBody>
      </p:sp>
      <p:sp>
        <p:nvSpPr>
          <p:cNvPr id="6" name="Content Placeholder 5"/>
          <p:cNvSpPr>
            <a:spLocks noGrp="1"/>
          </p:cNvSpPr>
          <p:nvPr>
            <p:ph sz="quarter" idx="4"/>
          </p:nvPr>
        </p:nvSpPr>
        <p:spPr>
          <a:xfrm>
            <a:off x="5088384" y="1860167"/>
            <a:ext cx="4185617" cy="4349564"/>
          </a:xfrm>
        </p:spPr>
        <p:txBody>
          <a:bodyPr>
            <a:normAutofit fontScale="92500" lnSpcReduction="20000"/>
          </a:bodyPr>
          <a:lstStyle/>
          <a:p>
            <a:r>
              <a:rPr lang="en-US" dirty="0" smtClean="0">
                <a:solidFill>
                  <a:schemeClr val="accent2"/>
                </a:solidFill>
              </a:rPr>
              <a:t>“Natural </a:t>
            </a:r>
            <a:r>
              <a:rPr lang="en-US" dirty="0" err="1" smtClean="0">
                <a:solidFill>
                  <a:schemeClr val="accent2"/>
                </a:solidFill>
              </a:rPr>
              <a:t>bST</a:t>
            </a:r>
            <a:r>
              <a:rPr lang="en-US" dirty="0" smtClean="0">
                <a:solidFill>
                  <a:schemeClr val="accent2"/>
                </a:solidFill>
              </a:rPr>
              <a:t> is present in milk whether the cow is injected or not (</a:t>
            </a:r>
            <a:r>
              <a:rPr lang="en-US" dirty="0">
                <a:solidFill>
                  <a:schemeClr val="accent2"/>
                </a:solidFill>
              </a:rPr>
              <a:t>approximately 1 </a:t>
            </a:r>
            <a:r>
              <a:rPr lang="en-US" dirty="0" smtClean="0">
                <a:solidFill>
                  <a:schemeClr val="accent2"/>
                </a:solidFill>
              </a:rPr>
              <a:t>part hormone </a:t>
            </a:r>
            <a:r>
              <a:rPr lang="en-US" dirty="0">
                <a:solidFill>
                  <a:schemeClr val="accent2"/>
                </a:solidFill>
              </a:rPr>
              <a:t>per </a:t>
            </a:r>
            <a:r>
              <a:rPr lang="en-US" dirty="0" smtClean="0">
                <a:solidFill>
                  <a:schemeClr val="accent2"/>
                </a:solidFill>
              </a:rPr>
              <a:t>billion parts milk), and cows injected with </a:t>
            </a:r>
            <a:r>
              <a:rPr lang="en-US" dirty="0" err="1" smtClean="0">
                <a:solidFill>
                  <a:schemeClr val="accent2"/>
                </a:solidFill>
              </a:rPr>
              <a:t>rbST</a:t>
            </a:r>
            <a:r>
              <a:rPr lang="en-US" dirty="0" smtClean="0">
                <a:solidFill>
                  <a:schemeClr val="accent2"/>
                </a:solidFill>
              </a:rPr>
              <a:t> show only slightly increased hormone levels (3 parts hormone per billion parts milk)”</a:t>
            </a:r>
          </a:p>
          <a:p>
            <a:r>
              <a:rPr lang="en-US" dirty="0" smtClean="0">
                <a:solidFill>
                  <a:schemeClr val="accent3"/>
                </a:solidFill>
              </a:rPr>
              <a:t>“No, it is an artificial hormone, but it has the same biological activity in the cow at </a:t>
            </a:r>
            <a:r>
              <a:rPr lang="en-US" dirty="0" err="1" smtClean="0">
                <a:solidFill>
                  <a:schemeClr val="accent3"/>
                </a:solidFill>
              </a:rPr>
              <a:t>bST</a:t>
            </a:r>
            <a:r>
              <a:rPr lang="en-US" dirty="0" smtClean="0">
                <a:solidFill>
                  <a:schemeClr val="accent3"/>
                </a:solidFill>
              </a:rPr>
              <a:t> (a natural hormone produced by cows)”</a:t>
            </a:r>
          </a:p>
          <a:p>
            <a:r>
              <a:rPr lang="en-US" dirty="0" smtClean="0">
                <a:solidFill>
                  <a:schemeClr val="accent6"/>
                </a:solidFill>
              </a:rPr>
              <a:t>“Studies show that </a:t>
            </a:r>
            <a:r>
              <a:rPr lang="en-US" dirty="0" err="1" smtClean="0">
                <a:solidFill>
                  <a:schemeClr val="accent6"/>
                </a:solidFill>
              </a:rPr>
              <a:t>bST</a:t>
            </a:r>
            <a:r>
              <a:rPr lang="en-US" dirty="0" smtClean="0">
                <a:solidFill>
                  <a:schemeClr val="accent6"/>
                </a:solidFill>
              </a:rPr>
              <a:t> and </a:t>
            </a:r>
            <a:r>
              <a:rPr lang="en-US" dirty="0" err="1" smtClean="0">
                <a:solidFill>
                  <a:schemeClr val="accent6"/>
                </a:solidFill>
              </a:rPr>
              <a:t>rbST</a:t>
            </a:r>
            <a:r>
              <a:rPr lang="en-US" dirty="0" smtClean="0">
                <a:solidFill>
                  <a:schemeClr val="accent6"/>
                </a:solidFill>
              </a:rPr>
              <a:t> are inactive in humans. Additionally, the Food and Drug Administration (FDA), World Health Organization (WHO), and National Institutes of Health (NIH) have all said that dairy products that use </a:t>
            </a:r>
            <a:r>
              <a:rPr lang="en-US" dirty="0" err="1" smtClean="0">
                <a:solidFill>
                  <a:schemeClr val="accent6"/>
                </a:solidFill>
              </a:rPr>
              <a:t>rbST</a:t>
            </a:r>
            <a:r>
              <a:rPr lang="en-US" dirty="0" smtClean="0">
                <a:solidFill>
                  <a:schemeClr val="accent6"/>
                </a:solidFill>
              </a:rPr>
              <a:t> are safe to consume”</a:t>
            </a:r>
            <a:endParaRPr lang="en-US" dirty="0">
              <a:solidFill>
                <a:schemeClr val="accent6"/>
              </a:solidFill>
            </a:endParaRPr>
          </a:p>
        </p:txBody>
      </p:sp>
      <p:sp>
        <p:nvSpPr>
          <p:cNvPr id="7" name="Rectangle 6"/>
          <p:cNvSpPr/>
          <p:nvPr/>
        </p:nvSpPr>
        <p:spPr>
          <a:xfrm>
            <a:off x="640735" y="5899759"/>
            <a:ext cx="4447648" cy="785073"/>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t>What do </a:t>
            </a:r>
            <a:r>
              <a:rPr lang="en-US" sz="2500" u="sng" dirty="0" smtClean="0"/>
              <a:t>you</a:t>
            </a:r>
            <a:r>
              <a:rPr lang="en-US" sz="2500" dirty="0" smtClean="0"/>
              <a:t> think? – There is no right or wrong answer!</a:t>
            </a:r>
            <a:endParaRPr lang="en-US" sz="25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8" t="6154" r="43884" b="1947"/>
          <a:stretch/>
        </p:blipFill>
        <p:spPr>
          <a:xfrm>
            <a:off x="9492464" y="783955"/>
            <a:ext cx="2544026" cy="2786743"/>
          </a:xfrm>
          <a:prstGeom prst="rect">
            <a:avLst/>
          </a:prstGeom>
          <a:ln w="38100">
            <a:solidFill>
              <a:schemeClr val="accent2"/>
            </a:solidFill>
          </a:ln>
        </p:spPr>
      </p:pic>
      <p:sp>
        <p:nvSpPr>
          <p:cNvPr id="10" name="Rectangle 9"/>
          <p:cNvSpPr/>
          <p:nvPr/>
        </p:nvSpPr>
        <p:spPr>
          <a:xfrm>
            <a:off x="11023636" y="2991146"/>
            <a:ext cx="1026368" cy="951723"/>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VS.</a:t>
            </a:r>
            <a:endParaRPr lang="en-US" sz="3500" b="1" dirty="0"/>
          </a:p>
        </p:txBody>
      </p:sp>
      <p:sp>
        <p:nvSpPr>
          <p:cNvPr id="11" name="Rectangle 10"/>
          <p:cNvSpPr/>
          <p:nvPr/>
        </p:nvSpPr>
        <p:spPr>
          <a:xfrm>
            <a:off x="5850529" y="6158196"/>
            <a:ext cx="2661326" cy="627797"/>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smtClean="0">
                <a:solidFill>
                  <a:schemeClr val="tx1"/>
                </a:solidFill>
              </a:rPr>
              <a:t>rbST</a:t>
            </a:r>
            <a:r>
              <a:rPr lang="en-US" u="sng" dirty="0">
                <a:solidFill>
                  <a:schemeClr val="tx1"/>
                </a:solidFill>
              </a:rPr>
              <a:t>:</a:t>
            </a:r>
            <a:r>
              <a:rPr lang="en-US" dirty="0" smtClean="0">
                <a:solidFill>
                  <a:schemeClr val="tx1"/>
                </a:solidFill>
              </a:rPr>
              <a:t> </a:t>
            </a:r>
            <a:r>
              <a:rPr lang="en-US" dirty="0" smtClean="0"/>
              <a:t>recombinant bovine somatotropin</a:t>
            </a:r>
            <a:endParaRPr lang="en-US" dirty="0"/>
          </a:p>
        </p:txBody>
      </p:sp>
    </p:spTree>
    <p:extLst>
      <p:ext uri="{BB962C8B-B14F-4D97-AF65-F5344CB8AC3E}">
        <p14:creationId xmlns:p14="http://schemas.microsoft.com/office/powerpoint/2010/main" val="20942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59363"/>
          </a:xfrm>
        </p:spPr>
        <p:txBody>
          <a:bodyPr/>
          <a:lstStyle/>
          <a:p>
            <a:r>
              <a:rPr lang="en-US" dirty="0" smtClean="0"/>
              <a:t>Antibiotics used in the dairy industry:</a:t>
            </a:r>
            <a:endParaRPr lang="en-US" dirty="0"/>
          </a:p>
        </p:txBody>
      </p:sp>
      <p:sp>
        <p:nvSpPr>
          <p:cNvPr id="4" name="Text Placeholder 3"/>
          <p:cNvSpPr>
            <a:spLocks noGrp="1"/>
          </p:cNvSpPr>
          <p:nvPr>
            <p:ph type="body" idx="1"/>
          </p:nvPr>
        </p:nvSpPr>
        <p:spPr>
          <a:xfrm>
            <a:off x="675744" y="1302566"/>
            <a:ext cx="4185623" cy="576262"/>
          </a:xfrm>
        </p:spPr>
        <p:txBody>
          <a:bodyPr/>
          <a:lstStyle/>
          <a:p>
            <a:r>
              <a:rPr lang="en-US" dirty="0" smtClean="0"/>
              <a:t>What the consumers say:</a:t>
            </a:r>
            <a:endParaRPr lang="en-US" dirty="0"/>
          </a:p>
        </p:txBody>
      </p:sp>
      <p:sp>
        <p:nvSpPr>
          <p:cNvPr id="5" name="Content Placeholder 4"/>
          <p:cNvSpPr>
            <a:spLocks noGrp="1"/>
          </p:cNvSpPr>
          <p:nvPr>
            <p:ph sz="half" idx="2"/>
          </p:nvPr>
        </p:nvSpPr>
        <p:spPr>
          <a:xfrm>
            <a:off x="675745" y="1912431"/>
            <a:ext cx="4185623" cy="4128931"/>
          </a:xfrm>
        </p:spPr>
        <p:txBody>
          <a:bodyPr/>
          <a:lstStyle/>
          <a:p>
            <a:r>
              <a:rPr lang="en-US" dirty="0" smtClean="0">
                <a:solidFill>
                  <a:schemeClr val="accent2"/>
                </a:solidFill>
              </a:rPr>
              <a:t>“Using antibiotics in the dairy industry contributes to the amount of antibiotic-resistant bacteria”</a:t>
            </a:r>
          </a:p>
          <a:p>
            <a:r>
              <a:rPr lang="en-US" dirty="0" smtClean="0">
                <a:solidFill>
                  <a:schemeClr val="accent3"/>
                </a:solidFill>
              </a:rPr>
              <a:t>“Residues from </a:t>
            </a:r>
            <a:r>
              <a:rPr lang="en-US" dirty="0">
                <a:solidFill>
                  <a:schemeClr val="accent3"/>
                </a:solidFill>
              </a:rPr>
              <a:t>t</a:t>
            </a:r>
            <a:r>
              <a:rPr lang="en-US" dirty="0" smtClean="0">
                <a:solidFill>
                  <a:schemeClr val="accent3"/>
                </a:solidFill>
              </a:rPr>
              <a:t>hese antibiotics that are used on dairy cows will be consumed by people through their milk and cause negative side-effects”</a:t>
            </a:r>
          </a:p>
          <a:p>
            <a:r>
              <a:rPr lang="en-US" dirty="0" smtClean="0">
                <a:solidFill>
                  <a:schemeClr val="accent6"/>
                </a:solidFill>
              </a:rPr>
              <a:t>“All milk should be organic, not utilizing any antibiotics or hormones during its production”</a:t>
            </a:r>
            <a:endParaRPr lang="en-US" dirty="0">
              <a:solidFill>
                <a:schemeClr val="accent6"/>
              </a:solidFill>
            </a:endParaRPr>
          </a:p>
        </p:txBody>
      </p:sp>
      <p:sp>
        <p:nvSpPr>
          <p:cNvPr id="6" name="Text Placeholder 5"/>
          <p:cNvSpPr>
            <a:spLocks noGrp="1"/>
          </p:cNvSpPr>
          <p:nvPr>
            <p:ph type="body" sz="quarter" idx="3"/>
          </p:nvPr>
        </p:nvSpPr>
        <p:spPr>
          <a:xfrm>
            <a:off x="5088383" y="1302566"/>
            <a:ext cx="4185618" cy="576262"/>
          </a:xfrm>
        </p:spPr>
        <p:txBody>
          <a:bodyPr/>
          <a:lstStyle/>
          <a:p>
            <a:r>
              <a:rPr lang="en-US" dirty="0" smtClean="0"/>
              <a:t>What the farmers say:</a:t>
            </a:r>
            <a:endParaRPr lang="en-US" dirty="0"/>
          </a:p>
        </p:txBody>
      </p:sp>
      <p:sp>
        <p:nvSpPr>
          <p:cNvPr id="7" name="Content Placeholder 6"/>
          <p:cNvSpPr>
            <a:spLocks noGrp="1"/>
          </p:cNvSpPr>
          <p:nvPr>
            <p:ph sz="quarter" idx="4"/>
          </p:nvPr>
        </p:nvSpPr>
        <p:spPr>
          <a:xfrm>
            <a:off x="5088384" y="1912431"/>
            <a:ext cx="4185617" cy="4773136"/>
          </a:xfrm>
        </p:spPr>
        <p:txBody>
          <a:bodyPr>
            <a:normAutofit/>
          </a:bodyPr>
          <a:lstStyle/>
          <a:p>
            <a:r>
              <a:rPr lang="en-US" dirty="0" smtClean="0">
                <a:solidFill>
                  <a:schemeClr val="accent2"/>
                </a:solidFill>
              </a:rPr>
              <a:t>“Studies have shown that antibiotic resistance has not been found in the dairy industry, although it has been observed in the food-production industry”</a:t>
            </a:r>
          </a:p>
          <a:p>
            <a:r>
              <a:rPr lang="en-US" dirty="0" smtClean="0">
                <a:solidFill>
                  <a:schemeClr val="accent3"/>
                </a:solidFill>
              </a:rPr>
              <a:t>“Every load of milk is tested for antibiotic residues to ensure consumer safety”</a:t>
            </a:r>
          </a:p>
          <a:p>
            <a:r>
              <a:rPr lang="en-US" dirty="0" smtClean="0">
                <a:solidFill>
                  <a:schemeClr val="accent6"/>
                </a:solidFill>
              </a:rPr>
              <a:t>“Antibiotics used on dairy cows will not become present in milk. Organic milk can be twice the cost of regular milk due to decreased cow efficiency and increased production costs, it is appropriate for a niche market, but all milk should not be organic”</a:t>
            </a:r>
            <a:endParaRPr lang="en-US" dirty="0">
              <a:solidFill>
                <a:schemeClr val="accent6"/>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17" r="9075"/>
          <a:stretch/>
        </p:blipFill>
        <p:spPr>
          <a:xfrm>
            <a:off x="9492464" y="3863057"/>
            <a:ext cx="2557540" cy="2822510"/>
          </a:xfrm>
          <a:prstGeom prst="rect">
            <a:avLst/>
          </a:prstGeom>
          <a:ln w="38100">
            <a:solidFill>
              <a:schemeClr val="accent2"/>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8" t="6154" r="43884" b="1947"/>
          <a:stretch/>
        </p:blipFill>
        <p:spPr>
          <a:xfrm>
            <a:off x="9492464" y="783955"/>
            <a:ext cx="2544026" cy="2786743"/>
          </a:xfrm>
          <a:prstGeom prst="rect">
            <a:avLst/>
          </a:prstGeom>
          <a:ln w="38100">
            <a:solidFill>
              <a:schemeClr val="accent2"/>
            </a:solidFill>
          </a:ln>
        </p:spPr>
      </p:pic>
      <p:sp>
        <p:nvSpPr>
          <p:cNvPr id="11" name="Rectangle 10"/>
          <p:cNvSpPr/>
          <p:nvPr/>
        </p:nvSpPr>
        <p:spPr>
          <a:xfrm>
            <a:off x="11023636" y="2991146"/>
            <a:ext cx="1026368" cy="951723"/>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VS.</a:t>
            </a:r>
            <a:endParaRPr lang="en-US" sz="3500" b="1" dirty="0"/>
          </a:p>
        </p:txBody>
      </p:sp>
      <p:sp>
        <p:nvSpPr>
          <p:cNvPr id="12" name="Rectangle 11"/>
          <p:cNvSpPr/>
          <p:nvPr/>
        </p:nvSpPr>
        <p:spPr>
          <a:xfrm>
            <a:off x="967747" y="5441631"/>
            <a:ext cx="3601615" cy="1199462"/>
          </a:xfrm>
          <a:prstGeom prst="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t>What do </a:t>
            </a:r>
            <a:r>
              <a:rPr lang="en-US" sz="2500" u="sng" dirty="0" smtClean="0"/>
              <a:t>you</a:t>
            </a:r>
            <a:r>
              <a:rPr lang="en-US" sz="2500" dirty="0" smtClean="0"/>
              <a:t> think? – There is no right or wrong answer!</a:t>
            </a:r>
            <a:endParaRPr lang="en-US" sz="2500" dirty="0"/>
          </a:p>
        </p:txBody>
      </p:sp>
    </p:spTree>
    <p:extLst>
      <p:ext uri="{BB962C8B-B14F-4D97-AF65-F5344CB8AC3E}">
        <p14:creationId xmlns:p14="http://schemas.microsoft.com/office/powerpoint/2010/main" val="19828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4328" y="609600"/>
            <a:ext cx="9278312" cy="706016"/>
          </a:xfrm>
        </p:spPr>
        <p:txBody>
          <a:bodyPr>
            <a:normAutofit fontScale="90000"/>
          </a:bodyPr>
          <a:lstStyle/>
          <a:p>
            <a:r>
              <a:rPr lang="en-US" dirty="0" smtClean="0"/>
              <a:t>Now you are a more educated dairy consumer!!!</a:t>
            </a:r>
            <a:endParaRPr lang="en-US" dirty="0"/>
          </a:p>
        </p:txBody>
      </p:sp>
      <p:pic>
        <p:nvPicPr>
          <p:cNvPr id="14"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315616"/>
            <a:ext cx="8333662" cy="5416182"/>
          </a:xfr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034" t="8001" r="22478" b="13212"/>
          <a:stretch/>
        </p:blipFill>
        <p:spPr>
          <a:xfrm>
            <a:off x="9107748" y="1315616"/>
            <a:ext cx="2696325" cy="5416182"/>
          </a:xfrm>
          <a:prstGeom prst="rect">
            <a:avLst/>
          </a:prstGeom>
        </p:spPr>
      </p:pic>
    </p:spTree>
    <p:extLst>
      <p:ext uri="{BB962C8B-B14F-4D97-AF65-F5344CB8AC3E}">
        <p14:creationId xmlns:p14="http://schemas.microsoft.com/office/powerpoint/2010/main" val="1800249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71493">
            <a:off x="7094300" y="1690524"/>
            <a:ext cx="1276857" cy="1787426"/>
          </a:xfrm>
          <a:prstGeom prst="rect">
            <a:avLst/>
          </a:prstGeom>
        </p:spPr>
      </p:pic>
      <p:sp>
        <p:nvSpPr>
          <p:cNvPr id="3" name="Content Placeholder 2"/>
          <p:cNvSpPr>
            <a:spLocks noGrp="1"/>
          </p:cNvSpPr>
          <p:nvPr>
            <p:ph idx="1"/>
          </p:nvPr>
        </p:nvSpPr>
        <p:spPr>
          <a:xfrm>
            <a:off x="677334" y="1317739"/>
            <a:ext cx="8174836" cy="5442085"/>
          </a:xfrm>
        </p:spPr>
        <p:txBody>
          <a:bodyPr>
            <a:normAutofit/>
          </a:bodyPr>
          <a:lstStyle/>
          <a:p>
            <a:r>
              <a:rPr lang="en-US" sz="2000" dirty="0"/>
              <a:t>Holsteins are the black and white cows that you typically think of</a:t>
            </a:r>
          </a:p>
          <a:p>
            <a:pPr lvl="1"/>
            <a:r>
              <a:rPr lang="en-US" sz="1800" dirty="0"/>
              <a:t>Like the chick-fil-a cow!</a:t>
            </a:r>
          </a:p>
          <a:p>
            <a:pPr lvl="1"/>
            <a:r>
              <a:rPr lang="en-US" sz="1800" dirty="0"/>
              <a:t>Spotted with a unique pattern (like a thumbprint!)</a:t>
            </a:r>
          </a:p>
          <a:p>
            <a:r>
              <a:rPr lang="en-US" sz="2000" dirty="0" smtClean="0"/>
              <a:t>Most popular milking cow</a:t>
            </a:r>
          </a:p>
          <a:p>
            <a:r>
              <a:rPr lang="en-US" sz="2000" dirty="0" smtClean="0"/>
              <a:t>Known for </a:t>
            </a:r>
            <a:r>
              <a:rPr lang="en-US" sz="2000" u="sng" dirty="0" smtClean="0"/>
              <a:t>volume</a:t>
            </a:r>
            <a:r>
              <a:rPr lang="en-US" sz="2000" dirty="0" smtClean="0"/>
              <a:t> of milk produced</a:t>
            </a:r>
          </a:p>
          <a:p>
            <a:pPr lvl="1"/>
            <a:r>
              <a:rPr lang="en-US" sz="1800" dirty="0" smtClean="0"/>
              <a:t>approx. 20,000lbs in 305 days</a:t>
            </a:r>
          </a:p>
          <a:p>
            <a:pPr marL="457200" lvl="1" indent="0">
              <a:buNone/>
            </a:pPr>
            <a:endParaRPr lang="en-US" sz="1800" dirty="0" smtClean="0"/>
          </a:p>
        </p:txBody>
      </p:sp>
      <p:sp>
        <p:nvSpPr>
          <p:cNvPr id="2" name="Title 1"/>
          <p:cNvSpPr>
            <a:spLocks noGrp="1"/>
          </p:cNvSpPr>
          <p:nvPr>
            <p:ph type="title"/>
          </p:nvPr>
        </p:nvSpPr>
        <p:spPr/>
        <p:txBody>
          <a:bodyPr/>
          <a:lstStyle/>
          <a:p>
            <a:r>
              <a:rPr lang="en-US" dirty="0" smtClean="0"/>
              <a:t>Holstein (Netherlands)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285" y="2941959"/>
            <a:ext cx="5754764" cy="425047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217" y="146950"/>
            <a:ext cx="3303514" cy="2337332"/>
          </a:xfrm>
          <a:prstGeom prst="rect">
            <a:avLst/>
          </a:prstGeom>
          <a:ln w="38100">
            <a:solidFill>
              <a:schemeClr val="accent2"/>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068" t="25690" r="22397" b="4234"/>
          <a:stretch/>
        </p:blipFill>
        <p:spPr>
          <a:xfrm>
            <a:off x="542545" y="4116831"/>
            <a:ext cx="4110028" cy="2642993"/>
          </a:xfrm>
          <a:prstGeom prst="rect">
            <a:avLst/>
          </a:prstGeom>
        </p:spPr>
      </p:pic>
    </p:spTree>
    <p:extLst>
      <p:ext uri="{BB962C8B-B14F-4D97-AF65-F5344CB8AC3E}">
        <p14:creationId xmlns:p14="http://schemas.microsoft.com/office/powerpoint/2010/main" val="1805446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Holstein (Netherlands)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315616"/>
            <a:ext cx="7499512" cy="5357464"/>
          </a:xfrm>
          <a:prstGeom prst="rect">
            <a:avLst/>
          </a:prstGeo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123" r="29426"/>
          <a:stretch/>
        </p:blipFill>
        <p:spPr>
          <a:xfrm>
            <a:off x="8379912" y="1315616"/>
            <a:ext cx="3386177" cy="5357464"/>
          </a:xfrm>
          <a:prstGeom prst="rect">
            <a:avLst/>
          </a:prstGeom>
          <a:ln w="38100">
            <a:solidFill>
              <a:schemeClr val="accent2"/>
            </a:solidFill>
          </a:ln>
        </p:spPr>
      </p:pic>
    </p:spTree>
    <p:extLst>
      <p:ext uri="{BB962C8B-B14F-4D97-AF65-F5344CB8AC3E}">
        <p14:creationId xmlns:p14="http://schemas.microsoft.com/office/powerpoint/2010/main" val="2066430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1400783"/>
            <a:ext cx="7240539" cy="4941651"/>
          </a:xfrm>
        </p:spPr>
        <p:txBody>
          <a:bodyPr/>
          <a:lstStyle/>
          <a:p>
            <a:r>
              <a:rPr lang="en-US" sz="2000" dirty="0" smtClean="0"/>
              <a:t>Jersey cows are brown (light tan to dark fawn) with darker points around the head and legs </a:t>
            </a:r>
          </a:p>
          <a:p>
            <a:pPr lvl="1"/>
            <a:r>
              <a:rPr lang="en-US" sz="1800" dirty="0" smtClean="0"/>
              <a:t>Like Borden’s Elsie!</a:t>
            </a:r>
            <a:endParaRPr lang="en-US" sz="2000" dirty="0" smtClean="0"/>
          </a:p>
          <a:p>
            <a:r>
              <a:rPr lang="en-US" sz="2000" dirty="0" smtClean="0"/>
              <a:t>Adapted for a warmer climate (popular in the south)</a:t>
            </a:r>
          </a:p>
          <a:p>
            <a:r>
              <a:rPr lang="en-US" sz="2000" dirty="0" smtClean="0"/>
              <a:t>Smaller frame and feminine features (ex. </a:t>
            </a:r>
            <a:r>
              <a:rPr lang="en-US" dirty="0"/>
              <a:t>b</a:t>
            </a:r>
            <a:r>
              <a:rPr lang="en-US" sz="2000" dirty="0" smtClean="0"/>
              <a:t>ig eyes)</a:t>
            </a:r>
          </a:p>
          <a:p>
            <a:r>
              <a:rPr lang="en-US" sz="2000" dirty="0" smtClean="0"/>
              <a:t>Known for producing </a:t>
            </a:r>
            <a:r>
              <a:rPr lang="en-US" sz="2000" u="sng" dirty="0" smtClean="0"/>
              <a:t>high butterfat content </a:t>
            </a:r>
            <a:r>
              <a:rPr lang="en-US" sz="2000" dirty="0" smtClean="0"/>
              <a:t>in milk (approx. 5%)</a:t>
            </a:r>
          </a:p>
          <a:p>
            <a:pPr lvl="1"/>
            <a:r>
              <a:rPr lang="en-US" dirty="0" smtClean="0"/>
              <a:t>Butterfat is desirable for flavor</a:t>
            </a:r>
            <a:endParaRPr lang="en-US" dirty="0"/>
          </a:p>
        </p:txBody>
      </p:sp>
      <p:sp>
        <p:nvSpPr>
          <p:cNvPr id="2" name="Title 1"/>
          <p:cNvSpPr>
            <a:spLocks noGrp="1"/>
          </p:cNvSpPr>
          <p:nvPr>
            <p:ph type="title"/>
          </p:nvPr>
        </p:nvSpPr>
        <p:spPr>
          <a:xfrm>
            <a:off x="677334" y="609600"/>
            <a:ext cx="8596668" cy="791183"/>
          </a:xfrm>
        </p:spPr>
        <p:txBody>
          <a:bodyPr/>
          <a:lstStyle/>
          <a:p>
            <a:r>
              <a:rPr lang="en-US" dirty="0" smtClean="0"/>
              <a:t>Jersey (Isle of Jersey - England)</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872" y="117400"/>
            <a:ext cx="4098798" cy="3387436"/>
          </a:xfrm>
          <a:prstGeom prst="rect">
            <a:avLst/>
          </a:prstGeom>
          <a:ln w="38100">
            <a:solidFill>
              <a:schemeClr val="accent2"/>
            </a:solidFill>
          </a:ln>
        </p:spPr>
      </p:pic>
      <p:sp>
        <p:nvSpPr>
          <p:cNvPr id="9" name="Oval 8"/>
          <p:cNvSpPr/>
          <p:nvPr/>
        </p:nvSpPr>
        <p:spPr>
          <a:xfrm>
            <a:off x="9274002" y="2365286"/>
            <a:ext cx="896112" cy="377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Right Arrow 9"/>
          <p:cNvSpPr/>
          <p:nvPr/>
        </p:nvSpPr>
        <p:spPr>
          <a:xfrm>
            <a:off x="109413" y="2191966"/>
            <a:ext cx="951291" cy="3456432"/>
          </a:xfrm>
          <a:prstGeom prst="curvedRightArrow">
            <a:avLst>
              <a:gd name="adj1" fmla="val 25000"/>
              <a:gd name="adj2" fmla="val 79289"/>
              <a:gd name="adj3" fmla="val 34612"/>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697" y="4111993"/>
            <a:ext cx="3652566" cy="26379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0358" y="4111993"/>
            <a:ext cx="1916312" cy="2637964"/>
          </a:xfrm>
          <a:prstGeom prst="rect">
            <a:avLst/>
          </a:prstGeom>
        </p:spPr>
      </p:pic>
      <p:sp>
        <p:nvSpPr>
          <p:cNvPr id="6" name="Bent Arrow 5"/>
          <p:cNvSpPr/>
          <p:nvPr/>
        </p:nvSpPr>
        <p:spPr>
          <a:xfrm rot="5400000">
            <a:off x="8238317" y="1785760"/>
            <a:ext cx="2338517" cy="4890237"/>
          </a:xfrm>
          <a:prstGeom prst="bentArrow">
            <a:avLst>
              <a:gd name="adj1" fmla="val 10245"/>
              <a:gd name="adj2" fmla="val 11351"/>
              <a:gd name="adj3" fmla="val 17622"/>
              <a:gd name="adj4" fmla="val 43750"/>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p:cNvGrpSpPr/>
          <p:nvPr/>
        </p:nvGrpSpPr>
        <p:grpSpPr>
          <a:xfrm>
            <a:off x="1286101" y="4512217"/>
            <a:ext cx="1789608" cy="2237739"/>
            <a:chOff x="1286101" y="4512217"/>
            <a:chExt cx="1789608" cy="2237739"/>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59"/>
            <a:stretch/>
          </p:blipFill>
          <p:spPr>
            <a:xfrm>
              <a:off x="1286101" y="4512217"/>
              <a:ext cx="1789608" cy="2237739"/>
            </a:xfrm>
            <a:prstGeom prst="rect">
              <a:avLst/>
            </a:prstGeom>
          </p:spPr>
        </p:pic>
        <p:sp>
          <p:nvSpPr>
            <p:cNvPr id="7" name="Rectangle 6"/>
            <p:cNvSpPr/>
            <p:nvPr/>
          </p:nvSpPr>
          <p:spPr>
            <a:xfrm>
              <a:off x="1286101" y="5648398"/>
              <a:ext cx="45719" cy="1101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loud Callout 10"/>
          <p:cNvSpPr/>
          <p:nvPr/>
        </p:nvSpPr>
        <p:spPr>
          <a:xfrm>
            <a:off x="3490282" y="4478619"/>
            <a:ext cx="2730142" cy="1863815"/>
          </a:xfrm>
          <a:prstGeom prst="cloudCallout">
            <a:avLst>
              <a:gd name="adj1" fmla="val -75151"/>
              <a:gd name="adj2" fmla="val -15702"/>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My high butterfat helps your ice cream taste good!</a:t>
            </a:r>
            <a:endParaRPr lang="en-US" dirty="0"/>
          </a:p>
        </p:txBody>
      </p:sp>
    </p:spTree>
    <p:extLst>
      <p:ext uri="{BB962C8B-B14F-4D97-AF65-F5344CB8AC3E}">
        <p14:creationId xmlns:p14="http://schemas.microsoft.com/office/powerpoint/2010/main" val="1858422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Jersey (Isle of Jersey)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3" y="1315616"/>
            <a:ext cx="7500475" cy="5286352"/>
          </a:xfrm>
          <a:prstGeom prst="rect">
            <a:avLst/>
          </a:prstGeo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953" r="26386"/>
          <a:stretch/>
        </p:blipFill>
        <p:spPr>
          <a:xfrm>
            <a:off x="8321040" y="1315616"/>
            <a:ext cx="3602736" cy="5286352"/>
          </a:xfrm>
          <a:prstGeom prst="rect">
            <a:avLst/>
          </a:prstGeom>
          <a:ln w="38100">
            <a:solidFill>
              <a:schemeClr val="accent2"/>
            </a:solidFill>
          </a:ln>
        </p:spPr>
      </p:pic>
    </p:spTree>
    <p:extLst>
      <p:ext uri="{BB962C8B-B14F-4D97-AF65-F5344CB8AC3E}">
        <p14:creationId xmlns:p14="http://schemas.microsoft.com/office/powerpoint/2010/main" val="2382471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Swiss (Switzerland)</a:t>
            </a:r>
            <a:endParaRPr lang="en-US" dirty="0"/>
          </a:p>
        </p:txBody>
      </p:sp>
      <p:sp>
        <p:nvSpPr>
          <p:cNvPr id="3" name="Content Placeholder 2"/>
          <p:cNvSpPr>
            <a:spLocks noGrp="1"/>
          </p:cNvSpPr>
          <p:nvPr>
            <p:ph idx="1"/>
          </p:nvPr>
        </p:nvSpPr>
        <p:spPr>
          <a:xfrm>
            <a:off x="677334" y="1418253"/>
            <a:ext cx="5245484" cy="4623109"/>
          </a:xfrm>
        </p:spPr>
        <p:txBody>
          <a:bodyPr/>
          <a:lstStyle/>
          <a:p>
            <a:r>
              <a:rPr lang="en-US" dirty="0" smtClean="0"/>
              <a:t>Brown </a:t>
            </a:r>
            <a:r>
              <a:rPr lang="en-US" dirty="0"/>
              <a:t>S</a:t>
            </a:r>
            <a:r>
              <a:rPr lang="en-US" dirty="0" smtClean="0"/>
              <a:t>wiss cows have a brown coat of various shades, often with a silvery tone (don’t have dark points like Jersey)</a:t>
            </a:r>
          </a:p>
          <a:p>
            <a:r>
              <a:rPr lang="en-US" dirty="0" smtClean="0"/>
              <a:t>Large frame</a:t>
            </a:r>
          </a:p>
          <a:p>
            <a:r>
              <a:rPr lang="en-US" dirty="0"/>
              <a:t>Average volume produced</a:t>
            </a:r>
          </a:p>
          <a:p>
            <a:pPr lvl="1"/>
            <a:r>
              <a:rPr lang="en-US" dirty="0"/>
              <a:t>Approx. 16,000lbs in 305 days</a:t>
            </a:r>
          </a:p>
          <a:p>
            <a:r>
              <a:rPr lang="en-US" dirty="0" smtClean="0"/>
              <a:t>Known for </a:t>
            </a:r>
            <a:r>
              <a:rPr lang="en-US" u="sng" dirty="0" smtClean="0"/>
              <a:t>longevity</a:t>
            </a:r>
            <a:endParaRPr lang="en-US" dirty="0" smtClean="0"/>
          </a:p>
          <a:p>
            <a:pPr lvl="1"/>
            <a:r>
              <a:rPr lang="en-US" dirty="0"/>
              <a:t>L</a:t>
            </a:r>
            <a:r>
              <a:rPr lang="en-US" dirty="0" smtClean="0"/>
              <a:t>ong life expectancy</a:t>
            </a:r>
          </a:p>
          <a:p>
            <a:pPr lvl="1"/>
            <a:r>
              <a:rPr lang="en-US" dirty="0" smtClean="0"/>
              <a:t>Strong legs and hooves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761" y="178042"/>
            <a:ext cx="4463912" cy="3133108"/>
          </a:xfrm>
          <a:prstGeom prst="rect">
            <a:avLst/>
          </a:prstGeo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717" r="2302"/>
          <a:stretch/>
        </p:blipFill>
        <p:spPr>
          <a:xfrm>
            <a:off x="4628760" y="2580915"/>
            <a:ext cx="3790621" cy="277268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82" r="9742"/>
          <a:stretch/>
        </p:blipFill>
        <p:spPr>
          <a:xfrm>
            <a:off x="8109009" y="3629239"/>
            <a:ext cx="3923664" cy="314338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694" t="11478" r="21420" b="18816"/>
          <a:stretch/>
        </p:blipFill>
        <p:spPr>
          <a:xfrm>
            <a:off x="2074757" y="5018642"/>
            <a:ext cx="2257536" cy="1753986"/>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32663" t="24509" r="28656" b="19294"/>
          <a:stretch/>
        </p:blipFill>
        <p:spPr>
          <a:xfrm>
            <a:off x="-111435" y="4387884"/>
            <a:ext cx="2746965" cy="2491035"/>
          </a:xfrm>
          <a:prstGeom prst="rect">
            <a:avLst/>
          </a:prstGeom>
        </p:spPr>
      </p:pic>
    </p:spTree>
    <p:extLst>
      <p:ext uri="{BB962C8B-B14F-4D97-AF65-F5344CB8AC3E}">
        <p14:creationId xmlns:p14="http://schemas.microsoft.com/office/powerpoint/2010/main" val="1329313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5201</TotalTime>
  <Words>2981</Words>
  <Application>Microsoft Office PowerPoint</Application>
  <PresentationFormat>Widescreen</PresentationFormat>
  <Paragraphs>304</Paragraphs>
  <Slides>48</Slides>
  <Notes>26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Trebuchet MS</vt:lpstr>
      <vt:lpstr>Wingdings 3</vt:lpstr>
      <vt:lpstr>Facet</vt:lpstr>
      <vt:lpstr>Dairy Cattle: Got milk?</vt:lpstr>
      <vt:lpstr>Fun facts about dairy cattle!</vt:lpstr>
      <vt:lpstr>Breeds of Dairy Cattle</vt:lpstr>
      <vt:lpstr>Lets talk about dairy breeds…</vt:lpstr>
      <vt:lpstr>Holstein (Netherlands)</vt:lpstr>
      <vt:lpstr>Holstein (Netherlands)</vt:lpstr>
      <vt:lpstr>Jersey (Isle of Jersey - England)</vt:lpstr>
      <vt:lpstr>Jersey (Isle of Jersey)</vt:lpstr>
      <vt:lpstr>Brown Swiss (Switzerland)</vt:lpstr>
      <vt:lpstr>Brown Swiss (Switzerland)</vt:lpstr>
      <vt:lpstr>Guernsey (Isle of Guernsey – England)</vt:lpstr>
      <vt:lpstr>Guernsey (Isle of Guernsey – England)</vt:lpstr>
      <vt:lpstr>Ayrshire (Scotland)</vt:lpstr>
      <vt:lpstr>Ayrshire (Scotland)</vt:lpstr>
      <vt:lpstr>Lets review…</vt:lpstr>
      <vt:lpstr>How do we get milk from the cow to our milk glass?</vt:lpstr>
      <vt:lpstr>Lets think for a second…</vt:lpstr>
      <vt:lpstr>Do both male and female dairy cattle get milked? </vt:lpstr>
      <vt:lpstr>Do cows always produce milk? </vt:lpstr>
      <vt:lpstr>Popular milking parlors:</vt:lpstr>
      <vt:lpstr>Parallel Parlor</vt:lpstr>
      <vt:lpstr>Parallel Parlor</vt:lpstr>
      <vt:lpstr>Herringbone Parlor</vt:lpstr>
      <vt:lpstr>Herringbone Parlor</vt:lpstr>
      <vt:lpstr>Rotary Parlor</vt:lpstr>
      <vt:lpstr>Rotary Parlor</vt:lpstr>
      <vt:lpstr>Lets review…</vt:lpstr>
      <vt:lpstr>The milk ejection process</vt:lpstr>
      <vt:lpstr>Milk ejection process:</vt:lpstr>
      <vt:lpstr>1. Calf suckles the teat </vt:lpstr>
      <vt:lpstr>2. Neural Response</vt:lpstr>
      <vt:lpstr>3. The hypothalamus and oxytocin</vt:lpstr>
      <vt:lpstr>4. Bloodstream and target tissue</vt:lpstr>
      <vt:lpstr>5. Milk is ejected!</vt:lpstr>
      <vt:lpstr>Discuss as a class!</vt:lpstr>
      <vt:lpstr>Common dairy cow  health issues</vt:lpstr>
      <vt:lpstr>Mastitis</vt:lpstr>
      <vt:lpstr>Ketosis</vt:lpstr>
      <vt:lpstr>Ketosis continued</vt:lpstr>
      <vt:lpstr>Milk Fever (Hypocalcaemia)</vt:lpstr>
      <vt:lpstr>A quick review…</vt:lpstr>
      <vt:lpstr>Genetic Selection in the Dairy Industry</vt:lpstr>
      <vt:lpstr>Genetic Selection</vt:lpstr>
      <vt:lpstr>Sexed Sperm:</vt:lpstr>
      <vt:lpstr>Hormone and antibiotic use in the dairy industry </vt:lpstr>
      <vt:lpstr>Hormones used in the dairy industry (bST):</vt:lpstr>
      <vt:lpstr>Antibiotics used in the dairy industry:</vt:lpstr>
      <vt:lpstr>Now you are a more educated dairy consumer!!!</vt:lpstr>
    </vt:vector>
  </TitlesOfParts>
  <Company>College of Veterinary Medicine - Texas A&amp;M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 L Johnson's</dc:creator>
  <cp:lastModifiedBy>Lab, L Johnson's</cp:lastModifiedBy>
  <cp:revision>103</cp:revision>
  <dcterms:created xsi:type="dcterms:W3CDTF">2016-01-27T17:44:46Z</dcterms:created>
  <dcterms:modified xsi:type="dcterms:W3CDTF">2016-02-12T16:53:16Z</dcterms:modified>
</cp:coreProperties>
</file>