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0" r:id="rId2"/>
    <p:sldId id="256" r:id="rId3"/>
    <p:sldId id="257" r:id="rId4"/>
    <p:sldId id="274" r:id="rId5"/>
    <p:sldId id="258" r:id="rId6"/>
    <p:sldId id="283" r:id="rId7"/>
    <p:sldId id="286" r:id="rId8"/>
    <p:sldId id="259" r:id="rId9"/>
    <p:sldId id="260" r:id="rId10"/>
    <p:sldId id="261" r:id="rId11"/>
    <p:sldId id="285" r:id="rId12"/>
    <p:sldId id="263" r:id="rId13"/>
    <p:sldId id="264" r:id="rId14"/>
    <p:sldId id="267" r:id="rId15"/>
    <p:sldId id="265" r:id="rId16"/>
    <p:sldId id="268" r:id="rId17"/>
    <p:sldId id="269" r:id="rId18"/>
    <p:sldId id="270" r:id="rId19"/>
    <p:sldId id="271" r:id="rId20"/>
    <p:sldId id="281" r:id="rId21"/>
    <p:sldId id="278" r:id="rId22"/>
    <p:sldId id="284" r:id="rId23"/>
    <p:sldId id="272" r:id="rId24"/>
    <p:sldId id="275" r:id="rId25"/>
    <p:sldId id="276" r:id="rId26"/>
    <p:sldId id="277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>
        <p:scale>
          <a:sx n="98" d="100"/>
          <a:sy n="98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859B18-2B68-4F5F-89B0-555290B0959C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86433B-617C-4F72-9B7A-302CEDE75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OsU86KfIW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oultryconsultancy.com/index.php?option=com_content&amp;view=article&amp;id=55&amp;Itemid=62" TargetMode="External"/><Relationship Id="rId2" Type="http://schemas.openxmlformats.org/officeDocument/2006/relationships/hyperlink" Target="http://www.cattlepages.com/fac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ultryhub.org/physiology/body-systems/digestive-system/" TargetMode="External"/><Relationship Id="rId4" Type="http://schemas.openxmlformats.org/officeDocument/2006/relationships/hyperlink" Target="http://www.geauga4h.org/poultry/poultry_feed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Attention Getter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4876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http://www.youtube.com/watch?v=LOsU86KfIWU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Differences of the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Poultry:</a:t>
            </a:r>
          </a:p>
          <a:p>
            <a:pPr lvl="1"/>
            <a:r>
              <a:rPr lang="en-US" dirty="0" smtClean="0"/>
              <a:t>Low taste ability</a:t>
            </a:r>
          </a:p>
          <a:p>
            <a:pPr lvl="1"/>
            <a:r>
              <a:rPr lang="en-US" dirty="0" smtClean="0"/>
              <a:t>Highly developed salivary glands, produce more saliva than aquatic birds</a:t>
            </a:r>
          </a:p>
          <a:p>
            <a:r>
              <a:rPr lang="en-US" dirty="0" smtClean="0"/>
              <a:t>Aquatic Birds (non domesticated)</a:t>
            </a:r>
          </a:p>
          <a:p>
            <a:pPr lvl="1"/>
            <a:r>
              <a:rPr lang="en-US" dirty="0" smtClean="0"/>
              <a:t>Ex: ducks</a:t>
            </a:r>
          </a:p>
          <a:p>
            <a:pPr lvl="1"/>
            <a:r>
              <a:rPr lang="en-US" dirty="0" smtClean="0"/>
              <a:t>Poorly developed salivary glands</a:t>
            </a:r>
          </a:p>
          <a:p>
            <a:pPr lvl="2"/>
            <a:r>
              <a:rPr lang="en-US" dirty="0" smtClean="0"/>
              <a:t>Eat many foods that are wet that replace the need for salivary glands</a:t>
            </a:r>
          </a:p>
          <a:p>
            <a:r>
              <a:rPr lang="en-US" dirty="0" smtClean="0"/>
              <a:t>Livestock Species</a:t>
            </a:r>
          </a:p>
          <a:p>
            <a:pPr lvl="1"/>
            <a:r>
              <a:rPr lang="en-US" dirty="0" smtClean="0"/>
              <a:t>High taste ability</a:t>
            </a:r>
          </a:p>
          <a:p>
            <a:pPr lvl="1"/>
            <a:r>
              <a:rPr lang="en-US" dirty="0" smtClean="0"/>
              <a:t>Produce high amounts of saliva </a:t>
            </a:r>
          </a:p>
          <a:p>
            <a:pPr lvl="2"/>
            <a:r>
              <a:rPr lang="en-US" dirty="0" smtClean="0"/>
              <a:t>Ex: cattle produce 15-20 gallons of saliva a day</a:t>
            </a:r>
            <a:endParaRPr lang="en-US" dirty="0"/>
          </a:p>
        </p:txBody>
      </p:sp>
      <p:pic>
        <p:nvPicPr>
          <p:cNvPr id="6146" name="Picture 2" descr="http://1.bp.blogspot.com/-sODryB_ecl0/TtJHqJ2wYNI/AAAAAAAAAFc/E7y0xf-TQA4/s1600/du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7999"/>
            <a:ext cx="2112759" cy="14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arm7.staticflickr.com/6077/6039909981_d89102f1c1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7960"/>
            <a:ext cx="1524000" cy="20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ndianapublicmedia.org/eartheats/files/2011/06/chicken-fe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112759" cy="14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r>
              <a:rPr lang="en-US" dirty="0" smtClean="0"/>
              <a:t>Connects the mouth to the crop and connects the crop to the Proventriculus.</a:t>
            </a:r>
          </a:p>
          <a:p>
            <a:r>
              <a:rPr lang="en-US" dirty="0" smtClean="0"/>
              <a:t>Function: transports food and water to the crop or the Proventriculus.</a:t>
            </a:r>
            <a:endParaRPr lang="en-US" dirty="0"/>
          </a:p>
        </p:txBody>
      </p:sp>
      <p:pic>
        <p:nvPicPr>
          <p:cNvPr id="5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5715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32" b="91388" l="0" r="44213">
                        <a14:foregroundMark x1="2503" y1="87081" x2="9072" y2="78230"/>
                        <a14:foregroundMark x1="25443" y1="87081" x2="37539" y2="87321"/>
                        <a14:foregroundMark x1="25443" y1="88756" x2="37226" y2="88038"/>
                        <a14:foregroundMark x1="25756" y1="87560" x2="36705" y2="88995"/>
                        <a14:foregroundMark x1="25443" y1="87321" x2="37226" y2="86603"/>
                        <a14:foregroundMark x1="28154" y1="89952" x2="35454" y2="88756"/>
                        <a14:foregroundMark x1="32430" y1="72249" x2="39208" y2="72010"/>
                        <a14:foregroundMark x1="32951" y1="78230" x2="40146" y2="77751"/>
                        <a14:foregroundMark x1="33055" y1="78469" x2="32638" y2="72249"/>
                        <a14:foregroundMark x1="40250" y1="78230" x2="39208" y2="71770"/>
                        <a14:foregroundMark x1="32847" y1="72249" x2="38582" y2="70574"/>
                        <a14:foregroundMark x1="36809" y1="70813" x2="34307" y2="50478"/>
                        <a14:foregroundMark x1="29510" y1="84928" x2="29406" y2="60526"/>
                        <a14:foregroundMark x1="29510" y1="84689" x2="16893" y2="75120"/>
                        <a14:foregroundMark x1="36809" y1="70813" x2="39520" y2="60766"/>
                        <a14:backgroundMark x1="25965" y1="46411" x2="21898" y2="32536"/>
                        <a14:backgroundMark x1="31283" y1="35167" x2="28363" y2="32297"/>
                        <a14:backgroundMark x1="31700" y1="35167" x2="30136" y2="33732"/>
                        <a14:backgroundMark x1="39312" y1="50478" x2="36601" y2="32536"/>
                        <a14:backgroundMark x1="41397" y1="43780" x2="37852" y2="33493"/>
                        <a14:backgroundMark x1="14181" y1="78947" x2="18770" y2="88038"/>
                        <a14:backgroundMark x1="29301" y1="80861" x2="38686" y2="83493"/>
                        <a14:backgroundMark x1="26277" y1="85167" x2="27946" y2="85885"/>
                        <a14:backgroundMark x1="37018" y1="66986" x2="36913" y2="61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" b="202"/>
          <a:stretch/>
        </p:blipFill>
        <p:spPr bwMode="auto">
          <a:xfrm>
            <a:off x="5105400" y="1808018"/>
            <a:ext cx="3546319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28800" y="4876800"/>
            <a:ext cx="1600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Connects to the </a:t>
            </a:r>
            <a:r>
              <a:rPr lang="en-US" dirty="0" err="1" smtClean="0"/>
              <a:t>Proventriculus</a:t>
            </a:r>
            <a:endParaRPr lang="en-US" dirty="0" smtClean="0"/>
          </a:p>
          <a:p>
            <a:r>
              <a:rPr lang="en-US" b="1" dirty="0" smtClean="0"/>
              <a:t>Function:</a:t>
            </a:r>
          </a:p>
          <a:p>
            <a:pPr lvl="1"/>
            <a:r>
              <a:rPr lang="en-US" dirty="0" smtClean="0"/>
              <a:t>Store undigested food</a:t>
            </a:r>
          </a:p>
          <a:p>
            <a:pPr lvl="1"/>
            <a:r>
              <a:rPr lang="en-US" dirty="0" smtClean="0"/>
              <a:t>Moisten and soften the ingested food</a:t>
            </a:r>
          </a:p>
          <a:p>
            <a:r>
              <a:rPr lang="en-US" dirty="0" smtClean="0"/>
              <a:t>Birds can eat food, store it here, and digest it later</a:t>
            </a:r>
          </a:p>
          <a:p>
            <a:r>
              <a:rPr lang="en-US" b="1" dirty="0" smtClean="0"/>
              <a:t>Species Differences:</a:t>
            </a:r>
          </a:p>
          <a:p>
            <a:pPr lvl="1"/>
            <a:r>
              <a:rPr lang="en-US" dirty="0" smtClean="0"/>
              <a:t>Migratory birds use the crop to store days worth of food so that when migrating they do NOT need to find food.</a:t>
            </a:r>
            <a:endParaRPr lang="en-US" dirty="0"/>
          </a:p>
        </p:txBody>
      </p:sp>
      <p:pic>
        <p:nvPicPr>
          <p:cNvPr id="7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583391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"/>
          <a:stretch/>
        </p:blipFill>
        <p:spPr bwMode="auto">
          <a:xfrm>
            <a:off x="5105400" y="1371600"/>
            <a:ext cx="3852718" cy="23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4876800"/>
            <a:ext cx="1600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Birds have 2 stomachs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Proventriculus</a:t>
            </a:r>
            <a:r>
              <a:rPr lang="en-US" dirty="0" smtClean="0"/>
              <a:t>:</a:t>
            </a:r>
          </a:p>
          <a:p>
            <a:pPr marL="1371600" lvl="2" indent="-514350"/>
            <a:r>
              <a:rPr lang="en-US" dirty="0" smtClean="0"/>
              <a:t>“Glandular stomach”</a:t>
            </a:r>
          </a:p>
          <a:p>
            <a:pPr marL="1371600" lvl="2" indent="-514350"/>
            <a:r>
              <a:rPr lang="en-US" dirty="0" smtClean="0"/>
              <a:t>Digestion begins here</a:t>
            </a:r>
          </a:p>
          <a:p>
            <a:pPr marL="1371600" lvl="2" indent="-514350"/>
            <a:r>
              <a:rPr lang="en-US" dirty="0" smtClean="0"/>
              <a:t>Proteins are digested here</a:t>
            </a:r>
          </a:p>
          <a:p>
            <a:pPr marL="1371600" lvl="2" indent="-514350"/>
            <a:r>
              <a:rPr lang="en-US" dirty="0" smtClean="0"/>
              <a:t>Similar to the human stomach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Ventriculus</a:t>
            </a:r>
            <a:r>
              <a:rPr lang="en-US" dirty="0" smtClean="0"/>
              <a:t> “Gizzard”</a:t>
            </a:r>
          </a:p>
          <a:p>
            <a:pPr marL="1371600" lvl="2" indent="-514350"/>
            <a:r>
              <a:rPr lang="en-US" dirty="0" smtClean="0"/>
              <a:t>Muscular stomach</a:t>
            </a:r>
          </a:p>
          <a:p>
            <a:pPr marL="1371600" lvl="2" indent="-514350"/>
            <a:r>
              <a:rPr lang="en-US" dirty="0" smtClean="0"/>
              <a:t>Reduces the particle size of food</a:t>
            </a:r>
          </a:p>
          <a:p>
            <a:pPr marL="1371600" lvl="2" indent="-514350"/>
            <a:endParaRPr lang="en-US" dirty="0"/>
          </a:p>
        </p:txBody>
      </p:sp>
      <p:pic>
        <p:nvPicPr>
          <p:cNvPr id="5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83"/>
          <a:stretch/>
        </p:blipFill>
        <p:spPr bwMode="auto">
          <a:xfrm>
            <a:off x="6096000" y="1371600"/>
            <a:ext cx="2807855" cy="28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5715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429000" y="4572000"/>
            <a:ext cx="1371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2743199"/>
          </a:xfrm>
        </p:spPr>
        <p:txBody>
          <a:bodyPr>
            <a:normAutofit/>
          </a:bodyPr>
          <a:lstStyle/>
          <a:p>
            <a:r>
              <a:rPr lang="en-US" b="1" dirty="0" smtClean="0"/>
              <a:t>Digestive Function:</a:t>
            </a:r>
          </a:p>
          <a:p>
            <a:pPr lvl="1"/>
            <a:r>
              <a:rPr lang="en-US" dirty="0" smtClean="0"/>
              <a:t>Helps digest starches, sugars, and fats</a:t>
            </a:r>
          </a:p>
          <a:p>
            <a:r>
              <a:rPr lang="en-US" b="1" dirty="0" smtClean="0"/>
              <a:t>Endocrine Function:</a:t>
            </a:r>
          </a:p>
          <a:p>
            <a:pPr lvl="1"/>
            <a:r>
              <a:rPr lang="en-US" dirty="0" smtClean="0"/>
              <a:t>Produces insulin</a:t>
            </a:r>
            <a:endParaRPr lang="en-US" dirty="0"/>
          </a:p>
        </p:txBody>
      </p:sp>
      <p:pic>
        <p:nvPicPr>
          <p:cNvPr id="7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66" b="84450" l="44421" r="60688">
                        <a14:foregroundMark x1="55266" y1="68900" x2="47445" y2="72010"/>
                        <a14:foregroundMark x1="49844" y1="51675" x2="47341" y2="72010"/>
                        <a14:foregroundMark x1="44630" y1="74880" x2="50156" y2="74880"/>
                        <a14:foregroundMark x1="44526" y1="77273" x2="50365" y2="77273"/>
                        <a14:foregroundMark x1="44630" y1="74880" x2="44630" y2="77512"/>
                        <a14:foregroundMark x1="50469" y1="77273" x2="50156" y2="73206"/>
                        <a14:backgroundMark x1="48279" y1="46890" x2="51929" y2="42344"/>
                        <a14:backgroundMark x1="52033" y1="47129" x2="55787" y2="45455"/>
                        <a14:backgroundMark x1="48592" y1="69378" x2="50156" y2="62440"/>
                        <a14:backgroundMark x1="47967" y1="70813" x2="49531" y2="68421"/>
                        <a14:backgroundMark x1="49531" y1="57895" x2="49948" y2="6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 bwMode="auto">
          <a:xfrm>
            <a:off x="5334000" y="990600"/>
            <a:ext cx="2590800" cy="28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67056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886200" y="4953000"/>
            <a:ext cx="1295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and Gall 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0292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Liver Digestive Function</a:t>
            </a:r>
          </a:p>
          <a:p>
            <a:pPr lvl="1"/>
            <a:r>
              <a:rPr lang="en-US" dirty="0" smtClean="0"/>
              <a:t>Produce bile (</a:t>
            </a:r>
            <a:r>
              <a:rPr lang="en-US" b="1" dirty="0" smtClean="0"/>
              <a:t>MOST IMPORTANT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Bile</a:t>
            </a:r>
            <a:r>
              <a:rPr lang="en-US" dirty="0" smtClean="0"/>
              <a:t> is important because it breaks down ingested fats.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Gall Bladder Digestive Function</a:t>
            </a:r>
          </a:p>
          <a:p>
            <a:pPr lvl="1"/>
            <a:r>
              <a:rPr lang="en-US" u="sng" dirty="0"/>
              <a:t>Stores</a:t>
            </a:r>
            <a:r>
              <a:rPr lang="en-US" dirty="0"/>
              <a:t> excess </a:t>
            </a:r>
            <a:r>
              <a:rPr lang="en-US" u="sng" dirty="0"/>
              <a:t>bile</a:t>
            </a:r>
            <a:r>
              <a:rPr lang="en-US" dirty="0"/>
              <a:t> produced by the </a:t>
            </a:r>
            <a:r>
              <a:rPr lang="en-US" dirty="0" smtClean="0"/>
              <a:t>liver.</a:t>
            </a:r>
            <a:endParaRPr lang="en-US" dirty="0"/>
          </a:p>
          <a:p>
            <a:pPr lvl="1"/>
            <a:r>
              <a:rPr lang="en-US" dirty="0"/>
              <a:t>Empties this bile into the small intestines whenever fats enter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9" name="Picture 4" descr="http://www.poultryhub.org/wp-content/uploads/2012/07/Mingan_anatomy_diagr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/>
        </p:blipFill>
        <p:spPr bwMode="auto">
          <a:xfrm>
            <a:off x="5462016" y="1410983"/>
            <a:ext cx="3276600" cy="20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oultryhub.org/wp-content/uploads/2012/07/Mingan_anatomy_di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-1480" b="4"/>
          <a:stretch/>
        </p:blipFill>
        <p:spPr bwMode="auto">
          <a:xfrm>
            <a:off x="4419600" y="3478614"/>
            <a:ext cx="4343400" cy="320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410200" y="4191000"/>
            <a:ext cx="1752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oultryhub.org/wp-content/uploads/2012/07/Mingan_anatomy_diagr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-1480" b="4"/>
          <a:stretch/>
        </p:blipFill>
        <p:spPr bwMode="auto">
          <a:xfrm>
            <a:off x="4495800" y="4096212"/>
            <a:ext cx="3962400" cy="25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Completes the digestion and absorption process</a:t>
            </a:r>
          </a:p>
          <a:p>
            <a:r>
              <a:rPr lang="en-US" dirty="0" smtClean="0"/>
              <a:t>Long </a:t>
            </a:r>
          </a:p>
          <a:p>
            <a:pPr lvl="1"/>
            <a:r>
              <a:rPr lang="en-US" dirty="0" smtClean="0"/>
              <a:t>4 feet</a:t>
            </a:r>
          </a:p>
          <a:p>
            <a:r>
              <a:rPr lang="en-US" dirty="0" smtClean="0"/>
              <a:t>3 segments make up the small intestine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Duodenal Loop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Jejunum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Ileum</a:t>
            </a:r>
            <a:endParaRPr lang="en-US" dirty="0"/>
          </a:p>
        </p:txBody>
      </p:sp>
      <p:pic>
        <p:nvPicPr>
          <p:cNvPr id="12292" name="Picture 4" descr="http://www.poultryhub.org/wp-content/uploads/2012/07/Mingan_anatomy_di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5" b="100000" l="33496" r="78537">
                        <a14:foregroundMark x1="37073" y1="93926" x2="41789" y2="84599"/>
                        <a14:foregroundMark x1="34472" y1="96204" x2="45122" y2="96204"/>
                        <a14:foregroundMark x1="34472" y1="98048" x2="45610" y2="97831"/>
                        <a14:foregroundMark x1="34390" y1="96529" x2="34797" y2="98156"/>
                        <a14:foregroundMark x1="45447" y1="98807" x2="45122" y2="95879"/>
                        <a14:foregroundMark x1="58211" y1="95879" x2="57642" y2="86117"/>
                        <a14:foregroundMark x1="53252" y1="96746" x2="61626" y2="96963"/>
                        <a14:foregroundMark x1="52764" y1="98807" x2="61626" y2="98807"/>
                        <a14:foregroundMark x1="53252" y1="97289" x2="52927" y2="99241"/>
                        <a14:foregroundMark x1="61626" y1="98915" x2="61626" y2="96746"/>
                        <a14:foregroundMark x1="71138" y1="95770" x2="70569" y2="86443"/>
                        <a14:foregroundMark x1="71382" y1="95879" x2="70976" y2="86985"/>
                        <a14:foregroundMark x1="70650" y1="86985" x2="71951" y2="88069"/>
                        <a14:foregroundMark x1="57236" y1="87744" x2="58049" y2="86659"/>
                        <a14:foregroundMark x1="67317" y1="97072" x2="73902" y2="96746"/>
                        <a14:foregroundMark x1="67480" y1="98482" x2="73415" y2="98156"/>
                        <a14:foregroundMark x1="68455" y1="98915" x2="73496" y2="98807"/>
                        <a14:foregroundMark x1="73415" y1="98807" x2="73089" y2="97722"/>
                        <a14:backgroundMark x1="37805" y1="79718" x2="33171" y2="82430"/>
                        <a14:backgroundMark x1="40894" y1="79935" x2="44797" y2="59544"/>
                        <a14:backgroundMark x1="36179" y1="71367" x2="34146" y2="63341"/>
                        <a14:backgroundMark x1="40163" y1="73970" x2="42520" y2="57701"/>
                        <a14:backgroundMark x1="37561" y1="75054" x2="33577" y2="72343"/>
                        <a14:backgroundMark x1="39756" y1="75054" x2="40325" y2="75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" b="118"/>
          <a:stretch/>
        </p:blipFill>
        <p:spPr bwMode="auto">
          <a:xfrm>
            <a:off x="5105400" y="914400"/>
            <a:ext cx="36626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5363246"/>
            <a:ext cx="2514600" cy="141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70394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Duodenal Loop:</a:t>
            </a:r>
          </a:p>
          <a:p>
            <a:pPr lvl="1"/>
            <a:r>
              <a:rPr lang="en-US" dirty="0" smtClean="0"/>
              <a:t>Extends from the </a:t>
            </a:r>
            <a:r>
              <a:rPr lang="en-US" dirty="0" err="1" smtClean="0"/>
              <a:t>Ventriculus</a:t>
            </a:r>
            <a:r>
              <a:rPr lang="en-US" dirty="0" smtClean="0"/>
              <a:t> “Gizzard” to the Jejunum</a:t>
            </a:r>
          </a:p>
          <a:p>
            <a:pPr lvl="1"/>
            <a:r>
              <a:rPr lang="en-US" dirty="0" smtClean="0"/>
              <a:t>Pancreas, Liver and Gall Bladder branch off the Duodenal Loop</a:t>
            </a:r>
          </a:p>
          <a:p>
            <a:pPr lvl="1"/>
            <a:r>
              <a:rPr lang="en-US" dirty="0" smtClean="0"/>
              <a:t>Enzymes convert  digested food into amino acid and glucose</a:t>
            </a:r>
          </a:p>
          <a:p>
            <a:r>
              <a:rPr lang="en-US" b="1" dirty="0" smtClean="0"/>
              <a:t>Jejunum:</a:t>
            </a:r>
          </a:p>
          <a:p>
            <a:pPr lvl="1"/>
            <a:r>
              <a:rPr lang="en-US" dirty="0" smtClean="0"/>
              <a:t>Connects from Duodenal Loop to Ileum</a:t>
            </a:r>
          </a:p>
          <a:p>
            <a:pPr lvl="1"/>
            <a:r>
              <a:rPr lang="en-US" dirty="0" smtClean="0"/>
              <a:t>Receives bile from Liver or </a:t>
            </a:r>
            <a:r>
              <a:rPr lang="en-US" dirty="0"/>
              <a:t>G</a:t>
            </a:r>
            <a:r>
              <a:rPr lang="en-US" dirty="0" smtClean="0"/>
              <a:t>all </a:t>
            </a:r>
            <a:r>
              <a:rPr lang="en-US" dirty="0"/>
              <a:t>B</a:t>
            </a:r>
            <a:r>
              <a:rPr lang="en-US" dirty="0" smtClean="0"/>
              <a:t>ladder to break down fats</a:t>
            </a:r>
          </a:p>
          <a:p>
            <a:r>
              <a:rPr lang="en-US" b="1" dirty="0" smtClean="0"/>
              <a:t>Ileum:</a:t>
            </a:r>
          </a:p>
          <a:p>
            <a:pPr lvl="1"/>
            <a:r>
              <a:rPr lang="en-US" dirty="0" smtClean="0"/>
              <a:t>Connects to Jejunum to the Large </a:t>
            </a:r>
            <a:r>
              <a:rPr lang="en-US" dirty="0"/>
              <a:t>I</a:t>
            </a:r>
            <a:r>
              <a:rPr lang="en-US" dirty="0" smtClean="0"/>
              <a:t>ntestine</a:t>
            </a:r>
          </a:p>
          <a:p>
            <a:pPr lvl="1"/>
            <a:r>
              <a:rPr lang="en-US" dirty="0" smtClean="0"/>
              <a:t>Digestion ends here and end products (amino acids and fats) are absorbed for use by the blood stream</a:t>
            </a:r>
            <a:endParaRPr lang="en-US" dirty="0"/>
          </a:p>
        </p:txBody>
      </p:sp>
      <p:pic>
        <p:nvPicPr>
          <p:cNvPr id="7" name="Picture 4" descr="http://www.poultryhub.org/wp-content/uploads/2012/07/Mingan_anatomy_diagr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47" b="100000" l="33252" r="78699">
                        <a14:foregroundMark x1="36911" y1="93818" x2="41382" y2="84707"/>
                        <a14:foregroundMark x1="58374" y1="95770" x2="57398" y2="86443"/>
                        <a14:foregroundMark x1="71463" y1="95553" x2="70650" y2="86551"/>
                        <a14:foregroundMark x1="70244" y1="87961" x2="70894" y2="86985"/>
                        <a14:foregroundMark x1="57073" y1="87961" x2="57967" y2="86768"/>
                        <a14:foregroundMark x1="41626" y1="85683" x2="41626" y2="84707"/>
                        <a14:foregroundMark x1="34472" y1="96746" x2="44878" y2="96421"/>
                        <a14:foregroundMark x1="34715" y1="98048" x2="44878" y2="97614"/>
                        <a14:foregroundMark x1="34472" y1="96638" x2="34878" y2="98156"/>
                        <a14:foregroundMark x1="34472" y1="96421" x2="44878" y2="95879"/>
                        <a14:foregroundMark x1="35041" y1="98590" x2="45285" y2="98048"/>
                        <a14:foregroundMark x1="52927" y1="96746" x2="61138" y2="96746"/>
                        <a14:foregroundMark x1="52764" y1="98698" x2="61301" y2="98915"/>
                        <a14:foregroundMark x1="67561" y1="96963" x2="73415" y2="97289"/>
                        <a14:foregroundMark x1="67236" y1="98915" x2="73577" y2="98915"/>
                        <a14:foregroundMark x1="67967" y1="97614" x2="73577" y2="97614"/>
                        <a14:backgroundMark x1="33577" y1="81887" x2="37642" y2="79610"/>
                        <a14:backgroundMark x1="41951" y1="74295" x2="41951" y2="74295"/>
                        <a14:backgroundMark x1="40569" y1="80586" x2="44797" y2="60629"/>
                        <a14:backgroundMark x1="40244" y1="74295" x2="42358" y2="57484"/>
                        <a14:backgroundMark x1="37317" y1="74837" x2="33415" y2="72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" b="118"/>
          <a:stretch/>
        </p:blipFill>
        <p:spPr bwMode="auto">
          <a:xfrm>
            <a:off x="685800" y="4267200"/>
            <a:ext cx="36626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/>
          <a:stretch/>
        </p:blipFill>
        <p:spPr bwMode="auto">
          <a:xfrm>
            <a:off x="4724400" y="4114800"/>
            <a:ext cx="3990842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pouches located where the Ileum joins with the large intestine</a:t>
            </a:r>
          </a:p>
          <a:p>
            <a:r>
              <a:rPr lang="en-US" dirty="0" smtClean="0"/>
              <a:t>Digests fiber here</a:t>
            </a:r>
          </a:p>
          <a:p>
            <a:pPr lvl="1"/>
            <a:r>
              <a:rPr lang="en-US" dirty="0" smtClean="0"/>
              <a:t>Like the cattle rumen</a:t>
            </a:r>
          </a:p>
          <a:p>
            <a:r>
              <a:rPr lang="en-US" dirty="0"/>
              <a:t>S</a:t>
            </a:r>
            <a:r>
              <a:rPr lang="en-US" dirty="0" smtClean="0"/>
              <a:t>almonella levels are the highest here</a:t>
            </a:r>
          </a:p>
          <a:p>
            <a:pPr lvl="1"/>
            <a:r>
              <a:rPr lang="en-US" dirty="0" smtClean="0"/>
              <a:t>NOT all poultry have salmonella inside them</a:t>
            </a:r>
            <a:endParaRPr lang="en-US" dirty="0"/>
          </a:p>
        </p:txBody>
      </p:sp>
      <p:pic>
        <p:nvPicPr>
          <p:cNvPr id="17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"/>
          <a:stretch/>
        </p:blipFill>
        <p:spPr bwMode="auto">
          <a:xfrm>
            <a:off x="6858000" y="2133600"/>
            <a:ext cx="2026920" cy="231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" y="4191000"/>
            <a:ext cx="64589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4800600" y="4922520"/>
            <a:ext cx="1752600" cy="1783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Connected to the Ileum and ends at the Cloaca</a:t>
            </a:r>
          </a:p>
          <a:p>
            <a:pPr lvl="1"/>
            <a:r>
              <a:rPr lang="en-US" b="1" dirty="0" smtClean="0"/>
              <a:t>Cloaca</a:t>
            </a:r>
            <a:r>
              <a:rPr lang="en-US" dirty="0" smtClean="0"/>
              <a:t>: collects and mixes feces and urine</a:t>
            </a:r>
          </a:p>
          <a:p>
            <a:r>
              <a:rPr lang="en-US" dirty="0" smtClean="0"/>
              <a:t>Short in length compared to small intestine</a:t>
            </a:r>
          </a:p>
          <a:p>
            <a:pPr lvl="1"/>
            <a:r>
              <a:rPr lang="en-US" dirty="0" smtClean="0"/>
              <a:t>4 inches</a:t>
            </a:r>
          </a:p>
          <a:p>
            <a:r>
              <a:rPr lang="en-US" dirty="0" smtClean="0"/>
              <a:t>Digestive function:</a:t>
            </a:r>
          </a:p>
          <a:p>
            <a:pPr lvl="1"/>
            <a:r>
              <a:rPr lang="en-US" dirty="0" smtClean="0"/>
              <a:t>Reabsorb water and salts from the undigested mass(feces)</a:t>
            </a:r>
          </a:p>
          <a:p>
            <a:pPr lvl="1"/>
            <a:r>
              <a:rPr lang="en-US" dirty="0" smtClean="0"/>
              <a:t>Pass the partially dehydrated digested mass to the cloaca</a:t>
            </a:r>
            <a:endParaRPr lang="en-US" dirty="0"/>
          </a:p>
        </p:txBody>
      </p:sp>
      <p:pic>
        <p:nvPicPr>
          <p:cNvPr id="5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596128" y="1728216"/>
            <a:ext cx="2916959" cy="21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11316"/>
            <a:ext cx="5509726" cy="20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239000" y="4724400"/>
            <a:ext cx="93772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tephengreenarmytage.com/images/catalog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-6927"/>
            <a:ext cx="251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k8.picdn.net/shutterstock/videos/1670620/preview/stock-footage-chicken-eggs-and-chickens-eating-food-in-f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27"/>
            <a:ext cx="6629401" cy="37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Digestive System in Poultry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80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Large Intestine Length Vs. Small Intestine Length</a:t>
            </a:r>
            <a:endParaRPr lang="en-US" sz="2800" b="1" dirty="0"/>
          </a:p>
        </p:txBody>
      </p:sp>
      <p:pic>
        <p:nvPicPr>
          <p:cNvPr id="4" name="Picture 8" descr="http://www.geauga4h.org/poultry/chicken_digestion_labele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91212" y="2684210"/>
            <a:ext cx="2057400" cy="1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/>
          <a:stretch/>
        </p:blipFill>
        <p:spPr bwMode="auto">
          <a:xfrm>
            <a:off x="5377550" y="2440464"/>
            <a:ext cx="3588222" cy="21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7344" y="1676400"/>
            <a:ext cx="288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inches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About the length of 1 IPhone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4451" y="149173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feet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About the length of 10.5 IPhones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5046200"/>
            <a:ext cx="2057400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"/>
          <a:stretch/>
        </p:blipFill>
        <p:spPr bwMode="auto">
          <a:xfrm>
            <a:off x="4047974" y="3886200"/>
            <a:ext cx="768096" cy="12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" b="115"/>
          <a:stretch/>
        </p:blipFill>
        <p:spPr bwMode="auto">
          <a:xfrm rot="5400000">
            <a:off x="191008" y="5919260"/>
            <a:ext cx="765204" cy="8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996103" y="5888989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1813521" y="5888989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2614776" y="5888989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3447033" y="5896263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" b="115"/>
          <a:stretch/>
        </p:blipFill>
        <p:spPr bwMode="auto">
          <a:xfrm rot="5400000">
            <a:off x="4299611" y="5904169"/>
            <a:ext cx="765204" cy="8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5090851" y="5876024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5908269" y="5876024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6709524" y="5876024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7541781" y="5883298"/>
            <a:ext cx="791134" cy="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geek.com/wp-content/uploads/2012/09/i5i4svs_dimension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6" r="91" b="115"/>
          <a:stretch/>
        </p:blipFill>
        <p:spPr bwMode="auto">
          <a:xfrm rot="5400000">
            <a:off x="8180846" y="6091285"/>
            <a:ext cx="765204" cy="5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Cloaca and 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Cloaca:</a:t>
            </a:r>
          </a:p>
          <a:p>
            <a:pPr lvl="1"/>
            <a:r>
              <a:rPr lang="en-US" dirty="0" smtClean="0"/>
              <a:t>Connects to the end of the large intestine and ends at the vent</a:t>
            </a:r>
          </a:p>
          <a:p>
            <a:pPr lvl="1"/>
            <a:r>
              <a:rPr lang="en-US" dirty="0" smtClean="0"/>
              <a:t>Collects and Mixes feces and urine</a:t>
            </a:r>
          </a:p>
          <a:p>
            <a:r>
              <a:rPr lang="en-US" dirty="0" smtClean="0"/>
              <a:t>Vent:</a:t>
            </a:r>
          </a:p>
          <a:p>
            <a:pPr lvl="1"/>
            <a:r>
              <a:rPr lang="en-US" dirty="0" smtClean="0"/>
              <a:t>Common exit point of feces and urine</a:t>
            </a:r>
          </a:p>
          <a:p>
            <a:endParaRPr lang="en-US" dirty="0"/>
          </a:p>
        </p:txBody>
      </p:sp>
      <p:pic>
        <p:nvPicPr>
          <p:cNvPr id="4" name="Picture 8" descr="http://www.geauga4h.org/poultry/chicken_digestion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747656" y="3014472"/>
            <a:ext cx="3194945" cy="11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geauga4h.org/poultry/chicken_digestion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77006"/>
            <a:ext cx="6705600" cy="24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943600" y="4114800"/>
            <a:ext cx="1828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Digestive System</a:t>
            </a:r>
            <a:endParaRPr lang="en-US" dirty="0"/>
          </a:p>
        </p:txBody>
      </p:sp>
      <p:pic>
        <p:nvPicPr>
          <p:cNvPr id="1026" name="Picture 2" descr="http://www.poultryhub.org/wp-content/uploads/2012/07/Mingan_anatomy_diagra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3362" x2="18455" y2="4447"/>
                        <a14:foregroundMark x1="14309" y1="8460" x2="17886" y2="10087"/>
                        <a14:foregroundMark x1="11057" y1="7809" x2="19350" y2="8026"/>
                        <a14:foregroundMark x1="15935" y1="2495" x2="17886" y2="1518"/>
                        <a14:foregroundMark x1="20569" y1="8026" x2="18374" y2="2495"/>
                        <a14:foregroundMark x1="30081" y1="42950" x2="26585" y2="38395"/>
                        <a14:foregroundMark x1="43659" y1="48482" x2="37073" y2="31345"/>
                        <a14:foregroundMark x1="63659" y1="45553" x2="61382" y2="38069"/>
                        <a14:foregroundMark x1="64715" y1="41757" x2="61220" y2="38286"/>
                        <a14:foregroundMark x1="94065" y1="72885" x2="89756" y2="77549"/>
                        <a14:foregroundMark x1="71463" y1="95879" x2="70650" y2="86009"/>
                        <a14:foregroundMark x1="58211" y1="95662" x2="57642" y2="86768"/>
                        <a14:foregroundMark x1="37236" y1="93601" x2="41951" y2="84707"/>
                        <a14:foregroundMark x1="27398" y1="85575" x2="40732" y2="78091"/>
                        <a14:foregroundMark x1="21545" y1="78091" x2="33171" y2="70824"/>
                        <a14:foregroundMark x1="20163" y1="70174" x2="26423" y2="58894"/>
                        <a14:foregroundMark x1="4634" y1="56833" x2="11463" y2="54447"/>
                        <a14:foregroundMark x1="17236" y1="60412" x2="16911" y2="51302"/>
                        <a14:foregroundMark x1="81545" y1="58243" x2="76748" y2="55423"/>
                        <a14:foregroundMark x1="17805" y1="4338" x2="17398" y2="1518"/>
                        <a14:foregroundMark x1="21545" y1="67679" x2="25610" y2="59544"/>
                        <a14:foregroundMark x1="26016" y1="59544" x2="26016" y2="60629"/>
                        <a14:foregroundMark x1="32033" y1="72560" x2="33171" y2="70824"/>
                        <a14:foregroundMark x1="37236" y1="94035" x2="41301" y2="84273"/>
                        <a14:foregroundMark x1="58049" y1="95662" x2="57724" y2="86009"/>
                        <a14:foregroundMark x1="56911" y1="88069" x2="58049" y2="87419"/>
                        <a14:foregroundMark x1="70081" y1="88069" x2="71301" y2="87419"/>
                        <a14:foregroundMark x1="93984" y1="74187" x2="93984" y2="72343"/>
                        <a14:foregroundMark x1="23659" y1="76790" x2="31789" y2="71258"/>
                        <a14:foregroundMark x1="21707" y1="78091" x2="32195" y2="72126"/>
                        <a14:foregroundMark x1="89512" y1="77549" x2="94065" y2="72343"/>
                        <a14:foregroundMark x1="89756" y1="77983" x2="94797" y2="73319"/>
                        <a14:backgroundMark x1="64472" y1="53362" x2="64472" y2="53362"/>
                        <a14:backgroundMark x1="79675" y1="56182" x2="81951" y2="56833"/>
                        <a14:backgroundMark x1="4228" y1="58351" x2="3984" y2="54230"/>
                        <a14:backgroundMark x1="4797" y1="58785" x2="3821" y2="5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1532335"/>
            <a:ext cx="6608618" cy="4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0825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1" y="3048000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10._____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11.__________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2382" y="4613625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._________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382" y="5474732"/>
            <a:ext cx="192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___________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9741" y="5904975"/>
            <a:ext cx="153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________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20391" y="61732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. __________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605656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. _________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73616" y="31125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12._______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02416" y="5290066"/>
            <a:ext cx="166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13._________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924800" y="4613625"/>
            <a:ext cx="381000" cy="26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010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14._____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_________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704109" y="1828800"/>
            <a:ext cx="35329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1127" y="4082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Crop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1" y="4636532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Proventriculus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392383" y="5100721"/>
            <a:ext cx="1198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Ventriculus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52600" y="5474732"/>
            <a:ext cx="136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958836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Duodenal Loop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61167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Jejunum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88016" y="6035780"/>
            <a:ext cx="120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Ileum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19870" y="3048000"/>
            <a:ext cx="70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48991" y="2715311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 </a:t>
            </a:r>
            <a:r>
              <a:rPr lang="en-US" sz="1600" dirty="0" smtClean="0"/>
              <a:t>Bladder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715000" y="31125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Ceca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43800" y="52900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Cloaca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820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286000"/>
            <a:ext cx="838200" cy="276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27318" y="2013466"/>
            <a:ext cx="188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2.___________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2013466"/>
            <a:ext cx="181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048000" y="4082534"/>
            <a:ext cx="422130" cy="489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8" grpId="0"/>
      <p:bldP spid="39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Required Nutrients in Poultry Diets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Carbohydrates: </a:t>
            </a:r>
          </a:p>
          <a:p>
            <a:pPr lvl="1"/>
            <a:r>
              <a:rPr lang="en-US" dirty="0" smtClean="0"/>
              <a:t>Turn into Sugars</a:t>
            </a:r>
          </a:p>
          <a:p>
            <a:pPr lvl="1"/>
            <a:r>
              <a:rPr lang="en-US" dirty="0" smtClean="0"/>
              <a:t>Via enzymes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Fats:</a:t>
            </a:r>
          </a:p>
          <a:p>
            <a:pPr lvl="1"/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NOT water soluble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Proteins:</a:t>
            </a:r>
          </a:p>
          <a:p>
            <a:pPr lvl="1"/>
            <a:r>
              <a:rPr lang="en-US" dirty="0" smtClean="0"/>
              <a:t>Turn into Amino Acids</a:t>
            </a:r>
          </a:p>
          <a:p>
            <a:pPr lvl="1"/>
            <a:r>
              <a:rPr lang="en-US" dirty="0" smtClean="0"/>
              <a:t>Via enzymes</a:t>
            </a:r>
            <a:endParaRPr lang="en-US" dirty="0"/>
          </a:p>
        </p:txBody>
      </p:sp>
      <p:pic>
        <p:nvPicPr>
          <p:cNvPr id="1026" name="Picture 2" descr="http://z.about.com/d/chineseculture/1/0/r/2/-/-/chickenf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19" y="2743200"/>
            <a:ext cx="501249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Required Nutrients in Poultry Diets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Carbohydrates: (sugars)</a:t>
            </a:r>
          </a:p>
          <a:p>
            <a:pPr lvl="1"/>
            <a:r>
              <a:rPr lang="en-US" dirty="0" smtClean="0"/>
              <a:t>A Carbohydrate is a </a:t>
            </a:r>
            <a:r>
              <a:rPr lang="en-US" b="1" dirty="0" smtClean="0"/>
              <a:t>complex sugar molecule</a:t>
            </a:r>
          </a:p>
          <a:p>
            <a:pPr lvl="1"/>
            <a:r>
              <a:rPr lang="en-US" dirty="0" smtClean="0"/>
              <a:t>Broken down in the pancreas</a:t>
            </a:r>
          </a:p>
          <a:p>
            <a:pPr lvl="1"/>
            <a:r>
              <a:rPr lang="en-US" dirty="0" smtClean="0"/>
              <a:t>Carbohydrates are turned into glucose</a:t>
            </a:r>
          </a:p>
          <a:p>
            <a:pPr lvl="1"/>
            <a:r>
              <a:rPr lang="en-US" dirty="0" smtClean="0"/>
              <a:t>Absorbed by the bloodstream and </a:t>
            </a:r>
            <a:r>
              <a:rPr lang="en-US" b="1" dirty="0" smtClean="0"/>
              <a:t>used for energy</a:t>
            </a:r>
          </a:p>
          <a:p>
            <a:pPr lvl="1"/>
            <a:r>
              <a:rPr lang="en-US" dirty="0" smtClean="0"/>
              <a:t>Examples of Carbohydrates:  bread, pasta, or grains</a:t>
            </a:r>
          </a:p>
        </p:txBody>
      </p:sp>
      <p:pic>
        <p:nvPicPr>
          <p:cNvPr id="2050" name="Picture 2" descr="http://www.koraorganics.com/blog/wp-content/uploads/2010/11/carbohydr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819400" cy="18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Required Nutrients in Poultry Diets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Fats</a:t>
            </a:r>
            <a:r>
              <a:rPr lang="en-US" dirty="0"/>
              <a:t>: (lipids)</a:t>
            </a:r>
          </a:p>
          <a:p>
            <a:pPr lvl="1"/>
            <a:r>
              <a:rPr lang="en-US" dirty="0"/>
              <a:t>Are NOT water soluble</a:t>
            </a:r>
          </a:p>
          <a:p>
            <a:pPr lvl="1"/>
            <a:r>
              <a:rPr lang="en-US" b="1" dirty="0"/>
              <a:t>Bile</a:t>
            </a:r>
            <a:r>
              <a:rPr lang="en-US" dirty="0"/>
              <a:t> produced, by the liver, specifically </a:t>
            </a:r>
            <a:r>
              <a:rPr lang="en-US" b="1" dirty="0"/>
              <a:t>break down fats</a:t>
            </a:r>
          </a:p>
          <a:p>
            <a:pPr lvl="1"/>
            <a:r>
              <a:rPr lang="en-US" b="1" dirty="0"/>
              <a:t>Fats</a:t>
            </a:r>
            <a:r>
              <a:rPr lang="en-US" dirty="0"/>
              <a:t> are turned into fatty acids and glycerol which are absorbed and </a:t>
            </a:r>
            <a:r>
              <a:rPr lang="en-US" b="1" dirty="0"/>
              <a:t>used as an energy source </a:t>
            </a:r>
            <a:r>
              <a:rPr lang="en-US" dirty="0"/>
              <a:t>and </a:t>
            </a:r>
            <a:r>
              <a:rPr lang="en-US" b="1" dirty="0"/>
              <a:t>energy </a:t>
            </a:r>
            <a:r>
              <a:rPr lang="en-US" b="1" dirty="0" smtClean="0"/>
              <a:t>reserve</a:t>
            </a:r>
          </a:p>
          <a:p>
            <a:pPr lvl="1"/>
            <a:r>
              <a:rPr lang="en-US" dirty="0" smtClean="0"/>
              <a:t>Examples: Peanut oil or butter</a:t>
            </a:r>
            <a:endParaRPr lang="en-US" dirty="0"/>
          </a:p>
        </p:txBody>
      </p:sp>
      <p:pic>
        <p:nvPicPr>
          <p:cNvPr id="4098" name="Picture 2" descr="http://www.onlyfoods.net/wp-content/uploads/2012/08/Peanut-Oil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63" y="4630068"/>
            <a:ext cx="1885032" cy="18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wochums.com/wp-content/uploads/2012/11/butter-heart-big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3006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6279" y="425880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Peanut Oil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425880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Required Nutrients in Poultry Diets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Proteins</a:t>
            </a:r>
            <a:r>
              <a:rPr lang="en-US" dirty="0"/>
              <a:t>: (amino acids)</a:t>
            </a:r>
          </a:p>
          <a:p>
            <a:pPr lvl="1"/>
            <a:r>
              <a:rPr lang="en-US" dirty="0"/>
              <a:t>Broken down in the </a:t>
            </a:r>
            <a:r>
              <a:rPr lang="en-US" dirty="0" err="1" smtClean="0"/>
              <a:t>proventriculus</a:t>
            </a:r>
            <a:endParaRPr lang="en-US" dirty="0" smtClean="0"/>
          </a:p>
          <a:p>
            <a:pPr lvl="1"/>
            <a:r>
              <a:rPr lang="en-US" dirty="0" smtClean="0"/>
              <a:t>Absorbed in the small intestine</a:t>
            </a:r>
          </a:p>
          <a:p>
            <a:pPr lvl="1"/>
            <a:r>
              <a:rPr lang="en-US" dirty="0" smtClean="0"/>
              <a:t>Can be used for energy</a:t>
            </a:r>
          </a:p>
          <a:p>
            <a:pPr lvl="1"/>
            <a:r>
              <a:rPr lang="en-US" dirty="0" smtClean="0"/>
              <a:t>Broken down into amino acids that are used to build and repair tissue (e.g., </a:t>
            </a:r>
            <a:r>
              <a:rPr lang="en-US" smtClean="0"/>
              <a:t>muscle tissue)</a:t>
            </a:r>
            <a:endParaRPr lang="en-US" dirty="0" smtClean="0"/>
          </a:p>
          <a:p>
            <a:pPr lvl="1"/>
            <a:r>
              <a:rPr lang="en-US" dirty="0" smtClean="0"/>
              <a:t>Examples: Soybean meal or cottonseed meal</a:t>
            </a:r>
            <a:endParaRPr lang="en-US" dirty="0"/>
          </a:p>
        </p:txBody>
      </p:sp>
      <p:pic>
        <p:nvPicPr>
          <p:cNvPr id="3074" name="Picture 2" descr="http://www.bluebellexim.com/wp-content/uploads/2012/12/soybean-meal-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30" y="4343400"/>
            <a:ext cx="23149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xpimoverseas.in/images/gallery/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7630" y="3980495"/>
            <a:ext cx="23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Soybean Meal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096000" y="39521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Cottonseed Meal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http://www.cattlepages.com/facts/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www.thepoultryconsultancy.com/index.php?option=com_content&amp;view=article&amp;id=55&amp;Itemid=62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www.geauga4h.org/poultry/poultry_feed.htm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http://www.poultryhub.org/physiology/body-systems/digestive-system/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Enzymes:</a:t>
            </a:r>
            <a:r>
              <a:rPr lang="en-US" dirty="0"/>
              <a:t> Specialized protein that disassemble or assemble organic materials and </a:t>
            </a:r>
            <a:r>
              <a:rPr lang="en-US" dirty="0" smtClean="0"/>
              <a:t>are water </a:t>
            </a:r>
            <a:r>
              <a:rPr lang="en-US" dirty="0"/>
              <a:t>soluble (dissolve in water)</a:t>
            </a:r>
          </a:p>
          <a:p>
            <a:pPr lvl="0"/>
            <a:r>
              <a:rPr lang="en-US" u="sng" dirty="0"/>
              <a:t>Lipid:</a:t>
            </a:r>
            <a:r>
              <a:rPr lang="en-US" dirty="0"/>
              <a:t> fatty or waxy organic compound involved in energy storage (e.g., cholesterol) </a:t>
            </a:r>
          </a:p>
          <a:p>
            <a:pPr lvl="0"/>
            <a:r>
              <a:rPr lang="en-US" u="sng" dirty="0"/>
              <a:t>Carbohydrates:</a:t>
            </a:r>
            <a:r>
              <a:rPr lang="en-US" dirty="0"/>
              <a:t> complex sugar molecule, broken down into glucose</a:t>
            </a:r>
          </a:p>
          <a:p>
            <a:pPr lvl="0"/>
            <a:r>
              <a:rPr lang="en-US" u="sng" dirty="0"/>
              <a:t>Glucose:</a:t>
            </a:r>
            <a:r>
              <a:rPr lang="en-US" dirty="0"/>
              <a:t> simple sugar that is a main source of energy</a:t>
            </a:r>
          </a:p>
          <a:p>
            <a:pPr lvl="0"/>
            <a:r>
              <a:rPr lang="en-US" u="sng" dirty="0"/>
              <a:t>Bile:</a:t>
            </a:r>
            <a:r>
              <a:rPr lang="en-US" dirty="0"/>
              <a:t> produced </a:t>
            </a:r>
            <a:r>
              <a:rPr lang="en-US" dirty="0" smtClean="0"/>
              <a:t>by the </a:t>
            </a:r>
            <a:r>
              <a:rPr lang="en-US" dirty="0"/>
              <a:t>liver and breaks down ingested fats</a:t>
            </a:r>
          </a:p>
          <a:p>
            <a:pPr lvl="0"/>
            <a:r>
              <a:rPr lang="en-US" u="sng" dirty="0"/>
              <a:t>Protein:</a:t>
            </a:r>
            <a:r>
              <a:rPr lang="en-US" dirty="0"/>
              <a:t> broken down into amino acids to be used as building blocks for the body </a:t>
            </a:r>
          </a:p>
        </p:txBody>
      </p:sp>
    </p:spTree>
    <p:extLst>
      <p:ext uri="{BB962C8B-B14F-4D97-AF65-F5344CB8AC3E}">
        <p14:creationId xmlns:p14="http://schemas.microsoft.com/office/powerpoint/2010/main" val="18388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/>
          </a:bodyPr>
          <a:lstStyle/>
          <a:p>
            <a:r>
              <a:rPr lang="en-US" dirty="0"/>
              <a:t>Digestive system is 75% of the abdominal </a:t>
            </a:r>
            <a:r>
              <a:rPr lang="en-US" dirty="0" smtClean="0"/>
              <a:t>cavity!</a:t>
            </a:r>
          </a:p>
          <a:p>
            <a:r>
              <a:rPr lang="en-US" dirty="0"/>
              <a:t>Birds </a:t>
            </a:r>
            <a:r>
              <a:rPr lang="en-US" dirty="0" smtClean="0"/>
              <a:t>visually </a:t>
            </a:r>
            <a:r>
              <a:rPr lang="en-US" dirty="0" smtClean="0"/>
              <a:t>inspect possible food sources. </a:t>
            </a:r>
            <a:endParaRPr lang="en-US" dirty="0"/>
          </a:p>
          <a:p>
            <a:r>
              <a:rPr lang="en-US" dirty="0" smtClean="0"/>
              <a:t>Unlike other species of livestock, chickens must stick their head in the air to swallow their food.</a:t>
            </a:r>
          </a:p>
          <a:p>
            <a:endParaRPr lang="en-US" dirty="0"/>
          </a:p>
        </p:txBody>
      </p:sp>
      <p:pic>
        <p:nvPicPr>
          <p:cNvPr id="1026" name="Picture 2" descr="http://www.backyardchickens.com/forum/uploads/94962_hammys_and_chickens_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Mouth</a:t>
            </a:r>
          </a:p>
          <a:p>
            <a:r>
              <a:rPr lang="en-US" dirty="0" smtClean="0"/>
              <a:t>Esophagus</a:t>
            </a:r>
          </a:p>
          <a:p>
            <a:r>
              <a:rPr lang="en-US" dirty="0" smtClean="0"/>
              <a:t>Crop</a:t>
            </a:r>
          </a:p>
          <a:p>
            <a:r>
              <a:rPr lang="en-US" dirty="0" smtClean="0"/>
              <a:t>Stomach</a:t>
            </a:r>
          </a:p>
          <a:p>
            <a:pPr lvl="1"/>
            <a:r>
              <a:rPr lang="en-US" dirty="0" err="1" smtClean="0"/>
              <a:t>Proventriculus</a:t>
            </a:r>
            <a:endParaRPr lang="en-US" dirty="0" smtClean="0"/>
          </a:p>
          <a:p>
            <a:pPr lvl="1"/>
            <a:r>
              <a:rPr lang="en-US" dirty="0" err="1" smtClean="0"/>
              <a:t>Ventriculus</a:t>
            </a:r>
            <a:r>
              <a:rPr lang="en-US" dirty="0" smtClean="0"/>
              <a:t> “Gizzard”</a:t>
            </a:r>
          </a:p>
          <a:p>
            <a:r>
              <a:rPr lang="en-US" dirty="0" smtClean="0"/>
              <a:t>Liver and Gall Bladder</a:t>
            </a:r>
          </a:p>
          <a:p>
            <a:r>
              <a:rPr lang="en-US" dirty="0" smtClean="0"/>
              <a:t>Pancreas</a:t>
            </a:r>
          </a:p>
          <a:p>
            <a:r>
              <a:rPr lang="en-US" dirty="0" smtClean="0"/>
              <a:t>Small Intestine</a:t>
            </a:r>
          </a:p>
          <a:p>
            <a:r>
              <a:rPr lang="en-US" dirty="0" smtClean="0"/>
              <a:t>Ceca</a:t>
            </a:r>
          </a:p>
          <a:p>
            <a:r>
              <a:rPr lang="en-US" dirty="0" smtClean="0"/>
              <a:t>Large Intestine</a:t>
            </a:r>
          </a:p>
          <a:p>
            <a:r>
              <a:rPr lang="en-US" dirty="0" smtClean="0"/>
              <a:t>Cloaca and Vent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4920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pic>
        <p:nvPicPr>
          <p:cNvPr id="4" name="Picture 2" descr="http://library.thinkquest.org/15873/media/chook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13716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of the Digestive System: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Breaks </a:t>
            </a:r>
            <a:r>
              <a:rPr lang="en-US" dirty="0" smtClean="0"/>
              <a:t>down feed to utilize the nutrients for growth and maintenance of the animal and excrete wastes not needed by the animal.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the Digestive System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4800" y="1447800"/>
            <a:ext cx="4648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Traveling down chicken’s </a:t>
            </a:r>
            <a:r>
              <a:rPr lang="en-US" sz="4000" smtClean="0"/>
              <a:t>digestive </a:t>
            </a:r>
            <a:r>
              <a:rPr lang="en-US" sz="4000" smtClean="0"/>
              <a:t>track </a:t>
            </a:r>
            <a:r>
              <a:rPr lang="en-US" sz="4000" dirty="0" smtClean="0"/>
              <a:t>food goes through: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Mouth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Esophagus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Crop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Stomach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3200" dirty="0" err="1" smtClean="0"/>
              <a:t>Proventriculus</a:t>
            </a:r>
            <a:endParaRPr lang="en-US" sz="3200" dirty="0" smtClean="0"/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err="1" smtClean="0"/>
              <a:t>Ventriculus</a:t>
            </a:r>
            <a:r>
              <a:rPr lang="en-US" sz="3200" dirty="0" smtClean="0"/>
              <a:t> “Gizzard”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Liver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Gall Bladder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Pancreas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Small Intestine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Ceca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Large Intestine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Cloaca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Vent</a:t>
            </a:r>
          </a:p>
          <a:p>
            <a:endParaRPr lang="en-US" dirty="0"/>
          </a:p>
        </p:txBody>
      </p:sp>
      <p:pic>
        <p:nvPicPr>
          <p:cNvPr id="5" name="Picture 2" descr="http://library.thinkquest.org/15873/media/chook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Beak</a:t>
            </a:r>
          </a:p>
          <a:p>
            <a:pPr lvl="1"/>
            <a:r>
              <a:rPr lang="en-US" dirty="0" smtClean="0"/>
              <a:t>Tongue</a:t>
            </a:r>
          </a:p>
          <a:p>
            <a:pPr lvl="1"/>
            <a:r>
              <a:rPr lang="en-US" dirty="0" smtClean="0"/>
              <a:t>Salivary Glands</a:t>
            </a:r>
          </a:p>
          <a:p>
            <a:pPr lvl="2"/>
            <a:r>
              <a:rPr lang="en-US" dirty="0" smtClean="0"/>
              <a:t>Production of saliva</a:t>
            </a:r>
          </a:p>
          <a:p>
            <a:pPr lvl="1"/>
            <a:r>
              <a:rPr lang="en-US" dirty="0" smtClean="0"/>
              <a:t>NO Lips</a:t>
            </a:r>
          </a:p>
          <a:p>
            <a:pPr lvl="1"/>
            <a:r>
              <a:rPr lang="en-US" dirty="0" smtClean="0"/>
              <a:t>NO Teeth</a:t>
            </a:r>
          </a:p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Ingest nutrients and swallow food through the esophagus.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i236.photobucket.com/albums/ff66/Wadamson/Splash-open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9169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KWzuHmLqa1A/T0_w3QTQjEI/AAAAAAAAAKs/VP2HXRa5uWc/s1600/IMG_5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71" y="1415471"/>
            <a:ext cx="3419764" cy="25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137727" y="1981200"/>
            <a:ext cx="1295400" cy="413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0" y="2743200"/>
            <a:ext cx="15863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20771" y="5486400"/>
            <a:ext cx="170988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23508" y="1796534"/>
            <a:ext cx="79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558534"/>
            <a:ext cx="112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Tongue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40172" y="5638800"/>
            <a:ext cx="18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Salivary Glands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Acts as a Lubricant</a:t>
            </a:r>
          </a:p>
          <a:p>
            <a:r>
              <a:rPr lang="en-US" dirty="0" smtClean="0"/>
              <a:t>Low ability to taste</a:t>
            </a:r>
          </a:p>
          <a:p>
            <a:r>
              <a:rPr lang="en-US" dirty="0" smtClean="0"/>
              <a:t>Low </a:t>
            </a:r>
            <a:r>
              <a:rPr lang="en-US" dirty="0"/>
              <a:t>e</a:t>
            </a:r>
            <a:r>
              <a:rPr lang="en-US" dirty="0" smtClean="0"/>
              <a:t>nzymatic activity</a:t>
            </a:r>
          </a:p>
          <a:p>
            <a:pPr lvl="1"/>
            <a:r>
              <a:rPr lang="en-US" dirty="0" smtClean="0"/>
              <a:t>Low ability to break down food</a:t>
            </a:r>
          </a:p>
        </p:txBody>
      </p:sp>
      <p:pic>
        <p:nvPicPr>
          <p:cNvPr id="5122" name="Picture 2" descr="http://1.bp.blogspot.com/_PtkL5h2qXuA/S_DSewDf8fI/AAAAAAAAAK0/fKieoU42Ll4/s1600/W0498_Red+shouldered+hawk+open+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921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1216</TotalTime>
  <Words>1029</Words>
  <Application>Microsoft Office PowerPoint</Application>
  <PresentationFormat>On-screen Show (4:3)</PresentationFormat>
  <Paragraphs>225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Attention Getter</vt:lpstr>
      <vt:lpstr>Digestive System in Poultry</vt:lpstr>
      <vt:lpstr>Important Terms</vt:lpstr>
      <vt:lpstr>Did You Know?</vt:lpstr>
      <vt:lpstr>Important Organs</vt:lpstr>
      <vt:lpstr>Digestive System</vt:lpstr>
      <vt:lpstr>Trace the Digestive System</vt:lpstr>
      <vt:lpstr>Mouth</vt:lpstr>
      <vt:lpstr>Importance of Saliva</vt:lpstr>
      <vt:lpstr>Species Differences of the Mouth</vt:lpstr>
      <vt:lpstr>Esophagus</vt:lpstr>
      <vt:lpstr>Crop</vt:lpstr>
      <vt:lpstr>Stomach</vt:lpstr>
      <vt:lpstr>Pancreas</vt:lpstr>
      <vt:lpstr>Liver and Gall Bladder</vt:lpstr>
      <vt:lpstr>Small Intestine</vt:lpstr>
      <vt:lpstr>Small Intestine Cont.</vt:lpstr>
      <vt:lpstr>Ceca</vt:lpstr>
      <vt:lpstr>Large Intestine</vt:lpstr>
      <vt:lpstr>Large Intestine Length Vs. Small Intestine Length</vt:lpstr>
      <vt:lpstr>Cloaca and Vent</vt:lpstr>
      <vt:lpstr>Label the Digestive System</vt:lpstr>
      <vt:lpstr>3 Required Nutrients in Poultry Diets</vt:lpstr>
      <vt:lpstr>3 Required Nutrients in Poultry Diets</vt:lpstr>
      <vt:lpstr>3 Required Nutrients in Poultry Diets</vt:lpstr>
      <vt:lpstr>3 Required Nutrients in Poultry Diets</vt:lpstr>
      <vt:lpstr>Reference Websites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in Poultry</dc:title>
  <dc:creator>Lab, L Johnson's</dc:creator>
  <cp:lastModifiedBy>Lab, L Johnson's</cp:lastModifiedBy>
  <cp:revision>85</cp:revision>
  <dcterms:created xsi:type="dcterms:W3CDTF">2013-04-04T16:50:03Z</dcterms:created>
  <dcterms:modified xsi:type="dcterms:W3CDTF">2013-09-05T19:02:00Z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1997148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