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0"/>
  </p:notesMasterIdLst>
  <p:handoutMasterIdLst>
    <p:handoutMasterId r:id="rId31"/>
  </p:handoutMasterIdLst>
  <p:sldIdLst>
    <p:sldId id="257" r:id="rId3"/>
    <p:sldId id="258" r:id="rId4"/>
    <p:sldId id="303" r:id="rId5"/>
    <p:sldId id="283" r:id="rId6"/>
    <p:sldId id="271" r:id="rId7"/>
    <p:sldId id="260" r:id="rId8"/>
    <p:sldId id="272" r:id="rId9"/>
    <p:sldId id="275" r:id="rId10"/>
    <p:sldId id="276" r:id="rId11"/>
    <p:sldId id="277" r:id="rId12"/>
    <p:sldId id="280" r:id="rId13"/>
    <p:sldId id="281" r:id="rId14"/>
    <p:sldId id="282" r:id="rId15"/>
    <p:sldId id="278" r:id="rId16"/>
    <p:sldId id="279" r:id="rId17"/>
    <p:sldId id="295" r:id="rId18"/>
    <p:sldId id="296" r:id="rId19"/>
    <p:sldId id="297" r:id="rId20"/>
    <p:sldId id="298" r:id="rId21"/>
    <p:sldId id="299" r:id="rId22"/>
    <p:sldId id="300" r:id="rId23"/>
    <p:sldId id="301" r:id="rId24"/>
    <p:sldId id="284" r:id="rId25"/>
    <p:sldId id="294" r:id="rId26"/>
    <p:sldId id="285" r:id="rId27"/>
    <p:sldId id="293" r:id="rId28"/>
    <p:sldId id="3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87314" autoAdjust="0"/>
  </p:normalViewPr>
  <p:slideViewPr>
    <p:cSldViewPr snapToGrid="0">
      <p:cViewPr varScale="1">
        <p:scale>
          <a:sx n="100" d="100"/>
          <a:sy n="100" d="100"/>
        </p:scale>
        <p:origin x="378" y="96"/>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5/10/2018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5/10/2018</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Timeline not pertinent to lesson, merely additional information</a:t>
            </a:r>
            <a:r>
              <a:rPr lang="en-US" baseline="0" dirty="0" smtClean="0"/>
              <a:t> leading up to sustainable agricultural practices. </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4</a:t>
            </a:fld>
            <a:endParaRPr lang="en-US"/>
          </a:p>
        </p:txBody>
      </p:sp>
    </p:spTree>
    <p:extLst>
      <p:ext uri="{BB962C8B-B14F-4D97-AF65-F5344CB8AC3E}">
        <p14:creationId xmlns:p14="http://schemas.microsoft.com/office/powerpoint/2010/main" val="85080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DDT was found to be harmful for people, animals,</a:t>
            </a:r>
            <a:r>
              <a:rPr lang="en-US" baseline="0" dirty="0" smtClean="0"/>
              <a:t> and the environment.  In the 50s-60s the USDA put regulatory actions to limit DDT uses.  In 1972, the EPA discontinued DDT use: findings included adverse environmental effects, potential human health risks, causation between DDT and reproductive effects, classified as probable human carcinogen.  DDT is very persistent in the environment, accumulates in fatty tissues, and can travel long distances in the upper atmosphere.</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8</a:t>
            </a:fld>
            <a:endParaRPr lang="en-US"/>
          </a:p>
        </p:txBody>
      </p:sp>
    </p:spTree>
    <p:extLst>
      <p:ext uri="{BB962C8B-B14F-4D97-AF65-F5344CB8AC3E}">
        <p14:creationId xmlns:p14="http://schemas.microsoft.com/office/powerpoint/2010/main" val="992276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Modern farming</a:t>
            </a:r>
            <a:r>
              <a:rPr lang="en-US" baseline="0" dirty="0" smtClean="0"/>
              <a:t> practices closes the gap between population growth and food needs.  However, the gap will continue to grow as population increases at a geometric rate and food supply increases at an arithmetic rate. </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13</a:t>
            </a:fld>
            <a:endParaRPr lang="en-US"/>
          </a:p>
        </p:txBody>
      </p:sp>
    </p:spTree>
    <p:extLst>
      <p:ext uri="{BB962C8B-B14F-4D97-AF65-F5344CB8AC3E}">
        <p14:creationId xmlns:p14="http://schemas.microsoft.com/office/powerpoint/2010/main" val="384783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many of these Cons can be found as positive aspects of agricultural technology, much work is still to be done to mitigate the overall effect.  Many of the ecological concerns can be addressed with the use of biotechnology. </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25</a:t>
            </a:fld>
            <a:endParaRPr lang="en-US"/>
          </a:p>
        </p:txBody>
      </p:sp>
    </p:spTree>
    <p:extLst>
      <p:ext uri="{BB962C8B-B14F-4D97-AF65-F5344CB8AC3E}">
        <p14:creationId xmlns:p14="http://schemas.microsoft.com/office/powerpoint/2010/main" val="3464584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smtClean="0"/>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Pictures with Caption">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5/10/2018</a:t>
            </a:fld>
            <a:endParaRPr/>
          </a:p>
        </p:txBody>
      </p:sp>
      <p:sp>
        <p:nvSpPr>
          <p:cNvPr id="7" name="Footer Placeholder 6"/>
          <p:cNvSpPr>
            <a:spLocks noGrp="1"/>
          </p:cNvSpPr>
          <p:nvPr>
            <p:ph type="ftr" sz="quarter" idx="11"/>
          </p:nvPr>
        </p:nvSpPr>
        <p:spPr/>
        <p:txBody>
          <a:bodyPr/>
          <a:lstStyle/>
          <a:p>
            <a:endParaRP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grpSp>
        <p:nvGrpSpPr>
          <p:cNvPr id="112" name="Group 111"/>
          <p:cNvGrpSpPr/>
          <p:nvPr/>
        </p:nvGrpSpPr>
        <p:grpSpPr>
          <a:xfrm>
            <a:off x="5322489" y="34361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p:cNvSpPr>
            <a:spLocks noGrp="1" noChangeAspect="1"/>
          </p:cNvSpPr>
          <p:nvPr>
            <p:ph type="pic" sz="quarter" idx="19"/>
          </p:nvPr>
        </p:nvSpPr>
        <p:spPr>
          <a:xfrm>
            <a:off x="5546780" y="3646566"/>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sp>
        <p:nvSpPr>
          <p:cNvPr id="126" name="Text Placeholder 3"/>
          <p:cNvSpPr>
            <a:spLocks noGrp="1"/>
          </p:cNvSpPr>
          <p:nvPr>
            <p:ph type="body" sz="half" idx="21"/>
          </p:nvPr>
        </p:nvSpPr>
        <p:spPr>
          <a:xfrm>
            <a:off x="9066214" y="2048893"/>
            <a:ext cx="2286000" cy="2514599"/>
          </a:xfrm>
        </p:spPr>
        <p:txBody>
          <a:bodyPr anchor="ct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smtClean="0"/>
              <a:t>Click to edit Master title style</a:t>
            </a:r>
            <a:endParaRPr/>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5/10/2018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smtClean="0"/>
              <a:t>Click to edit Master title style</a:t>
            </a:r>
            <a:endParaRPr/>
          </a:p>
        </p:txBody>
      </p:sp>
      <p:sp>
        <p:nvSpPr>
          <p:cNvPr id="3" name="Picture Placeholder 2"/>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F99945-0A15-4715-AB6C-F5E56CF20F70}" type="datetimeFigureOut">
              <a:rPr lang="en-US"/>
              <a:t>5/10/2018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t>5/10/2018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t>5/10/2018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CF99945-0A15-4715-AB6C-F5E56CF20F70}" type="datetimeFigureOut">
              <a:rPr lang="en-US"/>
              <a:t>5/10/2018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smtClean="0"/>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4CF99945-0A15-4715-AB6C-F5E56CF20F70}" type="datetimeFigureOut">
              <a:rPr lang="en-US"/>
              <a:t>5/10/2018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4CF99945-0A15-4715-AB6C-F5E56CF20F70}" type="datetimeFigureOut">
              <a:rPr lang="en-US"/>
              <a:t>5/10/2018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CF99945-0A15-4715-AB6C-F5E56CF20F70}" type="datetimeFigureOut">
              <a:rPr lang="en-US"/>
              <a:t>5/10/2018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99945-0A15-4715-AB6C-F5E56CF20F70}" type="datetimeFigureOut">
              <a:rPr lang="en-US"/>
              <a:t>5/10/2018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22B156B-59AE-415F-B24B-8756D48BB977}" type="slidenum">
              <a:rPr/>
              <a:t>‹#›</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5/10/2018</a:t>
            </a:fld>
            <a:endParaRPr/>
          </a:p>
        </p:txBody>
      </p:sp>
      <p:sp>
        <p:nvSpPr>
          <p:cNvPr id="7" name="Footer Placeholder 6"/>
          <p:cNvSpPr>
            <a:spLocks noGrp="1"/>
          </p:cNvSpPr>
          <p:nvPr>
            <p:ph type="ftr" sz="quarter" idx="11"/>
          </p:nvPr>
        </p:nvSpPr>
        <p:spPr/>
        <p:txBody>
          <a:bodyPr/>
          <a:lstStyle/>
          <a:p>
            <a:endParaRP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grpSp>
        <p:nvGrpSpPr>
          <p:cNvPr id="9" name="Group 8"/>
          <p:cNvGrpSpPr/>
          <p:nvPr/>
        </p:nvGrpSpPr>
        <p:grpSpPr>
          <a:xfrm>
            <a:off x="574431" y="724619"/>
            <a:ext cx="5318979" cy="3795623"/>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grpSp>
        <p:nvGrpSpPr>
          <p:cNvPr id="22" name="Group 21"/>
          <p:cNvGrpSpPr/>
          <p:nvPr/>
        </p:nvGrpSpPr>
        <p:grpSpPr>
          <a:xfrm>
            <a:off x="6285120" y="724619"/>
            <a:ext cx="5318979" cy="3795623"/>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p:cNvSpPr>
            <a:spLocks noGrp="1" noChangeAspect="1"/>
          </p:cNvSpPr>
          <p:nvPr>
            <p:ph type="pic" sz="quarter" idx="17"/>
          </p:nvPr>
        </p:nvSpPr>
        <p:spPr>
          <a:xfrm>
            <a:off x="833620" y="1020195"/>
            <a:ext cx="4800601" cy="3200400"/>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sp>
        <p:nvSpPr>
          <p:cNvPr id="37" name="Picture Placeholder 33"/>
          <p:cNvSpPr>
            <a:spLocks noGrp="1" noChangeAspect="1"/>
          </p:cNvSpPr>
          <p:nvPr>
            <p:ph type="pic" sz="quarter" idx="18"/>
          </p:nvPr>
        </p:nvSpPr>
        <p:spPr>
          <a:xfrm>
            <a:off x="6544309" y="1020195"/>
            <a:ext cx="4800601" cy="3200400"/>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sp>
        <p:nvSpPr>
          <p:cNvPr id="39" name="Text Placeholder 3"/>
          <p:cNvSpPr>
            <a:spLocks noGrp="1"/>
          </p:cNvSpPr>
          <p:nvPr>
            <p:ph type="body" sz="half" idx="2"/>
          </p:nvPr>
        </p:nvSpPr>
        <p:spPr>
          <a:xfrm>
            <a:off x="1052423" y="4648200"/>
            <a:ext cx="4368980"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0" name="Text Placeholder 3"/>
          <p:cNvSpPr>
            <a:spLocks noGrp="1"/>
          </p:cNvSpPr>
          <p:nvPr>
            <p:ph type="body" sz="half" idx="19"/>
          </p:nvPr>
        </p:nvSpPr>
        <p:spPr>
          <a:xfrm>
            <a:off x="6742908" y="4648200"/>
            <a:ext cx="4368980" cy="1295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4CF99945-0A15-4715-AB6C-F5E56CF20F70}" type="datetimeFigureOut">
              <a:rPr lang="en-US"/>
              <a:pPr/>
              <a:t>5/10/2018</a:t>
            </a:fld>
            <a:endParaRPr/>
          </a:p>
        </p:txBody>
      </p:sp>
      <p:sp>
        <p:nvSpPr>
          <p:cNvPr id="7" name="Footer Placeholder 6"/>
          <p:cNvSpPr>
            <a:spLocks noGrp="1"/>
          </p:cNvSpPr>
          <p:nvPr>
            <p:ph type="ftr" sz="quarter" idx="11"/>
          </p:nvPr>
        </p:nvSpPr>
        <p:spPr/>
        <p:txBody>
          <a:bodyPr/>
          <a:lstStyle/>
          <a:p>
            <a:endParaRP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grpSp>
        <p:nvGrpSpPr>
          <p:cNvPr id="35" name="Group 34"/>
          <p:cNvGrpSpPr>
            <a:grpSpLocks noChangeAspect="1"/>
          </p:cNvGrpSpPr>
          <p:nvPr/>
        </p:nvGrpSpPr>
        <p:grpSpPr>
          <a:xfrm rot="5400000">
            <a:off x="4030971" y="647727"/>
            <a:ext cx="4116828" cy="3383280"/>
            <a:chOff x="895350" y="3313113"/>
            <a:chExt cx="3613151" cy="2790825"/>
          </a:xfrm>
          <a:solidFill>
            <a:schemeClr val="tx1">
              <a:lumMod val="50000"/>
            </a:schemeClr>
          </a:solidFill>
        </p:grpSpPr>
        <p:sp>
          <p:nvSpPr>
            <p:cNvPr id="3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4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grpSp>
        <p:nvGrpSpPr>
          <p:cNvPr id="52" name="Group 51"/>
          <p:cNvGrpSpPr>
            <a:grpSpLocks noChangeAspect="1"/>
          </p:cNvGrpSpPr>
          <p:nvPr/>
        </p:nvGrpSpPr>
        <p:grpSpPr>
          <a:xfrm rot="5400000">
            <a:off x="263071" y="1127733"/>
            <a:ext cx="4114800" cy="3381614"/>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grpSp>
        <p:nvGrpSpPr>
          <p:cNvPr id="65" name="Group 64"/>
          <p:cNvGrpSpPr>
            <a:grpSpLocks noChangeAspect="1"/>
          </p:cNvGrpSpPr>
          <p:nvPr/>
        </p:nvGrpSpPr>
        <p:grpSpPr>
          <a:xfrm rot="5400000">
            <a:off x="7803905" y="1127738"/>
            <a:ext cx="4114800" cy="3381613"/>
            <a:chOff x="895350" y="3313113"/>
            <a:chExt cx="3613151" cy="2790825"/>
          </a:xfrm>
          <a:solidFill>
            <a:schemeClr val="tx1">
              <a:lumMod val="50000"/>
            </a:schemeClr>
          </a:solidFill>
        </p:grpSpPr>
        <p:sp>
          <p:nvSpPr>
            <p:cNvPr id="66"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7"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8"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9"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0"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1"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2"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3"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4"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5"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6"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77"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p:cNvSpPr>
            <a:spLocks noGrp="1"/>
          </p:cNvSpPr>
          <p:nvPr>
            <p:ph type="pic" sz="quarter" idx="18"/>
          </p:nvPr>
        </p:nvSpPr>
        <p:spPr>
          <a:xfrm>
            <a:off x="4599885" y="533400"/>
            <a:ext cx="2971800" cy="3657600"/>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sp>
        <p:nvSpPr>
          <p:cNvPr id="79" name="Picture Placeholder 33"/>
          <p:cNvSpPr>
            <a:spLocks noGrp="1"/>
          </p:cNvSpPr>
          <p:nvPr>
            <p:ph type="pic" sz="quarter" idx="19"/>
          </p:nvPr>
        </p:nvSpPr>
        <p:spPr>
          <a:xfrm>
            <a:off x="834571" y="1013590"/>
            <a:ext cx="2971800" cy="3657600"/>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sp>
        <p:nvSpPr>
          <p:cNvPr id="80" name="Picture Placeholder 33"/>
          <p:cNvSpPr>
            <a:spLocks noGrp="1"/>
          </p:cNvSpPr>
          <p:nvPr>
            <p:ph type="pic" sz="quarter" idx="20"/>
          </p:nvPr>
        </p:nvSpPr>
        <p:spPr>
          <a:xfrm>
            <a:off x="8375405" y="1013591"/>
            <a:ext cx="2971800" cy="3657600"/>
          </a:xfrm>
          <a:solidFill>
            <a:schemeClr val="bg2"/>
          </a:solidFill>
          <a:ln w="38100">
            <a:solidFill>
              <a:schemeClr val="bg1"/>
            </a:solidFill>
          </a:ln>
        </p:spPr>
        <p:txBody>
          <a:bodyPr/>
          <a:lstStyle>
            <a:lvl1pPr marL="0" indent="0" algn="ctr">
              <a:buNone/>
              <a:defRPr/>
            </a:lvl1pPr>
          </a:lstStyle>
          <a:p>
            <a:r>
              <a:rPr lang="en-US" smtClean="0"/>
              <a:t>Click icon to add picture</a:t>
            </a:r>
            <a:endParaRPr/>
          </a:p>
        </p:txBody>
      </p:sp>
      <p:sp>
        <p:nvSpPr>
          <p:cNvPr id="81" name="Text Placeholder 3"/>
          <p:cNvSpPr>
            <a:spLocks noGrp="1"/>
          </p:cNvSpPr>
          <p:nvPr>
            <p:ph type="body" sz="half" idx="2"/>
          </p:nvPr>
        </p:nvSpPr>
        <p:spPr>
          <a:xfrm>
            <a:off x="948871" y="5018002"/>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2" name="Text Placeholder 3"/>
          <p:cNvSpPr>
            <a:spLocks noGrp="1"/>
          </p:cNvSpPr>
          <p:nvPr>
            <p:ph type="body" sz="half" idx="21"/>
          </p:nvPr>
        </p:nvSpPr>
        <p:spPr>
          <a:xfrm>
            <a:off x="4707208" y="4582378"/>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3" name="Text Placeholder 3"/>
          <p:cNvSpPr>
            <a:spLocks noGrp="1"/>
          </p:cNvSpPr>
          <p:nvPr>
            <p:ph type="body" sz="half" idx="22"/>
          </p:nvPr>
        </p:nvSpPr>
        <p:spPr>
          <a:xfrm>
            <a:off x="8489705" y="5018002"/>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000">
                <a:solidFill>
                  <a:schemeClr val="tx1"/>
                </a:solidFill>
              </a:defRPr>
            </a:lvl1pPr>
          </a:lstStyle>
          <a:p>
            <a:fld id="{4CF99945-0A15-4715-AB6C-F5E56CF20F70}" type="datetimeFigureOut">
              <a:rPr lang="en-US"/>
              <a:pPr/>
              <a:t>5/10/2018</a:t>
            </a:fld>
            <a:endParaRPr/>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000">
                <a:solidFill>
                  <a:schemeClr val="tx1"/>
                </a:solidFill>
              </a:defRPr>
            </a:lvl1pPr>
          </a:lstStyle>
          <a:p>
            <a:fld id="{022B156B-59AE-415F-B24B-8756D48BB977}" type="slidenum">
              <a:rPr/>
              <a:pPr/>
              <a:t>‹#›</a:t>
            </a:fld>
            <a:endParaRPr/>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IC3jAQBqb3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Environmental Science </a:t>
            </a:r>
            <a:endParaRPr lang="en-US" dirty="0"/>
          </a:p>
        </p:txBody>
      </p:sp>
      <p:sp>
        <p:nvSpPr>
          <p:cNvPr id="3" name="Subtitle 2"/>
          <p:cNvSpPr>
            <a:spLocks noGrp="1"/>
          </p:cNvSpPr>
          <p:nvPr>
            <p:ph type="subTitle" idx="1"/>
          </p:nvPr>
        </p:nvSpPr>
        <p:spPr/>
        <p:txBody>
          <a:bodyPr/>
          <a:lstStyle/>
          <a:p>
            <a:r>
              <a:rPr lang="en-US" dirty="0" smtClean="0"/>
              <a:t>In the Agriculture Industry</a:t>
            </a:r>
            <a:endParaRPr lang="en-US" dirty="0"/>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9561" y="1330347"/>
            <a:ext cx="3840480" cy="2103120"/>
          </a:xfrm>
        </p:spPr>
        <p:txBody>
          <a:bodyPr/>
          <a:lstStyle/>
          <a:p>
            <a:pPr algn="ctr"/>
            <a:r>
              <a:rPr lang="en-US" dirty="0" smtClean="0"/>
              <a:t>Cuyahoga River</a:t>
            </a:r>
            <a:br>
              <a:rPr lang="en-US" dirty="0" smtClean="0"/>
            </a:br>
            <a:r>
              <a:rPr lang="en-US" dirty="0" smtClean="0"/>
              <a:t>Cleveland Ohio</a:t>
            </a:r>
            <a:br>
              <a:rPr lang="en-US" dirty="0" smtClean="0"/>
            </a:br>
            <a:r>
              <a:rPr lang="en-US" dirty="0" smtClean="0"/>
              <a:t>1969</a:t>
            </a:r>
            <a:br>
              <a:rPr lang="en-US" dirty="0" smtClean="0"/>
            </a:b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sz="3200" b="1" u="sng" dirty="0" smtClean="0"/>
              <a:t>The Fire:</a:t>
            </a:r>
          </a:p>
          <a:p>
            <a:r>
              <a:rPr lang="en-US" dirty="0" smtClean="0"/>
              <a:t>One of the most polluted rivers</a:t>
            </a:r>
          </a:p>
          <a:p>
            <a:r>
              <a:rPr lang="en-US" dirty="0" smtClean="0"/>
              <a:t>Has caught fire at least 13 times, </a:t>
            </a:r>
            <a:r>
              <a:rPr lang="en-US" dirty="0"/>
              <a:t> </a:t>
            </a:r>
            <a:r>
              <a:rPr lang="en-US" dirty="0" smtClean="0"/>
              <a:t>          the first occurring in 1868</a:t>
            </a:r>
          </a:p>
          <a:p>
            <a:pPr marL="0" indent="0">
              <a:buNone/>
            </a:pPr>
            <a:r>
              <a:rPr lang="en-US" sz="3200" b="1" u="sng" dirty="0" smtClean="0"/>
              <a:t>The Effect:</a:t>
            </a:r>
          </a:p>
          <a:p>
            <a:r>
              <a:rPr lang="en-US" dirty="0" smtClean="0"/>
              <a:t>Spurred water pollution control activities including:</a:t>
            </a:r>
          </a:p>
          <a:p>
            <a:pPr lvl="1"/>
            <a:r>
              <a:rPr lang="en-US" sz="1600" dirty="0" smtClean="0"/>
              <a:t>Clean Water Act</a:t>
            </a:r>
          </a:p>
          <a:p>
            <a:pPr lvl="1"/>
            <a:r>
              <a:rPr lang="en-US" sz="1600" dirty="0" smtClean="0"/>
              <a:t>Great Lakes Water Quality Agreement</a:t>
            </a:r>
          </a:p>
          <a:p>
            <a:pPr lvl="1"/>
            <a:r>
              <a:rPr lang="en-US" sz="1600" dirty="0" smtClean="0"/>
              <a:t>Environmental Protection Agency</a:t>
            </a:r>
          </a:p>
          <a:p>
            <a:r>
              <a:rPr lang="en-US" dirty="0" smtClean="0"/>
              <a:t>Songs such as Randy Newman’s “Burn On”, R.E.M.’s “Cuyahoga” and Adam </a:t>
            </a:r>
            <a:r>
              <a:rPr lang="en-US" dirty="0" err="1" smtClean="0"/>
              <a:t>Again’s</a:t>
            </a:r>
            <a:r>
              <a:rPr lang="en-US" dirty="0" smtClean="0"/>
              <a:t> “River on Fire” were inspired by the fire.</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4648" y="268302"/>
            <a:ext cx="2461965" cy="1969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2098" y="2917889"/>
            <a:ext cx="3528822" cy="304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405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Green Revolution 1960s </a:t>
            </a:r>
            <a:endParaRPr lang="en-US" dirty="0"/>
          </a:p>
        </p:txBody>
      </p:sp>
      <p:sp>
        <p:nvSpPr>
          <p:cNvPr id="6" name="Content Placeholder 5"/>
          <p:cNvSpPr>
            <a:spLocks noGrp="1"/>
          </p:cNvSpPr>
          <p:nvPr>
            <p:ph idx="1"/>
          </p:nvPr>
        </p:nvSpPr>
        <p:spPr/>
        <p:txBody>
          <a:bodyPr/>
          <a:lstStyle/>
          <a:p>
            <a:r>
              <a:rPr lang="en-US" dirty="0" smtClean="0"/>
              <a:t>Initiated by Norman Borlaug(1914-2009), “Father of the Green Revolution”, “The Man Who Saved a Billion Lives”</a:t>
            </a:r>
          </a:p>
          <a:p>
            <a:r>
              <a:rPr lang="en-US" dirty="0" smtClean="0"/>
              <a:t>Developed semi-dwarf, high-yield, disease-resistant                       wheat varieties</a:t>
            </a:r>
          </a:p>
          <a:p>
            <a:r>
              <a:rPr lang="en-US" dirty="0" smtClean="0"/>
              <a:t>This advancement spread modern technology to                              non-industrialized nations and increased global                               food security, but decreased biodiversity</a:t>
            </a:r>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696" y="4860131"/>
            <a:ext cx="2062416" cy="170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5293" y="3248908"/>
            <a:ext cx="2418688" cy="3480127"/>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2479" y="4860131"/>
            <a:ext cx="4362450" cy="17145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7953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Biotechnology</a:t>
            </a:r>
            <a:endParaRPr lang="en-US" dirty="0"/>
          </a:p>
        </p:txBody>
      </p:sp>
      <p:sp>
        <p:nvSpPr>
          <p:cNvPr id="3" name="Content Placeholder 2"/>
          <p:cNvSpPr>
            <a:spLocks noGrp="1"/>
          </p:cNvSpPr>
          <p:nvPr>
            <p:ph idx="1"/>
          </p:nvPr>
        </p:nvSpPr>
        <p:spPr/>
        <p:txBody>
          <a:bodyPr/>
          <a:lstStyle/>
          <a:p>
            <a:r>
              <a:rPr lang="en-US" dirty="0" smtClean="0"/>
              <a:t>The science of modifying the genetic composition of plants, animals, and microorganisms</a:t>
            </a:r>
          </a:p>
          <a:p>
            <a:r>
              <a:rPr lang="en-US" dirty="0" smtClean="0"/>
              <a:t>Allows a single gene to be changed; examples include human insulin(1978), a cheese enzyme(1990), and plants (1990s)</a:t>
            </a:r>
          </a:p>
          <a:p>
            <a:r>
              <a:rPr lang="en-US" dirty="0" smtClean="0"/>
              <a:t>This process allows a reduction of chemical use, increase                  in yields, and sustainability.</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9386" y="4147932"/>
            <a:ext cx="2184755" cy="2562726"/>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952" y="4645023"/>
            <a:ext cx="3101150" cy="206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438" y="4666821"/>
            <a:ext cx="3047682" cy="202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860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marL="571500" indent="-571500">
              <a:buFont typeface="Wingdings" panose="05000000000000000000" pitchFamily="2" charset="2"/>
              <a:buChar char="ü"/>
            </a:pPr>
            <a:r>
              <a:rPr lang="en-US" dirty="0" smtClean="0"/>
              <a:t>What will happen as population continues to grow at a geometric rate and food supply grows at an arithmetic rate?</a:t>
            </a:r>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128" y="1645920"/>
            <a:ext cx="10014362" cy="4741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980943" y="2999232"/>
            <a:ext cx="1326361" cy="523220"/>
          </a:xfrm>
          <a:prstGeom prst="rect">
            <a:avLst/>
          </a:prstGeom>
          <a:noFill/>
        </p:spPr>
        <p:txBody>
          <a:bodyPr wrap="square" rtlCol="0">
            <a:spAutoFit/>
          </a:bodyPr>
          <a:lstStyle/>
          <a:p>
            <a:r>
              <a:rPr lang="en-US" sz="1400" dirty="0" smtClean="0"/>
              <a:t>Chemical Agriculture</a:t>
            </a:r>
            <a:endParaRPr lang="en-US" sz="1400" dirty="0"/>
          </a:p>
        </p:txBody>
      </p:sp>
      <p:sp>
        <p:nvSpPr>
          <p:cNvPr id="6" name="TextBox 5"/>
          <p:cNvSpPr txBox="1"/>
          <p:nvPr/>
        </p:nvSpPr>
        <p:spPr>
          <a:xfrm>
            <a:off x="3882756" y="2709529"/>
            <a:ext cx="2029969" cy="307777"/>
          </a:xfrm>
          <a:prstGeom prst="rect">
            <a:avLst/>
          </a:prstGeom>
          <a:noFill/>
        </p:spPr>
        <p:txBody>
          <a:bodyPr wrap="square" rtlCol="0">
            <a:spAutoFit/>
          </a:bodyPr>
          <a:lstStyle/>
          <a:p>
            <a:r>
              <a:rPr lang="en-US" sz="1400" dirty="0" smtClean="0"/>
              <a:t>The Green Revolution</a:t>
            </a:r>
            <a:endParaRPr lang="en-US" sz="1400" dirty="0"/>
          </a:p>
        </p:txBody>
      </p:sp>
      <p:sp>
        <p:nvSpPr>
          <p:cNvPr id="7" name="TextBox 6"/>
          <p:cNvSpPr txBox="1"/>
          <p:nvPr/>
        </p:nvSpPr>
        <p:spPr>
          <a:xfrm>
            <a:off x="5912725" y="2505456"/>
            <a:ext cx="1728216" cy="307777"/>
          </a:xfrm>
          <a:prstGeom prst="rect">
            <a:avLst/>
          </a:prstGeom>
          <a:noFill/>
        </p:spPr>
        <p:txBody>
          <a:bodyPr wrap="square" rtlCol="0">
            <a:spAutoFit/>
          </a:bodyPr>
          <a:lstStyle/>
          <a:p>
            <a:r>
              <a:rPr lang="en-US" sz="1400" dirty="0" smtClean="0"/>
              <a:t>Biotechnology</a:t>
            </a:r>
            <a:endParaRPr lang="en-US" sz="1400" dirty="0"/>
          </a:p>
        </p:txBody>
      </p:sp>
    </p:spTree>
    <p:extLst>
      <p:ext uri="{BB962C8B-B14F-4D97-AF65-F5344CB8AC3E}">
        <p14:creationId xmlns:p14="http://schemas.microsoft.com/office/powerpoint/2010/main" val="287611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dirty="0" smtClean="0"/>
              <a:t>Agriculture and the Environment</a:t>
            </a:r>
            <a:endParaRPr lang="en-US" sz="5400"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68534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4419" y="195072"/>
            <a:ext cx="10058402" cy="1219200"/>
          </a:xfrm>
        </p:spPr>
        <p:txBody>
          <a:bodyPr>
            <a:normAutofit fontScale="90000"/>
          </a:bodyPr>
          <a:lstStyle/>
          <a:p>
            <a:pPr marL="571500" indent="-571500">
              <a:buFont typeface="Wingdings" panose="05000000000000000000" pitchFamily="2" charset="2"/>
              <a:buChar char="ü"/>
            </a:pPr>
            <a:r>
              <a:rPr lang="en-US" dirty="0" smtClean="0"/>
              <a:t>What do you use everyday that originates from the natural environment or agriculture?</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0" y="1485172"/>
            <a:ext cx="7086600" cy="5308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2539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Agricultural Production Methods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Conventional</a:t>
            </a:r>
          </a:p>
          <a:p>
            <a:pPr marL="457200" indent="-457200">
              <a:buFont typeface="+mj-lt"/>
              <a:buAutoNum type="arabicPeriod"/>
            </a:pPr>
            <a:r>
              <a:rPr lang="en-US" dirty="0" smtClean="0"/>
              <a:t>GMO</a:t>
            </a:r>
          </a:p>
          <a:p>
            <a:pPr marL="457200" indent="-457200">
              <a:buFont typeface="+mj-lt"/>
              <a:buAutoNum type="arabicPeriod"/>
            </a:pPr>
            <a:r>
              <a:rPr lang="en-US" dirty="0" smtClean="0"/>
              <a:t>Organic</a:t>
            </a:r>
          </a:p>
          <a:p>
            <a:pPr marL="457200" indent="-457200">
              <a:buFont typeface="+mj-lt"/>
              <a:buAutoNum type="arabicPeriod"/>
            </a:pPr>
            <a:r>
              <a:rPr lang="en-US" dirty="0" smtClean="0"/>
              <a:t>Local (&amp; Natural)</a:t>
            </a:r>
          </a:p>
          <a:p>
            <a:pPr marL="457200" indent="-457200">
              <a:buFont typeface="+mj-lt"/>
              <a:buAutoNum type="arabicPeriod"/>
            </a:pPr>
            <a:r>
              <a:rPr lang="en-US" dirty="0" smtClean="0"/>
              <a:t>Sustainable</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4978" y="4087211"/>
            <a:ext cx="4631559" cy="2605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345" y="1653573"/>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9594" y="4376738"/>
            <a:ext cx="241935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157" y="1447749"/>
            <a:ext cx="3648023" cy="2429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864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Conventional Farming</a:t>
            </a:r>
            <a:endParaRPr lang="en-US" dirty="0"/>
          </a:p>
        </p:txBody>
      </p:sp>
      <p:sp>
        <p:nvSpPr>
          <p:cNvPr id="3" name="Content Placeholder 2"/>
          <p:cNvSpPr>
            <a:spLocks noGrp="1"/>
          </p:cNvSpPr>
          <p:nvPr>
            <p:ph idx="1"/>
          </p:nvPr>
        </p:nvSpPr>
        <p:spPr/>
        <p:txBody>
          <a:bodyPr/>
          <a:lstStyle/>
          <a:p>
            <a:r>
              <a:rPr lang="en-US" dirty="0" smtClean="0"/>
              <a:t>2.2 Million farms owned by less than 2% of the U.S. population</a:t>
            </a:r>
          </a:p>
          <a:p>
            <a:r>
              <a:rPr lang="en-US" dirty="0" smtClean="0"/>
              <a:t>The agricultural industry employs 15% of the U.S. workforce</a:t>
            </a:r>
            <a:endParaRPr lang="en-US" dirty="0"/>
          </a:p>
          <a:p>
            <a:r>
              <a:rPr lang="en-US" dirty="0" smtClean="0"/>
              <a:t>Most farmers are over 50 years old</a:t>
            </a:r>
          </a:p>
          <a:p>
            <a:r>
              <a:rPr lang="en-US" dirty="0" smtClean="0"/>
              <a:t>Primarily utilize chemical agriculture</a:t>
            </a:r>
            <a:endParaRPr lang="en-US" dirty="0"/>
          </a:p>
        </p:txBody>
      </p:sp>
      <p:pic>
        <p:nvPicPr>
          <p:cNvPr id="3075" name="Picture 3" descr="C:\Documents and Settings\Ljlab\Local Settings\Temporary Internet Files\Content.IE5\KCR6LDM1\MM900297086[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61432">
            <a:off x="5587235" y="5445344"/>
            <a:ext cx="123825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0042" y="3523798"/>
            <a:ext cx="4165913" cy="2842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19" y="4376086"/>
            <a:ext cx="3570324" cy="2374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371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Farming with GMO’s</a:t>
            </a:r>
            <a:endParaRPr lang="en-US" dirty="0"/>
          </a:p>
        </p:txBody>
      </p:sp>
      <p:sp>
        <p:nvSpPr>
          <p:cNvPr id="3" name="Content Placeholder 2"/>
          <p:cNvSpPr>
            <a:spLocks noGrp="1"/>
          </p:cNvSpPr>
          <p:nvPr>
            <p:ph idx="1"/>
          </p:nvPr>
        </p:nvSpPr>
        <p:spPr/>
        <p:txBody>
          <a:bodyPr/>
          <a:lstStyle/>
          <a:p>
            <a:r>
              <a:rPr lang="en-US" dirty="0" smtClean="0"/>
              <a:t>GMO = Genetically Modified Organism</a:t>
            </a:r>
          </a:p>
          <a:p>
            <a:r>
              <a:rPr lang="en-US" dirty="0" smtClean="0"/>
              <a:t>In 2000, the U.S. began using biotech crops</a:t>
            </a:r>
          </a:p>
          <a:p>
            <a:pPr lvl="1"/>
            <a:r>
              <a:rPr lang="en-US" dirty="0" smtClean="0"/>
              <a:t>53% of Soybeans </a:t>
            </a:r>
          </a:p>
          <a:p>
            <a:pPr lvl="1"/>
            <a:r>
              <a:rPr lang="en-US" dirty="0" smtClean="0"/>
              <a:t>65% of Cotton</a:t>
            </a:r>
          </a:p>
          <a:p>
            <a:pPr lvl="1"/>
            <a:r>
              <a:rPr lang="en-US" dirty="0" smtClean="0"/>
              <a:t>26% of Corn</a:t>
            </a:r>
          </a:p>
          <a:p>
            <a:r>
              <a:rPr lang="en-US" dirty="0" smtClean="0"/>
              <a:t>Since the 1980’s, GMO’s have been used to enhance animals with lean muscle mass, enhanced resistance to disease, and improve dietary use of phosphorous to lesson manure pollution to the environment.  </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3768" y="1344737"/>
            <a:ext cx="3429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063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Organic Farming</a:t>
            </a:r>
            <a:endParaRPr lang="en-US" dirty="0"/>
          </a:p>
        </p:txBody>
      </p:sp>
      <p:sp>
        <p:nvSpPr>
          <p:cNvPr id="3" name="Content Placeholder 2"/>
          <p:cNvSpPr>
            <a:spLocks noGrp="1"/>
          </p:cNvSpPr>
          <p:nvPr>
            <p:ph idx="1"/>
          </p:nvPr>
        </p:nvSpPr>
        <p:spPr/>
        <p:txBody>
          <a:bodyPr/>
          <a:lstStyle/>
          <a:p>
            <a:r>
              <a:rPr lang="en-US" dirty="0" smtClean="0"/>
              <a:t>Less than 1% of cropland is certified organic</a:t>
            </a:r>
          </a:p>
          <a:p>
            <a:r>
              <a:rPr lang="en-US" dirty="0" smtClean="0"/>
              <a:t>In order to be certified organic you must:</a:t>
            </a:r>
          </a:p>
          <a:p>
            <a:pPr lvl="1"/>
            <a:r>
              <a:rPr lang="en-US" dirty="0" smtClean="0"/>
              <a:t>Have safe soil</a:t>
            </a:r>
          </a:p>
          <a:p>
            <a:pPr lvl="1"/>
            <a:r>
              <a:rPr lang="en-US" dirty="0" smtClean="0"/>
              <a:t>No modifications – No GMO’s</a:t>
            </a:r>
          </a:p>
          <a:p>
            <a:pPr lvl="1"/>
            <a:r>
              <a:rPr lang="en-US" dirty="0" smtClean="0"/>
              <a:t>Separate from conventional</a:t>
            </a:r>
          </a:p>
          <a:p>
            <a:pPr lvl="1"/>
            <a:r>
              <a:rPr lang="en-US" dirty="0" smtClean="0"/>
              <a:t>No synthetic pesticides</a:t>
            </a:r>
          </a:p>
          <a:p>
            <a:pPr lvl="1"/>
            <a:r>
              <a:rPr lang="en-US" dirty="0" smtClean="0"/>
              <a:t>No petroleum based fertilizers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4942" y="1116724"/>
            <a:ext cx="3482106" cy="190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1411" y="4923360"/>
            <a:ext cx="2291142" cy="169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7917" y="3850728"/>
            <a:ext cx="3689131" cy="2766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645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619125" y="5124450"/>
            <a:ext cx="11058525" cy="1428750"/>
          </a:xfrm>
        </p:spPr>
        <p:txBody>
          <a:bodyPr>
            <a:normAutofit/>
          </a:bodyPr>
          <a:lstStyle/>
          <a:p>
            <a:r>
              <a:rPr lang="en-US" sz="4000" dirty="0" smtClean="0"/>
              <a:t>What </a:t>
            </a:r>
            <a:r>
              <a:rPr lang="en-US" sz="4000" dirty="0" smtClean="0"/>
              <a:t>are some environmental concerns in your community?</a:t>
            </a:r>
          </a:p>
        </p:txBody>
      </p:sp>
      <p:pic>
        <p:nvPicPr>
          <p:cNvPr id="3" name="IC3jAQBqb38"/>
          <p:cNvPicPr>
            <a:picLocks noRot="1" noChangeAspect="1"/>
          </p:cNvPicPr>
          <p:nvPr>
            <a:videoFile r:link="rId1"/>
          </p:nvPr>
        </p:nvPicPr>
        <p:blipFill>
          <a:blip r:embed="rId3"/>
          <a:stretch>
            <a:fillRect/>
          </a:stretch>
        </p:blipFill>
        <p:spPr>
          <a:xfrm>
            <a:off x="2436283" y="576858"/>
            <a:ext cx="7424208" cy="4176117"/>
          </a:xfrm>
          <a:prstGeom prst="rect">
            <a:avLst/>
          </a:prstGeom>
        </p:spPr>
      </p:pic>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Local and Natural Farming</a:t>
            </a:r>
            <a:endParaRPr lang="en-US" dirty="0"/>
          </a:p>
        </p:txBody>
      </p:sp>
      <p:sp>
        <p:nvSpPr>
          <p:cNvPr id="3" name="Content Placeholder 2"/>
          <p:cNvSpPr>
            <a:spLocks noGrp="1"/>
          </p:cNvSpPr>
          <p:nvPr>
            <p:ph idx="1"/>
          </p:nvPr>
        </p:nvSpPr>
        <p:spPr/>
        <p:txBody>
          <a:bodyPr/>
          <a:lstStyle/>
          <a:p>
            <a:r>
              <a:rPr lang="en-US" dirty="0" smtClean="0"/>
              <a:t>The 2008 Farm Act identified “local or regionally produced” as a total of 400 mile transportation distance or within the same state</a:t>
            </a:r>
          </a:p>
          <a:p>
            <a:r>
              <a:rPr lang="en-US" dirty="0" smtClean="0"/>
              <a:t>Local food can be bought from:</a:t>
            </a:r>
          </a:p>
          <a:p>
            <a:pPr lvl="1"/>
            <a:r>
              <a:rPr lang="en-US" dirty="0" smtClean="0"/>
              <a:t>Farmers’ Markets</a:t>
            </a:r>
          </a:p>
          <a:p>
            <a:pPr lvl="1"/>
            <a:r>
              <a:rPr lang="en-US" dirty="0" smtClean="0"/>
              <a:t>Community Supported Agriculture – individual buys share of farm’s expected harvest and receives crops on a regular basis</a:t>
            </a:r>
          </a:p>
          <a:p>
            <a:pPr lvl="1"/>
            <a:r>
              <a:rPr lang="en-US" dirty="0" smtClean="0"/>
              <a:t>Pick-Your-Own Operations</a:t>
            </a:r>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653" y="4451578"/>
            <a:ext cx="3082436" cy="2311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29" y="5143603"/>
            <a:ext cx="2468272" cy="1619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784" y="4821292"/>
            <a:ext cx="1942114" cy="1942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048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Sustainability</a:t>
            </a:r>
            <a:endParaRPr lang="en-US" dirty="0"/>
          </a:p>
        </p:txBody>
      </p:sp>
      <p:sp>
        <p:nvSpPr>
          <p:cNvPr id="3" name="Content Placeholder 2"/>
          <p:cNvSpPr>
            <a:spLocks noGrp="1"/>
          </p:cNvSpPr>
          <p:nvPr>
            <p:ph idx="1"/>
          </p:nvPr>
        </p:nvSpPr>
        <p:spPr>
          <a:xfrm>
            <a:off x="1065214" y="1752599"/>
            <a:ext cx="10304628" cy="4973053"/>
          </a:xfrm>
        </p:spPr>
        <p:txBody>
          <a:bodyPr>
            <a:normAutofit lnSpcReduction="10000"/>
          </a:bodyPr>
          <a:lstStyle/>
          <a:p>
            <a:r>
              <a:rPr lang="en-US" dirty="0" smtClean="0"/>
              <a:t>Definition: Capable of maintaining productivity and usefulness to society indefinitely</a:t>
            </a:r>
          </a:p>
          <a:p>
            <a:pPr lvl="1"/>
            <a:r>
              <a:rPr lang="en-US" dirty="0" smtClean="0"/>
              <a:t>Resource-conserving</a:t>
            </a:r>
          </a:p>
          <a:p>
            <a:pPr lvl="1"/>
            <a:r>
              <a:rPr lang="en-US" dirty="0" smtClean="0"/>
              <a:t>Socially supporting</a:t>
            </a:r>
          </a:p>
          <a:p>
            <a:pPr lvl="1"/>
            <a:r>
              <a:rPr lang="en-US" dirty="0" smtClean="0"/>
              <a:t>Commercially competitive</a:t>
            </a:r>
          </a:p>
          <a:p>
            <a:pPr lvl="1"/>
            <a:r>
              <a:rPr lang="en-US" dirty="0" smtClean="0"/>
              <a:t>Environmentally sound</a:t>
            </a:r>
          </a:p>
          <a:p>
            <a:pPr lvl="1"/>
            <a:endParaRPr lang="en-US" dirty="0" smtClean="0"/>
          </a:p>
          <a:p>
            <a:pPr lvl="1"/>
            <a:endParaRPr lang="en-US" dirty="0"/>
          </a:p>
          <a:p>
            <a:pPr lvl="3">
              <a:buFont typeface="Wingdings" panose="05000000000000000000" pitchFamily="2" charset="2"/>
              <a:buChar char="ü"/>
            </a:pPr>
            <a:r>
              <a:rPr lang="en-US" sz="3200" dirty="0" smtClean="0"/>
              <a:t> What farming methods listed above are the most sustainable in your opinion?  Why?</a:t>
            </a:r>
            <a:endParaRPr lang="en-US" sz="3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100" y="1969169"/>
            <a:ext cx="4187825"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56" y="4644151"/>
            <a:ext cx="1914525" cy="1409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8830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Things to Think About…</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69883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Pros of Agricultural Technology (Biotechnology)</a:t>
            </a:r>
            <a:endParaRPr lang="en-US" dirty="0"/>
          </a:p>
        </p:txBody>
      </p:sp>
      <p:sp>
        <p:nvSpPr>
          <p:cNvPr id="5" name="Text Placeholder 4"/>
          <p:cNvSpPr>
            <a:spLocks noGrp="1"/>
          </p:cNvSpPr>
          <p:nvPr>
            <p:ph type="body" idx="1"/>
          </p:nvPr>
        </p:nvSpPr>
        <p:spPr>
          <a:xfrm>
            <a:off x="444205" y="1681163"/>
            <a:ext cx="4956048" cy="823912"/>
          </a:xfrm>
        </p:spPr>
        <p:txBody>
          <a:bodyPr/>
          <a:lstStyle/>
          <a:p>
            <a:pPr algn="ctr"/>
            <a:r>
              <a:rPr lang="en-US" dirty="0" smtClean="0"/>
              <a:t>Microbes</a:t>
            </a:r>
            <a:endParaRPr lang="en-US" dirty="0"/>
          </a:p>
        </p:txBody>
      </p:sp>
      <p:sp>
        <p:nvSpPr>
          <p:cNvPr id="6" name="Content Placeholder 5"/>
          <p:cNvSpPr>
            <a:spLocks noGrp="1"/>
          </p:cNvSpPr>
          <p:nvPr>
            <p:ph sz="half" idx="2"/>
          </p:nvPr>
        </p:nvSpPr>
        <p:spPr/>
        <p:txBody>
          <a:bodyPr/>
          <a:lstStyle/>
          <a:p>
            <a:r>
              <a:rPr lang="en-US" dirty="0" smtClean="0"/>
              <a:t>Improved enzymes</a:t>
            </a:r>
          </a:p>
          <a:p>
            <a:r>
              <a:rPr lang="en-US" dirty="0" smtClean="0"/>
              <a:t>Improved bacteria</a:t>
            </a:r>
          </a:p>
        </p:txBody>
      </p:sp>
      <p:sp>
        <p:nvSpPr>
          <p:cNvPr id="7" name="Text Placeholder 6"/>
          <p:cNvSpPr>
            <a:spLocks noGrp="1"/>
          </p:cNvSpPr>
          <p:nvPr>
            <p:ph type="body" sz="quarter" idx="3"/>
          </p:nvPr>
        </p:nvSpPr>
        <p:spPr>
          <a:xfrm>
            <a:off x="5847346" y="1681163"/>
            <a:ext cx="4956048" cy="823912"/>
          </a:xfrm>
        </p:spPr>
        <p:txBody>
          <a:bodyPr/>
          <a:lstStyle/>
          <a:p>
            <a:pPr algn="ctr"/>
            <a:r>
              <a:rPr lang="en-US" dirty="0" smtClean="0"/>
              <a:t>Plants</a:t>
            </a:r>
            <a:endParaRPr lang="en-US" dirty="0"/>
          </a:p>
        </p:txBody>
      </p:sp>
      <p:sp>
        <p:nvSpPr>
          <p:cNvPr id="8" name="Content Placeholder 7"/>
          <p:cNvSpPr>
            <a:spLocks noGrp="1"/>
          </p:cNvSpPr>
          <p:nvPr>
            <p:ph sz="quarter" idx="4"/>
          </p:nvPr>
        </p:nvSpPr>
        <p:spPr>
          <a:xfrm>
            <a:off x="5907505" y="2505075"/>
            <a:ext cx="6284495" cy="3476625"/>
          </a:xfrm>
        </p:spPr>
        <p:txBody>
          <a:bodyPr/>
          <a:lstStyle/>
          <a:p>
            <a:r>
              <a:rPr lang="en-US" dirty="0" smtClean="0"/>
              <a:t>Disease and pest resistance</a:t>
            </a:r>
          </a:p>
          <a:p>
            <a:r>
              <a:rPr lang="en-US" dirty="0" smtClean="0"/>
              <a:t>Removal of allergens and fats</a:t>
            </a:r>
          </a:p>
          <a:p>
            <a:r>
              <a:rPr lang="en-US" dirty="0" smtClean="0"/>
              <a:t>Reduces chemical need</a:t>
            </a:r>
          </a:p>
          <a:p>
            <a:r>
              <a:rPr lang="en-US" dirty="0" smtClean="0"/>
              <a:t>Increase yield with existing resources</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4929" y="3689131"/>
            <a:ext cx="17145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730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194"/>
                                        </p:tgtEl>
                                        <p:attrNameLst>
                                          <p:attrName>style.visibility</p:attrName>
                                        </p:attrNameLst>
                                      </p:cBhvr>
                                      <p:to>
                                        <p:strVal val="visible"/>
                                      </p:to>
                                    </p:set>
                                    <p:anim calcmode="lin" valueType="num">
                                      <p:cBhvr additive="base">
                                        <p:cTn id="23" dur="500" fill="hold"/>
                                        <p:tgtEl>
                                          <p:spTgt spid="8194"/>
                                        </p:tgtEl>
                                        <p:attrNameLst>
                                          <p:attrName>ppt_x</p:attrName>
                                        </p:attrNameLst>
                                      </p:cBhvr>
                                      <p:tavLst>
                                        <p:tav tm="0">
                                          <p:val>
                                            <p:strVal val="#ppt_x"/>
                                          </p:val>
                                        </p:tav>
                                        <p:tav tm="100000">
                                          <p:val>
                                            <p:strVal val="#ppt_x"/>
                                          </p:val>
                                        </p:tav>
                                      </p:tavLst>
                                    </p:anim>
                                    <p:anim calcmode="lin" valueType="num">
                                      <p:cBhvr additive="base">
                                        <p:cTn id="24"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additive="base">
                                        <p:cTn id="3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 calcmode="lin" valueType="num">
                                      <p:cBhvr additive="base">
                                        <p:cTn id="3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 calcmode="lin" valueType="num">
                                      <p:cBhvr additive="base">
                                        <p:cTn id="4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2" end="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 calcmode="lin" valueType="num">
                                      <p:cBhvr additive="base">
                                        <p:cTn id="4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 of Agricultural Technology (Biotechnology)</a:t>
            </a:r>
          </a:p>
        </p:txBody>
      </p:sp>
      <p:sp>
        <p:nvSpPr>
          <p:cNvPr id="3" name="Text Placeholder 2"/>
          <p:cNvSpPr>
            <a:spLocks noGrp="1"/>
          </p:cNvSpPr>
          <p:nvPr>
            <p:ph type="body" idx="1"/>
          </p:nvPr>
        </p:nvSpPr>
        <p:spPr/>
        <p:txBody>
          <a:bodyPr/>
          <a:lstStyle/>
          <a:p>
            <a:pPr algn="ctr"/>
            <a:r>
              <a:rPr lang="en-US" dirty="0" smtClean="0"/>
              <a:t>Animals</a:t>
            </a:r>
            <a:endParaRPr lang="en-US" dirty="0"/>
          </a:p>
        </p:txBody>
      </p:sp>
      <p:sp>
        <p:nvSpPr>
          <p:cNvPr id="4" name="Content Placeholder 3"/>
          <p:cNvSpPr>
            <a:spLocks noGrp="1"/>
          </p:cNvSpPr>
          <p:nvPr>
            <p:ph sz="half" idx="2"/>
          </p:nvPr>
        </p:nvSpPr>
        <p:spPr/>
        <p:txBody>
          <a:bodyPr/>
          <a:lstStyle/>
          <a:p>
            <a:r>
              <a:rPr lang="en-US" dirty="0" smtClean="0"/>
              <a:t>Disease resistance </a:t>
            </a:r>
          </a:p>
          <a:p>
            <a:r>
              <a:rPr lang="en-US" dirty="0" smtClean="0"/>
              <a:t>Health benefits</a:t>
            </a:r>
          </a:p>
        </p:txBody>
      </p:sp>
      <p:sp>
        <p:nvSpPr>
          <p:cNvPr id="5" name="Text Placeholder 4"/>
          <p:cNvSpPr>
            <a:spLocks noGrp="1"/>
          </p:cNvSpPr>
          <p:nvPr>
            <p:ph type="body" sz="quarter" idx="3"/>
          </p:nvPr>
        </p:nvSpPr>
        <p:spPr/>
        <p:txBody>
          <a:bodyPr/>
          <a:lstStyle/>
          <a:p>
            <a:pPr algn="ctr"/>
            <a:r>
              <a:rPr lang="en-US" dirty="0" smtClean="0"/>
              <a:t>Humans </a:t>
            </a:r>
            <a:endParaRPr lang="en-US" dirty="0"/>
          </a:p>
        </p:txBody>
      </p:sp>
      <p:sp>
        <p:nvSpPr>
          <p:cNvPr id="6" name="Content Placeholder 5"/>
          <p:cNvSpPr>
            <a:spLocks noGrp="1"/>
          </p:cNvSpPr>
          <p:nvPr>
            <p:ph sz="quarter" idx="4"/>
          </p:nvPr>
        </p:nvSpPr>
        <p:spPr/>
        <p:txBody>
          <a:bodyPr/>
          <a:lstStyle/>
          <a:p>
            <a:r>
              <a:rPr lang="en-US" dirty="0" smtClean="0"/>
              <a:t>Determine genetic factors contributing to wellness or disease</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40" y="3522566"/>
            <a:ext cx="4480363" cy="3194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descr="C:\Documents and Settings\Ljlab\Local Settings\Temporary Internet Files\Content.IE5\A9OKIQ2J\MM900296822[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97539" y="3893488"/>
            <a:ext cx="1624834" cy="214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89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218"/>
                                        </p:tgtEl>
                                        <p:attrNameLst>
                                          <p:attrName>style.visibility</p:attrName>
                                        </p:attrNameLst>
                                      </p:cBhvr>
                                      <p:to>
                                        <p:strVal val="visible"/>
                                      </p:to>
                                    </p:set>
                                    <p:anim calcmode="lin" valueType="num">
                                      <p:cBhvr additive="base">
                                        <p:cTn id="23" dur="500" fill="hold"/>
                                        <p:tgtEl>
                                          <p:spTgt spid="9218"/>
                                        </p:tgtEl>
                                        <p:attrNameLst>
                                          <p:attrName>ppt_x</p:attrName>
                                        </p:attrNameLst>
                                      </p:cBhvr>
                                      <p:tavLst>
                                        <p:tav tm="0">
                                          <p:val>
                                            <p:strVal val="#ppt_x"/>
                                          </p:val>
                                        </p:tav>
                                        <p:tav tm="100000">
                                          <p:val>
                                            <p:strVal val="#ppt_x"/>
                                          </p:val>
                                        </p:tav>
                                      </p:tavLst>
                                    </p:anim>
                                    <p:anim calcmode="lin" valueType="num">
                                      <p:cBhvr additive="base">
                                        <p:cTn id="24"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 of Agricultural Technology</a:t>
            </a:r>
            <a:endParaRPr lang="en-US" dirty="0"/>
          </a:p>
        </p:txBody>
      </p:sp>
      <p:sp>
        <p:nvSpPr>
          <p:cNvPr id="5" name="Text Placeholder 4"/>
          <p:cNvSpPr>
            <a:spLocks noGrp="1"/>
          </p:cNvSpPr>
          <p:nvPr>
            <p:ph type="body" idx="1"/>
          </p:nvPr>
        </p:nvSpPr>
        <p:spPr/>
        <p:txBody>
          <a:bodyPr/>
          <a:lstStyle/>
          <a:p>
            <a:pPr algn="ctr"/>
            <a:r>
              <a:rPr lang="en-US" dirty="0" smtClean="0"/>
              <a:t>Ecological Concerns</a:t>
            </a:r>
            <a:endParaRPr lang="en-US" dirty="0"/>
          </a:p>
        </p:txBody>
      </p:sp>
      <p:sp>
        <p:nvSpPr>
          <p:cNvPr id="6" name="Content Placeholder 5"/>
          <p:cNvSpPr>
            <a:spLocks noGrp="1"/>
          </p:cNvSpPr>
          <p:nvPr>
            <p:ph sz="half" idx="2"/>
          </p:nvPr>
        </p:nvSpPr>
        <p:spPr/>
        <p:txBody>
          <a:bodyPr>
            <a:normAutofit fontScale="92500" lnSpcReduction="20000"/>
          </a:bodyPr>
          <a:lstStyle/>
          <a:p>
            <a:r>
              <a:rPr lang="en-US" dirty="0" smtClean="0"/>
              <a:t>Decline in soil productivity due to erosion, compaction, salinization</a:t>
            </a:r>
          </a:p>
          <a:p>
            <a:r>
              <a:rPr lang="en-US" dirty="0" smtClean="0"/>
              <a:t>Groundwater pollution due to pesticides, fertilizers; scarcity due to irrigation/runoff</a:t>
            </a:r>
          </a:p>
          <a:p>
            <a:r>
              <a:rPr lang="en-US" dirty="0" smtClean="0"/>
              <a:t>Insect and pathogen resistance; threat to natural species, genetic diversity</a:t>
            </a:r>
          </a:p>
          <a:p>
            <a:r>
              <a:rPr lang="en-US" dirty="0" smtClean="0"/>
              <a:t>Climate Change</a:t>
            </a:r>
            <a:endParaRPr lang="en-US" dirty="0"/>
          </a:p>
        </p:txBody>
      </p:sp>
      <p:sp>
        <p:nvSpPr>
          <p:cNvPr id="7" name="Text Placeholder 6"/>
          <p:cNvSpPr>
            <a:spLocks noGrp="1"/>
          </p:cNvSpPr>
          <p:nvPr>
            <p:ph type="body" sz="quarter" idx="3"/>
          </p:nvPr>
        </p:nvSpPr>
        <p:spPr/>
        <p:txBody>
          <a:bodyPr/>
          <a:lstStyle/>
          <a:p>
            <a:pPr algn="ctr"/>
            <a:r>
              <a:rPr lang="en-US" dirty="0" smtClean="0"/>
              <a:t>Economic and Social Concerns</a:t>
            </a:r>
            <a:endParaRPr lang="en-US" dirty="0"/>
          </a:p>
        </p:txBody>
      </p:sp>
      <p:sp>
        <p:nvSpPr>
          <p:cNvPr id="8" name="Content Placeholder 7"/>
          <p:cNvSpPr>
            <a:spLocks noGrp="1"/>
          </p:cNvSpPr>
          <p:nvPr>
            <p:ph sz="quarter" idx="4"/>
          </p:nvPr>
        </p:nvSpPr>
        <p:spPr/>
        <p:txBody>
          <a:bodyPr>
            <a:normAutofit fontScale="92500" lnSpcReduction="20000"/>
          </a:bodyPr>
          <a:lstStyle/>
          <a:p>
            <a:r>
              <a:rPr lang="en-US" dirty="0" smtClean="0"/>
              <a:t>Increasing federal expenditure, government involvement in planting and investment decisions</a:t>
            </a:r>
          </a:p>
          <a:p>
            <a:r>
              <a:rPr lang="en-US" dirty="0" smtClean="0"/>
              <a:t>Widening disparity among farmer incomes</a:t>
            </a:r>
          </a:p>
          <a:p>
            <a:r>
              <a:rPr lang="en-US" dirty="0" smtClean="0"/>
              <a:t>Concentration of agribusiness to few industry giants</a:t>
            </a:r>
          </a:p>
          <a:p>
            <a:r>
              <a:rPr lang="en-US" dirty="0" smtClean="0"/>
              <a:t>Large-scale farm loss</a:t>
            </a:r>
            <a:endParaRPr lang="en-US" dirty="0"/>
          </a:p>
        </p:txBody>
      </p:sp>
    </p:spTree>
    <p:extLst>
      <p:ext uri="{BB962C8B-B14F-4D97-AF65-F5344CB8AC3E}">
        <p14:creationId xmlns:p14="http://schemas.microsoft.com/office/powerpoint/2010/main" val="261121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additive="base">
                                        <p:cTn id="3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anim calcmode="lin" valueType="num">
                                      <p:cBhvr additive="base">
                                        <p:cTn id="4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anim calcmode="lin" valueType="num">
                                      <p:cBhvr additive="base">
                                        <p:cTn id="4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anim calcmode="lin" valueType="num">
                                      <p:cBhvr additive="base">
                                        <p:cTn id="4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 of Agricultural Technology</a:t>
            </a:r>
          </a:p>
        </p:txBody>
      </p:sp>
      <p:sp>
        <p:nvSpPr>
          <p:cNvPr id="7" name="Content Placeholder 6"/>
          <p:cNvSpPr>
            <a:spLocks noGrp="1"/>
          </p:cNvSpPr>
          <p:nvPr>
            <p:ph idx="1"/>
          </p:nvPr>
        </p:nvSpPr>
        <p:spPr/>
        <p:txBody>
          <a:bodyPr/>
          <a:lstStyle/>
          <a:p>
            <a:pPr marL="0" indent="0" algn="ctr">
              <a:buNone/>
            </a:pPr>
            <a:r>
              <a:rPr lang="en-US" dirty="0" smtClean="0"/>
              <a:t>Impacts on Human Health</a:t>
            </a:r>
          </a:p>
          <a:p>
            <a:r>
              <a:rPr lang="en-US" dirty="0" smtClean="0"/>
              <a:t>Pesticide and Nitrate contamination of water and food</a:t>
            </a:r>
          </a:p>
          <a:p>
            <a:r>
              <a:rPr lang="en-US" dirty="0" smtClean="0"/>
              <a:t>Farm worker health</a:t>
            </a:r>
          </a:p>
          <a:p>
            <a:pPr marL="0" indent="0">
              <a:buNone/>
            </a:pPr>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8440" y="2932386"/>
            <a:ext cx="6342559" cy="326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71" y="3485193"/>
            <a:ext cx="3751536" cy="2713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997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Any Questions???</a:t>
            </a:r>
            <a:endParaRPr lang="en-US" dirty="0"/>
          </a:p>
        </p:txBody>
      </p:sp>
      <p:sp>
        <p:nvSpPr>
          <p:cNvPr id="5" name="Text Placeholder 4"/>
          <p:cNvSpPr>
            <a:spLocks noGrp="1"/>
          </p:cNvSpPr>
          <p:nvPr>
            <p:ph type="body" idx="1"/>
          </p:nvPr>
        </p:nvSpPr>
        <p:spPr/>
        <p:txBody>
          <a:bodyPr/>
          <a:lstStyle/>
          <a:p>
            <a:r>
              <a:rPr lang="en-US" dirty="0" smtClean="0"/>
              <a:t>Environmental Science in the Agriculture Industry</a:t>
            </a:r>
            <a:endParaRPr lang="en-US" dirty="0"/>
          </a:p>
        </p:txBody>
      </p:sp>
    </p:spTree>
    <p:extLst>
      <p:ext uri="{BB962C8B-B14F-4D97-AF65-F5344CB8AC3E}">
        <p14:creationId xmlns:p14="http://schemas.microsoft.com/office/powerpoint/2010/main" val="109531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What is Environmental Science?</a:t>
            </a:r>
            <a:endParaRPr dirty="0"/>
          </a:p>
        </p:txBody>
      </p:sp>
      <p:sp>
        <p:nvSpPr>
          <p:cNvPr id="14" name="Content Placeholder 13"/>
          <p:cNvSpPr>
            <a:spLocks noGrp="1"/>
          </p:cNvSpPr>
          <p:nvPr>
            <p:ph idx="1"/>
          </p:nvPr>
        </p:nvSpPr>
        <p:spPr/>
        <p:txBody>
          <a:bodyPr>
            <a:normAutofit/>
          </a:bodyPr>
          <a:lstStyle/>
          <a:p>
            <a:r>
              <a:rPr lang="en-US" dirty="0"/>
              <a:t>Environmental science is a multidisciplinary academic field that integrates physical, biological and information sciences, to the study of the environment, and the solution of environmental problems</a:t>
            </a:r>
            <a:r>
              <a:rPr lang="en-US" dirty="0" smtClean="0"/>
              <a:t>.</a:t>
            </a:r>
          </a:p>
          <a:p>
            <a:r>
              <a:rPr lang="en-US" dirty="0" smtClean="0"/>
              <a:t>This area of study and development has grown drastically in recent decades</a:t>
            </a:r>
            <a:r>
              <a:rPr lang="en-US" dirty="0" smtClean="0"/>
              <a:t>.</a:t>
            </a:r>
            <a:endParaRPr lang="en-US" dirty="0" smtClean="0"/>
          </a:p>
        </p:txBody>
      </p:sp>
      <p:pic>
        <p:nvPicPr>
          <p:cNvPr id="1027" name="Picture 3" descr="C:\Documents and Settings\Ljlab\Local Settings\Temporary Internet Files\Content.IE5\ET0T3Q6Q\MM910001088[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64272" y="4497414"/>
            <a:ext cx="2179511" cy="2179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96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circle(in)">
                                      <p:cBhvr>
                                        <p:cTn id="13" dur="2000"/>
                                        <p:tgtEl>
                                          <p:spTgt spid="14">
                                            <p:txEl>
                                              <p:pRg st="0" end="0"/>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circle(in)">
                                      <p:cBhvr>
                                        <p:cTn id="16"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73580" y="419481"/>
            <a:ext cx="5998845" cy="1009269"/>
          </a:xfrm>
        </p:spPr>
        <p:txBody>
          <a:bodyPr>
            <a:normAutofit/>
          </a:bodyPr>
          <a:lstStyle/>
          <a:p>
            <a:r>
              <a:rPr lang="en-US" sz="5400" dirty="0" smtClean="0"/>
              <a:t>History</a:t>
            </a:r>
            <a:endParaRPr lang="en-US" sz="5400" dirty="0"/>
          </a:p>
        </p:txBody>
      </p:sp>
      <p:sp>
        <p:nvSpPr>
          <p:cNvPr id="5" name="Text Placeholder 4"/>
          <p:cNvSpPr>
            <a:spLocks noGrp="1"/>
          </p:cNvSpPr>
          <p:nvPr>
            <p:ph type="body"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781" y="1587627"/>
            <a:ext cx="7649543" cy="48192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15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of an Industry</a:t>
            </a:r>
            <a:endParaRPr lang="en-US" dirty="0"/>
          </a:p>
        </p:txBody>
      </p:sp>
      <p:sp>
        <p:nvSpPr>
          <p:cNvPr id="3" name="Content Placeholder 2"/>
          <p:cNvSpPr>
            <a:spLocks noGrp="1"/>
          </p:cNvSpPr>
          <p:nvPr>
            <p:ph idx="1"/>
          </p:nvPr>
        </p:nvSpPr>
        <p:spPr>
          <a:xfrm>
            <a:off x="695325" y="1752600"/>
            <a:ext cx="10428289" cy="4229100"/>
          </a:xfrm>
        </p:spPr>
        <p:txBody>
          <a:bodyPr/>
          <a:lstStyle/>
          <a:p>
            <a:r>
              <a:rPr lang="en-US" dirty="0" smtClean="0"/>
              <a:t>Chemical Agriculture: Environmental Science came alive as a substantive, active field in the 1960s and 1970s driven by:</a:t>
            </a:r>
          </a:p>
          <a:p>
            <a:pPr marL="914400" lvl="1" indent="-457200">
              <a:buFont typeface="+mj-lt"/>
              <a:buAutoNum type="arabicPeriod"/>
            </a:pPr>
            <a:r>
              <a:rPr lang="en-US" dirty="0" smtClean="0"/>
              <a:t>The need for a multi-disciplinary approach to analyze complex environmental problems</a:t>
            </a:r>
          </a:p>
          <a:p>
            <a:pPr marL="914400" lvl="1" indent="-457200">
              <a:buFont typeface="+mj-lt"/>
              <a:buAutoNum type="arabicPeriod"/>
            </a:pPr>
            <a:r>
              <a:rPr lang="en-US" dirty="0" smtClean="0"/>
              <a:t>The arrival of sustainable environmental laws </a:t>
            </a:r>
          </a:p>
          <a:p>
            <a:pPr marL="914400" lvl="1" indent="-457200">
              <a:buFont typeface="+mj-lt"/>
              <a:buAutoNum type="arabicPeriod"/>
            </a:pPr>
            <a:r>
              <a:rPr lang="en-US" dirty="0" smtClean="0"/>
              <a:t>Growing </a:t>
            </a:r>
            <a:r>
              <a:rPr lang="en-US" dirty="0" smtClean="0"/>
              <a:t>public awareness </a:t>
            </a:r>
            <a:endParaRPr lang="en-US" dirty="0" smtClean="0"/>
          </a:p>
          <a:p>
            <a:pPr marL="521208" indent="-457200"/>
            <a:r>
              <a:rPr lang="en-US" dirty="0" smtClean="0"/>
              <a:t>The </a:t>
            </a:r>
            <a:r>
              <a:rPr lang="en-US" dirty="0" smtClean="0"/>
              <a:t>Green Revolution</a:t>
            </a:r>
          </a:p>
          <a:p>
            <a:pPr marL="521208" indent="-457200"/>
            <a:r>
              <a:rPr lang="en-US" dirty="0" smtClean="0"/>
              <a:t>Biotechnology</a:t>
            </a:r>
            <a:endParaRPr lang="en-US" dirty="0"/>
          </a:p>
        </p:txBody>
      </p:sp>
      <p:pic>
        <p:nvPicPr>
          <p:cNvPr id="4" name="Picture 3"/>
          <p:cNvPicPr>
            <a:picLocks noChangeAspect="1"/>
          </p:cNvPicPr>
          <p:nvPr/>
        </p:nvPicPr>
        <p:blipFill>
          <a:blip r:embed="rId2"/>
          <a:stretch>
            <a:fillRect/>
          </a:stretch>
        </p:blipFill>
        <p:spPr>
          <a:xfrm>
            <a:off x="5909469" y="3941008"/>
            <a:ext cx="4505325" cy="2516941"/>
          </a:xfrm>
          <a:prstGeom prst="rect">
            <a:avLst/>
          </a:prstGeom>
        </p:spPr>
      </p:pic>
    </p:spTree>
    <p:extLst>
      <p:ext uri="{BB962C8B-B14F-4D97-AF65-F5344CB8AC3E}">
        <p14:creationId xmlns:p14="http://schemas.microsoft.com/office/powerpoint/2010/main" val="314519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8"/>
          </p:nvPr>
        </p:nvSpPr>
        <p:spPr/>
      </p:sp>
      <p:sp>
        <p:nvSpPr>
          <p:cNvPr id="8" name="Picture Placeholder 7"/>
          <p:cNvSpPr>
            <a:spLocks noGrp="1"/>
          </p:cNvSpPr>
          <p:nvPr>
            <p:ph type="pic" sz="quarter" idx="19"/>
          </p:nvPr>
        </p:nvSpPr>
        <p:spPr/>
      </p:sp>
      <p:sp>
        <p:nvSpPr>
          <p:cNvPr id="9" name="Picture Placeholder 8"/>
          <p:cNvSpPr>
            <a:spLocks noGrp="1"/>
          </p:cNvSpPr>
          <p:nvPr>
            <p:ph type="pic" sz="quarter" idx="20"/>
          </p:nvPr>
        </p:nvSpPr>
        <p:spPr/>
      </p:sp>
      <p:sp>
        <p:nvSpPr>
          <p:cNvPr id="6" name="Text Placeholder 5"/>
          <p:cNvSpPr>
            <a:spLocks noGrp="1"/>
          </p:cNvSpPr>
          <p:nvPr>
            <p:ph type="body" sz="half" idx="2"/>
          </p:nvPr>
        </p:nvSpPr>
        <p:spPr/>
        <p:txBody>
          <a:bodyPr/>
          <a:lstStyle/>
          <a:p>
            <a:r>
              <a:rPr lang="en-US" dirty="0" smtClean="0"/>
              <a:t>Racheal Carson’s environmental book </a:t>
            </a:r>
            <a:r>
              <a:rPr lang="en-US" i="1" dirty="0" smtClean="0"/>
              <a:t>Silent Spring, </a:t>
            </a:r>
            <a:r>
              <a:rPr lang="en-US" dirty="0" smtClean="0"/>
              <a:t>1962</a:t>
            </a:r>
            <a:endParaRPr lang="en-US" dirty="0"/>
          </a:p>
        </p:txBody>
      </p:sp>
      <p:sp>
        <p:nvSpPr>
          <p:cNvPr id="10" name="Text Placeholder 9"/>
          <p:cNvSpPr>
            <a:spLocks noGrp="1"/>
          </p:cNvSpPr>
          <p:nvPr>
            <p:ph type="body" sz="half" idx="21"/>
          </p:nvPr>
        </p:nvSpPr>
        <p:spPr/>
        <p:txBody>
          <a:bodyPr/>
          <a:lstStyle/>
          <a:p>
            <a:r>
              <a:rPr lang="en-US" dirty="0" smtClean="0"/>
              <a:t>1969 Santa Barbara oil spill</a:t>
            </a:r>
            <a:endParaRPr lang="en-US" dirty="0"/>
          </a:p>
        </p:txBody>
      </p:sp>
      <p:sp>
        <p:nvSpPr>
          <p:cNvPr id="11" name="Text Placeholder 10"/>
          <p:cNvSpPr>
            <a:spLocks noGrp="1"/>
          </p:cNvSpPr>
          <p:nvPr>
            <p:ph type="body" sz="half" idx="22"/>
          </p:nvPr>
        </p:nvSpPr>
        <p:spPr/>
        <p:txBody>
          <a:bodyPr/>
          <a:lstStyle/>
          <a:p>
            <a:r>
              <a:rPr lang="en-US" dirty="0" smtClean="0"/>
              <a:t>1969 Cuyahoga River of Cleveland, Ohio “catching fire”</a:t>
            </a:r>
          </a:p>
        </p:txBody>
      </p:sp>
      <p:sp>
        <p:nvSpPr>
          <p:cNvPr id="2" name="Title 1"/>
          <p:cNvSpPr>
            <a:spLocks noGrp="1"/>
          </p:cNvSpPr>
          <p:nvPr>
            <p:ph type="title" idx="4294967295"/>
          </p:nvPr>
        </p:nvSpPr>
        <p:spPr>
          <a:xfrm>
            <a:off x="411480" y="6025896"/>
            <a:ext cx="10058400" cy="768096"/>
          </a:xfrm>
        </p:spPr>
        <p:txBody>
          <a:bodyPr/>
          <a:lstStyle/>
          <a:p>
            <a:r>
              <a:rPr lang="en-US" dirty="0" smtClean="0"/>
              <a:t>Awareness climbed quickly with…</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564" y="1031412"/>
            <a:ext cx="2409444" cy="3602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9160" y="554736"/>
            <a:ext cx="2696718" cy="3595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1624" y="2832470"/>
            <a:ext cx="2889838" cy="180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5241" y="1031412"/>
            <a:ext cx="2282604" cy="1784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3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circle(in)">
                                      <p:cBhvr>
                                        <p:cTn id="10" dur="2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circle(in)">
                                      <p:cBhvr>
                                        <p:cTn id="15" dur="2000"/>
                                        <p:tgtEl>
                                          <p:spTgt spid="205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circle(in)">
                                      <p:cBhvr>
                                        <p:cTn id="18" dur="20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53"/>
                                        </p:tgtEl>
                                        <p:attrNameLst>
                                          <p:attrName>style.visibility</p:attrName>
                                        </p:attrNameLst>
                                      </p:cBhvr>
                                      <p:to>
                                        <p:strVal val="visible"/>
                                      </p:to>
                                    </p:set>
                                    <p:animEffect transition="in" filter="circle(in)">
                                      <p:cBhvr>
                                        <p:cTn id="23" dur="2000"/>
                                        <p:tgtEl>
                                          <p:spTgt spid="2053"/>
                                        </p:tgtEl>
                                      </p:cBhvr>
                                    </p:animEffect>
                                  </p:childTnLst>
                                </p:cTn>
                              </p:par>
                              <p:par>
                                <p:cTn id="24" presetID="6" presetClass="entr" presetSubtype="16"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circle(in)">
                                      <p:cBhvr>
                                        <p:cTn id="26" dur="2000"/>
                                        <p:tgtEl>
                                          <p:spTgt spid="205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circle(in)">
                                      <p:cBhvr>
                                        <p:cTn id="29"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lgn="ctr"/>
            <a:r>
              <a:rPr lang="en-US" dirty="0" smtClean="0"/>
              <a:t>Rachel Carson’s </a:t>
            </a:r>
            <a:r>
              <a:rPr lang="en-US" i="1" dirty="0" smtClean="0"/>
              <a:t>Silent Spring</a:t>
            </a:r>
            <a:br>
              <a:rPr lang="en-US" i="1" dirty="0" smtClean="0"/>
            </a:br>
            <a:r>
              <a:rPr lang="en-US" dirty="0" smtClean="0"/>
              <a:t>1962</a:t>
            </a:r>
            <a:r>
              <a:rPr lang="en-US" i="1" dirty="0" smtClean="0"/>
              <a:t/>
            </a:r>
            <a:br>
              <a:rPr lang="en-US" i="1" dirty="0" smtClean="0"/>
            </a:br>
            <a:endParaRPr lang="en-US" i="1" dirty="0"/>
          </a:p>
        </p:txBody>
      </p:sp>
      <p:sp>
        <p:nvSpPr>
          <p:cNvPr id="13" name="Content Placeholder 12"/>
          <p:cNvSpPr>
            <a:spLocks noGrp="1"/>
          </p:cNvSpPr>
          <p:nvPr>
            <p:ph idx="1"/>
          </p:nvPr>
        </p:nvSpPr>
        <p:spPr/>
        <p:txBody>
          <a:bodyPr>
            <a:normAutofit fontScale="85000" lnSpcReduction="10000"/>
          </a:bodyPr>
          <a:lstStyle/>
          <a:p>
            <a:pPr marL="0" indent="0">
              <a:buNone/>
            </a:pPr>
            <a:r>
              <a:rPr lang="en-US" sz="3200" b="1" u="sng" dirty="0" smtClean="0"/>
              <a:t>The book:</a:t>
            </a:r>
          </a:p>
          <a:p>
            <a:r>
              <a:rPr lang="en-US" dirty="0"/>
              <a:t>D</a:t>
            </a:r>
            <a:r>
              <a:rPr lang="en-US" dirty="0" smtClean="0"/>
              <a:t>ocumented the detrimental effects of pesticide use.</a:t>
            </a:r>
          </a:p>
          <a:p>
            <a:r>
              <a:rPr lang="en-US" dirty="0" smtClean="0"/>
              <a:t>Carson accused the chemical industry of spreading inaccurate information which public officials trusted unquestioningly.</a:t>
            </a:r>
          </a:p>
          <a:p>
            <a:pPr marL="0" indent="0">
              <a:buNone/>
            </a:pPr>
            <a:r>
              <a:rPr lang="en-US" sz="3200" b="1" u="sng" dirty="0" smtClean="0"/>
              <a:t>Effects:</a:t>
            </a:r>
          </a:p>
          <a:p>
            <a:r>
              <a:rPr lang="en-US" dirty="0" smtClean="0"/>
              <a:t>Spurred a reversal in national pesticide policy, which led to a nationwide ban on </a:t>
            </a:r>
            <a:r>
              <a:rPr lang="en-US" b="1" dirty="0" smtClean="0"/>
              <a:t>DDT</a:t>
            </a:r>
            <a:r>
              <a:rPr lang="en-US" dirty="0" smtClean="0"/>
              <a:t> for agricultural uses.</a:t>
            </a:r>
          </a:p>
          <a:p>
            <a:r>
              <a:rPr lang="en-US" dirty="0" smtClean="0"/>
              <a:t>Inspired a grassroots environmental movement that led to the creation of the U.S. Environmental Protection Agency.</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7052" y="3039676"/>
            <a:ext cx="2308860" cy="2920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9198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 calcmode="lin" valueType="num">
                                      <p:cBhvr additive="base">
                                        <p:cTn id="2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 calcmode="lin" valueType="num">
                                      <p:cBhvr additive="base">
                                        <p:cTn id="25"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xEl>
                                              <p:pRg st="5" end="5"/>
                                            </p:txEl>
                                          </p:spTgt>
                                        </p:tgtEl>
                                        <p:attrNameLst>
                                          <p:attrName>style.visibility</p:attrName>
                                        </p:attrNameLst>
                                      </p:cBhvr>
                                      <p:to>
                                        <p:strVal val="visible"/>
                                      </p:to>
                                    </p:set>
                                    <p:anim calcmode="lin" valueType="num">
                                      <p:cBhvr additive="base">
                                        <p:cTn id="29"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DDT – “insecticide” discovered in 1939 </a:t>
            </a:r>
            <a:endParaRPr lang="en-US" dirty="0"/>
          </a:p>
        </p:txBody>
      </p:sp>
      <p:sp>
        <p:nvSpPr>
          <p:cNvPr id="6" name="Content Placeholder 5"/>
          <p:cNvSpPr>
            <a:spLocks noGrp="1"/>
          </p:cNvSpPr>
          <p:nvPr>
            <p:ph idx="1"/>
          </p:nvPr>
        </p:nvSpPr>
        <p:spPr>
          <a:xfrm>
            <a:off x="714375" y="1752600"/>
            <a:ext cx="10791825" cy="4229100"/>
          </a:xfrm>
        </p:spPr>
        <p:txBody>
          <a:bodyPr>
            <a:normAutofit fontScale="85000" lnSpcReduction="20000"/>
          </a:bodyPr>
          <a:lstStyle/>
          <a:p>
            <a:r>
              <a:rPr lang="en-US" dirty="0" smtClean="0"/>
              <a:t>In WWII, disease killed fewer people than hostile action for the first time in history</a:t>
            </a:r>
          </a:p>
          <a:p>
            <a:pPr lvl="1">
              <a:buFont typeface="Wingdings" panose="05000000000000000000" pitchFamily="2" charset="2"/>
              <a:buChar char="Ø"/>
            </a:pPr>
            <a:r>
              <a:rPr lang="en-US" dirty="0" smtClean="0"/>
              <a:t>DDT was sprinkled in sleeping bags and dusted on entire towns</a:t>
            </a:r>
          </a:p>
          <a:p>
            <a:pPr lvl="1">
              <a:buFont typeface="Wingdings" panose="05000000000000000000" pitchFamily="2" charset="2"/>
              <a:buChar char="Ø"/>
            </a:pPr>
            <a:r>
              <a:rPr lang="en-US" dirty="0" smtClean="0"/>
              <a:t>This “miracle chemical” decreased death by disease such as typhus and malaria</a:t>
            </a:r>
          </a:p>
          <a:p>
            <a:r>
              <a:rPr lang="en-US" dirty="0" smtClean="0"/>
              <a:t>Farmers started using DDT to replace arsenic containing compounds that had been used</a:t>
            </a:r>
          </a:p>
          <a:p>
            <a:pPr lvl="1">
              <a:buFont typeface="Wingdings" panose="05000000000000000000" pitchFamily="2" charset="2"/>
              <a:buChar char="Ø"/>
            </a:pPr>
            <a:r>
              <a:rPr lang="en-US" dirty="0" smtClean="0"/>
              <a:t>Cheap, easy to apply, “safe”</a:t>
            </a:r>
          </a:p>
          <a:p>
            <a:pPr lvl="1">
              <a:buFont typeface="Wingdings" panose="05000000000000000000" pitchFamily="2" charset="2"/>
              <a:buChar char="Ø"/>
            </a:pPr>
            <a:r>
              <a:rPr lang="en-US" dirty="0" smtClean="0"/>
              <a:t>Persistent – does not break down in environment (low reapplication)</a:t>
            </a:r>
          </a:p>
          <a:p>
            <a:pPr lvl="1">
              <a:buFont typeface="Wingdings" panose="05000000000000000000" pitchFamily="2" charset="2"/>
              <a:buChar char="Ø"/>
            </a:pPr>
            <a:r>
              <a:rPr lang="en-US" dirty="0" smtClean="0"/>
              <a:t>Insoluble – does not wash away in water</a:t>
            </a:r>
          </a:p>
          <a:p>
            <a:pPr>
              <a:buFont typeface="Wingdings" panose="05000000000000000000" pitchFamily="2" charset="2"/>
              <a:buChar char="ü"/>
            </a:pPr>
            <a:r>
              <a:rPr lang="en-US" sz="3500" dirty="0" smtClean="0"/>
              <a:t>What might be some advantages/disadvantages of DDT in a agricultural setting?</a:t>
            </a:r>
            <a:endParaRPr lang="en-US" sz="35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8776" y="5440839"/>
            <a:ext cx="2348260" cy="129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96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anim calcmode="lin" valueType="num">
                                      <p:cBhvr additive="base">
                                        <p:cTn id="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Santa Barbara </a:t>
            </a:r>
            <a:br>
              <a:rPr lang="en-US" dirty="0" smtClean="0"/>
            </a:br>
            <a:r>
              <a:rPr lang="en-US" dirty="0" smtClean="0"/>
              <a:t>Oil Spill </a:t>
            </a:r>
            <a:br>
              <a:rPr lang="en-US" dirty="0" smtClean="0"/>
            </a:br>
            <a:r>
              <a:rPr lang="en-US" dirty="0" smtClean="0"/>
              <a:t>1969</a:t>
            </a:r>
            <a:br>
              <a:rPr lang="en-US" dirty="0" smtClean="0"/>
            </a:br>
            <a:endParaRPr lang="en-US" dirty="0"/>
          </a:p>
        </p:txBody>
      </p:sp>
      <p:sp>
        <p:nvSpPr>
          <p:cNvPr id="5" name="Content Placeholder 4"/>
          <p:cNvSpPr>
            <a:spLocks noGrp="1"/>
          </p:cNvSpPr>
          <p:nvPr>
            <p:ph idx="1"/>
          </p:nvPr>
        </p:nvSpPr>
        <p:spPr/>
        <p:txBody>
          <a:bodyPr>
            <a:normAutofit fontScale="70000" lnSpcReduction="20000"/>
          </a:bodyPr>
          <a:lstStyle/>
          <a:p>
            <a:pPr marL="0" indent="0">
              <a:buNone/>
            </a:pPr>
            <a:r>
              <a:rPr lang="en-US" sz="3600" b="1" u="sng" dirty="0" smtClean="0"/>
              <a:t>The Spill:</a:t>
            </a:r>
          </a:p>
          <a:p>
            <a:pPr marL="0" indent="0">
              <a:buNone/>
            </a:pPr>
            <a:r>
              <a:rPr lang="en-US" dirty="0" smtClean="0"/>
              <a:t>Occurred in January and February 1969 in the Santa Barbara Channel, near the city of Santa Barbara in Southern California</a:t>
            </a:r>
          </a:p>
          <a:p>
            <a:pPr lvl="1"/>
            <a:r>
              <a:rPr lang="en-US" dirty="0" smtClean="0"/>
              <a:t>This was the largest oil spill in the United States waters at the time, and now ranks 3</a:t>
            </a:r>
            <a:r>
              <a:rPr lang="en-US" baseline="30000" dirty="0" smtClean="0"/>
              <a:t>rd</a:t>
            </a:r>
            <a:r>
              <a:rPr lang="en-US" dirty="0" smtClean="0"/>
              <a:t> in history.</a:t>
            </a:r>
          </a:p>
          <a:p>
            <a:pPr lvl="1"/>
            <a:r>
              <a:rPr lang="en-US" dirty="0" smtClean="0"/>
              <a:t>The source of the spill was a blow-out on a Platform with 80,000-100,000 barrels of crude oil spilled</a:t>
            </a:r>
          </a:p>
          <a:p>
            <a:pPr marL="0" indent="0">
              <a:buNone/>
            </a:pPr>
            <a:r>
              <a:rPr lang="en-US" sz="3600" b="1" u="sng" dirty="0" smtClean="0"/>
              <a:t>Effects:</a:t>
            </a:r>
          </a:p>
          <a:p>
            <a:r>
              <a:rPr lang="en-US" dirty="0" smtClean="0"/>
              <a:t>Marine life: killed thousands of sea birds and marine animals</a:t>
            </a:r>
          </a:p>
          <a:p>
            <a:r>
              <a:rPr lang="en-US" dirty="0" smtClean="0"/>
              <a:t>Public outrage resulted in environmental legislation within the next several years that created the framework for the modern environmental movement in the U.S.</a:t>
            </a:r>
          </a:p>
          <a:p>
            <a:pPr marL="0" indent="0">
              <a:buNone/>
            </a:pPr>
            <a:endParaRPr lang="en-US" sz="3200" dirty="0" smtClean="0"/>
          </a:p>
          <a:p>
            <a:endParaRPr lang="en-US" dirty="0" smtClean="0"/>
          </a:p>
          <a:p>
            <a:endParaRPr lang="en-US" dirty="0"/>
          </a:p>
        </p:txBody>
      </p:sp>
      <p:sp>
        <p:nvSpPr>
          <p:cNvPr id="6" name="Text Placeholder 5"/>
          <p:cNvSpPr>
            <a:spLocks noGrp="1"/>
          </p:cNvSpPr>
          <p:nvPr>
            <p:ph type="body" sz="half" idx="2"/>
          </p:nvPr>
        </p:nvSpPr>
        <p:spPr/>
        <p:txBody>
          <a:bodyPr/>
          <a:lstStyle/>
          <a:p>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3408" y="2907627"/>
            <a:ext cx="4685504" cy="3529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19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S103431377">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167F96A-C2ED-4D5B-8EFB-A18C6982D3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TS103431377</Template>
  <TotalTime>0</TotalTime>
  <Words>1225</Words>
  <Application>Microsoft Office PowerPoint</Application>
  <PresentationFormat>Widescreen</PresentationFormat>
  <Paragraphs>149</Paragraphs>
  <Slides>27</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Segoe Print</vt:lpstr>
      <vt:lpstr>Wingdings</vt:lpstr>
      <vt:lpstr>TS103431377</vt:lpstr>
      <vt:lpstr>Environmental Science </vt:lpstr>
      <vt:lpstr>PowerPoint Presentation</vt:lpstr>
      <vt:lpstr>What is Environmental Science?</vt:lpstr>
      <vt:lpstr>History</vt:lpstr>
      <vt:lpstr>Growth of an Industry</vt:lpstr>
      <vt:lpstr>Awareness climbed quickly with…</vt:lpstr>
      <vt:lpstr>Rachel Carson’s Silent Spring 1962 </vt:lpstr>
      <vt:lpstr>DDT – “insecticide” discovered in 1939 </vt:lpstr>
      <vt:lpstr>Santa Barbara  Oil Spill  1969 </vt:lpstr>
      <vt:lpstr>Cuyahoga River Cleveland Ohio 1969 </vt:lpstr>
      <vt:lpstr>The Green Revolution 1960s </vt:lpstr>
      <vt:lpstr>Biotechnology</vt:lpstr>
      <vt:lpstr>What will happen as population continues to grow at a geometric rate and food supply grows at an arithmetic rate?</vt:lpstr>
      <vt:lpstr>Agriculture and the Environment</vt:lpstr>
      <vt:lpstr>What do you use everyday that originates from the natural environment or agriculture?</vt:lpstr>
      <vt:lpstr>Agricultural Production Methods</vt:lpstr>
      <vt:lpstr>Conventional Farming</vt:lpstr>
      <vt:lpstr>Farming with GMO’s</vt:lpstr>
      <vt:lpstr>Organic Farming</vt:lpstr>
      <vt:lpstr>Local and Natural Farming</vt:lpstr>
      <vt:lpstr>Sustainability</vt:lpstr>
      <vt:lpstr>Things to Think About…</vt:lpstr>
      <vt:lpstr>Pros of Agricultural Technology (Biotechnology)</vt:lpstr>
      <vt:lpstr>Pros of Agricultural Technology (Biotechnology)</vt:lpstr>
      <vt:lpstr>Cons of Agricultural Technology</vt:lpstr>
      <vt:lpstr>Cons of Agricultural Technology</vt:lpstr>
      <vt:lpstr>Any Questions???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2014-03-24T16:02:40Z</dcterms:created>
  <dcterms:modified xsi:type="dcterms:W3CDTF">2018-05-10T17:31:31Z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TC034313779991</vt:lpwstr>
  </property>
</Properties>
</file>