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2"/>
  </p:notesMasterIdLst>
  <p:sldIdLst>
    <p:sldId id="256" r:id="rId3"/>
    <p:sldId id="35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2" r:id="rId17"/>
    <p:sldId id="268" r:id="rId18"/>
    <p:sldId id="270" r:id="rId19"/>
    <p:sldId id="273" r:id="rId20"/>
    <p:sldId id="349" r:id="rId21"/>
    <p:sldId id="350" r:id="rId22"/>
    <p:sldId id="351" r:id="rId23"/>
    <p:sldId id="352" r:id="rId24"/>
    <p:sldId id="353" r:id="rId25"/>
    <p:sldId id="275" r:id="rId26"/>
    <p:sldId id="274" r:id="rId27"/>
    <p:sldId id="277" r:id="rId28"/>
    <p:sldId id="278" r:id="rId29"/>
    <p:sldId id="279" r:id="rId30"/>
    <p:sldId id="280" r:id="rId31"/>
    <p:sldId id="281" r:id="rId32"/>
    <p:sldId id="354" r:id="rId33"/>
    <p:sldId id="282" r:id="rId34"/>
    <p:sldId id="283" r:id="rId35"/>
    <p:sldId id="284" r:id="rId36"/>
    <p:sldId id="285" r:id="rId37"/>
    <p:sldId id="355" r:id="rId38"/>
    <p:sldId id="271" r:id="rId39"/>
    <p:sldId id="299" r:id="rId40"/>
    <p:sldId id="276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359" r:id="rId51"/>
    <p:sldId id="360" r:id="rId52"/>
    <p:sldId id="361" r:id="rId53"/>
    <p:sldId id="362" r:id="rId54"/>
    <p:sldId id="363" r:id="rId55"/>
    <p:sldId id="364" r:id="rId56"/>
    <p:sldId id="365" r:id="rId57"/>
    <p:sldId id="366" r:id="rId58"/>
    <p:sldId id="367" r:id="rId59"/>
    <p:sldId id="368" r:id="rId60"/>
    <p:sldId id="369" r:id="rId61"/>
    <p:sldId id="370" r:id="rId62"/>
    <p:sldId id="371" r:id="rId63"/>
    <p:sldId id="372" r:id="rId64"/>
    <p:sldId id="373" r:id="rId65"/>
    <p:sldId id="374" r:id="rId66"/>
    <p:sldId id="375" r:id="rId67"/>
    <p:sldId id="376" r:id="rId68"/>
    <p:sldId id="377" r:id="rId69"/>
    <p:sldId id="378" r:id="rId70"/>
    <p:sldId id="379" r:id="rId71"/>
    <p:sldId id="380" r:id="rId72"/>
    <p:sldId id="381" r:id="rId73"/>
    <p:sldId id="382" r:id="rId74"/>
    <p:sldId id="383" r:id="rId75"/>
    <p:sldId id="384" r:id="rId76"/>
    <p:sldId id="385" r:id="rId77"/>
    <p:sldId id="386" r:id="rId78"/>
    <p:sldId id="387" r:id="rId79"/>
    <p:sldId id="388" r:id="rId80"/>
    <p:sldId id="389" r:id="rId81"/>
    <p:sldId id="390" r:id="rId82"/>
    <p:sldId id="391" r:id="rId83"/>
    <p:sldId id="392" r:id="rId84"/>
    <p:sldId id="393" r:id="rId85"/>
    <p:sldId id="394" r:id="rId86"/>
    <p:sldId id="395" r:id="rId87"/>
    <p:sldId id="396" r:id="rId88"/>
    <p:sldId id="397" r:id="rId89"/>
    <p:sldId id="398" r:id="rId90"/>
    <p:sldId id="399" r:id="rId91"/>
    <p:sldId id="400" r:id="rId92"/>
    <p:sldId id="401" r:id="rId93"/>
    <p:sldId id="402" r:id="rId94"/>
    <p:sldId id="403" r:id="rId95"/>
    <p:sldId id="404" r:id="rId96"/>
    <p:sldId id="405" r:id="rId97"/>
    <p:sldId id="406" r:id="rId98"/>
    <p:sldId id="407" r:id="rId99"/>
    <p:sldId id="408" r:id="rId100"/>
    <p:sldId id="409" r:id="rId10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39" autoAdjust="0"/>
    <p:restoredTop sz="94660"/>
  </p:normalViewPr>
  <p:slideViewPr>
    <p:cSldViewPr>
      <p:cViewPr varScale="1">
        <p:scale>
          <a:sx n="70" d="100"/>
          <a:sy n="70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936E0E-7759-4C81-A88A-7D608EF1B5BE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236AACC-66BD-4BBB-A3FF-1F98EAE8B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05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VIDEO – click image to play</a:t>
            </a: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7F3337-E5DC-4113-B274-9CAAEE980327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VIDEO – click image to play</a:t>
            </a: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6F59C0-D01F-4A1B-BB30-5BAA72A02E36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More information and activities at http://peer.tamu.edu/VBB/ScienceTeacherResources.asp under dental health</a:t>
            </a: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07E192-DF9C-424E-9914-002C5CC75472}" type="slidenum">
              <a:rPr 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82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grpSp>
        <p:nvGrpSpPr>
          <p:cNvPr id="5" name="Freeform 9"/>
          <p:cNvGrpSpPr>
            <a:grpSpLocks/>
          </p:cNvGrpSpPr>
          <p:nvPr/>
        </p:nvGrpSpPr>
        <p:grpSpPr bwMode="auto">
          <a:xfrm>
            <a:off x="0" y="5291138"/>
            <a:ext cx="9144000" cy="1444625"/>
            <a:chOff x="0" y="3333"/>
            <a:chExt cx="5760" cy="910"/>
          </a:xfrm>
        </p:grpSpPr>
        <p:pic>
          <p:nvPicPr>
            <p:cNvPr id="6" name="Freeform 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33"/>
              <a:ext cx="5760" cy="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0" y="3334"/>
              <a:ext cx="5760" cy="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/>
              <a:endParaRPr lang="en-US" b="1">
                <a:solidFill>
                  <a:srgbClr val="FFFFFF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A8D75-97A0-42F5-BD68-BB6179191034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A18851C6-2A22-4340-B627-92FBDF584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3573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CEF29-455B-4648-8FAA-05D3BCC653B6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D35C6-CF7A-4D0B-827E-84560A3EB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372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E9766-CE69-4EDE-A17E-6E44C6A20E3C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D9AD5-AC00-4971-950D-5574B9384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2599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rgbClr val="FFFFFF"/>
              </a:solidFill>
            </a:endParaRPr>
          </a:p>
        </p:txBody>
      </p:sp>
      <p:grpSp>
        <p:nvGrpSpPr>
          <p:cNvPr id="5" name="Freeform 9"/>
          <p:cNvGrpSpPr>
            <a:grpSpLocks/>
          </p:cNvGrpSpPr>
          <p:nvPr/>
        </p:nvGrpSpPr>
        <p:grpSpPr bwMode="auto">
          <a:xfrm>
            <a:off x="0" y="5291138"/>
            <a:ext cx="9144000" cy="1444625"/>
            <a:chOff x="0" y="3333"/>
            <a:chExt cx="5760" cy="910"/>
          </a:xfrm>
        </p:grpSpPr>
        <p:pic>
          <p:nvPicPr>
            <p:cNvPr id="6" name="Freeform 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33"/>
              <a:ext cx="5760" cy="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0" y="3334"/>
              <a:ext cx="5760" cy="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/>
              <a:endParaRPr lang="en-US" b="1">
                <a:solidFill>
                  <a:srgbClr val="FFFFFF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94E43-E923-42B0-A224-E849E6A11C04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2B3E0B2C-B587-4785-A9A0-5AF17B31F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8912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7AFD0-5E80-4B61-A90C-F8A5D4CB02F9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87C8E-B729-4197-BCBC-A80AB65EC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6191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Freeform 10"/>
          <p:cNvGrpSpPr>
            <a:grpSpLocks/>
          </p:cNvGrpSpPr>
          <p:nvPr/>
        </p:nvGrpSpPr>
        <p:grpSpPr bwMode="auto">
          <a:xfrm>
            <a:off x="0" y="5291138"/>
            <a:ext cx="9144000" cy="1444625"/>
            <a:chOff x="0" y="3333"/>
            <a:chExt cx="5760" cy="910"/>
          </a:xfrm>
        </p:grpSpPr>
        <p:pic>
          <p:nvPicPr>
            <p:cNvPr id="7" name="Freeform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33"/>
              <a:ext cx="5760" cy="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0" y="3334"/>
              <a:ext cx="5760" cy="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625E0-4BCA-41B3-8382-D8982358B423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82137-1899-4A9B-8678-966CEF729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8748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CB26D-8343-47C5-BE93-D51FC60F84AE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6F0F-C929-419F-A352-EE8F764C8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6162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85B1B-44DC-4752-9534-9BAEAAD3FA91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01BD1-315F-4F7F-B063-839C79AC0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76687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52CD8-2A48-4994-A571-09B807DA34F5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2D12E-A7FA-4BF9-A9A8-6E594B3E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853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0" y="5381625"/>
            <a:ext cx="3286125" cy="120808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5346700"/>
            <a:ext cx="3425825" cy="94456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5C66F-CB1D-4DEF-81A0-3856A7AC2852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69CF6-5421-45D7-BCD7-0E96E770E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2632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658D7-A08C-4C40-A2C8-EB6F4C376846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9AC9-2594-45CA-B460-4E097132C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6223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7CA8F-7456-4B07-A7F7-5B9AA2A55BFF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1F7D9-8588-4CB7-9D66-95D9A5E44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86854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887B5-8FF6-463C-BC0F-796199D9722F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D5990-31F4-422F-90CF-814E4AF1A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41192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01926-B732-4A1B-89C2-D30A860AECD5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4C6DA-9FF0-4F83-9352-84E709336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4673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E4C75-1187-4ECA-9E10-072C0B58B188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BC19-EF4D-40BB-BE8E-C5B005061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7276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Freeform 10"/>
          <p:cNvGrpSpPr>
            <a:grpSpLocks/>
          </p:cNvGrpSpPr>
          <p:nvPr/>
        </p:nvGrpSpPr>
        <p:grpSpPr bwMode="auto">
          <a:xfrm>
            <a:off x="0" y="5291138"/>
            <a:ext cx="9144000" cy="1444625"/>
            <a:chOff x="0" y="3333"/>
            <a:chExt cx="5760" cy="910"/>
          </a:xfrm>
        </p:grpSpPr>
        <p:pic>
          <p:nvPicPr>
            <p:cNvPr id="7" name="Freeform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33"/>
              <a:ext cx="5760" cy="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0" y="3334"/>
              <a:ext cx="5760" cy="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CF6C0-FECE-4DBC-BAE0-30A2EC1AD7E6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CF78D-DF5B-43B1-A3CA-603C1AB32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4921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F328C-B046-4A41-8B39-34298CBA617D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0A4C-A314-490B-8350-C27C76567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4566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9A3D5-503F-4925-B11F-C8FEE3E95776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1AD05-4ED3-43D2-9EAA-2B354F2D8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0392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29CCC-AD1E-438F-91B3-EEF34111CA0E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6A9-9071-42E1-89C8-913207F95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0093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0" y="5381625"/>
            <a:ext cx="3286125" cy="120808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5346700"/>
            <a:ext cx="3425825" cy="94456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36A9-0232-41D2-B2B4-25BEAA82BB93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27F9F-D40E-42F9-9C26-99D8A1687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9226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98B7C-9BD1-4B08-9693-CC0C09004E2E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3B29A-481B-401C-9E65-86D53D273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0649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FFB6B-1D69-45F3-BFD1-3561F03332A1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45E74-004F-446D-82A5-3C61A9068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4473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ectangle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26" name="Rectangle 7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A6E3D4-37E0-4896-9BC2-05284DC65D42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spc="110" baseline="0">
                <a:solidFill>
                  <a:srgbClr val="4D4D4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baseline="0" smtClean="0">
                <a:solidFill>
                  <a:srgbClr val="4D4D4D"/>
                </a:solidFill>
                <a:latin typeface="+mn-lt"/>
              </a:defRPr>
            </a:lvl1pPr>
          </a:lstStyle>
          <a:p>
            <a:pPr>
              <a:defRPr/>
            </a:pPr>
            <a:fld id="{D5771CFA-B066-49EC-AD83-49254C708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ectangle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050" name="Rectangle 7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 kern="1200" cap="all" spc="11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1E85F5A-E05B-4F22-A1A7-1C7627D872B4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spc="110" baseline="0">
                <a:solidFill>
                  <a:srgbClr val="4D4D4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baseline="0" smtClean="0">
                <a:solidFill>
                  <a:srgbClr val="4D4D4D"/>
                </a:solidFill>
                <a:latin typeface="+mn-lt"/>
              </a:defRPr>
            </a:lvl1pPr>
          </a:lstStyle>
          <a:p>
            <a:pPr>
              <a:defRPr/>
            </a:pPr>
            <a:fld id="{0C11B00B-E9D1-4B22-AEA2-222342C7C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.ndsu.edu/pubs/ansci/horse/as953w.htm" TargetMode="External"/><Relationship Id="rId2" Type="http://schemas.openxmlformats.org/officeDocument/2006/relationships/hyperlink" Target="http://extension.missouri.edu/p/G280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quisearch.com/horses_care/health/behavior/categories_equine_behavior_022309/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5"/>
            <a:ext cx="3886200" cy="18256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542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0" y="0"/>
            <a:ext cx="32321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5275"/>
            <a:ext cx="2782888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4105275"/>
            <a:ext cx="23907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4105275"/>
            <a:ext cx="3986212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24003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2449513"/>
            <a:ext cx="24892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21336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438400"/>
            <a:ext cx="21336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Rectangle 14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493838"/>
            <a:ext cx="8991600" cy="26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Foal</a:t>
            </a:r>
            <a:endParaRPr lang="en-US" sz="5400" dirty="0"/>
          </a:p>
        </p:txBody>
      </p:sp>
      <p:sp>
        <p:nvSpPr>
          <p:cNvPr id="34819" name="Text Placeholder 3"/>
          <p:cNvSpPr>
            <a:spLocks noGrp="1"/>
          </p:cNvSpPr>
          <p:nvPr>
            <p:ph sz="quarter" idx="14"/>
          </p:nvPr>
        </p:nvSpPr>
        <p:spPr>
          <a:xfrm>
            <a:off x="76200" y="1447800"/>
            <a:ext cx="4495800" cy="38766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A young horse of either sex, still nursing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14500"/>
            <a:ext cx="4106863" cy="295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4868863" y="4678363"/>
            <a:ext cx="41068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sz="2400"/>
              <a:t>Shire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Stud</a:t>
            </a:r>
            <a:endParaRPr lang="en-US" sz="5400" dirty="0"/>
          </a:p>
        </p:txBody>
      </p:sp>
      <p:sp>
        <p:nvSpPr>
          <p:cNvPr id="35843" name="Text Placeholder 3"/>
          <p:cNvSpPr>
            <a:spLocks noGrp="1"/>
          </p:cNvSpPr>
          <p:nvPr>
            <p:ph sz="quarter" idx="14"/>
          </p:nvPr>
        </p:nvSpPr>
        <p:spPr>
          <a:xfrm>
            <a:off x="30163" y="1295400"/>
            <a:ext cx="4465637" cy="3876675"/>
          </a:xfrm>
        </p:spPr>
        <p:txBody>
          <a:bodyPr/>
          <a:lstStyle/>
          <a:p>
            <a:pPr marL="457200" indent="-457200"/>
            <a:r>
              <a:rPr lang="en-US" sz="2800" smtClean="0"/>
              <a:t>A sexually mature male or</a:t>
            </a:r>
          </a:p>
          <a:p>
            <a:pPr marL="457200" indent="-457200"/>
            <a:r>
              <a:rPr lang="en-US" sz="2800" smtClean="0"/>
              <a:t>A collection of breeding stallions at the same location.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94335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4724400" y="5619750"/>
            <a:ext cx="3943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sz="2400"/>
              <a:t>Paso Fino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Weanling</a:t>
            </a:r>
            <a:endParaRPr lang="en-US" sz="5400" dirty="0"/>
          </a:p>
        </p:txBody>
      </p:sp>
      <p:sp>
        <p:nvSpPr>
          <p:cNvPr id="36867" name="Text Placeholder 3"/>
          <p:cNvSpPr>
            <a:spLocks noGrp="1"/>
          </p:cNvSpPr>
          <p:nvPr>
            <p:ph sz="quarter" idx="14"/>
          </p:nvPr>
        </p:nvSpPr>
        <p:spPr>
          <a:xfrm>
            <a:off x="228600" y="1371600"/>
            <a:ext cx="4191000" cy="38766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Weaned horse, either sex, less than 1 year of age.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301942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5334000" y="5534025"/>
            <a:ext cx="301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sz="2400"/>
              <a:t>Overo Paint</a:t>
            </a:r>
          </a:p>
        </p:txBody>
      </p:sp>
      <p:sp>
        <p:nvSpPr>
          <p:cNvPr id="36870" name="Rectangle 2"/>
          <p:cNvSpPr>
            <a:spLocks noChangeArrowheads="1"/>
          </p:cNvSpPr>
          <p:nvPr/>
        </p:nvSpPr>
        <p:spPr bwMode="auto">
          <a:xfrm>
            <a:off x="152400" y="6248400"/>
            <a:ext cx="242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hlinkClick r:id="rId3" action="ppaction://hlinksldjump"/>
              </a:rPr>
              <a:t>Back to Objectives</a:t>
            </a:r>
            <a:endParaRPr lang="en-U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1362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dirty="0" smtClean="0"/>
              <a:t>Breeds</a:t>
            </a:r>
            <a:endParaRPr lang="en-US" sz="7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76400"/>
            <a:ext cx="8229600" cy="1524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dirty="0" smtClean="0"/>
              <a:t>Light Horses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5"/>
            <a:ext cx="3886200" cy="18256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err="1" smtClean="0"/>
              <a:t>Andalusian</a:t>
            </a:r>
            <a:endParaRPr lang="en-US" sz="4400" dirty="0"/>
          </a:p>
        </p:txBody>
      </p:sp>
      <p:sp>
        <p:nvSpPr>
          <p:cNvPr id="39939" name="Text Placeholder 3"/>
          <p:cNvSpPr>
            <a:spLocks noGrp="1"/>
          </p:cNvSpPr>
          <p:nvPr>
            <p:ph sz="quarter" idx="14"/>
          </p:nvPr>
        </p:nvSpPr>
        <p:spPr>
          <a:xfrm>
            <a:off x="304800" y="1447800"/>
            <a:ext cx="4114800" cy="38766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Developed on the Iberian Penisula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Primarily gray with long, thick mane and tail, and a slightly convex face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Most often used for dressage and show jumping</a:t>
            </a:r>
          </a:p>
          <a:p>
            <a:pPr marL="285750" indent="-285750">
              <a:buFont typeface="Arial" charset="0"/>
              <a:buChar char="•"/>
            </a:pPr>
            <a:endParaRPr lang="en-US" smtClean="0"/>
          </a:p>
        </p:txBody>
      </p:sp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1600200"/>
            <a:ext cx="41465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Appaloosa</a:t>
            </a:r>
            <a:endParaRPr lang="en-US" sz="5400" dirty="0"/>
          </a:p>
        </p:txBody>
      </p:sp>
      <p:sp>
        <p:nvSpPr>
          <p:cNvPr id="40963" name="Text Placeholder 5"/>
          <p:cNvSpPr>
            <a:spLocks noGrp="1"/>
          </p:cNvSpPr>
          <p:nvPr>
            <p:ph sz="quarter" idx="14"/>
          </p:nvPr>
        </p:nvSpPr>
        <p:spPr>
          <a:xfrm>
            <a:off x="76200" y="1295400"/>
            <a:ext cx="4724400" cy="38766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Developed by the Nez Perce people of the Northwest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Distinctive characteristics: mottled skin, eye encircled by white, hooves are narrowly striped vertically in black and white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General purpose riding horse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1524000"/>
            <a:ext cx="37719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Arabian</a:t>
            </a:r>
            <a:endParaRPr lang="en-US" sz="5400" dirty="0"/>
          </a:p>
        </p:txBody>
      </p:sp>
      <p:pic>
        <p:nvPicPr>
          <p:cNvPr id="41987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371600"/>
            <a:ext cx="3848100" cy="3614738"/>
          </a:xfrm>
        </p:spPr>
      </p:pic>
      <p:sp>
        <p:nvSpPr>
          <p:cNvPr id="41988" name="Text Placeholder 3"/>
          <p:cNvSpPr>
            <a:spLocks noGrp="1"/>
          </p:cNvSpPr>
          <p:nvPr>
            <p:ph sz="quarter" idx="14"/>
          </p:nvPr>
        </p:nvSpPr>
        <p:spPr>
          <a:xfrm>
            <a:off x="152400" y="1219200"/>
            <a:ext cx="4495800" cy="38766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Developed on the Arabian Penisula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Distinctive head shape and high tail carriage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General purpose horse that excels in endurance riding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35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Dutch </a:t>
            </a:r>
            <a:r>
              <a:rPr lang="en-US" sz="4800" dirty="0" err="1" smtClean="0"/>
              <a:t>Warmblood</a:t>
            </a:r>
            <a:endParaRPr lang="en-US" sz="4800" dirty="0"/>
          </a:p>
        </p:txBody>
      </p:sp>
      <p:sp>
        <p:nvSpPr>
          <p:cNvPr id="43011" name="Text Placeholder 3"/>
          <p:cNvSpPr>
            <a:spLocks noGrp="1"/>
          </p:cNvSpPr>
          <p:nvPr>
            <p:ph sz="quarter" idx="14"/>
          </p:nvPr>
        </p:nvSpPr>
        <p:spPr>
          <a:xfrm>
            <a:off x="152400" y="1524000"/>
            <a:ext cx="4267200" cy="38766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Developed in the Netherlands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Warmblood type – cross of light and draft horse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Excel in dressage and jumping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"/>
          <a:stretch>
            <a:fillRect/>
          </a:stretch>
        </p:blipFill>
        <p:spPr bwMode="auto">
          <a:xfrm>
            <a:off x="4876800" y="1600200"/>
            <a:ext cx="4038600" cy="286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988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err="1" smtClean="0"/>
              <a:t>Fresian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482725"/>
            <a:ext cx="3962400" cy="3876675"/>
          </a:xfrm>
        </p:spPr>
        <p:txBody>
          <a:bodyPr rtlCol="0">
            <a:normAutofit lnSpcReduction="1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US" sz="2800" dirty="0" smtClean="0"/>
              <a:t>Developed in the Netherlands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sz="2800" dirty="0" smtClean="0"/>
              <a:t>Black horses with long, thick, wavy manes and tails,  and feathers on lower legs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sz="2800" dirty="0" smtClean="0"/>
              <a:t>High-stepping trot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sz="2800" dirty="0" smtClean="0"/>
              <a:t>Used in harness and dressage</a:t>
            </a:r>
            <a:endParaRPr lang="en-US" sz="2800" dirty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1524000"/>
            <a:ext cx="428148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Objectives</a:t>
            </a:r>
            <a:endParaRPr lang="en-US" sz="5400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343400"/>
          </a:xfrm>
        </p:spPr>
        <p:txBody>
          <a:bodyPr/>
          <a:lstStyle/>
          <a:p>
            <a:r>
              <a:rPr lang="en-US" sz="2800" smtClean="0">
                <a:hlinkClick r:id="rId2" action="ppaction://hlinksldjump"/>
              </a:rPr>
              <a:t>Terminology</a:t>
            </a:r>
            <a:endParaRPr lang="en-US" sz="2800" smtClean="0"/>
          </a:p>
          <a:p>
            <a:r>
              <a:rPr lang="en-US" sz="2800" smtClean="0">
                <a:hlinkClick r:id="rId3" action="ppaction://hlinksldjump"/>
              </a:rPr>
              <a:t>Breeds</a:t>
            </a:r>
            <a:endParaRPr lang="en-US" sz="2800" smtClean="0"/>
          </a:p>
          <a:p>
            <a:r>
              <a:rPr lang="en-US" sz="2800" smtClean="0">
                <a:hlinkClick r:id="rId4" action="ppaction://hlinksldjump"/>
              </a:rPr>
              <a:t>Management Practices</a:t>
            </a:r>
            <a:endParaRPr lang="en-US" sz="2800" smtClean="0"/>
          </a:p>
          <a:p>
            <a:r>
              <a:rPr lang="en-US" sz="2800" smtClean="0"/>
              <a:t>Feeding and Nutrition</a:t>
            </a:r>
          </a:p>
          <a:p>
            <a:r>
              <a:rPr lang="en-US" sz="2800" smtClean="0"/>
              <a:t>Animal Behavior</a:t>
            </a:r>
          </a:p>
          <a:p>
            <a:r>
              <a:rPr lang="en-US" sz="2800" smtClean="0"/>
              <a:t>Animal Growth and Development</a:t>
            </a:r>
          </a:p>
          <a:p>
            <a:r>
              <a:rPr lang="en-US" sz="2800" smtClean="0"/>
              <a:t>Animal Health</a:t>
            </a:r>
          </a:p>
          <a:p>
            <a:r>
              <a:rPr lang="en-US" sz="2800" smtClean="0"/>
              <a:t>Selection of Horses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988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Hanoverian</a:t>
            </a:r>
            <a:endParaRPr lang="en-US" sz="5400" dirty="0"/>
          </a:p>
        </p:txBody>
      </p:sp>
      <p:sp>
        <p:nvSpPr>
          <p:cNvPr id="45059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447800"/>
            <a:ext cx="3962400" cy="3876675"/>
          </a:xfrm>
        </p:spPr>
        <p:txBody>
          <a:bodyPr/>
          <a:lstStyle/>
          <a:p>
            <a:r>
              <a:rPr lang="en-US" sz="2800" smtClean="0"/>
              <a:t>Developed in Germany</a:t>
            </a:r>
          </a:p>
          <a:p>
            <a:r>
              <a:rPr lang="en-US" sz="2800" smtClean="0"/>
              <a:t>Warmblood</a:t>
            </a:r>
          </a:p>
          <a:p>
            <a:r>
              <a:rPr lang="en-US" sz="2800" smtClean="0"/>
              <a:t>Popular Olympic mount</a:t>
            </a:r>
          </a:p>
          <a:p>
            <a:r>
              <a:rPr lang="en-US" sz="2800" smtClean="0"/>
              <a:t>Used for dressage, jumping, and eventing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0" y="1524000"/>
            <a:ext cx="44894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err="1" smtClean="0"/>
              <a:t>Lipizzan</a:t>
            </a:r>
            <a:endParaRPr lang="en-US" sz="5400" dirty="0"/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524000"/>
            <a:ext cx="4038600" cy="3876675"/>
          </a:xfrm>
        </p:spPr>
        <p:txBody>
          <a:bodyPr/>
          <a:lstStyle/>
          <a:p>
            <a:r>
              <a:rPr lang="en-US" sz="2800" smtClean="0"/>
              <a:t>Developed in Austria</a:t>
            </a:r>
          </a:p>
          <a:p>
            <a:r>
              <a:rPr lang="en-US" sz="2800" smtClean="0"/>
              <a:t>Born dark, bay or black, and become progressively grayer with age</a:t>
            </a:r>
          </a:p>
          <a:p>
            <a:r>
              <a:rPr lang="en-US" sz="2800" smtClean="0"/>
              <a:t>Known for classical dressage, specifically “airs above the ground”</a:t>
            </a:r>
          </a:p>
        </p:txBody>
      </p:sp>
      <p:pic>
        <p:nvPicPr>
          <p:cNvPr id="4" name="He can fly!!! -o).wmv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638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Mustang</a:t>
            </a:r>
            <a:endParaRPr lang="en-US" sz="5400" dirty="0"/>
          </a:p>
        </p:txBody>
      </p:sp>
      <p:sp>
        <p:nvSpPr>
          <p:cNvPr id="47107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447800"/>
            <a:ext cx="4114800" cy="3876675"/>
          </a:xfrm>
        </p:spPr>
        <p:txBody>
          <a:bodyPr/>
          <a:lstStyle/>
          <a:p>
            <a:r>
              <a:rPr lang="en-US" sz="2800" smtClean="0"/>
              <a:t>Descendants of horses brought to America by the Spanish</a:t>
            </a:r>
          </a:p>
          <a:p>
            <a:r>
              <a:rPr lang="en-US" sz="2800" smtClean="0"/>
              <a:t>Can be any color</a:t>
            </a:r>
          </a:p>
          <a:p>
            <a:r>
              <a:rPr lang="en-US" sz="2800" smtClean="0"/>
              <a:t>Small (no more than 15 hands), tough horse</a:t>
            </a:r>
          </a:p>
          <a:p>
            <a:endParaRPr lang="en-US" sz="2800" smtClean="0"/>
          </a:p>
          <a:p>
            <a:endParaRPr lang="en-US" sz="2800" smtClean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2209800"/>
            <a:ext cx="43688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Paso </a:t>
            </a:r>
            <a:r>
              <a:rPr lang="en-US" sz="5400" dirty="0" err="1" smtClean="0"/>
              <a:t>fino</a:t>
            </a:r>
            <a:endParaRPr lang="en-US" sz="5400" dirty="0"/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524000"/>
            <a:ext cx="4572000" cy="3876675"/>
          </a:xfrm>
        </p:spPr>
        <p:txBody>
          <a:bodyPr/>
          <a:lstStyle/>
          <a:p>
            <a:r>
              <a:rPr lang="en-US" sz="2800" smtClean="0"/>
              <a:t>Developed in Latin America</a:t>
            </a:r>
          </a:p>
          <a:p>
            <a:r>
              <a:rPr lang="en-US" sz="2800" smtClean="0"/>
              <a:t>Smaller horse (average 15 hands) of any color</a:t>
            </a:r>
          </a:p>
          <a:p>
            <a:r>
              <a:rPr lang="en-US" sz="2800" smtClean="0"/>
              <a:t>General purpose riding horse</a:t>
            </a:r>
          </a:p>
          <a:p>
            <a:r>
              <a:rPr lang="en-US" sz="2800" smtClean="0"/>
              <a:t>Distinguished by their 4-beat lateral gait</a:t>
            </a:r>
          </a:p>
        </p:txBody>
      </p:sp>
      <p:pic>
        <p:nvPicPr>
          <p:cNvPr id="8" name="El Aguila de San Felipe - Paso Fino Stallion at Exhibition (1).wmv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American Quarter Horse</a:t>
            </a:r>
            <a:endParaRPr lang="en-US" sz="4800" dirty="0"/>
          </a:p>
        </p:txBody>
      </p:sp>
      <p:sp>
        <p:nvSpPr>
          <p:cNvPr id="49155" name="Text Placeholder 3"/>
          <p:cNvSpPr>
            <a:spLocks noGrp="1"/>
          </p:cNvSpPr>
          <p:nvPr>
            <p:ph sz="quarter" idx="13"/>
          </p:nvPr>
        </p:nvSpPr>
        <p:spPr>
          <a:xfrm>
            <a:off x="76200" y="1447800"/>
            <a:ext cx="4572000" cy="38766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Developed in the United States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Compact, stocky, and well-muscled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Highly versatile riding horse with great speed over short distances</a:t>
            </a: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895725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Tennessee  Walking Horse</a:t>
            </a:r>
            <a:endParaRPr lang="en-US" sz="4800" dirty="0"/>
          </a:p>
        </p:txBody>
      </p:sp>
      <p:sp>
        <p:nvSpPr>
          <p:cNvPr id="50179" name="Text Placeholder 3"/>
          <p:cNvSpPr>
            <a:spLocks noGrp="1"/>
          </p:cNvSpPr>
          <p:nvPr>
            <p:ph sz="quarter" idx="14"/>
          </p:nvPr>
        </p:nvSpPr>
        <p:spPr>
          <a:xfrm>
            <a:off x="152400" y="1219200"/>
            <a:ext cx="4343400" cy="38766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3200" smtClean="0"/>
              <a:t>Developed in the Southern United States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smtClean="0"/>
              <a:t>Trail and pleasure riding horse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smtClean="0"/>
              <a:t>Known for naturally over-striding and their 4-beat “running walk”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"/>
          <a:stretch>
            <a:fillRect/>
          </a:stretch>
        </p:blipFill>
        <p:spPr bwMode="auto">
          <a:xfrm>
            <a:off x="5091113" y="1371600"/>
            <a:ext cx="38258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Thoroughbred</a:t>
            </a:r>
            <a:endParaRPr lang="en-US" sz="5400" dirty="0"/>
          </a:p>
        </p:txBody>
      </p:sp>
      <p:pic>
        <p:nvPicPr>
          <p:cNvPr id="51203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371600"/>
            <a:ext cx="3657600" cy="2879725"/>
          </a:xfrm>
        </p:spPr>
      </p:pic>
      <p:sp>
        <p:nvSpPr>
          <p:cNvPr id="51204" name="Text Placeholder 3"/>
          <p:cNvSpPr>
            <a:spLocks noGrp="1"/>
          </p:cNvSpPr>
          <p:nvPr>
            <p:ph sz="quarter" idx="14"/>
          </p:nvPr>
        </p:nvSpPr>
        <p:spPr>
          <a:xfrm>
            <a:off x="152400" y="1219200"/>
            <a:ext cx="3886200" cy="419100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Developed in England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High withered, lean body, with long legs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Typically bay, brown, black, or gray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Bred for agility and speed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00200"/>
            <a:ext cx="8229600" cy="1905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dirty="0" smtClean="0"/>
              <a:t>Draft Breeds</a:t>
            </a:r>
            <a:br>
              <a:rPr lang="en-US" sz="7200" dirty="0" smtClean="0"/>
            </a:br>
            <a:r>
              <a:rPr lang="en-US" sz="5300" dirty="0" smtClean="0"/>
              <a:t>working horses</a:t>
            </a:r>
            <a:endParaRPr lang="en-US" sz="53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0163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Belgian</a:t>
            </a:r>
            <a:endParaRPr lang="en-US" sz="5400" dirty="0"/>
          </a:p>
        </p:txBody>
      </p:sp>
      <p:sp>
        <p:nvSpPr>
          <p:cNvPr id="53251" name="Text Placeholder 5"/>
          <p:cNvSpPr>
            <a:spLocks noGrp="1"/>
          </p:cNvSpPr>
          <p:nvPr>
            <p:ph sz="quarter" idx="14"/>
          </p:nvPr>
        </p:nvSpPr>
        <p:spPr>
          <a:xfrm>
            <a:off x="76200" y="1371600"/>
            <a:ext cx="4648200" cy="426720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Developed in Belgium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Predominant color is light sorrel with flaxen mane and tail.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16.2 – 18 hands, 1800 – 2200 lbs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The strongest of the draft breeds with less leg action than other draft breeds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4144963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Clydesdale</a:t>
            </a:r>
            <a:endParaRPr lang="en-US" sz="5400" dirty="0"/>
          </a:p>
        </p:txBody>
      </p:sp>
      <p:sp>
        <p:nvSpPr>
          <p:cNvPr id="54275" name="Text Placeholder 3"/>
          <p:cNvSpPr>
            <a:spLocks noGrp="1"/>
          </p:cNvSpPr>
          <p:nvPr>
            <p:ph sz="quarter" idx="13"/>
          </p:nvPr>
        </p:nvSpPr>
        <p:spPr>
          <a:xfrm>
            <a:off x="76200" y="1524000"/>
            <a:ext cx="4953000" cy="396240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Developed in Scotland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Bay with extensive white markings and “feathering” on the lower legs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16 - 18 hands, 1800 - 2000 lbs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Active gaits</a:t>
            </a: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676400"/>
            <a:ext cx="372427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057400"/>
            <a:ext cx="7772400" cy="1362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dirty="0" smtClean="0"/>
              <a:t>Terminology</a:t>
            </a:r>
            <a:endParaRPr lang="en-US" sz="7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Percheron</a:t>
            </a:r>
            <a:endParaRPr lang="en-US" sz="5400" dirty="0"/>
          </a:p>
        </p:txBody>
      </p:sp>
      <p:sp>
        <p:nvSpPr>
          <p:cNvPr id="55299" name="Text Placeholder 3"/>
          <p:cNvSpPr>
            <a:spLocks noGrp="1"/>
          </p:cNvSpPr>
          <p:nvPr>
            <p:ph sz="quarter" idx="14"/>
          </p:nvPr>
        </p:nvSpPr>
        <p:spPr>
          <a:xfrm>
            <a:off x="152400" y="1371600"/>
            <a:ext cx="4191000" cy="3983038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Developed in France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Usually black and gray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16.2 – 18 hands, 1900 – 2600 lbs</a:t>
            </a:r>
          </a:p>
          <a:p>
            <a:pPr marL="285750" indent="-285750">
              <a:buFont typeface="Arial" charset="0"/>
              <a:buChar char="•"/>
            </a:pPr>
            <a:endParaRPr lang="en-US" sz="2800" smtClean="0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4038600" cy="390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Shire</a:t>
            </a:r>
            <a:endParaRPr lang="en-US" sz="5400" dirty="0"/>
          </a:p>
        </p:txBody>
      </p:sp>
      <p:sp>
        <p:nvSpPr>
          <p:cNvPr id="5632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536700"/>
            <a:ext cx="4267200" cy="3876675"/>
          </a:xfrm>
        </p:spPr>
        <p:txBody>
          <a:bodyPr/>
          <a:lstStyle/>
          <a:p>
            <a:r>
              <a:rPr lang="en-US" sz="2800" smtClean="0"/>
              <a:t>Developed in England</a:t>
            </a:r>
          </a:p>
          <a:p>
            <a:r>
              <a:rPr lang="en-US" sz="2800" smtClean="0"/>
              <a:t>Black, bay, or gray</a:t>
            </a:r>
          </a:p>
          <a:p>
            <a:r>
              <a:rPr lang="en-US" sz="2800" smtClean="0"/>
              <a:t>Average of 17.2 hands</a:t>
            </a:r>
          </a:p>
          <a:p>
            <a:r>
              <a:rPr lang="en-US" sz="2800" smtClean="0"/>
              <a:t>Holds the record for the largest horse</a:t>
            </a:r>
          </a:p>
          <a:p>
            <a:endParaRPr lang="en-US" sz="2800" smtClean="0"/>
          </a:p>
        </p:txBody>
      </p:sp>
      <p:pic>
        <p:nvPicPr>
          <p:cNvPr id="563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0" b="101"/>
          <a:stretch>
            <a:fillRect/>
          </a:stretch>
        </p:blipFill>
        <p:spPr bwMode="auto">
          <a:xfrm>
            <a:off x="5334000" y="1524000"/>
            <a:ext cx="3578225" cy="386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76400"/>
            <a:ext cx="8001000" cy="1524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dirty="0" smtClean="0"/>
              <a:t>Pony Breeds</a:t>
            </a:r>
            <a:endParaRPr lang="en-US" sz="7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7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Shetland</a:t>
            </a:r>
            <a:r>
              <a:rPr lang="en-US" sz="4400" dirty="0" smtClean="0"/>
              <a:t> </a:t>
            </a:r>
            <a:r>
              <a:rPr lang="en-US" sz="5400" dirty="0" smtClean="0"/>
              <a:t>Pony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>
          <a:xfrm>
            <a:off x="152400" y="1295400"/>
            <a:ext cx="4343400" cy="3962400"/>
          </a:xfrm>
        </p:spPr>
        <p:txBody>
          <a:bodyPr rtlCol="0">
            <a:normAutofit lnSpcReduction="10000"/>
          </a:bodyPr>
          <a:lstStyle/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Originating in the Shetland Islands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Maximum height of 11.2 hands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Dished face with long, thick manes and tails and double coat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Used </a:t>
            </a:r>
            <a:r>
              <a:rPr lang="en-US" sz="2800" dirty="0"/>
              <a:t>for riding and driving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Strongest of all pony breeds</a:t>
            </a: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403225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3338"/>
            <a:ext cx="88392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Welsh Pony – riding Type</a:t>
            </a:r>
            <a:endParaRPr lang="en-US" sz="5400" dirty="0"/>
          </a:p>
        </p:txBody>
      </p:sp>
      <p:pic>
        <p:nvPicPr>
          <p:cNvPr id="5939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524000"/>
            <a:ext cx="3943350" cy="3440113"/>
          </a:xfrm>
        </p:spPr>
      </p:pic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>
          <a:xfrm>
            <a:off x="152400" y="1447800"/>
            <a:ext cx="4648200" cy="4114800"/>
          </a:xfrm>
        </p:spPr>
        <p:txBody>
          <a:bodyPr rtlCol="0">
            <a:normAutofit lnSpcReduction="10000"/>
          </a:bodyPr>
          <a:lstStyle/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Originated in Wales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Maximum height 14.2 hands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Small dished-faced head with large eye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Athletic horse with elegant movement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Popular pleasure riding, driving, showing, and jumping horse</a:t>
            </a:r>
          </a:p>
          <a:p>
            <a:pPr indent="-274320"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Miniature Horse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>
          <a:xfrm>
            <a:off x="228600" y="1371600"/>
            <a:ext cx="4343400" cy="4038600"/>
          </a:xfrm>
        </p:spPr>
        <p:txBody>
          <a:bodyPr rtlCol="0">
            <a:noAutofit/>
          </a:bodyPr>
          <a:lstStyle/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Developed in Europe for nobility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9.2 hands and under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Should exhibit same physical characteristics of a horse relative to body size</a:t>
            </a:r>
          </a:p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800" dirty="0"/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85913"/>
            <a:ext cx="3867150" cy="283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0" y="2133600"/>
            <a:ext cx="77724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dirty="0" smtClean="0"/>
              <a:t>Color Breeds</a:t>
            </a:r>
            <a:endParaRPr lang="en-US" sz="7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>American Paint Horse</a:t>
            </a:r>
            <a:endParaRPr lang="en-US" sz="4000" dirty="0"/>
          </a:p>
        </p:txBody>
      </p:sp>
      <p:sp>
        <p:nvSpPr>
          <p:cNvPr id="62467" name="Text Placeholder 3"/>
          <p:cNvSpPr>
            <a:spLocks noGrp="1"/>
          </p:cNvSpPr>
          <p:nvPr>
            <p:ph sz="quarter" idx="14"/>
          </p:nvPr>
        </p:nvSpPr>
        <p:spPr>
          <a:xfrm>
            <a:off x="228600" y="1447800"/>
            <a:ext cx="4724400" cy="38766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Developed in the United States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General purpose riding horse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Stock horse conformation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Two basic color patterns: tobiano and overo </a:t>
            </a:r>
          </a:p>
        </p:txBody>
      </p:sp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1600200"/>
            <a:ext cx="387985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35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Buckskin</a:t>
            </a:r>
            <a:endParaRPr lang="en-US" sz="5400" dirty="0"/>
          </a:p>
        </p:txBody>
      </p:sp>
      <p:sp>
        <p:nvSpPr>
          <p:cNvPr id="63491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536700"/>
            <a:ext cx="4267200" cy="3876675"/>
          </a:xfrm>
        </p:spPr>
        <p:txBody>
          <a:bodyPr/>
          <a:lstStyle/>
          <a:p>
            <a:r>
              <a:rPr lang="en-US" sz="2800" smtClean="0"/>
              <a:t>Tan or gold colored coat with no primitive markings (dorsal stripe, shoulder stripes, zebra striping)</a:t>
            </a:r>
          </a:p>
          <a:p>
            <a:endParaRPr lang="en-US" smtClean="0"/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62113"/>
            <a:ext cx="411321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988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Palomino</a:t>
            </a:r>
            <a:endParaRPr lang="en-US" sz="5400" dirty="0"/>
          </a:p>
        </p:txBody>
      </p:sp>
      <p:pic>
        <p:nvPicPr>
          <p:cNvPr id="6451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420813"/>
            <a:ext cx="4121150" cy="3322637"/>
          </a:xfrm>
        </p:spPr>
      </p:pic>
      <p:sp>
        <p:nvSpPr>
          <p:cNvPr id="64516" name="Text Placeholder 3"/>
          <p:cNvSpPr>
            <a:spLocks noGrp="1"/>
          </p:cNvSpPr>
          <p:nvPr>
            <p:ph sz="quarter" idx="14"/>
          </p:nvPr>
        </p:nvSpPr>
        <p:spPr>
          <a:xfrm>
            <a:off x="152400" y="1295400"/>
            <a:ext cx="4191000" cy="38766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From the United States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Any body type horse with golden body and white mane and tail</a:t>
            </a:r>
          </a:p>
        </p:txBody>
      </p:sp>
      <p:sp>
        <p:nvSpPr>
          <p:cNvPr id="64517" name="Rectangle 2"/>
          <p:cNvSpPr>
            <a:spLocks noChangeArrowheads="1"/>
          </p:cNvSpPr>
          <p:nvPr/>
        </p:nvSpPr>
        <p:spPr bwMode="auto">
          <a:xfrm>
            <a:off x="152400" y="6248400"/>
            <a:ext cx="242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hlinkClick r:id="rId3" action="ppaction://hlinksldjump"/>
              </a:rPr>
              <a:t>Back to Objectives</a:t>
            </a:r>
            <a:endParaRPr lang="en-U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Stallion</a:t>
            </a:r>
            <a:endParaRPr lang="en-US" sz="5400" dirty="0"/>
          </a:p>
        </p:txBody>
      </p:sp>
      <p:pic>
        <p:nvPicPr>
          <p:cNvPr id="28675" name="Content Placeholder 1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447800"/>
            <a:ext cx="3581400" cy="4152900"/>
          </a:xfrm>
        </p:spPr>
      </p:pic>
      <p:sp>
        <p:nvSpPr>
          <p:cNvPr id="28676" name="Text Placeholder 10"/>
          <p:cNvSpPr>
            <a:spLocks noGrp="1"/>
          </p:cNvSpPr>
          <p:nvPr>
            <p:ph sz="quarter" idx="14"/>
          </p:nvPr>
        </p:nvSpPr>
        <p:spPr>
          <a:xfrm>
            <a:off x="152400" y="1295400"/>
            <a:ext cx="3657600" cy="38766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Sexually mature male</a:t>
            </a:r>
          </a:p>
        </p:txBody>
      </p:sp>
      <p:sp>
        <p:nvSpPr>
          <p:cNvPr id="28677" name="TextBox 1"/>
          <p:cNvSpPr txBox="1">
            <a:spLocks noChangeArrowheads="1"/>
          </p:cNvSpPr>
          <p:nvPr/>
        </p:nvSpPr>
        <p:spPr bwMode="auto">
          <a:xfrm>
            <a:off x="4800600" y="5561013"/>
            <a:ext cx="358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sz="2400"/>
              <a:t>Arabian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57400"/>
            <a:ext cx="8991600" cy="136207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Management Practices</a:t>
            </a:r>
            <a:endParaRPr lang="en-US" sz="5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28600"/>
            <a:ext cx="91440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Methods of Identification</a:t>
            </a:r>
            <a:endParaRPr lang="en-US" sz="4800" dirty="0"/>
          </a:p>
        </p:txBody>
      </p:sp>
      <p:sp>
        <p:nvSpPr>
          <p:cNvPr id="66563" name="Content Placeholder 4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r>
              <a:rPr lang="en-US" sz="2800" smtClean="0"/>
              <a:t>Freeze branding</a:t>
            </a:r>
          </a:p>
          <a:p>
            <a:r>
              <a:rPr lang="en-US" sz="2800" smtClean="0"/>
              <a:t>Hot Iron Branding</a:t>
            </a:r>
          </a:p>
          <a:p>
            <a:r>
              <a:rPr lang="en-US" sz="2800" smtClean="0"/>
              <a:t>Lip Tattooing</a:t>
            </a:r>
          </a:p>
          <a:p>
            <a:r>
              <a:rPr lang="en-US" sz="2800" smtClean="0"/>
              <a:t>Chestnuts</a:t>
            </a:r>
          </a:p>
          <a:p>
            <a:r>
              <a:rPr lang="en-US" sz="2800" smtClean="0"/>
              <a:t>Micro-Chipping</a:t>
            </a:r>
          </a:p>
          <a:p>
            <a:r>
              <a:rPr lang="en-US" sz="2800" smtClean="0"/>
              <a:t>Color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Freeze Branding</a:t>
            </a:r>
            <a:endParaRPr lang="en-US" sz="5400" dirty="0"/>
          </a:p>
        </p:txBody>
      </p:sp>
      <p:sp>
        <p:nvSpPr>
          <p:cNvPr id="67587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371600"/>
            <a:ext cx="3657600" cy="3876675"/>
          </a:xfrm>
        </p:spPr>
        <p:txBody>
          <a:bodyPr/>
          <a:lstStyle/>
          <a:p>
            <a:r>
              <a:rPr lang="en-US" sz="2800" smtClean="0"/>
              <a:t>Irons cooled in liquid nitrogen and placed on the skin 8-16 seconds to kill skin pigment cells or hair growth follicle on light colored horses.</a:t>
            </a:r>
          </a:p>
        </p:txBody>
      </p:sp>
      <p:pic>
        <p:nvPicPr>
          <p:cNvPr id="67588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447800"/>
            <a:ext cx="4327525" cy="28829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Hot Iron Branding</a:t>
            </a:r>
            <a:endParaRPr lang="en-US" sz="5400" dirty="0"/>
          </a:p>
        </p:txBody>
      </p:sp>
      <p:sp>
        <p:nvSpPr>
          <p:cNvPr id="68611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676400"/>
            <a:ext cx="3657600" cy="3876675"/>
          </a:xfrm>
        </p:spPr>
        <p:txBody>
          <a:bodyPr/>
          <a:lstStyle/>
          <a:p>
            <a:r>
              <a:rPr lang="en-US" sz="2800" smtClean="0"/>
              <a:t>Use of a heated piece of metal to impart a permanent identifying mark.</a:t>
            </a:r>
          </a:p>
        </p:txBody>
      </p:sp>
      <p:pic>
        <p:nvPicPr>
          <p:cNvPr id="68612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752600"/>
            <a:ext cx="4171950" cy="3128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Lip Tattooing</a:t>
            </a:r>
            <a:endParaRPr lang="en-US" sz="5400" dirty="0"/>
          </a:p>
        </p:txBody>
      </p:sp>
      <p:sp>
        <p:nvSpPr>
          <p:cNvPr id="69635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143000"/>
            <a:ext cx="4800600" cy="4419600"/>
          </a:xfrm>
        </p:spPr>
        <p:txBody>
          <a:bodyPr/>
          <a:lstStyle/>
          <a:p>
            <a:r>
              <a:rPr lang="en-US" sz="2800" smtClean="0"/>
              <a:t>The Jockey Club, responsible for all Thoroughbred registrations requires a horse to be tattooed on the upper lip with its permanent registration number prior to or upon its first start at a racetrack.</a:t>
            </a:r>
          </a:p>
        </p:txBody>
      </p:sp>
      <p:pic>
        <p:nvPicPr>
          <p:cNvPr id="69636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143000"/>
            <a:ext cx="2909888" cy="457358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Chestnuts</a:t>
            </a:r>
            <a:endParaRPr lang="en-US" sz="5400" dirty="0"/>
          </a:p>
        </p:txBody>
      </p:sp>
      <p:sp>
        <p:nvSpPr>
          <p:cNvPr id="70659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524000"/>
            <a:ext cx="4953000" cy="3876675"/>
          </a:xfrm>
        </p:spPr>
        <p:txBody>
          <a:bodyPr/>
          <a:lstStyle/>
          <a:p>
            <a:r>
              <a:rPr lang="en-US" sz="2800" smtClean="0"/>
              <a:t>Dark oval-shaped areas on the insides of the hocks and just above the knees.</a:t>
            </a:r>
          </a:p>
          <a:p>
            <a:r>
              <a:rPr lang="en-US" sz="2800" smtClean="0"/>
              <a:t>Unique identifier similar to fingerprints in humans</a:t>
            </a:r>
          </a:p>
        </p:txBody>
      </p:sp>
      <p:pic>
        <p:nvPicPr>
          <p:cNvPr id="70660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1524000"/>
            <a:ext cx="2790825" cy="430847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Micro-Chipping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168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371600"/>
            <a:ext cx="4343400" cy="3876675"/>
          </a:xfrm>
        </p:spPr>
        <p:txBody>
          <a:bodyPr/>
          <a:lstStyle/>
          <a:p>
            <a:r>
              <a:rPr lang="en-US" sz="2800" smtClean="0"/>
              <a:t>Implantation of a computer microchip encoded with the individual’s registration number.</a:t>
            </a:r>
          </a:p>
        </p:txBody>
      </p:sp>
      <p:pic>
        <p:nvPicPr>
          <p:cNvPr id="7168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3810000"/>
            <a:ext cx="2552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524000"/>
            <a:ext cx="3657600" cy="274955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Color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536700"/>
            <a:ext cx="4114800" cy="3876675"/>
          </a:xfrm>
        </p:spPr>
        <p:txBody>
          <a:bodyPr rtlCol="0">
            <a:normAutofit lnSpcReduction="1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US" sz="2800" dirty="0" smtClean="0"/>
              <a:t>Most common means of identification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sz="2800" dirty="0" smtClean="0"/>
              <a:t>Includes white color markings and other unique features such as hair whorls and scars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sz="2800" dirty="0" smtClean="0"/>
              <a:t>Some breeds are established based on color</a:t>
            </a:r>
            <a:endParaRPr lang="en-US" dirty="0" smtClean="0"/>
          </a:p>
        </p:txBody>
      </p:sp>
      <p:pic>
        <p:nvPicPr>
          <p:cNvPr id="72708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600200"/>
            <a:ext cx="4552950" cy="364331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Horse Color</a:t>
            </a:r>
            <a:endParaRPr lang="en-US" sz="4800" dirty="0"/>
          </a:p>
        </p:txBody>
      </p:sp>
      <p:sp>
        <p:nvSpPr>
          <p:cNvPr id="73731" name="Content Placeholder 5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3733800"/>
          </a:xfrm>
        </p:spPr>
        <p:txBody>
          <a:bodyPr/>
          <a:lstStyle/>
          <a:p>
            <a:r>
              <a:rPr lang="en-US" sz="2800" smtClean="0"/>
              <a:t>Is the sum of body color and point color.</a:t>
            </a:r>
          </a:p>
          <a:p>
            <a:r>
              <a:rPr lang="en-US" sz="2800" smtClean="0"/>
              <a:t>Points are the mane, tail, lower legs, and ear rims.</a:t>
            </a:r>
          </a:p>
          <a:p>
            <a:r>
              <a:rPr lang="en-US" sz="2800" smtClean="0"/>
              <a:t>The lower leg is the most accurate indication of point color since mane and tail may fade.</a:t>
            </a:r>
          </a:p>
          <a:p>
            <a:r>
              <a:rPr lang="en-US" sz="2800" smtClean="0"/>
              <a:t>Horse colors can be broken into two main categories: with black points and without black points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676400"/>
            <a:ext cx="8153400" cy="1524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>Colors Without Black Points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5"/>
            <a:ext cx="3886200" cy="18256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635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Mare</a:t>
            </a:r>
            <a:endParaRPr lang="en-US" sz="5400" dirty="0"/>
          </a:p>
        </p:txBody>
      </p:sp>
      <p:pic>
        <p:nvPicPr>
          <p:cNvPr id="29699" name="Content Placeholder 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447800"/>
            <a:ext cx="4191000" cy="3132138"/>
          </a:xfrm>
        </p:spPr>
      </p:pic>
      <p:sp>
        <p:nvSpPr>
          <p:cNvPr id="29700" name="Text Placeholder 5"/>
          <p:cNvSpPr>
            <a:spLocks noGrp="1"/>
          </p:cNvSpPr>
          <p:nvPr>
            <p:ph sz="quarter" idx="14"/>
          </p:nvPr>
        </p:nvSpPr>
        <p:spPr>
          <a:xfrm>
            <a:off x="76200" y="1295400"/>
            <a:ext cx="4343400" cy="38766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A sexually mature female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A female who has foaled or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A female 4 years of age or older.</a:t>
            </a:r>
          </a:p>
        </p:txBody>
      </p:sp>
      <p:sp>
        <p:nvSpPr>
          <p:cNvPr id="29701" name="TextBox 2"/>
          <p:cNvSpPr txBox="1">
            <a:spLocks noChangeArrowheads="1"/>
          </p:cNvSpPr>
          <p:nvPr/>
        </p:nvSpPr>
        <p:spPr bwMode="auto">
          <a:xfrm>
            <a:off x="4724400" y="4572000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sz="2400"/>
              <a:t>Quarter Horse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Brown</a:t>
            </a:r>
            <a:endParaRPr lang="en-US" sz="4800" dirty="0"/>
          </a:p>
        </p:txBody>
      </p:sp>
      <p:sp>
        <p:nvSpPr>
          <p:cNvPr id="75779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447800"/>
            <a:ext cx="3962400" cy="3876675"/>
          </a:xfrm>
        </p:spPr>
        <p:txBody>
          <a:bodyPr/>
          <a:lstStyle/>
          <a:p>
            <a:r>
              <a:rPr lang="en-US" sz="2800" smtClean="0"/>
              <a:t>A black horse with tan highlights at the muzzle, flanks, underbelly, and girth areas.</a:t>
            </a:r>
          </a:p>
        </p:txBody>
      </p:sp>
      <p:pic>
        <p:nvPicPr>
          <p:cNvPr id="75780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600200"/>
            <a:ext cx="4651375" cy="30988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Chestnut/Sorrel</a:t>
            </a:r>
            <a:endParaRPr lang="en-US" sz="5400" dirty="0"/>
          </a:p>
        </p:txBody>
      </p:sp>
      <p:sp>
        <p:nvSpPr>
          <p:cNvPr id="7680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536700"/>
            <a:ext cx="4267200" cy="3876675"/>
          </a:xfrm>
        </p:spPr>
        <p:txBody>
          <a:bodyPr/>
          <a:lstStyle/>
          <a:p>
            <a:r>
              <a:rPr lang="en-US" sz="2800" smtClean="0"/>
              <a:t>Body any shade of red ranging from very dark(liver chestnut) to bright red(red sorrel) to very light red(blond sorrel).  </a:t>
            </a:r>
          </a:p>
        </p:txBody>
      </p:sp>
      <p:pic>
        <p:nvPicPr>
          <p:cNvPr id="768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224338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Gray</a:t>
            </a:r>
            <a:endParaRPr lang="en-US" sz="5400" dirty="0"/>
          </a:p>
        </p:txBody>
      </p:sp>
      <p:sp>
        <p:nvSpPr>
          <p:cNvPr id="77827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295400"/>
            <a:ext cx="4343400" cy="4117975"/>
          </a:xfrm>
        </p:spPr>
        <p:txBody>
          <a:bodyPr/>
          <a:lstStyle/>
          <a:p>
            <a:r>
              <a:rPr lang="en-US" sz="2800" smtClean="0"/>
              <a:t>A horse with black skin but white or mixed dark and white hairs. </a:t>
            </a:r>
          </a:p>
          <a:p>
            <a:r>
              <a:rPr lang="en-US" sz="2800" smtClean="0"/>
              <a:t>Can be born any color and lighten as they age</a:t>
            </a:r>
          </a:p>
          <a:p>
            <a:r>
              <a:rPr lang="en-US" sz="2800" smtClean="0"/>
              <a:t>Most will eventually gray out to either a complete white or a "fleabitten" hair coat. </a:t>
            </a:r>
          </a:p>
        </p:txBody>
      </p:sp>
      <p:pic>
        <p:nvPicPr>
          <p:cNvPr id="778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1524000"/>
            <a:ext cx="412273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4267200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295400"/>
            <a:ext cx="42926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1295400"/>
            <a:ext cx="438467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5" y="1306513"/>
            <a:ext cx="25971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6363" y="1295400"/>
            <a:ext cx="43338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sz="2800">
                <a:solidFill>
                  <a:srgbClr val="FFFFFF"/>
                </a:solidFill>
              </a:rPr>
              <a:t>“White-gray”: a completely white hair coat, but with underlying black skin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Patterns of Gray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7475" y="1295400"/>
            <a:ext cx="4343400" cy="2362200"/>
          </a:xfrm>
        </p:spPr>
        <p:txBody>
          <a:bodyPr/>
          <a:lstStyle/>
          <a:p>
            <a:r>
              <a:rPr lang="en-US" sz="2800" smtClean="0"/>
              <a:t>Steel gray: dark gray/silver coat</a:t>
            </a:r>
          </a:p>
          <a:p>
            <a:pPr lvl="1"/>
            <a:r>
              <a:rPr lang="en-US" sz="2400" smtClean="0"/>
              <a:t>An intermediate stage often seen in horses born black or dark bay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363" y="1306513"/>
            <a:ext cx="4343400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sz="2800">
                <a:solidFill>
                  <a:srgbClr val="FFFFFF"/>
                </a:solidFill>
              </a:rPr>
              <a:t>Dapple:  dark rings with lighter hairs on the inside of the ring, scattered over the entire body 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363" y="1295400"/>
            <a:ext cx="43338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sz="2800">
                <a:solidFill>
                  <a:srgbClr val="FFFFFF"/>
                </a:solidFill>
              </a:rPr>
              <a:t>Flea Bitten: a white hair coat with small speckles or "freckles" of red-colored hair throughout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build="p"/>
      <p:bldP spid="3" grpId="1" build="p"/>
      <p:bldP spid="7" grpId="0"/>
      <p:bldP spid="7" grpId="1"/>
      <p:bldP spid="8" grpId="0"/>
      <p:bldP spid="8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7848600" cy="1524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Color With Black points</a:t>
            </a:r>
            <a:endParaRPr lang="en-US" sz="4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0" y="3203575"/>
            <a:ext cx="3886200" cy="18256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Black</a:t>
            </a:r>
            <a:endParaRPr lang="en-US" sz="5400" dirty="0"/>
          </a:p>
        </p:txBody>
      </p:sp>
      <p:sp>
        <p:nvSpPr>
          <p:cNvPr id="80899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447800"/>
            <a:ext cx="3657600" cy="3876675"/>
          </a:xfrm>
        </p:spPr>
        <p:txBody>
          <a:bodyPr/>
          <a:lstStyle/>
          <a:p>
            <a:r>
              <a:rPr lang="en-US" sz="2800" smtClean="0"/>
              <a:t>Black points and black body</a:t>
            </a:r>
          </a:p>
          <a:p>
            <a:endParaRPr lang="en-US" smtClean="0"/>
          </a:p>
        </p:txBody>
      </p:sp>
      <p:pic>
        <p:nvPicPr>
          <p:cNvPr id="80900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76400"/>
            <a:ext cx="4191000" cy="35306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dirty="0" smtClean="0"/>
              <a:t>Bay</a:t>
            </a:r>
            <a:endParaRPr lang="en-US" sz="6000" dirty="0"/>
          </a:p>
        </p:txBody>
      </p:sp>
      <p:sp>
        <p:nvSpPr>
          <p:cNvPr id="8192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536700"/>
            <a:ext cx="4191000" cy="3876675"/>
          </a:xfrm>
        </p:spPr>
        <p:txBody>
          <a:bodyPr/>
          <a:lstStyle/>
          <a:p>
            <a:r>
              <a:rPr lang="en-US" sz="2800" smtClean="0"/>
              <a:t>bodies that are some shade of red from nearly yellow to nearly black</a:t>
            </a:r>
          </a:p>
          <a:p>
            <a:r>
              <a:rPr lang="en-US" sz="2800" smtClean="0"/>
              <a:t>the red hair usually gives the coat a brilliance and sheen</a:t>
            </a:r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4038600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988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Dun</a:t>
            </a:r>
            <a:endParaRPr lang="en-US" sz="5400" dirty="0"/>
          </a:p>
        </p:txBody>
      </p:sp>
      <p:sp>
        <p:nvSpPr>
          <p:cNvPr id="82947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219200"/>
            <a:ext cx="5105400" cy="3876675"/>
          </a:xfrm>
        </p:spPr>
        <p:txBody>
          <a:bodyPr/>
          <a:lstStyle/>
          <a:p>
            <a:r>
              <a:rPr lang="en-US" sz="2800" smtClean="0"/>
              <a:t>Body color ranging from sandy yellow to reddish-brown</a:t>
            </a:r>
          </a:p>
          <a:p>
            <a:r>
              <a:rPr lang="en-US" sz="2800" smtClean="0"/>
              <a:t>Primitive markings (dorsal stripe, shoulder stripes, zebra stripes on legs)</a:t>
            </a:r>
          </a:p>
          <a:p>
            <a:r>
              <a:rPr lang="en-US" sz="2800" smtClean="0"/>
              <a:t>Usually darker faces</a:t>
            </a:r>
          </a:p>
        </p:txBody>
      </p:sp>
      <p:pic>
        <p:nvPicPr>
          <p:cNvPr id="829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1447800"/>
            <a:ext cx="3429000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" b="-105"/>
          <a:stretch>
            <a:fillRect/>
          </a:stretch>
        </p:blipFill>
        <p:spPr bwMode="auto">
          <a:xfrm>
            <a:off x="4678363" y="1285875"/>
            <a:ext cx="4233862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1285875"/>
            <a:ext cx="4213225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1308100"/>
            <a:ext cx="4233862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Roan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143000"/>
            <a:ext cx="4724400" cy="2209800"/>
          </a:xfrm>
        </p:spPr>
        <p:txBody>
          <a:bodyPr/>
          <a:lstStyle/>
          <a:p>
            <a:r>
              <a:rPr lang="en-US" sz="2800" smtClean="0"/>
              <a:t>Roan:  an even mixture of colored and white hairs on the body, while the head and "points” are more solid-colored.</a:t>
            </a:r>
          </a:p>
          <a:p>
            <a:endParaRPr lang="en-US" sz="2800" smtClean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78363" y="4748213"/>
            <a:ext cx="42338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27305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spcBef>
                <a:spcPts val="700"/>
              </a:spcBef>
              <a:buClr>
                <a:srgbClr val="72A376"/>
              </a:buClr>
              <a:buSzPct val="85000"/>
              <a:buFont typeface="Wingdings 3" pitchFamily="18" charset="2"/>
              <a:buChar char=""/>
            </a:pPr>
            <a:r>
              <a:rPr lang="en-US" sz="2800">
                <a:solidFill>
                  <a:srgbClr val="FFFFFF"/>
                </a:solidFill>
              </a:rPr>
              <a:t>Blue roan – black base coat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56138" y="4725988"/>
            <a:ext cx="423545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274320" fontAlgn="auto">
              <a:spcBef>
                <a:spcPts val="700"/>
              </a:spcBef>
              <a:spcAft>
                <a:spcPts val="0"/>
              </a:spcAft>
              <a:buClr>
                <a:srgbClr val="72A376"/>
              </a:buClr>
              <a:buSzPct val="85000"/>
              <a:buFont typeface="Wingdings 3" pitchFamily="18" charset="2"/>
              <a:buChar char=""/>
              <a:defRPr/>
            </a:pPr>
            <a:r>
              <a:rPr lang="en-US" sz="2800" dirty="0">
                <a:solidFill>
                  <a:prstClr val="white"/>
                </a:solidFill>
                <a:latin typeface="+mn-lt"/>
              </a:rPr>
              <a:t>Bay roan – bay base coat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8363" y="4725988"/>
            <a:ext cx="4213225" cy="1231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274320" fontAlgn="auto">
              <a:spcBef>
                <a:spcPts val="700"/>
              </a:spcBef>
              <a:spcAft>
                <a:spcPts val="0"/>
              </a:spcAft>
              <a:buClr>
                <a:srgbClr val="72A376"/>
              </a:buClr>
              <a:buSzPct val="85000"/>
              <a:buFont typeface="Wingdings 3" pitchFamily="18" charset="2"/>
              <a:buChar char=""/>
              <a:defRPr/>
            </a:pPr>
            <a:r>
              <a:rPr lang="en-US" sz="2800" dirty="0">
                <a:solidFill>
                  <a:prstClr val="white"/>
                </a:solidFill>
                <a:latin typeface="+mn-lt"/>
              </a:rPr>
              <a:t>Red/strawberry roan – chestnut/sorrel base coat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1066800"/>
            <a:ext cx="2022475" cy="383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5029200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1055688"/>
            <a:ext cx="2520950" cy="378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55688"/>
            <a:ext cx="50292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Facial Markings</a:t>
            </a:r>
            <a:endParaRPr lang="en-US" sz="5400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57400" y="4856163"/>
            <a:ext cx="5029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27305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spcBef>
                <a:spcPts val="700"/>
              </a:spcBef>
              <a:buClr>
                <a:srgbClr val="72A376"/>
              </a:buClr>
              <a:buSzPct val="85000"/>
              <a:buFont typeface="Wingdings 3" pitchFamily="18" charset="2"/>
              <a:buChar char=""/>
            </a:pPr>
            <a:r>
              <a:rPr lang="en-US" sz="2800">
                <a:solidFill>
                  <a:srgbClr val="FFFFFF"/>
                </a:solidFill>
              </a:rPr>
              <a:t>Star: a white mark between or above the eyes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833938"/>
            <a:ext cx="7315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27305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spcBef>
                <a:spcPts val="700"/>
              </a:spcBef>
              <a:buClr>
                <a:srgbClr val="72A376"/>
              </a:buClr>
              <a:buSzPct val="85000"/>
              <a:buFont typeface="Wingdings 3" pitchFamily="18" charset="2"/>
              <a:buChar char=""/>
            </a:pPr>
            <a:r>
              <a:rPr lang="en-US" sz="2800">
                <a:solidFill>
                  <a:srgbClr val="FFFFFF"/>
                </a:solidFill>
              </a:rPr>
              <a:t>Strip: a narrow patch of white down the face from the forehead to the muzzle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76400" y="4833938"/>
            <a:ext cx="6781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27305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spcBef>
                <a:spcPts val="700"/>
              </a:spcBef>
              <a:buClr>
                <a:srgbClr val="72A376"/>
              </a:buClr>
              <a:buSzPct val="85000"/>
              <a:buFont typeface="Wingdings 3" pitchFamily="18" charset="2"/>
              <a:buChar char=""/>
            </a:pPr>
            <a:r>
              <a:rPr lang="en-US" sz="2800">
                <a:solidFill>
                  <a:srgbClr val="FFFFFF"/>
                </a:solidFill>
              </a:rPr>
              <a:t>Snip: a narrow patch on the muzzle, between the nostrils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01750" y="4833938"/>
            <a:ext cx="7010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27305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spcBef>
                <a:spcPts val="700"/>
              </a:spcBef>
              <a:buClr>
                <a:srgbClr val="72A376"/>
              </a:buClr>
              <a:buSzPct val="85000"/>
              <a:buFont typeface="Wingdings 3" pitchFamily="18" charset="2"/>
              <a:buChar char=""/>
            </a:pPr>
            <a:r>
              <a:rPr lang="en-US" sz="2800">
                <a:solidFill>
                  <a:srgbClr val="FFFFFF"/>
                </a:solidFill>
              </a:rPr>
              <a:t>Blaze: a wide patch of white down the face covering the full width of the nasal bones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35125" y="4827588"/>
            <a:ext cx="6635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sz="2800">
                <a:solidFill>
                  <a:srgbClr val="FFFFFF"/>
                </a:solidFill>
              </a:rPr>
              <a:t>Bald Face: a very wide blaze, extending to or past the eyes</a:t>
            </a: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1095375"/>
            <a:ext cx="5562600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6" grpId="0"/>
      <p:bldP spid="6" grpId="1"/>
      <p:bldP spid="9" grpId="0"/>
      <p:bldP spid="9" grpId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Broodmare</a:t>
            </a:r>
            <a:endParaRPr lang="en-US" sz="5400" dirty="0"/>
          </a:p>
        </p:txBody>
      </p:sp>
      <p:pic>
        <p:nvPicPr>
          <p:cNvPr id="30723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600200"/>
            <a:ext cx="4419600" cy="3314700"/>
          </a:xfrm>
        </p:spPr>
      </p:pic>
      <p:sp>
        <p:nvSpPr>
          <p:cNvPr id="30724" name="Text Placeholder 3"/>
          <p:cNvSpPr>
            <a:spLocks noGrp="1"/>
          </p:cNvSpPr>
          <p:nvPr>
            <p:ph sz="quarter" idx="14"/>
          </p:nvPr>
        </p:nvSpPr>
        <p:spPr>
          <a:xfrm>
            <a:off x="152400" y="1447800"/>
            <a:ext cx="4038600" cy="38766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A female used for breeding purposes.</a:t>
            </a:r>
          </a:p>
        </p:txBody>
      </p:sp>
      <p:sp>
        <p:nvSpPr>
          <p:cNvPr id="30725" name="TextBox 2"/>
          <p:cNvSpPr txBox="1">
            <a:spLocks noChangeArrowheads="1"/>
          </p:cNvSpPr>
          <p:nvPr/>
        </p:nvSpPr>
        <p:spPr bwMode="auto">
          <a:xfrm>
            <a:off x="4495800" y="4876800"/>
            <a:ext cx="441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sz="2400"/>
              <a:t>Belgian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990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Leg Markings</a:t>
            </a:r>
            <a:endParaRPr lang="en-US" dirty="0"/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3276600"/>
          </a:xfrm>
        </p:spPr>
        <p:txBody>
          <a:bodyPr/>
          <a:lstStyle/>
          <a:p>
            <a:pPr marL="525463" indent="-457200">
              <a:buFont typeface="Gill Sans MT" pitchFamily="34" charset="0"/>
              <a:buAutoNum type="alphaUcPeriod"/>
            </a:pPr>
            <a:r>
              <a:rPr lang="en-US" sz="2800" smtClean="0"/>
              <a:t>Coronet: a white strip covering the coronet band</a:t>
            </a:r>
          </a:p>
          <a:p>
            <a:pPr marL="525463" indent="-457200">
              <a:buFont typeface="Gill Sans MT" pitchFamily="34" charset="0"/>
              <a:buAutoNum type="alphaUcPeriod"/>
            </a:pPr>
            <a:r>
              <a:rPr lang="en-US" sz="2800" smtClean="0"/>
              <a:t>Pastern: white from the coronet to the pastern</a:t>
            </a:r>
          </a:p>
          <a:p>
            <a:pPr marL="525463" indent="-457200">
              <a:buFont typeface="Gill Sans MT" pitchFamily="34" charset="0"/>
              <a:buAutoNum type="alphaUcPeriod"/>
            </a:pPr>
            <a:r>
              <a:rPr lang="en-US" sz="2800" smtClean="0"/>
              <a:t>Fetlock or ankle: white from the coronet to the fetlock</a:t>
            </a:r>
          </a:p>
          <a:p>
            <a:pPr marL="525463" indent="-457200">
              <a:buFont typeface="Gill Sans MT" pitchFamily="34" charset="0"/>
              <a:buAutoNum type="alphaUcPeriod"/>
            </a:pPr>
            <a:r>
              <a:rPr lang="en-US" sz="2800" smtClean="0"/>
              <a:t>Sock or Half-Socking: white from the coronet to the middle to the cannon</a:t>
            </a:r>
          </a:p>
          <a:p>
            <a:pPr marL="525463" indent="-457200">
              <a:buFont typeface="Gill Sans MT" pitchFamily="34" charset="0"/>
              <a:buAutoNum type="alphaUcPeriod"/>
            </a:pPr>
            <a:r>
              <a:rPr lang="en-US" sz="2800" smtClean="0"/>
              <a:t>Stocking: white from the coronet to the knee</a:t>
            </a:r>
          </a:p>
        </p:txBody>
      </p:sp>
      <p:pic>
        <p:nvPicPr>
          <p:cNvPr id="860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94200"/>
            <a:ext cx="527685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Hoof Care</a:t>
            </a:r>
            <a:endParaRPr lang="en-US" sz="5400" dirty="0"/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23813" y="1066800"/>
            <a:ext cx="8915400" cy="3276600"/>
          </a:xfrm>
        </p:spPr>
        <p:txBody>
          <a:bodyPr/>
          <a:lstStyle/>
          <a:p>
            <a:r>
              <a:rPr lang="en-US" sz="2800" smtClean="0"/>
              <a:t>No hoof, No horse!</a:t>
            </a:r>
          </a:p>
          <a:p>
            <a:r>
              <a:rPr lang="en-US" sz="2800" smtClean="0"/>
              <a:t>Hooves should be cleaned daily to remove muck and debris and to check for injuries</a:t>
            </a:r>
          </a:p>
          <a:p>
            <a:r>
              <a:rPr lang="en-US" sz="2800" smtClean="0"/>
              <a:t>Hooves grow continually and should be trimmed every four to six weeks beginning at 3-4 months of age.</a:t>
            </a:r>
          </a:p>
          <a:p>
            <a:pPr lvl="1"/>
            <a:r>
              <a:rPr lang="en-US" sz="2400" smtClean="0"/>
              <a:t>This ensures the horse can distribute his weight evenly, move freely, and remain sound.</a:t>
            </a:r>
          </a:p>
        </p:txBody>
      </p:sp>
      <p:pic>
        <p:nvPicPr>
          <p:cNvPr id="8704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38600"/>
            <a:ext cx="29972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Facilities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2819400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US" sz="2800" dirty="0"/>
              <a:t>Board or slick wire fence is preferred to barbed wire</a:t>
            </a:r>
            <a:r>
              <a:rPr lang="en-US" sz="2800" dirty="0" smtClean="0"/>
              <a:t>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sz="2800" dirty="0" smtClean="0"/>
              <a:t> </a:t>
            </a:r>
            <a:r>
              <a:rPr lang="en-US" sz="2800" dirty="0"/>
              <a:t>Barn should be clean, well ventilated and as indestructible as possible. </a:t>
            </a:r>
            <a:endParaRPr lang="en-US" sz="2800" dirty="0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en-US" sz="2800" dirty="0" smtClean="0"/>
              <a:t>Pens </a:t>
            </a:r>
            <a:r>
              <a:rPr lang="en-US" sz="2800" dirty="0"/>
              <a:t>should be sturdy and latches secure. </a:t>
            </a:r>
            <a:endParaRPr lang="en-US" sz="2800" dirty="0" smtClean="0"/>
          </a:p>
          <a:p>
            <a:pPr marL="6858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/>
          </a:p>
          <a:p>
            <a:pPr indent="-274320"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80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3200400"/>
            <a:ext cx="48434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76200"/>
            <a:ext cx="89916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Safety Around horses</a:t>
            </a:r>
            <a:endParaRPr lang="en-US" sz="5400" dirty="0"/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198438" y="1295400"/>
            <a:ext cx="8839200" cy="3124200"/>
          </a:xfrm>
        </p:spPr>
        <p:txBody>
          <a:bodyPr/>
          <a:lstStyle/>
          <a:p>
            <a:r>
              <a:rPr lang="en-US" sz="2800" smtClean="0"/>
              <a:t>Be aware of the fight or flight response innate to the horse. </a:t>
            </a:r>
          </a:p>
          <a:p>
            <a:r>
              <a:rPr lang="en-US" sz="2800" smtClean="0"/>
              <a:t>Avoid rapid movements and be aware of the horse’s movements</a:t>
            </a:r>
          </a:p>
          <a:p>
            <a:r>
              <a:rPr lang="en-US" sz="2800" smtClean="0"/>
              <a:t>When moving around the horse, stay close enough to have one hand on it or out of kicking range. </a:t>
            </a:r>
          </a:p>
          <a:p>
            <a:endParaRPr lang="en-US" smtClean="0"/>
          </a:p>
        </p:txBody>
      </p:sp>
      <p:pic>
        <p:nvPicPr>
          <p:cNvPr id="890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4267200"/>
            <a:ext cx="34925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3" name="Rectangle 3"/>
          <p:cNvSpPr>
            <a:spLocks noChangeArrowheads="1"/>
          </p:cNvSpPr>
          <p:nvPr/>
        </p:nvSpPr>
        <p:spPr bwMode="auto">
          <a:xfrm>
            <a:off x="228600" y="6248400"/>
            <a:ext cx="242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hlinkClick r:id="rId3" action="ppaction://hlinksldjump"/>
              </a:rPr>
              <a:t>Back to Objectives</a:t>
            </a:r>
            <a:endParaRPr lang="en-U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1362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dirty="0" smtClean="0"/>
              <a:t>Feeding &amp; Nutrition</a:t>
            </a:r>
            <a:endParaRPr lang="en-US" sz="6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" y="76200"/>
            <a:ext cx="91440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Amount of Feed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2590800"/>
          </a:xfrm>
        </p:spPr>
        <p:txBody>
          <a:bodyPr rtlCol="0">
            <a:normAutofit fontScale="92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US" sz="3000" dirty="0" smtClean="0"/>
              <a:t>Equine usually consume 1-3% of their body weight per day</a:t>
            </a:r>
          </a:p>
          <a:p>
            <a:pPr lvl="1" indent="-274320" fontAlgn="auto">
              <a:spcAft>
                <a:spcPts val="0"/>
              </a:spcAft>
              <a:defRPr/>
            </a:pPr>
            <a:r>
              <a:rPr lang="en-US" sz="2800" dirty="0" smtClean="0"/>
              <a:t>Dependent upon age and activity level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sz="3000" dirty="0" smtClean="0"/>
              <a:t>At least 1% of this should be in the form of long-stem roughage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sz="3000" dirty="0" smtClean="0"/>
              <a:t>Any remaining nutrient requirements should be met with a balanced ration</a:t>
            </a:r>
          </a:p>
          <a:p>
            <a:pPr indent="-274320" fontAlgn="auto">
              <a:spcAft>
                <a:spcPts val="0"/>
              </a:spcAft>
              <a:defRPr/>
            </a:pPr>
            <a:endParaRPr lang="en-US" sz="2800" dirty="0" smtClean="0"/>
          </a:p>
        </p:txBody>
      </p:sp>
      <p:pic>
        <p:nvPicPr>
          <p:cNvPr id="911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05200"/>
            <a:ext cx="3657600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Forages</a:t>
            </a:r>
            <a:endParaRPr lang="en-US" sz="4400" dirty="0"/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4724400"/>
          </a:xfrm>
        </p:spPr>
        <p:txBody>
          <a:bodyPr/>
          <a:lstStyle/>
          <a:p>
            <a:r>
              <a:rPr lang="en-US" sz="2800" smtClean="0"/>
              <a:t>Under natural conditions, horses spend most of the day grazing.</a:t>
            </a:r>
          </a:p>
          <a:p>
            <a:r>
              <a:rPr lang="en-US" sz="2800" smtClean="0"/>
              <a:t>Good quality roughage will provide the majority of a horse’s nutrient requirements</a:t>
            </a:r>
          </a:p>
          <a:p>
            <a:r>
              <a:rPr lang="en-US" sz="2800" smtClean="0"/>
              <a:t>It can also help prevent:</a:t>
            </a:r>
          </a:p>
          <a:p>
            <a:pPr lvl="1"/>
            <a:r>
              <a:rPr lang="en-US" sz="2400" smtClean="0"/>
              <a:t>Digestive problems such as colic</a:t>
            </a:r>
          </a:p>
          <a:p>
            <a:pPr lvl="1"/>
            <a:r>
              <a:rPr lang="en-US" sz="2400" smtClean="0"/>
              <a:t>Vices associated with boredom</a:t>
            </a:r>
          </a:p>
          <a:p>
            <a:pPr lvl="1"/>
            <a:r>
              <a:rPr lang="en-US" sz="2400" smtClean="0"/>
              <a:t>Calcium/phosphorus imbalances </a:t>
            </a:r>
          </a:p>
        </p:txBody>
      </p:sp>
      <p:pic>
        <p:nvPicPr>
          <p:cNvPr id="921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71800"/>
            <a:ext cx="3586163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err="1" smtClean="0"/>
              <a:t>Ca</a:t>
            </a:r>
            <a:r>
              <a:rPr lang="en-US" sz="5400" dirty="0" smtClean="0"/>
              <a:t> : P ratio</a:t>
            </a:r>
            <a:endParaRPr lang="en-US" sz="5400" dirty="0"/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3733800"/>
          </a:xfrm>
        </p:spPr>
        <p:txBody>
          <a:bodyPr/>
          <a:lstStyle/>
          <a:p>
            <a:r>
              <a:rPr lang="en-US" sz="2800" smtClean="0"/>
              <a:t>An imbalance of calcium and phosphorus can lead to severe skeletal abnormalities.</a:t>
            </a:r>
          </a:p>
          <a:p>
            <a:r>
              <a:rPr lang="en-US" sz="2800" smtClean="0"/>
              <a:t>The ideal calcium to phosphorus ratio is the range of 1.2 :1 to 2:1.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Feeding Guidelines</a:t>
            </a:r>
            <a:endParaRPr lang="en-US" sz="4800" dirty="0"/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4572000"/>
          </a:xfrm>
        </p:spPr>
        <p:txBody>
          <a:bodyPr/>
          <a:lstStyle/>
          <a:p>
            <a:r>
              <a:rPr lang="en-US" sz="2800" smtClean="0"/>
              <a:t>Horses are designed to nibble.</a:t>
            </a:r>
          </a:p>
          <a:p>
            <a:r>
              <a:rPr lang="en-US" sz="2800" smtClean="0"/>
              <a:t>The digestive health of a horse is enhanced with frequent small feedings</a:t>
            </a:r>
          </a:p>
          <a:p>
            <a:r>
              <a:rPr lang="en-US" sz="2800" smtClean="0"/>
              <a:t>If the concentrate exceeds .5% of body weight in the ration, you should feed grain in 2 or more feedings.</a:t>
            </a:r>
          </a:p>
          <a:p>
            <a:r>
              <a:rPr lang="en-US" sz="2800" smtClean="0"/>
              <a:t>Meals should be fed 10 -14 hours apart.</a:t>
            </a:r>
          </a:p>
        </p:txBody>
      </p:sp>
      <p:pic>
        <p:nvPicPr>
          <p:cNvPr id="942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4114800"/>
            <a:ext cx="3556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525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Water</a:t>
            </a:r>
            <a:endParaRPr lang="en-US" sz="5400" dirty="0"/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>
          <a:xfrm>
            <a:off x="152400" y="1301750"/>
            <a:ext cx="8915400" cy="3733800"/>
          </a:xfrm>
        </p:spPr>
        <p:txBody>
          <a:bodyPr/>
          <a:lstStyle/>
          <a:p>
            <a:r>
              <a:rPr lang="en-US" sz="2800" smtClean="0"/>
              <a:t>Provide fresh, clean water at all times</a:t>
            </a:r>
          </a:p>
          <a:p>
            <a:r>
              <a:rPr lang="en-US" sz="2800" smtClean="0"/>
              <a:t>A horse will typically consume 10 to 12 gallons of water a day.</a:t>
            </a:r>
            <a:endParaRPr lang="en-US" smtClean="0"/>
          </a:p>
        </p:txBody>
      </p:sp>
      <p:pic>
        <p:nvPicPr>
          <p:cNvPr id="952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2819400"/>
            <a:ext cx="4495800" cy="298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37" name="Rectangle 3"/>
          <p:cNvSpPr>
            <a:spLocks noChangeArrowheads="1"/>
          </p:cNvSpPr>
          <p:nvPr/>
        </p:nvSpPr>
        <p:spPr bwMode="auto">
          <a:xfrm>
            <a:off x="228600" y="6172200"/>
            <a:ext cx="242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hlinkClick r:id="rId3" action="ppaction://hlinksldjump"/>
              </a:rPr>
              <a:t>Back to Objectives</a:t>
            </a:r>
            <a:endParaRPr lang="en-U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Filly</a:t>
            </a:r>
            <a:endParaRPr lang="en-US" sz="5400" dirty="0"/>
          </a:p>
        </p:txBody>
      </p:sp>
      <p:pic>
        <p:nvPicPr>
          <p:cNvPr id="31747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76400"/>
            <a:ext cx="4343400" cy="3365500"/>
          </a:xfrm>
        </p:spPr>
      </p:pic>
      <p:sp>
        <p:nvSpPr>
          <p:cNvPr id="31748" name="Text Placeholder 3"/>
          <p:cNvSpPr>
            <a:spLocks noGrp="1"/>
          </p:cNvSpPr>
          <p:nvPr>
            <p:ph sz="quarter" idx="14"/>
          </p:nvPr>
        </p:nvSpPr>
        <p:spPr>
          <a:xfrm>
            <a:off x="76200" y="1447800"/>
            <a:ext cx="4419600" cy="38766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An immature female</a:t>
            </a:r>
          </a:p>
        </p:txBody>
      </p:sp>
      <p:sp>
        <p:nvSpPr>
          <p:cNvPr id="31749" name="TextBox 2"/>
          <p:cNvSpPr txBox="1">
            <a:spLocks noChangeArrowheads="1"/>
          </p:cNvSpPr>
          <p:nvPr/>
        </p:nvSpPr>
        <p:spPr bwMode="auto">
          <a:xfrm>
            <a:off x="4648200" y="5005388"/>
            <a:ext cx="434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sz="2400"/>
              <a:t>Friesian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0"/>
            <a:ext cx="7772400" cy="1362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dirty="0" smtClean="0"/>
              <a:t>Animal Behavior</a:t>
            </a:r>
            <a:endParaRPr lang="en-US" sz="6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Ingestive Behavior</a:t>
            </a:r>
            <a:endParaRPr lang="en-US" sz="5400" dirty="0"/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15400" cy="2971800"/>
          </a:xfrm>
        </p:spPr>
        <p:txBody>
          <a:bodyPr/>
          <a:lstStyle/>
          <a:p>
            <a:r>
              <a:rPr lang="en-US" sz="2800" smtClean="0"/>
              <a:t>Refers to horses’ eating and drinking habits</a:t>
            </a:r>
          </a:p>
          <a:p>
            <a:r>
              <a:rPr lang="en-US" sz="2800" smtClean="0"/>
              <a:t>Forage or graze 5 -10 hours a day</a:t>
            </a:r>
          </a:p>
          <a:p>
            <a:pPr lvl="1"/>
            <a:r>
              <a:rPr lang="en-US" sz="2800" smtClean="0"/>
              <a:t>Primarily around dawn and sunset</a:t>
            </a:r>
          </a:p>
          <a:p>
            <a:r>
              <a:rPr lang="en-US" sz="2800" smtClean="0"/>
              <a:t>Selective grazers – select the most tasty part of a the plant or hay and leave less desirable portions.</a:t>
            </a:r>
          </a:p>
        </p:txBody>
      </p:sp>
      <p:pic>
        <p:nvPicPr>
          <p:cNvPr id="972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0"/>
            <a:ext cx="333375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3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Eliminative Behavior</a:t>
            </a:r>
            <a:endParaRPr lang="en-US" sz="5400" dirty="0"/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3048000"/>
          </a:xfrm>
        </p:spPr>
        <p:txBody>
          <a:bodyPr/>
          <a:lstStyle/>
          <a:p>
            <a:r>
              <a:rPr lang="en-US" sz="2800" smtClean="0"/>
              <a:t>Some horses are not particular about where they defecate or urinate, while others have preferred elimination areas.</a:t>
            </a:r>
          </a:p>
          <a:p>
            <a:r>
              <a:rPr lang="en-US" sz="2800" smtClean="0"/>
              <a:t>Horses will avoid soiled areas</a:t>
            </a:r>
          </a:p>
          <a:p>
            <a:pPr lvl="1"/>
            <a:r>
              <a:rPr lang="en-US" sz="2800" smtClean="0"/>
              <a:t>Mowing and dragging maximize pasture utilization and help kill parasites</a:t>
            </a:r>
          </a:p>
          <a:p>
            <a:pPr lvl="1"/>
            <a:r>
              <a:rPr lang="en-US" sz="2800" smtClean="0"/>
              <a:t>Rotating pastures will refresh these areas.</a:t>
            </a:r>
          </a:p>
          <a:p>
            <a:endParaRPr lang="en-US" smtClean="0"/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" b="130"/>
          <a:stretch>
            <a:fillRect/>
          </a:stretch>
        </p:blipFill>
        <p:spPr bwMode="auto">
          <a:xfrm>
            <a:off x="5181600" y="4267200"/>
            <a:ext cx="3824288" cy="245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Investigative Behavior</a:t>
            </a:r>
            <a:endParaRPr lang="en-US" sz="5400" dirty="0"/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3733800"/>
          </a:xfrm>
        </p:spPr>
        <p:txBody>
          <a:bodyPr/>
          <a:lstStyle/>
          <a:p>
            <a:r>
              <a:rPr lang="en-US" sz="2800" smtClean="0"/>
              <a:t>An outgrowth of natural curiosity</a:t>
            </a:r>
          </a:p>
          <a:p>
            <a:r>
              <a:rPr lang="en-US" sz="2800" smtClean="0"/>
              <a:t>To avoid injury, pastures and barn aisles should be kept free of objects and equipment.</a:t>
            </a:r>
          </a:p>
        </p:txBody>
      </p:sp>
      <p:pic>
        <p:nvPicPr>
          <p:cNvPr id="993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2895600"/>
            <a:ext cx="5627688" cy="374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Social Facilitation</a:t>
            </a:r>
            <a:endParaRPr lang="en-US" sz="5400" dirty="0"/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>
          <a:xfrm>
            <a:off x="190500" y="1162050"/>
            <a:ext cx="8763000" cy="3181350"/>
          </a:xfrm>
        </p:spPr>
        <p:txBody>
          <a:bodyPr/>
          <a:lstStyle/>
          <a:p>
            <a:r>
              <a:rPr lang="en-US" sz="2800" smtClean="0"/>
              <a:t>Tendency of animals in a herd to do the same thing at the same time, such as walk to the watering trough.</a:t>
            </a:r>
          </a:p>
          <a:p>
            <a:r>
              <a:rPr lang="en-US" sz="2800" smtClean="0"/>
              <a:t>Vigilance - horses are prey animals and thus are keenly alert to signs of danger.</a:t>
            </a:r>
          </a:p>
          <a:p>
            <a:pPr lvl="1"/>
            <a:r>
              <a:rPr lang="en-US" sz="2400" smtClean="0"/>
              <a:t>Because of this, at least one horse in the herd will often stand lookout.</a:t>
            </a:r>
          </a:p>
        </p:txBody>
      </p:sp>
      <p:pic>
        <p:nvPicPr>
          <p:cNvPr id="1003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3581400"/>
            <a:ext cx="4724400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Care-Giving behavior</a:t>
            </a:r>
            <a:endParaRPr lang="en-US" sz="5400" dirty="0"/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>
          <a:xfrm>
            <a:off x="257175" y="1371600"/>
            <a:ext cx="8686800" cy="2316163"/>
          </a:xfrm>
        </p:spPr>
        <p:txBody>
          <a:bodyPr/>
          <a:lstStyle/>
          <a:p>
            <a:r>
              <a:rPr lang="en-US" sz="2800" smtClean="0"/>
              <a:t>Important because it creates social bonds</a:t>
            </a:r>
          </a:p>
          <a:p>
            <a:r>
              <a:rPr lang="en-US" sz="2800" smtClean="0"/>
              <a:t>An example of care-giving behavior is a mare nickering for her foal to move closer to her for protection from perceived threats</a:t>
            </a:r>
          </a:p>
        </p:txBody>
      </p:sp>
      <p:pic>
        <p:nvPicPr>
          <p:cNvPr id="10138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00400"/>
            <a:ext cx="4191000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Care-seeking behavior</a:t>
            </a:r>
            <a:endParaRPr lang="en-US" sz="5400" dirty="0"/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1828800"/>
          </a:xfrm>
        </p:spPr>
        <p:txBody>
          <a:bodyPr/>
          <a:lstStyle/>
          <a:p>
            <a:r>
              <a:rPr lang="en-US" sz="2800" smtClean="0"/>
              <a:t>A young foal nickering for its dam or separated horses calling for each other.</a:t>
            </a:r>
          </a:p>
        </p:txBody>
      </p:sp>
      <p:pic>
        <p:nvPicPr>
          <p:cNvPr id="10240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81288"/>
            <a:ext cx="5214938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Sexual behavior</a:t>
            </a:r>
            <a:endParaRPr lang="en-US" sz="4800" dirty="0"/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3733800"/>
          </a:xfrm>
        </p:spPr>
        <p:txBody>
          <a:bodyPr/>
          <a:lstStyle/>
          <a:p>
            <a:r>
              <a:rPr lang="en-US" sz="2800" smtClean="0"/>
              <a:t>“Long-day breeders” - mares begin cycling during early spring, are most fertile during the summer and enter “reproductive quiescence” during colder months</a:t>
            </a:r>
          </a:p>
          <a:p>
            <a:r>
              <a:rPr lang="en-US" sz="2800" smtClean="0"/>
              <a:t>Estrus – “heat” lasts three to seven days each 21-23 days during breeding seasons.</a:t>
            </a:r>
          </a:p>
          <a:p>
            <a:r>
              <a:rPr lang="en-US" sz="2800" smtClean="0"/>
              <a:t>Signs that a mare is in heat include frequent urination and lifting her tail and “winking”(opening and closing) her vulva.</a:t>
            </a:r>
          </a:p>
        </p:txBody>
      </p:sp>
      <p:pic>
        <p:nvPicPr>
          <p:cNvPr id="10342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34036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Agonistic Behavior</a:t>
            </a:r>
            <a:endParaRPr lang="en-US" sz="5400" dirty="0"/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2209800"/>
          </a:xfrm>
        </p:spPr>
        <p:txBody>
          <a:bodyPr/>
          <a:lstStyle/>
          <a:p>
            <a:r>
              <a:rPr lang="en-US" sz="2800" smtClean="0"/>
              <a:t>Behavior associated with conflict or fighting, including anger, aggression, submission, and flight from conflict. </a:t>
            </a:r>
          </a:p>
          <a:p>
            <a:r>
              <a:rPr lang="en-US" sz="2800" smtClean="0"/>
              <a:t>Signs may include pinning ears, lunging, nipping, biting, wheeling, and kicking.</a:t>
            </a:r>
          </a:p>
        </p:txBody>
      </p:sp>
      <p:pic>
        <p:nvPicPr>
          <p:cNvPr id="10445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71800"/>
            <a:ext cx="29718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Contactual Behavior</a:t>
            </a:r>
            <a:endParaRPr lang="en-US" sz="5400" dirty="0"/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3657600"/>
          </a:xfrm>
        </p:spPr>
        <p:txBody>
          <a:bodyPr/>
          <a:lstStyle/>
          <a:p>
            <a:r>
              <a:rPr lang="en-US" sz="2800" smtClean="0"/>
              <a:t>Seeking of affection or protection through physical contact with other animals.</a:t>
            </a:r>
          </a:p>
          <a:p>
            <a:r>
              <a:rPr lang="en-US" sz="2800" smtClean="0"/>
              <a:t>One example is when horses huddle together for added protection from the elements.</a:t>
            </a:r>
          </a:p>
          <a:p>
            <a:endParaRPr lang="en-US" smtClean="0"/>
          </a:p>
        </p:txBody>
      </p:sp>
      <p:pic>
        <p:nvPicPr>
          <p:cNvPr id="1054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4495800" cy="336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77" name="Rectangle 3"/>
          <p:cNvSpPr>
            <a:spLocks noChangeArrowheads="1"/>
          </p:cNvSpPr>
          <p:nvPr/>
        </p:nvSpPr>
        <p:spPr bwMode="auto">
          <a:xfrm>
            <a:off x="152400" y="6243638"/>
            <a:ext cx="242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hlinkClick r:id="rId3" action="ppaction://hlinksldjump"/>
              </a:rPr>
              <a:t>Back to Objectives</a:t>
            </a:r>
            <a:endParaRPr lang="en-U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813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Colt</a:t>
            </a:r>
            <a:endParaRPr lang="en-US" sz="5400" dirty="0"/>
          </a:p>
        </p:txBody>
      </p:sp>
      <p:sp>
        <p:nvSpPr>
          <p:cNvPr id="32771" name="Text Placeholder 3"/>
          <p:cNvSpPr>
            <a:spLocks noGrp="1"/>
          </p:cNvSpPr>
          <p:nvPr>
            <p:ph sz="quarter" idx="14"/>
          </p:nvPr>
        </p:nvSpPr>
        <p:spPr>
          <a:xfrm>
            <a:off x="152400" y="1371600"/>
            <a:ext cx="3657600" cy="38766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An immature male 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0"/>
            <a:ext cx="47244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4038600" y="5073650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sz="2400"/>
              <a:t>Thoroughbred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Animal Growth and development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438" y="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Height</a:t>
            </a:r>
            <a:endParaRPr lang="en-US" sz="5400" dirty="0"/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839200" cy="3733800"/>
          </a:xfrm>
        </p:spPr>
        <p:txBody>
          <a:bodyPr/>
          <a:lstStyle/>
          <a:p>
            <a:r>
              <a:rPr lang="en-US" sz="2800" smtClean="0"/>
              <a:t>Measured in hands at the withers.</a:t>
            </a:r>
          </a:p>
          <a:p>
            <a:r>
              <a:rPr lang="en-US" sz="2800" smtClean="0"/>
              <a:t>1 hand=4 inches</a:t>
            </a:r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0"/>
            <a:ext cx="42576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Determining Age by teeth</a:t>
            </a:r>
            <a:endParaRPr lang="en-US" sz="4800" dirty="0"/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3733800"/>
          </a:xfrm>
        </p:spPr>
        <p:txBody>
          <a:bodyPr/>
          <a:lstStyle/>
          <a:p>
            <a:r>
              <a:rPr lang="en-US" sz="2800" smtClean="0"/>
              <a:t>Teeth erupt continually and are worn down by grazing. </a:t>
            </a:r>
          </a:p>
          <a:p>
            <a:pPr lvl="1"/>
            <a:r>
              <a:rPr lang="en-US" sz="2400" smtClean="0"/>
              <a:t>Incisors show changes as the horse ages: a distinct wear and growth pattern and changes in the angle at which the chewing surfaces meet. </a:t>
            </a:r>
          </a:p>
          <a:p>
            <a:r>
              <a:rPr lang="en-US" sz="2800" smtClean="0"/>
              <a:t>Becomes less precise in older horses</a:t>
            </a:r>
          </a:p>
        </p:txBody>
      </p:sp>
      <p:pic>
        <p:nvPicPr>
          <p:cNvPr id="1085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4575"/>
            <a:ext cx="4124325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Puberty and Gestation</a:t>
            </a:r>
            <a:endParaRPr lang="en-US" sz="4800" dirty="0"/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3733800"/>
          </a:xfrm>
        </p:spPr>
        <p:txBody>
          <a:bodyPr/>
          <a:lstStyle/>
          <a:p>
            <a:r>
              <a:rPr lang="en-US" sz="2800" smtClean="0"/>
              <a:t>Age at puberty:</a:t>
            </a:r>
          </a:p>
          <a:p>
            <a:pPr lvl="1"/>
            <a:r>
              <a:rPr lang="en-US" sz="2800" smtClean="0"/>
              <a:t>Stallions:  average15 months (range 12-24)</a:t>
            </a:r>
          </a:p>
          <a:p>
            <a:pPr lvl="1"/>
            <a:r>
              <a:rPr lang="en-US" sz="2800" smtClean="0"/>
              <a:t>Mares: average 20 months (range 15-24)</a:t>
            </a:r>
          </a:p>
          <a:p>
            <a:pPr lvl="1"/>
            <a:r>
              <a:rPr lang="en-US" sz="2800" smtClean="0"/>
              <a:t>Breed, genetics and nutrition can affect this greatly</a:t>
            </a:r>
          </a:p>
          <a:p>
            <a:r>
              <a:rPr lang="en-US" sz="2800" smtClean="0"/>
              <a:t>Length of Gestation:  336 days</a:t>
            </a:r>
          </a:p>
        </p:txBody>
      </p:sp>
      <p:pic>
        <p:nvPicPr>
          <p:cNvPr id="1095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367506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73" name="Rectangle 3"/>
          <p:cNvSpPr>
            <a:spLocks noChangeArrowheads="1"/>
          </p:cNvSpPr>
          <p:nvPr/>
        </p:nvSpPr>
        <p:spPr bwMode="auto">
          <a:xfrm>
            <a:off x="228600" y="6172200"/>
            <a:ext cx="242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hlinkClick r:id="rId3" action="ppaction://hlinksldjump"/>
              </a:rPr>
              <a:t>Back to Objectives</a:t>
            </a:r>
            <a:endParaRPr lang="en-U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9800"/>
            <a:ext cx="7772400" cy="1362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dirty="0" smtClean="0"/>
              <a:t>Animal Health</a:t>
            </a:r>
            <a:endParaRPr lang="en-US" sz="7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1676400"/>
            <a:ext cx="7620000" cy="1524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dirty="0" smtClean="0"/>
              <a:t>Diseases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0" y="3203575"/>
            <a:ext cx="3886200" cy="18256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Encephalomyelitis</a:t>
            </a:r>
            <a:endParaRPr lang="en-US" sz="4800" dirty="0"/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5715000" cy="4495800"/>
          </a:xfrm>
        </p:spPr>
        <p:txBody>
          <a:bodyPr/>
          <a:lstStyle/>
          <a:p>
            <a:r>
              <a:rPr lang="en-US" sz="2800" smtClean="0"/>
              <a:t>Common name: “sleeping sickness”</a:t>
            </a:r>
          </a:p>
          <a:p>
            <a:r>
              <a:rPr lang="en-US" sz="2800" smtClean="0"/>
              <a:t>System affected: nervous</a:t>
            </a:r>
          </a:p>
          <a:p>
            <a:r>
              <a:rPr lang="en-US" sz="2800" smtClean="0"/>
              <a:t>Pathogen type: viral</a:t>
            </a:r>
          </a:p>
          <a:p>
            <a:r>
              <a:rPr lang="en-US" sz="2800" smtClean="0"/>
              <a:t>Type of Horse: all ages, all types</a:t>
            </a:r>
          </a:p>
          <a:p>
            <a:r>
              <a:rPr lang="en-US" sz="2800" smtClean="0"/>
              <a:t>Vaccine: EEE, WEE, VEE</a:t>
            </a:r>
          </a:p>
          <a:p>
            <a:r>
              <a:rPr lang="en-US" sz="2800" smtClean="0"/>
              <a:t>Symptoms: high fever, hypersensitivity, paralysis</a:t>
            </a:r>
          </a:p>
        </p:txBody>
      </p:sp>
      <p:pic>
        <p:nvPicPr>
          <p:cNvPr id="1126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211513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Influenza</a:t>
            </a:r>
            <a:endParaRPr lang="en-US" sz="4800" dirty="0"/>
          </a:p>
        </p:txBody>
      </p:sp>
      <p:sp>
        <p:nvSpPr>
          <p:cNvPr id="113667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105400" cy="4495800"/>
          </a:xfrm>
        </p:spPr>
        <p:txBody>
          <a:bodyPr/>
          <a:lstStyle/>
          <a:p>
            <a:r>
              <a:rPr lang="en-US" sz="2800" smtClean="0"/>
              <a:t>Common name: “flu”</a:t>
            </a:r>
          </a:p>
          <a:p>
            <a:r>
              <a:rPr lang="en-US" sz="2800" smtClean="0"/>
              <a:t>System Affected: respiratory</a:t>
            </a:r>
          </a:p>
          <a:p>
            <a:r>
              <a:rPr lang="en-US" sz="2800" smtClean="0"/>
              <a:t>Pathogen type: viral</a:t>
            </a:r>
          </a:p>
          <a:p>
            <a:r>
              <a:rPr lang="en-US" sz="2800" smtClean="0"/>
              <a:t>Type of horse: young and stressed</a:t>
            </a:r>
          </a:p>
          <a:p>
            <a:r>
              <a:rPr lang="en-US" sz="2800" smtClean="0"/>
              <a:t>Vaccine: influenza</a:t>
            </a:r>
          </a:p>
          <a:p>
            <a:r>
              <a:rPr lang="en-US" sz="2800" smtClean="0"/>
              <a:t>Symptoms: high fever, cough, loss of appetite</a:t>
            </a:r>
          </a:p>
        </p:txBody>
      </p:sp>
      <p:pic>
        <p:nvPicPr>
          <p:cNvPr id="1136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3633788" cy="243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err="1" smtClean="0"/>
              <a:t>Rhinopneumonitis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6019800" cy="4800600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US" sz="2800" dirty="0" smtClean="0"/>
              <a:t>Common name: “rhino” or “herpes”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sz="2800" dirty="0" smtClean="0"/>
              <a:t>Pathogen type: viral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sz="2800" dirty="0" smtClean="0"/>
              <a:t>System affected: respiratory and reproductive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sz="2800" dirty="0" smtClean="0"/>
              <a:t>Type of Horse: mares late gestation; young foals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sz="2800" dirty="0" smtClean="0"/>
              <a:t>Vaccine: EHV-1and EHV-4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sz="2800" dirty="0" smtClean="0"/>
              <a:t>Symptoms: Mares-abort; foals- fever, lethargy, cough, nasal discharge</a:t>
            </a:r>
          </a:p>
          <a:p>
            <a:pPr marL="6858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/>
          </a:p>
        </p:txBody>
      </p:sp>
      <p:pic>
        <p:nvPicPr>
          <p:cNvPr id="1146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295400"/>
            <a:ext cx="2962275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525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Strangles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8" y="1295400"/>
            <a:ext cx="5257800" cy="4267200"/>
          </a:xfrm>
        </p:spPr>
        <p:txBody>
          <a:bodyPr rtlCol="0">
            <a:normAutofit lnSpcReduction="1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US" sz="2800" dirty="0" smtClean="0"/>
              <a:t>Common name: “equine distemper” or “shipping fever”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sz="2800" dirty="0" smtClean="0"/>
              <a:t>System Affected: respiratory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sz="2800" dirty="0" smtClean="0"/>
              <a:t>Pathogen Type: bacterial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sz="2800" dirty="0" smtClean="0"/>
              <a:t>Type of Horse: young foals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sz="2800" dirty="0" smtClean="0"/>
              <a:t>Vaccine: none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sz="2800" dirty="0" smtClean="0"/>
              <a:t>Symptoms: thick nasal discharge, swollen lymph nodes in jaw area, fever, depressed appetite</a:t>
            </a:r>
            <a:endParaRPr lang="en-US" sz="2800" dirty="0"/>
          </a:p>
        </p:txBody>
      </p:sp>
      <p:pic>
        <p:nvPicPr>
          <p:cNvPr id="1157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3048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35350"/>
            <a:ext cx="3048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875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Gelding</a:t>
            </a:r>
            <a:endParaRPr lang="en-US" sz="5400" dirty="0"/>
          </a:p>
        </p:txBody>
      </p:sp>
      <p:sp>
        <p:nvSpPr>
          <p:cNvPr id="33795" name="Text Placeholder 3"/>
          <p:cNvSpPr>
            <a:spLocks noGrp="1"/>
          </p:cNvSpPr>
          <p:nvPr>
            <p:ph sz="quarter" idx="14"/>
          </p:nvPr>
        </p:nvSpPr>
        <p:spPr>
          <a:xfrm>
            <a:off x="228600" y="1371600"/>
            <a:ext cx="3657600" cy="38766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A castrated male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66863"/>
            <a:ext cx="43434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4191000" y="4910138"/>
            <a:ext cx="434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sz="2400"/>
              <a:t>Hanoverian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1676400"/>
            <a:ext cx="8305800" cy="1524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dirty="0" smtClean="0"/>
              <a:t>Parasites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0" y="3203575"/>
            <a:ext cx="3886200" cy="18256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err="1" smtClean="0"/>
              <a:t>Ascarids</a:t>
            </a:r>
            <a:endParaRPr lang="en-US" sz="4800" dirty="0"/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305800" cy="3733800"/>
          </a:xfrm>
        </p:spPr>
        <p:txBody>
          <a:bodyPr/>
          <a:lstStyle/>
          <a:p>
            <a:r>
              <a:rPr lang="en-US" sz="2800" smtClean="0"/>
              <a:t>Area Affected: intestines, lungs, liver</a:t>
            </a:r>
          </a:p>
          <a:p>
            <a:r>
              <a:rPr lang="en-US" sz="2800" smtClean="0"/>
              <a:t>Type of Horse: young foals especially</a:t>
            </a:r>
          </a:p>
          <a:p>
            <a:r>
              <a:rPr lang="en-US" sz="2800" smtClean="0"/>
              <a:t>Consequences:  abdominal pain; digestive problems</a:t>
            </a:r>
          </a:p>
        </p:txBody>
      </p:sp>
      <p:pic>
        <p:nvPicPr>
          <p:cNvPr id="11776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412750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Bots</a:t>
            </a:r>
            <a:endParaRPr lang="en-US" sz="4800" dirty="0"/>
          </a:p>
        </p:txBody>
      </p:sp>
      <p:sp>
        <p:nvSpPr>
          <p:cNvPr id="118787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4953000" cy="4800600"/>
          </a:xfrm>
        </p:spPr>
        <p:txBody>
          <a:bodyPr/>
          <a:lstStyle/>
          <a:p>
            <a:r>
              <a:rPr lang="en-US" sz="2800" smtClean="0"/>
              <a:t>Area Affected: gastrointestinal tract</a:t>
            </a:r>
          </a:p>
          <a:p>
            <a:r>
              <a:rPr lang="en-US" sz="2800" smtClean="0"/>
              <a:t>Type of Horse: all ages &amp; types</a:t>
            </a:r>
          </a:p>
          <a:p>
            <a:r>
              <a:rPr lang="en-US" sz="2800" smtClean="0"/>
              <a:t>Consequences: stomach problems in large numbers</a:t>
            </a:r>
          </a:p>
          <a:p>
            <a:endParaRPr lang="en-US" smtClean="0"/>
          </a:p>
        </p:txBody>
      </p:sp>
      <p:pic>
        <p:nvPicPr>
          <p:cNvPr id="11878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27500"/>
            <a:ext cx="37338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23812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790" name="TextBox 5"/>
          <p:cNvSpPr txBox="1">
            <a:spLocks noChangeArrowheads="1"/>
          </p:cNvSpPr>
          <p:nvPr/>
        </p:nvSpPr>
        <p:spPr bwMode="auto">
          <a:xfrm>
            <a:off x="7791450" y="198120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sz="2000">
                <a:solidFill>
                  <a:srgbClr val="FFFFFF"/>
                </a:solidFill>
              </a:rPr>
              <a:t>Bot eggs </a:t>
            </a:r>
          </a:p>
        </p:txBody>
      </p:sp>
      <p:cxnSp>
        <p:nvCxnSpPr>
          <p:cNvPr id="8" name="Straight Arrow Connector 7"/>
          <p:cNvCxnSpPr>
            <a:stCxn id="118790" idx="1"/>
          </p:cNvCxnSpPr>
          <p:nvPr/>
        </p:nvCxnSpPr>
        <p:spPr>
          <a:xfrm flipH="1" flipV="1">
            <a:off x="7162800" y="1905000"/>
            <a:ext cx="628650" cy="27622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err="1" smtClean="0"/>
              <a:t>Strongyles</a:t>
            </a:r>
            <a:endParaRPr lang="en-US" sz="4800" dirty="0"/>
          </a:p>
        </p:txBody>
      </p:sp>
      <p:sp>
        <p:nvSpPr>
          <p:cNvPr id="119811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7772400" cy="3733800"/>
          </a:xfrm>
        </p:spPr>
        <p:txBody>
          <a:bodyPr/>
          <a:lstStyle/>
          <a:p>
            <a:r>
              <a:rPr lang="en-US" sz="2800" smtClean="0"/>
              <a:t>Area Affected: gastrointestinal tract</a:t>
            </a:r>
          </a:p>
          <a:p>
            <a:r>
              <a:rPr lang="en-US" sz="2800" smtClean="0"/>
              <a:t>Type of Horse: all ages and types</a:t>
            </a:r>
          </a:p>
          <a:p>
            <a:r>
              <a:rPr lang="en-US" sz="2800" smtClean="0"/>
              <a:t>Consequences: SERIOUS!! Multiple digestive and systemic problems</a:t>
            </a:r>
          </a:p>
        </p:txBody>
      </p:sp>
      <p:pic>
        <p:nvPicPr>
          <p:cNvPr id="1198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4157663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3" name="Rectangle 4"/>
          <p:cNvSpPr>
            <a:spLocks noChangeArrowheads="1"/>
          </p:cNvSpPr>
          <p:nvPr/>
        </p:nvSpPr>
        <p:spPr bwMode="auto">
          <a:xfrm>
            <a:off x="152400" y="6172200"/>
            <a:ext cx="242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hlinkClick r:id="rId3" action="ppaction://hlinksldjump"/>
              </a:rPr>
              <a:t>Back to Objectives</a:t>
            </a:r>
            <a:endParaRPr lang="en-U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5000"/>
            <a:ext cx="7772400" cy="1362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dirty="0" smtClean="0"/>
              <a:t>Selection of Horse</a:t>
            </a:r>
            <a:endParaRPr lang="en-US" sz="6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Value Determining Characteristics</a:t>
            </a:r>
            <a:endParaRPr lang="en-US" dirty="0"/>
          </a:p>
        </p:txBody>
      </p:sp>
      <p:sp>
        <p:nvSpPr>
          <p:cNvPr id="121859" name="Content Placeholder 4"/>
          <p:cNvSpPr>
            <a:spLocks noGrp="1"/>
          </p:cNvSpPr>
          <p:nvPr>
            <p:ph idx="1"/>
          </p:nvPr>
        </p:nvSpPr>
        <p:spPr>
          <a:xfrm>
            <a:off x="76200" y="990600"/>
            <a:ext cx="5943600" cy="5181600"/>
          </a:xfrm>
        </p:spPr>
        <p:txBody>
          <a:bodyPr/>
          <a:lstStyle/>
          <a:p>
            <a:r>
              <a:rPr lang="en-US" sz="2800" smtClean="0"/>
              <a:t>Temperament: the overall attitude of the horse.  </a:t>
            </a:r>
          </a:p>
          <a:p>
            <a:r>
              <a:rPr lang="en-US" sz="2800" smtClean="0"/>
              <a:t>Soundness- The level of freedom from any abnormal deviation in structure or function that interferes with the usefulness of the individual.</a:t>
            </a:r>
          </a:p>
          <a:p>
            <a:r>
              <a:rPr lang="en-US" sz="2800" smtClean="0"/>
              <a:t>Conformation- Structure, form, and symmetrical arrangement of parts as applied to a horse.</a:t>
            </a:r>
          </a:p>
        </p:txBody>
      </p:sp>
      <p:pic>
        <p:nvPicPr>
          <p:cNvPr id="1218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1050925"/>
            <a:ext cx="203993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Value Determining Characteristics</a:t>
            </a:r>
            <a:endParaRPr lang="en-US" dirty="0"/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>
          <a:xfrm>
            <a:off x="6350" y="1033463"/>
            <a:ext cx="8915400" cy="4419600"/>
          </a:xfrm>
        </p:spPr>
        <p:txBody>
          <a:bodyPr/>
          <a:lstStyle/>
          <a:p>
            <a:r>
              <a:rPr lang="en-US" sz="2800" smtClean="0"/>
              <a:t>Level of training- a higher level of training equates to a higher price</a:t>
            </a:r>
          </a:p>
          <a:p>
            <a:r>
              <a:rPr lang="en-US" sz="2800" smtClean="0"/>
              <a:t>Breed- the preference of the person purchasing the horse, dependent upon the style of riding to be pursued</a:t>
            </a:r>
          </a:p>
          <a:p>
            <a:r>
              <a:rPr lang="en-US" sz="2800" smtClean="0"/>
              <a:t>Age- prime years generally fall between 5 and 15, depending on the event the horse is used for</a:t>
            </a:r>
          </a:p>
          <a:p>
            <a:endParaRPr lang="en-US" sz="2800" smtClean="0"/>
          </a:p>
        </p:txBody>
      </p:sp>
      <p:pic>
        <p:nvPicPr>
          <p:cNvPr id="1228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4076700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0678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Value Determining Characteristics</a:t>
            </a:r>
            <a:endParaRPr lang="en-US" dirty="0"/>
          </a:p>
        </p:txBody>
      </p:sp>
      <p:sp>
        <p:nvSpPr>
          <p:cNvPr id="123907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15400" cy="4495800"/>
          </a:xfrm>
        </p:spPr>
        <p:txBody>
          <a:bodyPr/>
          <a:lstStyle/>
          <a:p>
            <a:r>
              <a:rPr lang="en-US" sz="2800" smtClean="0"/>
              <a:t>Gender – breeding prospects may be of higher value</a:t>
            </a:r>
          </a:p>
          <a:p>
            <a:r>
              <a:rPr lang="en-US" sz="2800" smtClean="0"/>
              <a:t>Pedigree- the ancestry of an animal.  Fewer generations between your animal and a champion = higher value.</a:t>
            </a:r>
          </a:p>
          <a:p>
            <a:r>
              <a:rPr lang="en-US" sz="2800" smtClean="0"/>
              <a:t>Quality- overall refinement, smoothness and style </a:t>
            </a:r>
          </a:p>
          <a:p>
            <a:r>
              <a:rPr lang="en-US" sz="2800" smtClean="0"/>
              <a:t>Size- literal size or how well the horse fits the breed standard</a:t>
            </a:r>
          </a:p>
        </p:txBody>
      </p:sp>
      <p:pic>
        <p:nvPicPr>
          <p:cNvPr id="1239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94138"/>
            <a:ext cx="4038600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Muscle evaluation</a:t>
            </a:r>
            <a:endParaRPr lang="en-US" sz="4400" dirty="0"/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112713" y="1295400"/>
            <a:ext cx="3240087" cy="4676775"/>
          </a:xfrm>
        </p:spPr>
        <p:txBody>
          <a:bodyPr/>
          <a:lstStyle/>
          <a:p>
            <a:pPr marL="525463" indent="-457200">
              <a:buFont typeface="Gill Sans MT" pitchFamily="34" charset="0"/>
              <a:buAutoNum type="arabicPeriod"/>
            </a:pPr>
            <a:r>
              <a:rPr lang="en-US" sz="2800" smtClean="0"/>
              <a:t>Point of Shoulder</a:t>
            </a:r>
          </a:p>
          <a:p>
            <a:pPr marL="525463" indent="-457200">
              <a:buFont typeface="Gill Sans MT" pitchFamily="34" charset="0"/>
              <a:buAutoNum type="arabicPeriod"/>
            </a:pPr>
            <a:r>
              <a:rPr lang="en-US" sz="2800" smtClean="0"/>
              <a:t>Chest</a:t>
            </a:r>
          </a:p>
          <a:p>
            <a:pPr marL="525463" indent="-457200">
              <a:buFont typeface="Gill Sans MT" pitchFamily="34" charset="0"/>
              <a:buAutoNum type="arabicPeriod"/>
            </a:pPr>
            <a:r>
              <a:rPr lang="en-US" sz="2800" smtClean="0"/>
              <a:t>Forearm</a:t>
            </a:r>
          </a:p>
          <a:p>
            <a:pPr marL="525463" indent="-457200">
              <a:buFont typeface="Gill Sans MT" pitchFamily="34" charset="0"/>
              <a:buAutoNum type="arabicPeriod"/>
            </a:pPr>
            <a:r>
              <a:rPr lang="en-US" sz="2800" smtClean="0"/>
              <a:t>Gaskin</a:t>
            </a:r>
          </a:p>
          <a:p>
            <a:pPr marL="525463" indent="-457200">
              <a:buFont typeface="Gill Sans MT" pitchFamily="34" charset="0"/>
              <a:buAutoNum type="arabicPeriod"/>
            </a:pPr>
            <a:r>
              <a:rPr lang="en-US" sz="2800" smtClean="0"/>
              <a:t>Stifle</a:t>
            </a:r>
          </a:p>
          <a:p>
            <a:pPr marL="525463" indent="-457200">
              <a:buFont typeface="Gill Sans MT" pitchFamily="34" charset="0"/>
              <a:buAutoNum type="arabicPeriod"/>
            </a:pPr>
            <a:r>
              <a:rPr lang="en-US" sz="2800" smtClean="0"/>
              <a:t>Hip</a:t>
            </a:r>
          </a:p>
          <a:p>
            <a:pPr marL="525463" indent="-457200">
              <a:buFont typeface="Gill Sans MT" pitchFamily="34" charset="0"/>
              <a:buAutoNum type="arabicPeriod"/>
            </a:pPr>
            <a:r>
              <a:rPr lang="en-US" sz="2800" smtClean="0"/>
              <a:t>Loin</a:t>
            </a:r>
          </a:p>
        </p:txBody>
      </p:sp>
      <p:pic>
        <p:nvPicPr>
          <p:cNvPr id="1249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0"/>
            <a:ext cx="5562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33" name="Rectangle 3"/>
          <p:cNvSpPr>
            <a:spLocks noChangeArrowheads="1"/>
          </p:cNvSpPr>
          <p:nvPr/>
        </p:nvSpPr>
        <p:spPr bwMode="auto">
          <a:xfrm>
            <a:off x="228600" y="6248400"/>
            <a:ext cx="242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hlinkClick r:id="rId3" action="ppaction://hlinksldjump"/>
              </a:rPr>
              <a:t>Back to Objectives</a:t>
            </a:r>
            <a:endParaRPr lang="en-U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r>
              <a:rPr lang="en-US" u="sng" smtClean="0">
                <a:hlinkClick r:id="rId2"/>
              </a:rPr>
              <a:t>http://extension.missouri.edu/p/G2807</a:t>
            </a:r>
            <a:endParaRPr lang="en-US" smtClean="0"/>
          </a:p>
          <a:p>
            <a:r>
              <a:rPr lang="en-US" u="sng" smtClean="0">
                <a:hlinkClick r:id="rId3"/>
              </a:rPr>
              <a:t>http://www.ag.ndsu.edu/pubs/ansci/horse/as953w.htm</a:t>
            </a:r>
            <a:endParaRPr lang="en-US" smtClean="0"/>
          </a:p>
          <a:p>
            <a:r>
              <a:rPr lang="en-US" u="sng" smtClean="0">
                <a:hlinkClick r:id="rId4"/>
              </a:rPr>
              <a:t>http://www.equisearch.com/horses_care/health/behavior/categories_equine_behavior_022309/2/</a:t>
            </a: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2415</TotalTime>
  <Words>2564</Words>
  <Application>Microsoft Office PowerPoint</Application>
  <PresentationFormat>On-screen Show (4:3)</PresentationFormat>
  <Paragraphs>380</Paragraphs>
  <Slides>99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99</vt:i4>
      </vt:variant>
    </vt:vector>
  </HeadingPairs>
  <TitlesOfParts>
    <vt:vector size="105" baseType="lpstr">
      <vt:lpstr>Gill Sans MT</vt:lpstr>
      <vt:lpstr>Arial</vt:lpstr>
      <vt:lpstr>Wingdings 3</vt:lpstr>
      <vt:lpstr>Calibri</vt:lpstr>
      <vt:lpstr>Urban Pop</vt:lpstr>
      <vt:lpstr>1_Urban Pop</vt:lpstr>
      <vt:lpstr>PowerPoint Presentation</vt:lpstr>
      <vt:lpstr>Objectives</vt:lpstr>
      <vt:lpstr>Terminology</vt:lpstr>
      <vt:lpstr>Stallion</vt:lpstr>
      <vt:lpstr>Mare</vt:lpstr>
      <vt:lpstr>Broodmare</vt:lpstr>
      <vt:lpstr>Filly</vt:lpstr>
      <vt:lpstr>Colt</vt:lpstr>
      <vt:lpstr>Gelding</vt:lpstr>
      <vt:lpstr>Foal</vt:lpstr>
      <vt:lpstr>Stud</vt:lpstr>
      <vt:lpstr>Weanling</vt:lpstr>
      <vt:lpstr>Breeds</vt:lpstr>
      <vt:lpstr>Light Horses</vt:lpstr>
      <vt:lpstr>Andalusian</vt:lpstr>
      <vt:lpstr>Appaloosa</vt:lpstr>
      <vt:lpstr>Arabian</vt:lpstr>
      <vt:lpstr>Dutch Warmblood</vt:lpstr>
      <vt:lpstr>Fresian</vt:lpstr>
      <vt:lpstr>Hanoverian</vt:lpstr>
      <vt:lpstr>Lipizzan</vt:lpstr>
      <vt:lpstr>Mustang</vt:lpstr>
      <vt:lpstr>Paso fino</vt:lpstr>
      <vt:lpstr>American Quarter Horse</vt:lpstr>
      <vt:lpstr>Tennessee  Walking Horse</vt:lpstr>
      <vt:lpstr>Thoroughbred</vt:lpstr>
      <vt:lpstr>Draft Breeds working horses</vt:lpstr>
      <vt:lpstr>Belgian</vt:lpstr>
      <vt:lpstr>Clydesdale</vt:lpstr>
      <vt:lpstr>Percheron</vt:lpstr>
      <vt:lpstr>Shire</vt:lpstr>
      <vt:lpstr>Pony Breeds</vt:lpstr>
      <vt:lpstr>Shetland Pony</vt:lpstr>
      <vt:lpstr>Welsh Pony – riding Type</vt:lpstr>
      <vt:lpstr>Miniature Horse</vt:lpstr>
      <vt:lpstr>Color Breeds</vt:lpstr>
      <vt:lpstr>American Paint Horse</vt:lpstr>
      <vt:lpstr>Buckskin</vt:lpstr>
      <vt:lpstr>Palomino</vt:lpstr>
      <vt:lpstr>Management Practices</vt:lpstr>
      <vt:lpstr>Methods of Identification</vt:lpstr>
      <vt:lpstr>Freeze Branding</vt:lpstr>
      <vt:lpstr>Hot Iron Branding</vt:lpstr>
      <vt:lpstr>Lip Tattooing</vt:lpstr>
      <vt:lpstr>Chestnuts</vt:lpstr>
      <vt:lpstr>Micro-Chipping </vt:lpstr>
      <vt:lpstr>Color</vt:lpstr>
      <vt:lpstr>Horse Color</vt:lpstr>
      <vt:lpstr>Colors Without Black Points</vt:lpstr>
      <vt:lpstr>Brown</vt:lpstr>
      <vt:lpstr>Chestnut/Sorrel</vt:lpstr>
      <vt:lpstr>Gray</vt:lpstr>
      <vt:lpstr>Patterns of Gray</vt:lpstr>
      <vt:lpstr>Color With Black points</vt:lpstr>
      <vt:lpstr>Black</vt:lpstr>
      <vt:lpstr>Bay</vt:lpstr>
      <vt:lpstr>Dun</vt:lpstr>
      <vt:lpstr>Roan</vt:lpstr>
      <vt:lpstr>Facial Markings</vt:lpstr>
      <vt:lpstr>Leg Markings</vt:lpstr>
      <vt:lpstr>Hoof Care</vt:lpstr>
      <vt:lpstr>Facilities</vt:lpstr>
      <vt:lpstr>Safety Around horses</vt:lpstr>
      <vt:lpstr>Feeding &amp; Nutrition</vt:lpstr>
      <vt:lpstr>Amount of Feed</vt:lpstr>
      <vt:lpstr>Forages</vt:lpstr>
      <vt:lpstr>Ca : P ratio</vt:lpstr>
      <vt:lpstr>Feeding Guidelines</vt:lpstr>
      <vt:lpstr>Water</vt:lpstr>
      <vt:lpstr>Animal Behavior</vt:lpstr>
      <vt:lpstr>Ingestive Behavior</vt:lpstr>
      <vt:lpstr>Eliminative Behavior</vt:lpstr>
      <vt:lpstr>Investigative Behavior</vt:lpstr>
      <vt:lpstr>Social Facilitation</vt:lpstr>
      <vt:lpstr>Care-Giving behavior</vt:lpstr>
      <vt:lpstr>Care-seeking behavior</vt:lpstr>
      <vt:lpstr>Sexual behavior</vt:lpstr>
      <vt:lpstr>Agonistic Behavior</vt:lpstr>
      <vt:lpstr>Contactual Behavior</vt:lpstr>
      <vt:lpstr>Animal Growth and development</vt:lpstr>
      <vt:lpstr>Height</vt:lpstr>
      <vt:lpstr>Determining Age by teeth</vt:lpstr>
      <vt:lpstr>Puberty and Gestation</vt:lpstr>
      <vt:lpstr>Animal Health</vt:lpstr>
      <vt:lpstr>Diseases</vt:lpstr>
      <vt:lpstr>Encephalomyelitis</vt:lpstr>
      <vt:lpstr>Influenza</vt:lpstr>
      <vt:lpstr>Rhinopneumonitis</vt:lpstr>
      <vt:lpstr>Strangles</vt:lpstr>
      <vt:lpstr>Parasites</vt:lpstr>
      <vt:lpstr>Ascarids</vt:lpstr>
      <vt:lpstr>Bots</vt:lpstr>
      <vt:lpstr>Strongyles</vt:lpstr>
      <vt:lpstr>Selection of Horse</vt:lpstr>
      <vt:lpstr>Value Determining Characteristics</vt:lpstr>
      <vt:lpstr>Value Determining Characteristics</vt:lpstr>
      <vt:lpstr>Value Determining Characteristics</vt:lpstr>
      <vt:lpstr>Muscle evaluation</vt:lpstr>
      <vt:lpstr>References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Ljlab</dc:creator>
  <cp:lastModifiedBy>VHardy</cp:lastModifiedBy>
  <cp:revision>191</cp:revision>
  <dcterms:created xsi:type="dcterms:W3CDTF">2011-11-04T17:25:55Z</dcterms:created>
  <dcterms:modified xsi:type="dcterms:W3CDTF">2012-01-30T18:20:08Z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000800f035000000000001024120</vt:lpwstr>
  </property>
</Properties>
</file>