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gif" Extension="gif"/>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6"/>
  </p:notesMasterIdLst>
  <p:sldIdLst>
    <p:sldId id="256" r:id="rId2"/>
    <p:sldId id="257" r:id="rId3"/>
    <p:sldId id="264" r:id="rId4"/>
    <p:sldId id="265" r:id="rId5"/>
    <p:sldId id="258" r:id="rId6"/>
    <p:sldId id="277" r:id="rId7"/>
    <p:sldId id="291" r:id="rId8"/>
    <p:sldId id="283" r:id="rId9"/>
    <p:sldId id="276" r:id="rId10"/>
    <p:sldId id="259" r:id="rId11"/>
    <p:sldId id="260" r:id="rId12"/>
    <p:sldId id="281" r:id="rId13"/>
    <p:sldId id="282" r:id="rId14"/>
    <p:sldId id="261" r:id="rId15"/>
    <p:sldId id="262" r:id="rId16"/>
    <p:sldId id="266" r:id="rId17"/>
    <p:sldId id="267" r:id="rId18"/>
    <p:sldId id="268" r:id="rId19"/>
    <p:sldId id="273" r:id="rId20"/>
    <p:sldId id="284" r:id="rId21"/>
    <p:sldId id="269" r:id="rId22"/>
    <p:sldId id="288" r:id="rId23"/>
    <p:sldId id="289" r:id="rId24"/>
    <p:sldId id="290" r:id="rId25"/>
    <p:sldId id="287" r:id="rId26"/>
    <p:sldId id="275" r:id="rId27"/>
    <p:sldId id="279" r:id="rId28"/>
    <p:sldId id="263" r:id="rId29"/>
    <p:sldId id="285" r:id="rId30"/>
    <p:sldId id="270" r:id="rId31"/>
    <p:sldId id="271" r:id="rId32"/>
    <p:sldId id="286" r:id="rId33"/>
    <p:sldId id="272" r:id="rId34"/>
    <p:sldId id="27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93" autoAdjust="0"/>
  </p:normalViewPr>
  <p:slideViewPr>
    <p:cSldViewPr>
      <p:cViewPr varScale="1">
        <p:scale>
          <a:sx n="83" d="100"/>
          <a:sy n="83" d="100"/>
        </p:scale>
        <p:origin x="-114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38C163-5DA3-46A2-BDA8-054AC069669D}" type="datetimeFigureOut">
              <a:rPr lang="en-US" smtClean="0"/>
              <a:t>8/1/2012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B0C0AB-13B2-4887-97C5-BA217B50CE10}" type="slidenum">
              <a:rPr lang="en-US" smtClean="0"/>
              <a:t>‹#›</a:t>
            </a:fld>
            <a:endParaRPr lang="en-US"/>
          </a:p>
        </p:txBody>
      </p:sp>
    </p:spTree>
    <p:extLst>
      <p:ext uri="{BB962C8B-B14F-4D97-AF65-F5344CB8AC3E}">
        <p14:creationId xmlns:p14="http://schemas.microsoft.com/office/powerpoint/2010/main" val="1535934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http://learn.genetics.utah.edu/content/begin/tour/</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5</a:t>
            </a:fld>
            <a:endParaRPr lang="en-US"/>
          </a:p>
        </p:txBody>
      </p:sp>
    </p:spTree>
    <p:extLst>
      <p:ext uri="{BB962C8B-B14F-4D97-AF65-F5344CB8AC3E}">
        <p14:creationId xmlns:p14="http://schemas.microsoft.com/office/powerpoint/2010/main" val="2923953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Pause Here to go over handout examples.</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25</a:t>
            </a:fld>
            <a:endParaRPr lang="en-US"/>
          </a:p>
        </p:txBody>
      </p:sp>
    </p:spTree>
    <p:extLst>
      <p:ext uri="{BB962C8B-B14F-4D97-AF65-F5344CB8AC3E}">
        <p14:creationId xmlns:p14="http://schemas.microsoft.com/office/powerpoint/2010/main" val="1960418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http://www.blackwellpublishing.com/trun/artwork/Animations/Recombination/recombination.html</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26</a:t>
            </a:fld>
            <a:endParaRPr lang="en-US"/>
          </a:p>
        </p:txBody>
      </p:sp>
    </p:spTree>
    <p:extLst>
      <p:ext uri="{BB962C8B-B14F-4D97-AF65-F5344CB8AC3E}">
        <p14:creationId xmlns:p14="http://schemas.microsoft.com/office/powerpoint/2010/main" val="1627425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http://learn.genetics.utah.edu/content/variation/artificial/</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27</a:t>
            </a:fld>
            <a:endParaRPr lang="en-US"/>
          </a:p>
        </p:txBody>
      </p:sp>
    </p:spTree>
    <p:extLst>
      <p:ext uri="{BB962C8B-B14F-4D97-AF65-F5344CB8AC3E}">
        <p14:creationId xmlns:p14="http://schemas.microsoft.com/office/powerpoint/2010/main" val="1719764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http://www.nature.ca/genome/04/0413_e.cfm</a:t>
            </a:r>
          </a:p>
          <a:p>
            <a:endParaRPr lang="en-US" dirty="0" smtClean="0"/>
          </a:p>
          <a:p>
            <a:r>
              <a:rPr lang="en-US" dirty="0" smtClean="0"/>
              <a:t>http://molo.concord.org/database/activities/102.html</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28</a:t>
            </a:fld>
            <a:endParaRPr lang="en-US"/>
          </a:p>
        </p:txBody>
      </p:sp>
    </p:spTree>
    <p:extLst>
      <p:ext uri="{BB962C8B-B14F-4D97-AF65-F5344CB8AC3E}">
        <p14:creationId xmlns:p14="http://schemas.microsoft.com/office/powerpoint/2010/main" val="2566544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http://learn.genetics.utah.edu/content/labs/gel/</a:t>
            </a:r>
          </a:p>
          <a:p>
            <a:endParaRPr lang="en-US" dirty="0" smtClean="0"/>
          </a:p>
          <a:p>
            <a:r>
              <a:rPr lang="en-US" dirty="0" smtClean="0"/>
              <a:t>http://learn.genetics.utah.edu/content/labs/gel/forensics/</a:t>
            </a:r>
          </a:p>
          <a:p>
            <a:endParaRPr lang="en-US" dirty="0" smtClean="0"/>
          </a:p>
          <a:p>
            <a:r>
              <a:rPr lang="en-US" dirty="0" smtClean="0"/>
              <a:t>http://www.teachersdomain.org/asset/tdc02_int_creatednafp2/</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30</a:t>
            </a:fld>
            <a:endParaRPr lang="en-US"/>
          </a:p>
        </p:txBody>
      </p:sp>
    </p:spTree>
    <p:extLst>
      <p:ext uri="{BB962C8B-B14F-4D97-AF65-F5344CB8AC3E}">
        <p14:creationId xmlns:p14="http://schemas.microsoft.com/office/powerpoint/2010/main" val="1750220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http://www.teachersdomain.org/asset/tdc02_vid_btcorn/</a:t>
            </a:r>
          </a:p>
          <a:p>
            <a:endParaRPr lang="en-US" dirty="0" smtClean="0"/>
          </a:p>
          <a:p>
            <a:r>
              <a:rPr lang="en-US" dirty="0" smtClean="0"/>
              <a:t>http://www.teachersdomain.org/asset/tdc02_vid_breeding/</a:t>
            </a:r>
          </a:p>
          <a:p>
            <a:endParaRPr lang="en-US" dirty="0" smtClean="0"/>
          </a:p>
          <a:p>
            <a:r>
              <a:rPr lang="en-US" dirty="0" smtClean="0"/>
              <a:t>http://www.pbs.org/wgbh/harvest/engineer/transgen.html</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31</a:t>
            </a:fld>
            <a:endParaRPr lang="en-US"/>
          </a:p>
        </p:txBody>
      </p:sp>
    </p:spTree>
    <p:extLst>
      <p:ext uri="{BB962C8B-B14F-4D97-AF65-F5344CB8AC3E}">
        <p14:creationId xmlns:p14="http://schemas.microsoft.com/office/powerpoint/2010/main" val="908670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5BEDE7-69EA-42C0-9200-5CCC385325AC}" type="slidenum">
              <a:rPr lang="en-US" smtClean="0"/>
              <a:pPr/>
              <a:t>32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http://learn.genetics.utah.edu/content/begin/traits/karyotype/</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33</a:t>
            </a:fld>
            <a:endParaRPr lang="en-US"/>
          </a:p>
        </p:txBody>
      </p:sp>
    </p:spTree>
    <p:extLst>
      <p:ext uri="{BB962C8B-B14F-4D97-AF65-F5344CB8AC3E}">
        <p14:creationId xmlns:p14="http://schemas.microsoft.com/office/powerpoint/2010/main" val="2688397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http://www.pbs.org/wnet/nature/lessons/the-perfect-cow/video-segments-holy-cow/1536/</a:t>
            </a:r>
          </a:p>
          <a:p>
            <a:endParaRPr lang="en-US" dirty="0" smtClean="0"/>
          </a:p>
          <a:p>
            <a:r>
              <a:rPr lang="en-US" dirty="0" smtClean="0"/>
              <a:t>http://www.ansi.okstate.edu/breeds/cattle/</a:t>
            </a:r>
          </a:p>
          <a:p>
            <a:endParaRPr lang="en-US" dirty="0" smtClean="0"/>
          </a:p>
          <a:p>
            <a:r>
              <a:rPr lang="en-US" dirty="0" smtClean="0"/>
              <a:t>http://75.101.149.73/wnet/nature/files/2008/09/cattle-breeding-student-organizer.pdf</a:t>
            </a:r>
          </a:p>
          <a:p>
            <a:r>
              <a:rPr lang="en-US" dirty="0" smtClean="0"/>
              <a:t>http://75.101.149.73/wnet/nature/files/2008/09/cattle-breeding-student-organizer-answer-key.pdf</a:t>
            </a:r>
          </a:p>
          <a:p>
            <a:r>
              <a:rPr lang="en-US" dirty="0" smtClean="0"/>
              <a:t>http://75.101.149.73/wnet/nature/files/2008/09/traits-of-ankole-and-holstein-cattle-student-organizer.pdf</a:t>
            </a:r>
          </a:p>
          <a:p>
            <a:r>
              <a:rPr lang="en-US" dirty="0" smtClean="0"/>
              <a:t>http://75.101.149.73/wnet/nature/files/2008/09/traits-of-ankole-and-holstein-cattle-student-organizer-anse280a6.pdf</a:t>
            </a:r>
          </a:p>
          <a:p>
            <a:r>
              <a:rPr lang="en-US" dirty="0" smtClean="0"/>
              <a:t>http://75.101.149.73/wnet/nature/files/2008/09/finding-the-balance-student-organizer.pdf</a:t>
            </a:r>
          </a:p>
          <a:p>
            <a:r>
              <a:rPr lang="en-US" smtClean="0"/>
              <a:t>http://75.101.149.73/wnet/nature/files/2008/09/finding-the-balance-student-organizer-answer-key.pdf</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34</a:t>
            </a:fld>
            <a:endParaRPr lang="en-US"/>
          </a:p>
        </p:txBody>
      </p:sp>
    </p:spTree>
    <p:extLst>
      <p:ext uri="{BB962C8B-B14F-4D97-AF65-F5344CB8AC3E}">
        <p14:creationId xmlns:p14="http://schemas.microsoft.com/office/powerpoint/2010/main" val="3638528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http://learn.genetics.utah.edu/content/begin/dna/builddna/</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8</a:t>
            </a:fld>
            <a:endParaRPr lang="en-US"/>
          </a:p>
        </p:txBody>
      </p:sp>
    </p:spTree>
    <p:extLst>
      <p:ext uri="{BB962C8B-B14F-4D97-AF65-F5344CB8AC3E}">
        <p14:creationId xmlns:p14="http://schemas.microsoft.com/office/powerpoint/2010/main" val="999690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5BEDE7-69EA-42C0-9200-5CCC385325AC}"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http://learn.genetics.utah.edu/content/begin/dna/transcribe/</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14</a:t>
            </a:fld>
            <a:endParaRPr lang="en-US"/>
          </a:p>
        </p:txBody>
      </p:sp>
    </p:spTree>
    <p:extLst>
      <p:ext uri="{BB962C8B-B14F-4D97-AF65-F5344CB8AC3E}">
        <p14:creationId xmlns:p14="http://schemas.microsoft.com/office/powerpoint/2010/main" val="4015396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http://learn.genetics.utah.edu/content/variation/newtricks/</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15</a:t>
            </a:fld>
            <a:endParaRPr lang="en-US"/>
          </a:p>
        </p:txBody>
      </p:sp>
    </p:spTree>
    <p:extLst>
      <p:ext uri="{BB962C8B-B14F-4D97-AF65-F5344CB8AC3E}">
        <p14:creationId xmlns:p14="http://schemas.microsoft.com/office/powerpoint/2010/main" val="4092571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http://www.cellsalive.com/mitosis.htm</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16</a:t>
            </a:fld>
            <a:endParaRPr lang="en-US"/>
          </a:p>
        </p:txBody>
      </p:sp>
    </p:spTree>
    <p:extLst>
      <p:ext uri="{BB962C8B-B14F-4D97-AF65-F5344CB8AC3E}">
        <p14:creationId xmlns:p14="http://schemas.microsoft.com/office/powerpoint/2010/main" val="3205569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http://www.cellsalive.com/meiosis.htm</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17</a:t>
            </a:fld>
            <a:endParaRPr lang="en-US"/>
          </a:p>
        </p:txBody>
      </p:sp>
    </p:spTree>
    <p:extLst>
      <p:ext uri="{BB962C8B-B14F-4D97-AF65-F5344CB8AC3E}">
        <p14:creationId xmlns:p14="http://schemas.microsoft.com/office/powerpoint/2010/main" val="1622976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http://www.mhhe.com/biosci/genbio/virtual_labs/BL_15/BL_15.html</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19</a:t>
            </a:fld>
            <a:endParaRPr lang="en-US"/>
          </a:p>
        </p:txBody>
      </p:sp>
    </p:spTree>
    <p:extLst>
      <p:ext uri="{BB962C8B-B14F-4D97-AF65-F5344CB8AC3E}">
        <p14:creationId xmlns:p14="http://schemas.microsoft.com/office/powerpoint/2010/main" val="643520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http://www.mhhe.com/biosci/genbio/virtual_labs/BL_05/BL_05.html</a:t>
            </a:r>
          </a:p>
          <a:p>
            <a:endParaRPr lang="en-US" dirty="0" smtClean="0"/>
          </a:p>
          <a:p>
            <a:r>
              <a:rPr lang="en-US" dirty="0" smtClean="0"/>
              <a:t>http://www2.edc.org/weblabs/Punnett/punnettsquares.html</a:t>
            </a:r>
            <a:endParaRPr lang="en-US" dirty="0"/>
          </a:p>
        </p:txBody>
      </p:sp>
      <p:sp>
        <p:nvSpPr>
          <p:cNvPr id="4" name="Slide Number Placeholder 3"/>
          <p:cNvSpPr>
            <a:spLocks noGrp="1"/>
          </p:cNvSpPr>
          <p:nvPr>
            <p:ph type="sldNum" sz="quarter" idx="10"/>
          </p:nvPr>
        </p:nvSpPr>
        <p:spPr/>
        <p:txBody>
          <a:bodyPr/>
          <a:lstStyle/>
          <a:p>
            <a:fld id="{09B0C0AB-13B2-4887-97C5-BA217B50CE10}" type="slidenum">
              <a:rPr lang="en-US" smtClean="0"/>
              <a:t>21</a:t>
            </a:fld>
            <a:endParaRPr lang="en-US"/>
          </a:p>
        </p:txBody>
      </p:sp>
    </p:spTree>
    <p:extLst>
      <p:ext uri="{BB962C8B-B14F-4D97-AF65-F5344CB8AC3E}">
        <p14:creationId xmlns:p14="http://schemas.microsoft.com/office/powerpoint/2010/main" val="198438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D8F646-8161-4E2E-9117-CFBC8E55F0D3}"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D8F646-8161-4E2E-9117-CFBC8E55F0D3}"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D8F646-8161-4E2E-9117-CFBC8E55F0D3}"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03D8F646-8161-4E2E-9117-CFBC8E55F0D3}"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D8F646-8161-4E2E-9117-CFBC8E55F0D3}"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D8F646-8161-4E2E-9117-CFBC8E55F0D3}" type="datetimeFigureOut">
              <a:rPr lang="en-US" smtClean="0"/>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D8F646-8161-4E2E-9117-CFBC8E55F0D3}" type="datetimeFigureOut">
              <a:rPr lang="en-US" smtClean="0"/>
              <a:t>8/1/2012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D8F646-8161-4E2E-9117-CFBC8E55F0D3}" type="datetimeFigureOut">
              <a:rPr lang="en-US" smtClean="0"/>
              <a:t>8/1/2012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D8F646-8161-4E2E-9117-CFBC8E55F0D3}" type="datetimeFigureOut">
              <a:rPr lang="en-US" smtClean="0"/>
              <a:t>8/1/2012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D8F646-8161-4E2E-9117-CFBC8E55F0D3}" type="datetimeFigureOut">
              <a:rPr lang="en-US" smtClean="0"/>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B2EC5-B6A9-4AB3-8E8A-C344F9EE3C9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D8F646-8161-4E2E-9117-CFBC8E55F0D3}" type="datetimeFigureOut">
              <a:rPr lang="en-US" smtClean="0"/>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8B2EC5-B6A9-4AB3-8E8A-C344F9EE3C94}" type="slidenum">
              <a:rPr lang="en-US" smtClean="0"/>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03D8F646-8161-4E2E-9117-CFBC8E55F0D3}" type="datetimeFigureOut">
              <a:rPr lang="en-US" smtClean="0"/>
              <a:t>8/1/2012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6A8B2EC5-B6A9-4AB3-8E8A-C344F9EE3C94}" type="slidenum">
              <a:rPr lang="en-US" smtClean="0"/>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hyperlink" Target="//upload.wikimedia.org/wikipedia/commons/7/7d/Centraldogma_nodetails.GIF" TargetMode="Externa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en.wikipedia.org/wiki/File:Extended_Central_Dogma_with_Enzymes.jpg"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arget="../media/image16.jpeg" Type="http://schemas.openxmlformats.org/officeDocument/2006/relationships/image"/><Relationship Id="rId2" Target="../notesSlides/notesSlide6.xml" Type="http://schemas.openxmlformats.org/officeDocument/2006/relationships/notesSlide"/><Relationship Id="rId1" Target="../slideLayouts/slideLayout2.xml" Type="http://schemas.openxmlformats.org/officeDocument/2006/relationships/slideLayout"/></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8.xml.rels><?xml version="1.0" encoding="UTF-8" standalone="yes" ?><Relationships xmlns="http://schemas.openxmlformats.org/package/2006/relationships"><Relationship Id="rId3" Target="../media/image20.jpeg" Type="http://schemas.openxmlformats.org/officeDocument/2006/relationships/image"/><Relationship Id="rId2" Target="../media/image19.jpeg" Type="http://schemas.openxmlformats.org/officeDocument/2006/relationships/image"/><Relationship Id="rId1" Target="../slideLayouts/slideLayout2.xml" Type="http://schemas.openxmlformats.org/officeDocument/2006/relationships/slideLayout"/><Relationship Id="rId5" Target="../media/image22.jpeg" Type="http://schemas.openxmlformats.org/officeDocument/2006/relationships/image"/><Relationship Id="rId4" Target="../media/image21.jpeg" Type="http://schemas.openxmlformats.org/officeDocument/2006/relationships/image"/></Relationships>
</file>

<file path=ppt/slides/_rels/slide19.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2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arget="../media/image29.jpeg" Type="http://schemas.openxmlformats.org/officeDocument/2006/relationships/image"/><Relationship Id="rId2" Target="../notesSlides/notesSlide10.xml" Type="http://schemas.openxmlformats.org/officeDocument/2006/relationships/notesSlide"/><Relationship Id="rId1" Target="../slideLayouts/slideLayout2.xml" Type="http://schemas.openxmlformats.org/officeDocument/2006/relationships/slideLayout"/></Relationships>
</file>

<file path=ppt/slides/_rels/slide26.xml.rels><?xml version="1.0" encoding="UTF-8" standalone="yes"?>
<Relationships xmlns="http://schemas.openxmlformats.org/package/2006/relationships"><Relationship Id="rId3" Type="http://schemas.openxmlformats.org/officeDocument/2006/relationships/image" Target="../media/image30.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1.gif"/></Relationships>
</file>

<file path=ppt/slides/_rels/slide27.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3.jpeg"/></Relationships>
</file>

<file path=ppt/slides/_rels/slide28.xml.rels><?xml version="1.0" encoding="UTF-8" standalone="yes" ?><Relationships xmlns="http://schemas.openxmlformats.org/package/2006/relationships"><Relationship Id="rId3" Target="../media/image34.jpeg" Type="http://schemas.openxmlformats.org/officeDocument/2006/relationships/image"/><Relationship Id="rId2" Target="../notesSlides/notesSlide13.xml" Type="http://schemas.openxmlformats.org/officeDocument/2006/relationships/notesSlide"/><Relationship Id="rId1" Target="../slideLayouts/slideLayout2.xml" Type="http://schemas.openxmlformats.org/officeDocument/2006/relationships/slideLayout"/></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8.jpeg"/></Relationships>
</file>

<file path=ppt/slides/_rels/slide33.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Genetics:</a:t>
            </a:r>
            <a:br>
              <a:rPr lang="en-US" dirty="0" smtClean="0"/>
            </a:br>
            <a:r>
              <a:rPr lang="en-US" dirty="0" smtClean="0"/>
              <a:t>Building Blocks of Life</a:t>
            </a:r>
            <a:endParaRPr lang="en-US" dirty="0"/>
          </a:p>
        </p:txBody>
      </p:sp>
      <p:pic>
        <p:nvPicPr>
          <p:cNvPr id="8194" name="Picture 2" descr="genet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88879"/>
            <a:ext cx="4800600" cy="3906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6493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Central Dogma</a:t>
            </a:r>
            <a:endParaRPr lang="en-US" dirty="0"/>
          </a:p>
        </p:txBody>
      </p:sp>
      <p:sp>
        <p:nvSpPr>
          <p:cNvPr id="3" name="Content Placeholder 2"/>
          <p:cNvSpPr>
            <a:spLocks noGrp="1"/>
          </p:cNvSpPr>
          <p:nvPr>
            <p:ph idx="1"/>
          </p:nvPr>
        </p:nvSpPr>
        <p:spPr>
          <a:xfrm>
            <a:off x="1009443" y="1807361"/>
            <a:ext cx="7125112" cy="2194596"/>
          </a:xfrm>
        </p:spPr>
        <p:txBody>
          <a:bodyPr>
            <a:normAutofit/>
          </a:bodyPr>
          <a:lstStyle/>
          <a:p>
            <a:r>
              <a:rPr lang="en-US" dirty="0" smtClean="0"/>
              <a:t>DNA and RNA and Protein</a:t>
            </a:r>
          </a:p>
          <a:p>
            <a:pPr lvl="1"/>
            <a:r>
              <a:rPr lang="en-US" dirty="0" smtClean="0"/>
              <a:t>DNA replication: semi-conservative replication producing two identical double helices</a:t>
            </a:r>
          </a:p>
          <a:p>
            <a:pPr lvl="1"/>
            <a:r>
              <a:rPr lang="en-US" dirty="0" smtClean="0"/>
              <a:t>Transcription: DNA directed production of RNA</a:t>
            </a:r>
          </a:p>
          <a:p>
            <a:pPr lvl="1"/>
            <a:r>
              <a:rPr lang="en-US" dirty="0" smtClean="0"/>
              <a:t>Translation: RNA directed production of protein</a:t>
            </a:r>
            <a:endParaRPr lang="en-US" dirty="0"/>
          </a:p>
        </p:txBody>
      </p:sp>
      <p:pic>
        <p:nvPicPr>
          <p:cNvPr id="10242" name="Picture 2" descr="File:Centraldogma nodetails.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 y="4001957"/>
            <a:ext cx="3273425" cy="2683135"/>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http://upload.wikimedia.org/wikipedia/en/thumb/d/dd/Extended_Central_Dogma_with_Enzymes.jpg/550px-Extended_Central_Dogma_with_Enzymes.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4008567"/>
            <a:ext cx="5238750" cy="267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045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Transcribe vs. Translate</a:t>
            </a:r>
            <a:endParaRPr lang="en-US" dirty="0"/>
          </a:p>
        </p:txBody>
      </p:sp>
      <p:sp>
        <p:nvSpPr>
          <p:cNvPr id="3" name="Content Placeholder 2"/>
          <p:cNvSpPr>
            <a:spLocks noGrp="1"/>
          </p:cNvSpPr>
          <p:nvPr>
            <p:ph idx="1"/>
          </p:nvPr>
        </p:nvSpPr>
        <p:spPr>
          <a:xfrm>
            <a:off x="1009443" y="1676401"/>
            <a:ext cx="7125112" cy="2089150"/>
          </a:xfrm>
        </p:spPr>
        <p:txBody>
          <a:bodyPr/>
          <a:lstStyle/>
          <a:p>
            <a:r>
              <a:rPr lang="en-US" dirty="0" smtClean="0"/>
              <a:t>Transcription: RNA Polymerase uses the complementary  strand of DNA to make a copy of the template DNA into a strand of RNA</a:t>
            </a:r>
          </a:p>
          <a:p>
            <a:r>
              <a:rPr lang="en-US" dirty="0" smtClean="0"/>
              <a:t>Translation: Ribosomes use the message strand of RNA to make a protein chain of amino acids</a:t>
            </a:r>
            <a:endParaRPr lang="en-US" dirty="0"/>
          </a:p>
        </p:txBody>
      </p:sp>
      <p:pic>
        <p:nvPicPr>
          <p:cNvPr id="11268" name="Picture 4" descr="http://www.tokresource.org/tok_classes/biobiobio/biomenu/transcription_translation/transcription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429000"/>
            <a:ext cx="3276600"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6077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20" name="Picture 8" descr="transcription"/>
          <p:cNvPicPr>
            <a:picLocks noGrp="1" noChangeAspect="1" noChangeArrowheads="1"/>
          </p:cNvPicPr>
          <p:nvPr>
            <p:ph idx="1"/>
          </p:nvPr>
        </p:nvPicPr>
        <p:blipFill>
          <a:blip r:embed="rId3"/>
          <a:srcRect/>
          <a:stretch>
            <a:fillRect/>
          </a:stretch>
        </p:blipFill>
        <p:spPr>
          <a:xfrm>
            <a:off x="152399" y="152400"/>
            <a:ext cx="7160907" cy="6705600"/>
          </a:xfrm>
          <a:noFill/>
          <a:ln/>
        </p:spPr>
      </p:pic>
      <p:sp>
        <p:nvSpPr>
          <p:cNvPr id="5" name="Rectangle 4"/>
          <p:cNvSpPr txBox="1">
            <a:spLocks noChangeArrowheads="1"/>
          </p:cNvSpPr>
          <p:nvPr/>
        </p:nvSpPr>
        <p:spPr>
          <a:xfrm>
            <a:off x="3352800" y="306388"/>
            <a:ext cx="4343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tab pos="1657350" algn="l"/>
              </a:tabLst>
              <a:defRPr/>
            </a:pPr>
            <a:r>
              <a:rPr kumimoji="0" lang="en-US" sz="4400" b="0" i="0" u="none" strike="noStrike" kern="1200" cap="none" spc="0" normalizeH="0" baseline="0" noProof="0" dirty="0" smtClean="0">
                <a:ln>
                  <a:noFill/>
                </a:ln>
                <a:solidFill>
                  <a:schemeClr val="accent1"/>
                </a:solidFill>
                <a:effectLst/>
                <a:uLnTx/>
                <a:uFillTx/>
                <a:latin typeface="+mj-lt"/>
                <a:ea typeface="+mj-ea"/>
                <a:cs typeface="+mj-cs"/>
              </a:rPr>
              <a:t>Transcription</a:t>
            </a:r>
            <a:endParaRPr kumimoji="0" lang="en-US" sz="4400" b="0" i="0" u="none" strike="noStrike" kern="1200" cap="none" spc="0" normalizeH="0" baseline="0" noProof="0" dirty="0">
              <a:ln>
                <a:noFill/>
              </a:ln>
              <a:solidFill>
                <a:schemeClr val="accent1"/>
              </a:solidFill>
              <a:effectLst/>
              <a:uLnTx/>
              <a:uFillTx/>
              <a:latin typeface="+mj-lt"/>
              <a:ea typeface="+mj-ea"/>
              <a:cs typeface="+mj-cs"/>
            </a:endParaRPr>
          </a:p>
        </p:txBody>
      </p:sp>
    </p:spTree>
    <p:extLst>
      <p:ext uri="{BB962C8B-B14F-4D97-AF65-F5344CB8AC3E}">
        <p14:creationId xmlns:p14="http://schemas.microsoft.com/office/powerpoint/2010/main" val="2384726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0" y="675724"/>
            <a:ext cx="2648155" cy="924475"/>
          </a:xfrm>
        </p:spPr>
        <p:txBody>
          <a:bodyPr/>
          <a:lstStyle/>
          <a:p>
            <a:r>
              <a:rPr lang="en-US" dirty="0" smtClean="0"/>
              <a:t>Translation</a:t>
            </a:r>
            <a:endParaRPr lang="en-US" dirty="0"/>
          </a:p>
        </p:txBody>
      </p:sp>
      <p:pic>
        <p:nvPicPr>
          <p:cNvPr id="12290" name="Picture 2" descr="http://biology.unm.edu/ccouncil/Biology_124/Images/RNAtranslation.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5410200" cy="6801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238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Genetic Code</a:t>
            </a:r>
            <a:endParaRPr lang="en-US" dirty="0"/>
          </a:p>
        </p:txBody>
      </p:sp>
      <p:sp>
        <p:nvSpPr>
          <p:cNvPr id="3" name="Content Placeholder 2"/>
          <p:cNvSpPr>
            <a:spLocks noGrp="1"/>
          </p:cNvSpPr>
          <p:nvPr>
            <p:ph idx="1"/>
          </p:nvPr>
        </p:nvSpPr>
        <p:spPr>
          <a:xfrm>
            <a:off x="1009443" y="1807361"/>
            <a:ext cx="7125112" cy="1393039"/>
          </a:xfrm>
        </p:spPr>
        <p:txBody>
          <a:bodyPr/>
          <a:lstStyle/>
          <a:p>
            <a:r>
              <a:rPr lang="en-US" dirty="0" smtClean="0"/>
              <a:t>3 bases of RNA make up a Codon</a:t>
            </a:r>
          </a:p>
          <a:p>
            <a:pPr lvl="1"/>
            <a:r>
              <a:rPr lang="en-US" dirty="0" smtClean="0"/>
              <a:t>Codon of messenger RNA pairs with Anti-codon of transfer RNA during transcription to determine amino acid sequence</a:t>
            </a:r>
          </a:p>
          <a:p>
            <a:r>
              <a:rPr lang="en-US" dirty="0" smtClean="0"/>
              <a:t>Genetic code is redundant, but not ambiguous</a:t>
            </a:r>
            <a:endParaRPr lang="en-US" dirty="0"/>
          </a:p>
        </p:txBody>
      </p:sp>
      <p:pic>
        <p:nvPicPr>
          <p:cNvPr id="4"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2862" y="3200400"/>
            <a:ext cx="647065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717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Expressing your Genes</a:t>
            </a:r>
            <a:endParaRPr lang="en-US" dirty="0"/>
          </a:p>
        </p:txBody>
      </p:sp>
      <p:sp>
        <p:nvSpPr>
          <p:cNvPr id="3" name="Content Placeholder 2"/>
          <p:cNvSpPr>
            <a:spLocks noGrp="1"/>
          </p:cNvSpPr>
          <p:nvPr>
            <p:ph idx="1"/>
          </p:nvPr>
        </p:nvSpPr>
        <p:spPr>
          <a:xfrm>
            <a:off x="1009443" y="1807361"/>
            <a:ext cx="7125112" cy="4517239"/>
          </a:xfrm>
        </p:spPr>
        <p:txBody>
          <a:bodyPr>
            <a:normAutofit/>
          </a:bodyPr>
          <a:lstStyle/>
          <a:p>
            <a:r>
              <a:rPr lang="en-US" dirty="0" smtClean="0"/>
              <a:t>Copy Number: increased number of RNA messages increases </a:t>
            </a:r>
            <a:r>
              <a:rPr lang="en-US" dirty="0"/>
              <a:t>g</a:t>
            </a:r>
            <a:r>
              <a:rPr lang="en-US" dirty="0" smtClean="0"/>
              <a:t>ene </a:t>
            </a:r>
            <a:r>
              <a:rPr lang="en-US" dirty="0"/>
              <a:t>p</a:t>
            </a:r>
            <a:r>
              <a:rPr lang="en-US" dirty="0" smtClean="0"/>
              <a:t>roduct</a:t>
            </a:r>
          </a:p>
          <a:p>
            <a:pPr lvl="1"/>
            <a:r>
              <a:rPr lang="en-US" dirty="0" smtClean="0"/>
              <a:t>Determined by strength of Transcription promoter sequence</a:t>
            </a:r>
          </a:p>
          <a:p>
            <a:r>
              <a:rPr lang="en-US" dirty="0" smtClean="0"/>
              <a:t>Regulatory Genes: repress or activate expression of other genes</a:t>
            </a:r>
          </a:p>
          <a:p>
            <a:r>
              <a:rPr lang="en-US" dirty="0" smtClean="0"/>
              <a:t>Transcriptional Regulation: regulatory molecules activate or repress transcription through promoter sequence</a:t>
            </a:r>
          </a:p>
          <a:p>
            <a:r>
              <a:rPr lang="en-US" dirty="0" smtClean="0"/>
              <a:t>Post-Transcriptional Regulation:</a:t>
            </a:r>
          </a:p>
          <a:p>
            <a:pPr lvl="1"/>
            <a:r>
              <a:rPr lang="en-US" dirty="0" smtClean="0"/>
              <a:t>Translation: regulatory molecules activate or repress translation through degradation, phosphorylation, methylation or other methods</a:t>
            </a:r>
          </a:p>
          <a:p>
            <a:pPr lvl="1"/>
            <a:r>
              <a:rPr lang="en-US" dirty="0" smtClean="0"/>
              <a:t>Feedback inhibition: product of pathway inhibits pathway</a:t>
            </a:r>
          </a:p>
          <a:p>
            <a:endParaRPr lang="en-US" dirty="0"/>
          </a:p>
        </p:txBody>
      </p:sp>
    </p:spTree>
    <p:extLst>
      <p:ext uri="{BB962C8B-B14F-4D97-AF65-F5344CB8AC3E}">
        <p14:creationId xmlns:p14="http://schemas.microsoft.com/office/powerpoint/2010/main" val="4002616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Mitosis</a:t>
            </a:r>
            <a:endParaRPr lang="en-US" dirty="0"/>
          </a:p>
        </p:txBody>
      </p:sp>
      <p:sp>
        <p:nvSpPr>
          <p:cNvPr id="3" name="Content Placeholder 2"/>
          <p:cNvSpPr>
            <a:spLocks noGrp="1"/>
          </p:cNvSpPr>
          <p:nvPr>
            <p:ph idx="1"/>
          </p:nvPr>
        </p:nvSpPr>
        <p:spPr>
          <a:xfrm>
            <a:off x="1009443" y="1807361"/>
            <a:ext cx="5781882" cy="4051437"/>
          </a:xfrm>
        </p:spPr>
        <p:txBody>
          <a:bodyPr/>
          <a:lstStyle/>
          <a:p>
            <a:r>
              <a:rPr lang="en-US" dirty="0" smtClean="0"/>
              <a:t>Cellular Division: one cell copies all genetic material and divides into two separate identical cells</a:t>
            </a:r>
          </a:p>
          <a:p>
            <a:pPr>
              <a:buFont typeface="Wingdings" pitchFamily="2" charset="2"/>
              <a:buChar char="Ø"/>
            </a:pPr>
            <a:r>
              <a:rPr lang="en-US" dirty="0" smtClean="0"/>
              <a:t>Diploid cell with one copy of the chromosomes replicates to -&gt; diploid cell with two copies of the chromosomes divides to -&gt; two diploid cells with one copy of the chromosomes </a:t>
            </a:r>
          </a:p>
          <a:p>
            <a:pPr>
              <a:buFont typeface="Wingdings" pitchFamily="2" charset="2"/>
              <a:buChar char="Ø"/>
            </a:pPr>
            <a:endParaRPr lang="en-US" dirty="0" smtClean="0"/>
          </a:p>
          <a:p>
            <a:endParaRPr lang="en-US" dirty="0"/>
          </a:p>
        </p:txBody>
      </p:sp>
      <p:pic>
        <p:nvPicPr>
          <p:cNvPr id="7170" name="Picture 2" descr="http://avonapbio.pbworks.com/f/mitosis.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1325" y="23812"/>
            <a:ext cx="2158625" cy="6834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3204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Meiosis</a:t>
            </a:r>
            <a:endParaRPr lang="en-US" dirty="0"/>
          </a:p>
        </p:txBody>
      </p:sp>
      <p:sp>
        <p:nvSpPr>
          <p:cNvPr id="3" name="Content Placeholder 2"/>
          <p:cNvSpPr>
            <a:spLocks noGrp="1"/>
          </p:cNvSpPr>
          <p:nvPr>
            <p:ph idx="1"/>
          </p:nvPr>
        </p:nvSpPr>
        <p:spPr>
          <a:xfrm>
            <a:off x="1009443" y="1371601"/>
            <a:ext cx="7125112" cy="1447799"/>
          </a:xfrm>
        </p:spPr>
        <p:txBody>
          <a:bodyPr/>
          <a:lstStyle/>
          <a:p>
            <a:r>
              <a:rPr lang="en-US" dirty="0" smtClean="0"/>
              <a:t>Gamete Formation: Cell division involved in production of gametes</a:t>
            </a:r>
            <a:endParaRPr lang="en-US" dirty="0"/>
          </a:p>
          <a:p>
            <a:r>
              <a:rPr lang="en-US" dirty="0" smtClean="0"/>
              <a:t>2 cellular divisions resulting in four haploid daughter cells</a:t>
            </a:r>
            <a:endParaRPr lang="en-US" dirty="0"/>
          </a:p>
        </p:txBody>
      </p:sp>
      <p:pic>
        <p:nvPicPr>
          <p:cNvPr id="6146" name="Picture 2" descr="http://measure.igpp.ucla.edu/GK12-SEE-LA/Lesson_Files_09/Kris_Kaiser/021%20Diagram%20of%20the%20stages%20of%20mitos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295650"/>
            <a:ext cx="3009900" cy="341947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activity.ntsec.gov.tw/lifeworld/english/content/images/en_gene_c2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3886200"/>
            <a:ext cx="5543550" cy="2695575"/>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p:cNvSpPr txBox="1">
            <a:spLocks/>
          </p:cNvSpPr>
          <p:nvPr/>
        </p:nvSpPr>
        <p:spPr>
          <a:xfrm>
            <a:off x="3200296" y="2438401"/>
            <a:ext cx="5848557" cy="1348154"/>
          </a:xfrm>
          <a:prstGeom prst="rect">
            <a:avLst/>
          </a:prstGeom>
        </p:spPr>
        <p:txBody>
          <a:bodyPr vert="horz" lIns="91440" tIns="45720" rIns="91440" bIns="45720" rtlCol="0" anchor="ctr">
            <a:normAutofit fontScale="92500" lnSpcReduction="10000"/>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a:buFont typeface="Wingdings" pitchFamily="2" charset="2"/>
              <a:buChar char="Ø"/>
            </a:pPr>
            <a:r>
              <a:rPr lang="en-US" dirty="0"/>
              <a:t>Diploid cell with one copy of the chromosomes replicates to -&gt; diploid cell with two copies of the chromosomes divides to -&gt; two diploid cells with one copy of the chromosomes </a:t>
            </a:r>
            <a:r>
              <a:rPr lang="en-US" dirty="0" smtClean="0"/>
              <a:t>divides to -&gt; four haploid cells with one copy of chromosomes</a:t>
            </a:r>
            <a:endParaRPr lang="en-US" dirty="0"/>
          </a:p>
        </p:txBody>
      </p:sp>
    </p:spTree>
    <p:extLst>
      <p:ext uri="{BB962C8B-B14F-4D97-AF65-F5344CB8AC3E}">
        <p14:creationId xmlns:p14="http://schemas.microsoft.com/office/powerpoint/2010/main" val="1245000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sexual reproduction?</a:t>
            </a:r>
            <a:endParaRPr lang="en-US" dirty="0"/>
          </a:p>
        </p:txBody>
      </p:sp>
      <p:sp>
        <p:nvSpPr>
          <p:cNvPr id="3" name="Content Placeholder 2"/>
          <p:cNvSpPr>
            <a:spLocks noGrp="1"/>
          </p:cNvSpPr>
          <p:nvPr>
            <p:ph idx="1"/>
          </p:nvPr>
        </p:nvSpPr>
        <p:spPr>
          <a:xfrm>
            <a:off x="1009443" y="1414462"/>
            <a:ext cx="4857957" cy="2043114"/>
          </a:xfrm>
        </p:spPr>
        <p:txBody>
          <a:bodyPr>
            <a:normAutofit fontScale="92500" lnSpcReduction="10000"/>
          </a:bodyPr>
          <a:lstStyle/>
          <a:p>
            <a:r>
              <a:rPr lang="en-US" dirty="0" smtClean="0"/>
              <a:t>Asexual reproduction can only produce identical copies</a:t>
            </a:r>
          </a:p>
          <a:p>
            <a:r>
              <a:rPr lang="en-US" dirty="0" smtClean="0"/>
              <a:t>Sexual reproduction allows variation in offspring</a:t>
            </a:r>
          </a:p>
          <a:p>
            <a:pPr lvl="1"/>
            <a:r>
              <a:rPr lang="en-US" dirty="0" smtClean="0"/>
              <a:t>Multiple phenotypes in offspring ensures the survival of some offspring if one of the phenotypes is selected against</a:t>
            </a: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38525"/>
            <a:ext cx="4495800"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5" name="Group 4"/>
          <p:cNvGrpSpPr>
            <a:grpSpLocks/>
          </p:cNvGrpSpPr>
          <p:nvPr/>
        </p:nvGrpSpPr>
        <p:grpSpPr bwMode="auto">
          <a:xfrm>
            <a:off x="5867400" y="1338262"/>
            <a:ext cx="3092450" cy="5486400"/>
            <a:chOff x="0" y="0"/>
            <a:chExt cx="1948" cy="3456"/>
          </a:xfrm>
        </p:grpSpPr>
        <p:sp>
          <p:nvSpPr>
            <p:cNvPr id="6" name="Rectangle 5"/>
            <p:cNvSpPr>
              <a:spLocks/>
            </p:cNvSpPr>
            <p:nvPr/>
          </p:nvSpPr>
          <p:spPr bwMode="auto">
            <a:xfrm>
              <a:off x="963" y="0"/>
              <a:ext cx="56" cy="345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defPPr>
                <a:defRPr lang="en-US"/>
              </a:defPPr>
              <a:lvl1pPr algn="ctr" rtl="0" fontAlgn="base">
                <a:spcBef>
                  <a:spcPct val="0"/>
                </a:spcBef>
                <a:spcAft>
                  <a:spcPct val="0"/>
                </a:spcAft>
                <a:defRPr sz="2800" kern="1200">
                  <a:solidFill>
                    <a:srgbClr val="FFFFFF"/>
                  </a:solidFill>
                  <a:latin typeface="Chalkboard" charset="0"/>
                  <a:ea typeface="ヒラギノ角ゴ ProN W3" charset="-128"/>
                  <a:cs typeface="+mn-cs"/>
                  <a:sym typeface="Chalkboard" charset="0"/>
                </a:defRPr>
              </a:lvl1pPr>
              <a:lvl2pPr marL="457200" algn="ctr" rtl="0" fontAlgn="base">
                <a:spcBef>
                  <a:spcPct val="0"/>
                </a:spcBef>
                <a:spcAft>
                  <a:spcPct val="0"/>
                </a:spcAft>
                <a:defRPr sz="2800" kern="1200">
                  <a:solidFill>
                    <a:srgbClr val="FFFFFF"/>
                  </a:solidFill>
                  <a:latin typeface="Chalkboard" charset="0"/>
                  <a:ea typeface="ヒラギノ角ゴ ProN W3" charset="-128"/>
                  <a:cs typeface="+mn-cs"/>
                  <a:sym typeface="Chalkboard" charset="0"/>
                </a:defRPr>
              </a:lvl2pPr>
              <a:lvl3pPr marL="914400" algn="ctr" rtl="0" fontAlgn="base">
                <a:spcBef>
                  <a:spcPct val="0"/>
                </a:spcBef>
                <a:spcAft>
                  <a:spcPct val="0"/>
                </a:spcAft>
                <a:defRPr sz="2800" kern="1200">
                  <a:solidFill>
                    <a:srgbClr val="FFFFFF"/>
                  </a:solidFill>
                  <a:latin typeface="Chalkboard" charset="0"/>
                  <a:ea typeface="ヒラギノ角ゴ ProN W3" charset="-128"/>
                  <a:cs typeface="+mn-cs"/>
                  <a:sym typeface="Chalkboard" charset="0"/>
                </a:defRPr>
              </a:lvl3pPr>
              <a:lvl4pPr marL="1371600" algn="ctr" rtl="0" fontAlgn="base">
                <a:spcBef>
                  <a:spcPct val="0"/>
                </a:spcBef>
                <a:spcAft>
                  <a:spcPct val="0"/>
                </a:spcAft>
                <a:defRPr sz="2800" kern="1200">
                  <a:solidFill>
                    <a:srgbClr val="FFFFFF"/>
                  </a:solidFill>
                  <a:latin typeface="Chalkboard" charset="0"/>
                  <a:ea typeface="ヒラギノ角ゴ ProN W3" charset="-128"/>
                  <a:cs typeface="+mn-cs"/>
                  <a:sym typeface="Chalkboard" charset="0"/>
                </a:defRPr>
              </a:lvl4pPr>
              <a:lvl5pPr marL="1828800" algn="ctr" rtl="0" fontAlgn="base">
                <a:spcBef>
                  <a:spcPct val="0"/>
                </a:spcBef>
                <a:spcAft>
                  <a:spcPct val="0"/>
                </a:spcAft>
                <a:defRPr sz="2800" kern="1200">
                  <a:solidFill>
                    <a:srgbClr val="FFFFFF"/>
                  </a:solidFill>
                  <a:latin typeface="Chalkboard" charset="0"/>
                  <a:ea typeface="ヒラギノ角ゴ ProN W3" charset="-128"/>
                  <a:cs typeface="+mn-cs"/>
                  <a:sym typeface="Chalkboard" charset="0"/>
                </a:defRPr>
              </a:lvl5pPr>
              <a:lvl6pPr marL="2286000" algn="l" defTabSz="914400" rtl="0" eaLnBrk="1" latinLnBrk="0" hangingPunct="1">
                <a:defRPr sz="2800" kern="1200">
                  <a:solidFill>
                    <a:srgbClr val="FFFFFF"/>
                  </a:solidFill>
                  <a:latin typeface="Chalkboard" charset="0"/>
                  <a:ea typeface="ヒラギノ角ゴ ProN W3" charset="-128"/>
                  <a:cs typeface="+mn-cs"/>
                  <a:sym typeface="Chalkboard" charset="0"/>
                </a:defRPr>
              </a:lvl6pPr>
              <a:lvl7pPr marL="2743200" algn="l" defTabSz="914400" rtl="0" eaLnBrk="1" latinLnBrk="0" hangingPunct="1">
                <a:defRPr sz="2800" kern="1200">
                  <a:solidFill>
                    <a:srgbClr val="FFFFFF"/>
                  </a:solidFill>
                  <a:latin typeface="Chalkboard" charset="0"/>
                  <a:ea typeface="ヒラギノ角ゴ ProN W3" charset="-128"/>
                  <a:cs typeface="+mn-cs"/>
                  <a:sym typeface="Chalkboard" charset="0"/>
                </a:defRPr>
              </a:lvl7pPr>
              <a:lvl8pPr marL="3200400" algn="l" defTabSz="914400" rtl="0" eaLnBrk="1" latinLnBrk="0" hangingPunct="1">
                <a:defRPr sz="2800" kern="1200">
                  <a:solidFill>
                    <a:srgbClr val="FFFFFF"/>
                  </a:solidFill>
                  <a:latin typeface="Chalkboard" charset="0"/>
                  <a:ea typeface="ヒラギノ角ゴ ProN W3" charset="-128"/>
                  <a:cs typeface="+mn-cs"/>
                  <a:sym typeface="Chalkboard" charset="0"/>
                </a:defRPr>
              </a:lvl8pPr>
              <a:lvl9pPr marL="3657600" algn="l" defTabSz="914400" rtl="0" eaLnBrk="1" latinLnBrk="0" hangingPunct="1">
                <a:defRPr sz="2800" kern="1200">
                  <a:solidFill>
                    <a:srgbClr val="FFFFFF"/>
                  </a:solidFill>
                  <a:latin typeface="Chalkboard" charset="0"/>
                  <a:ea typeface="ヒラギノ角ゴ ProN W3" charset="-128"/>
                  <a:cs typeface="+mn-cs"/>
                  <a:sym typeface="Chalkboard" charset="0"/>
                </a:defRPr>
              </a:lvl9pPr>
            </a:lstStyle>
            <a:p>
              <a:endParaRPr lang="en-US"/>
            </a:p>
          </p:txBody>
        </p:sp>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 y="48"/>
              <a:ext cx="1920" cy="1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255"/>
              <a:ext cx="1948"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 y="1295"/>
              <a:ext cx="1938" cy="1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756346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a:t>
            </a:r>
            <a:r>
              <a:rPr lang="en-US" smtClean="0"/>
              <a:t>inkage</a:t>
            </a:r>
            <a:endParaRPr lang="en-US" dirty="0"/>
          </a:p>
        </p:txBody>
      </p:sp>
      <p:sp>
        <p:nvSpPr>
          <p:cNvPr id="3" name="Content Placeholder 2"/>
          <p:cNvSpPr>
            <a:spLocks noGrp="1"/>
          </p:cNvSpPr>
          <p:nvPr>
            <p:ph idx="1"/>
          </p:nvPr>
        </p:nvSpPr>
        <p:spPr>
          <a:xfrm>
            <a:off x="1009443" y="1807361"/>
            <a:ext cx="3467307" cy="4051437"/>
          </a:xfrm>
        </p:spPr>
        <p:txBody>
          <a:bodyPr/>
          <a:lstStyle/>
          <a:p>
            <a:pPr lvl="0"/>
            <a:r>
              <a:rPr lang="en-US" dirty="0" smtClean="0"/>
              <a:t>The joint </a:t>
            </a:r>
            <a:r>
              <a:rPr lang="en-US" dirty="0"/>
              <a:t>inheritance of genes or alleles due to physical linkage on the same chromosome during meiosis</a:t>
            </a:r>
            <a:endParaRPr lang="en-US" dirty="0" smtClean="0"/>
          </a:p>
          <a:p>
            <a:pPr lvl="0"/>
            <a:r>
              <a:rPr lang="en-US" dirty="0" smtClean="0"/>
              <a:t>Sex linkage: expression </a:t>
            </a:r>
            <a:r>
              <a:rPr lang="en-US" dirty="0"/>
              <a:t>of an allele that is related to the chromosomal sex of an </a:t>
            </a:r>
            <a:r>
              <a:rPr lang="en-US" dirty="0" smtClean="0"/>
              <a:t>individual</a:t>
            </a:r>
          </a:p>
          <a:p>
            <a:pPr lvl="1"/>
            <a:r>
              <a:rPr lang="en-US" dirty="0" smtClean="0"/>
              <a:t>typically </a:t>
            </a:r>
            <a:r>
              <a:rPr lang="en-US" dirty="0"/>
              <a:t>more X-linked traits inherited than Y-linked traits in humans</a:t>
            </a:r>
          </a:p>
          <a:p>
            <a:endParaRPr lang="en-US" dirty="0"/>
          </a:p>
        </p:txBody>
      </p:sp>
      <p:pic>
        <p:nvPicPr>
          <p:cNvPr id="3074" name="Picture 2" descr="http://preuniversity.grkraj.org/html/9_GENETICS_files/image058.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750" y="1752600"/>
            <a:ext cx="4381500" cy="4118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844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Genetics?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Heredity: the passing of traits from parents to offspring</a:t>
            </a:r>
          </a:p>
          <a:p>
            <a:r>
              <a:rPr lang="en-US" dirty="0" smtClean="0"/>
              <a:t>Biological Inheritance</a:t>
            </a:r>
          </a:p>
          <a:p>
            <a:pPr lvl="1"/>
            <a:r>
              <a:rPr lang="en-US" dirty="0" smtClean="0"/>
              <a:t>Genotype – genetic makeup of an organism</a:t>
            </a:r>
          </a:p>
          <a:p>
            <a:pPr lvl="1"/>
            <a:r>
              <a:rPr lang="en-US" dirty="0" smtClean="0"/>
              <a:t>Phenotype – physical attributes determined by genotype</a:t>
            </a:r>
          </a:p>
          <a:p>
            <a:r>
              <a:rPr lang="en-US" dirty="0" smtClean="0"/>
              <a:t>Gene: Unit of heredity that determines trait</a:t>
            </a:r>
          </a:p>
          <a:p>
            <a:pPr lvl="1"/>
            <a:r>
              <a:rPr lang="en-US" dirty="0" smtClean="0"/>
              <a:t>DNA products</a:t>
            </a:r>
          </a:p>
          <a:p>
            <a:pPr lvl="1"/>
            <a:r>
              <a:rPr lang="en-US" dirty="0" smtClean="0"/>
              <a:t>RNA products</a:t>
            </a:r>
          </a:p>
          <a:p>
            <a:pPr lvl="1"/>
            <a:r>
              <a:rPr lang="en-US" dirty="0" smtClean="0"/>
              <a:t>Protein products</a:t>
            </a:r>
          </a:p>
          <a:p>
            <a:r>
              <a:rPr lang="en-US" dirty="0" smtClean="0"/>
              <a:t>Alleles: different forms of a gene</a:t>
            </a:r>
          </a:p>
          <a:p>
            <a:pPr lvl="1"/>
            <a:r>
              <a:rPr lang="en-US" dirty="0" smtClean="0"/>
              <a:t>Dominant allele – only one copy is required to be expressed</a:t>
            </a:r>
          </a:p>
          <a:p>
            <a:pPr lvl="1"/>
            <a:r>
              <a:rPr lang="en-US" dirty="0" smtClean="0"/>
              <a:t>Recessive allele – both copies are required to be expressed</a:t>
            </a:r>
          </a:p>
          <a:p>
            <a:r>
              <a:rPr lang="en-US" dirty="0" smtClean="0"/>
              <a:t>Chromosome: strand of DNA containing genome of organism</a:t>
            </a:r>
          </a:p>
          <a:p>
            <a:pPr marL="0" indent="0">
              <a:buNone/>
            </a:pPr>
            <a:endParaRPr lang="en-US" dirty="0"/>
          </a:p>
        </p:txBody>
      </p:sp>
    </p:spTree>
    <p:extLst>
      <p:ext uri="{BB962C8B-B14F-4D97-AF65-F5344CB8AC3E}">
        <p14:creationId xmlns:p14="http://schemas.microsoft.com/office/powerpoint/2010/main" val="2224936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Sex Linked Characteristics</a:t>
            </a:r>
            <a:endParaRPr lang="en-US" dirty="0"/>
          </a:p>
        </p:txBody>
      </p:sp>
      <p:sp>
        <p:nvSpPr>
          <p:cNvPr id="3" name="Content Placeholder 2"/>
          <p:cNvSpPr>
            <a:spLocks noGrp="1"/>
          </p:cNvSpPr>
          <p:nvPr>
            <p:ph idx="1"/>
          </p:nvPr>
        </p:nvSpPr>
        <p:spPr>
          <a:xfrm>
            <a:off x="1009443" y="1807361"/>
            <a:ext cx="3848307" cy="4898239"/>
          </a:xfrm>
        </p:spPr>
        <p:txBody>
          <a:bodyPr/>
          <a:lstStyle/>
          <a:p>
            <a:r>
              <a:rPr lang="en-US" dirty="0" smtClean="0"/>
              <a:t>In Humans: Hemophilia on X chromosome</a:t>
            </a:r>
          </a:p>
          <a:p>
            <a:r>
              <a:rPr lang="en-US" dirty="0" smtClean="0"/>
              <a:t>In Cats: Calico Coat Color on X chromosome</a:t>
            </a:r>
          </a:p>
          <a:p>
            <a:r>
              <a:rPr lang="en-US" dirty="0" smtClean="0"/>
              <a:t>In Cattle: Streaked Hairlessness in Holsteins on X chromosome</a:t>
            </a:r>
            <a:endParaRPr lang="en-US" dirty="0"/>
          </a:p>
        </p:txBody>
      </p:sp>
      <p:pic>
        <p:nvPicPr>
          <p:cNvPr id="18434" name="Picture 2" descr="http://images.suite101.com/433389_com__60232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7750" y="1119187"/>
            <a:ext cx="428625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259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Punnett Squares</a:t>
            </a:r>
            <a:endParaRPr lang="en-US" dirty="0"/>
          </a:p>
        </p:txBody>
      </p:sp>
      <p:sp>
        <p:nvSpPr>
          <p:cNvPr id="3" name="Content Placeholder 2"/>
          <p:cNvSpPr>
            <a:spLocks noGrp="1"/>
          </p:cNvSpPr>
          <p:nvPr>
            <p:ph idx="1"/>
          </p:nvPr>
        </p:nvSpPr>
        <p:spPr>
          <a:xfrm>
            <a:off x="1009443" y="1807362"/>
            <a:ext cx="7125112" cy="1997876"/>
          </a:xfrm>
        </p:spPr>
        <p:txBody>
          <a:bodyPr/>
          <a:lstStyle/>
          <a:p>
            <a:r>
              <a:rPr lang="en-US" dirty="0" smtClean="0"/>
              <a:t>Monohybrid cross – looking at one pair of alleles controlling one trait to determine possible progeny</a:t>
            </a:r>
          </a:p>
          <a:p>
            <a:r>
              <a:rPr lang="en-US" dirty="0" err="1" smtClean="0"/>
              <a:t>Dihybrid</a:t>
            </a:r>
            <a:r>
              <a:rPr lang="en-US" dirty="0" smtClean="0"/>
              <a:t> cross – looking at 2 pairs of alleles for a total of two traits to determine all possible progeny</a:t>
            </a:r>
            <a:endParaRPr lang="en-US" dirty="0"/>
          </a:p>
        </p:txBody>
      </p:sp>
      <p:pic>
        <p:nvPicPr>
          <p:cNvPr id="2050" name="Picture 2" descr="http://preuniversity.grkraj.org/html/9_GENETICS_files/image01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076698"/>
            <a:ext cx="2314575" cy="24003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preuniversity.grkraj.org/html/9_GENETICS_files/image01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3805237"/>
            <a:ext cx="4762500" cy="2943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5921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Punnett Square</a:t>
            </a:r>
            <a:br>
              <a:rPr lang="en-US" dirty="0" smtClean="0"/>
            </a:br>
            <a:r>
              <a:rPr lang="en-US" sz="2400" dirty="0" err="1" smtClean="0">
                <a:solidFill>
                  <a:schemeClr val="accent6"/>
                </a:solidFill>
              </a:rPr>
              <a:t>Dihybrid</a:t>
            </a:r>
            <a:r>
              <a:rPr lang="en-US" sz="2400" dirty="0" smtClean="0">
                <a:solidFill>
                  <a:schemeClr val="accent6"/>
                </a:solidFill>
              </a:rPr>
              <a:t> Sex-Linked Cross</a:t>
            </a:r>
            <a:endParaRPr lang="en-US" sz="2400" dirty="0">
              <a:solidFill>
                <a:schemeClr val="accent6"/>
              </a:solidFill>
            </a:endParaRPr>
          </a:p>
        </p:txBody>
      </p:sp>
      <p:sp>
        <p:nvSpPr>
          <p:cNvPr id="3" name="Content Placeholder 2"/>
          <p:cNvSpPr>
            <a:spLocks noGrp="1"/>
          </p:cNvSpPr>
          <p:nvPr>
            <p:ph idx="1"/>
          </p:nvPr>
        </p:nvSpPr>
        <p:spPr>
          <a:xfrm>
            <a:off x="457200" y="1828800"/>
            <a:ext cx="7125112" cy="4212439"/>
          </a:xfrm>
        </p:spPr>
        <p:txBody>
          <a:bodyPr>
            <a:normAutofit/>
          </a:bodyPr>
          <a:lstStyle/>
          <a:p>
            <a:pPr lvl="0"/>
            <a:r>
              <a:rPr lang="en-US" dirty="0"/>
              <a:t>The mother cat has Calico coat color (Black and Orange) and blue eyes; her genotype is  X</a:t>
            </a:r>
            <a:r>
              <a:rPr lang="en-US" baseline="30000" dirty="0"/>
              <a:t>R</a:t>
            </a:r>
            <a:r>
              <a:rPr lang="en-US" dirty="0"/>
              <a:t> </a:t>
            </a:r>
            <a:r>
              <a:rPr lang="en-US" dirty="0" err="1"/>
              <a:t>X</a:t>
            </a:r>
            <a:r>
              <a:rPr lang="en-US" baseline="30000" dirty="0" err="1"/>
              <a:t>r</a:t>
            </a:r>
            <a:r>
              <a:rPr lang="en-US" dirty="0"/>
              <a:t> bb</a:t>
            </a:r>
          </a:p>
          <a:p>
            <a:r>
              <a:rPr lang="en-US" dirty="0"/>
              <a:t>Father cat has a Black coat and  green eyes: </a:t>
            </a:r>
            <a:r>
              <a:rPr lang="en-US" dirty="0" err="1"/>
              <a:t>X</a:t>
            </a:r>
            <a:r>
              <a:rPr lang="en-US" baseline="30000" dirty="0" err="1"/>
              <a:t>r</a:t>
            </a:r>
            <a:r>
              <a:rPr lang="en-US" dirty="0"/>
              <a:t> Y </a:t>
            </a:r>
            <a:r>
              <a:rPr lang="en-US" dirty="0" smtClean="0"/>
              <a:t>BB</a:t>
            </a:r>
          </a:p>
          <a:p>
            <a:r>
              <a:rPr lang="en-US" dirty="0" smtClean="0"/>
              <a:t>Progeny:</a:t>
            </a:r>
          </a:p>
          <a:p>
            <a:pPr marL="457200" lvl="1" indent="0">
              <a:buNone/>
            </a:pPr>
            <a:r>
              <a:rPr lang="en-US" dirty="0"/>
              <a:t>Calico coat, green eyed female: 25%</a:t>
            </a:r>
            <a:br>
              <a:rPr lang="en-US" dirty="0"/>
            </a:br>
            <a:r>
              <a:rPr lang="en-US" dirty="0"/>
              <a:t>Orange coat, green eyed female: 25%</a:t>
            </a:r>
            <a:br>
              <a:rPr lang="en-US" dirty="0"/>
            </a:br>
            <a:r>
              <a:rPr lang="en-US" dirty="0"/>
              <a:t>Black coat, green eyed male: 25%</a:t>
            </a:r>
            <a:br>
              <a:rPr lang="en-US" dirty="0"/>
            </a:br>
            <a:r>
              <a:rPr lang="en-US" dirty="0"/>
              <a:t>Orange coat, green eyed male: 25 %</a:t>
            </a:r>
          </a:p>
          <a:p>
            <a:pPr lvl="1"/>
            <a:r>
              <a:rPr lang="en-US" dirty="0"/>
              <a:t>Total Offspring: </a:t>
            </a:r>
            <a:endParaRPr lang="en-US" dirty="0" smtClean="0"/>
          </a:p>
          <a:p>
            <a:pPr marL="914400" lvl="2" indent="0">
              <a:buNone/>
            </a:pPr>
            <a:r>
              <a:rPr lang="en-US" dirty="0" smtClean="0"/>
              <a:t>50</a:t>
            </a:r>
            <a:r>
              <a:rPr lang="en-US" dirty="0"/>
              <a:t>% orange coat, green </a:t>
            </a:r>
            <a:r>
              <a:rPr lang="en-US" dirty="0" smtClean="0"/>
              <a:t>eyes</a:t>
            </a:r>
            <a:endParaRPr lang="en-US" dirty="0"/>
          </a:p>
          <a:p>
            <a:pPr marL="914400" lvl="2" indent="0">
              <a:buNone/>
            </a:pPr>
            <a:r>
              <a:rPr lang="en-US" dirty="0" smtClean="0"/>
              <a:t>25</a:t>
            </a:r>
            <a:r>
              <a:rPr lang="en-US" dirty="0"/>
              <a:t>% black coat, green </a:t>
            </a:r>
            <a:r>
              <a:rPr lang="en-US" dirty="0" smtClean="0"/>
              <a:t>eyes</a:t>
            </a:r>
          </a:p>
          <a:p>
            <a:pPr marL="914400" lvl="2" indent="0">
              <a:buNone/>
            </a:pPr>
            <a:r>
              <a:rPr lang="en-US" dirty="0" smtClean="0"/>
              <a:t>25</a:t>
            </a:r>
            <a:r>
              <a:rPr lang="en-US" dirty="0"/>
              <a:t>% calico coat, green eyes</a:t>
            </a:r>
          </a:p>
          <a:p>
            <a:endParaRPr lang="en-US" dirty="0"/>
          </a:p>
          <a:p>
            <a:pPr marL="0" indent="0">
              <a:buNone/>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334000" y="3547274"/>
            <a:ext cx="3419475" cy="2947454"/>
          </a:xfrm>
          <a:prstGeom prst="rect">
            <a:avLst/>
          </a:prstGeom>
          <a:noFill/>
          <a:ln>
            <a:noFill/>
          </a:ln>
        </p:spPr>
      </p:pic>
    </p:spTree>
    <p:extLst>
      <p:ext uri="{BB962C8B-B14F-4D97-AF65-F5344CB8AC3E}">
        <p14:creationId xmlns:p14="http://schemas.microsoft.com/office/powerpoint/2010/main" val="1302696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Punnett Square</a:t>
            </a:r>
            <a:br>
              <a:rPr lang="en-US" dirty="0" smtClean="0"/>
            </a:br>
            <a:r>
              <a:rPr lang="en-US" sz="2400" dirty="0" err="1" smtClean="0">
                <a:solidFill>
                  <a:schemeClr val="accent6"/>
                </a:solidFill>
              </a:rPr>
              <a:t>Dihybrid</a:t>
            </a:r>
            <a:r>
              <a:rPr lang="en-US" sz="2400" dirty="0" smtClean="0">
                <a:solidFill>
                  <a:schemeClr val="accent6"/>
                </a:solidFill>
              </a:rPr>
              <a:t> Cross</a:t>
            </a:r>
            <a:endParaRPr lang="en-US" sz="2400" dirty="0">
              <a:solidFill>
                <a:schemeClr val="accent6"/>
              </a:solidFill>
            </a:endParaRPr>
          </a:p>
        </p:txBody>
      </p:sp>
      <p:sp>
        <p:nvSpPr>
          <p:cNvPr id="3" name="Content Placeholder 2"/>
          <p:cNvSpPr>
            <a:spLocks noGrp="1"/>
          </p:cNvSpPr>
          <p:nvPr>
            <p:ph idx="1"/>
          </p:nvPr>
        </p:nvSpPr>
        <p:spPr>
          <a:xfrm>
            <a:off x="990600" y="1676401"/>
            <a:ext cx="7125112" cy="3124200"/>
          </a:xfrm>
        </p:spPr>
        <p:txBody>
          <a:bodyPr>
            <a:normAutofit lnSpcReduction="10000"/>
          </a:bodyPr>
          <a:lstStyle/>
          <a:p>
            <a:pPr lvl="0"/>
            <a:r>
              <a:rPr lang="en-US" dirty="0"/>
              <a:t>Assume a species of Angus cattle has two different alleles for a gene conferring body </a:t>
            </a:r>
            <a:r>
              <a:rPr lang="en-US" dirty="0" smtClean="0"/>
              <a:t>color and two different alleles for horn length.  </a:t>
            </a:r>
            <a:r>
              <a:rPr lang="en-US" dirty="0"/>
              <a:t>Allele “B” when inherited gives an black body coat, and is dominant to allele “b”, which gives a red body coat when inherited.  </a:t>
            </a:r>
            <a:r>
              <a:rPr lang="en-US" dirty="0" smtClean="0"/>
              <a:t>Allele “H”</a:t>
            </a:r>
            <a:r>
              <a:rPr lang="en-US" dirty="0"/>
              <a:t> when inherited gives an </a:t>
            </a:r>
            <a:r>
              <a:rPr lang="en-US" dirty="0" smtClean="0"/>
              <a:t>long horn, </a:t>
            </a:r>
            <a:r>
              <a:rPr lang="en-US" dirty="0"/>
              <a:t>and is dominant to allele </a:t>
            </a:r>
            <a:r>
              <a:rPr lang="en-US" dirty="0" smtClean="0"/>
              <a:t>“h”, </a:t>
            </a:r>
            <a:r>
              <a:rPr lang="en-US" dirty="0"/>
              <a:t>which gives a </a:t>
            </a:r>
            <a:r>
              <a:rPr lang="en-US" dirty="0" smtClean="0"/>
              <a:t>short horn when </a:t>
            </a:r>
            <a:r>
              <a:rPr lang="en-US" dirty="0"/>
              <a:t>inherited.</a:t>
            </a:r>
            <a:r>
              <a:rPr lang="en-US" dirty="0" smtClean="0"/>
              <a:t> If </a:t>
            </a:r>
            <a:r>
              <a:rPr lang="en-US" dirty="0"/>
              <a:t>a heterozygous black-colored </a:t>
            </a:r>
            <a:r>
              <a:rPr lang="en-US" dirty="0" smtClean="0"/>
              <a:t>long horn male </a:t>
            </a:r>
            <a:r>
              <a:rPr lang="en-US" dirty="0"/>
              <a:t>(</a:t>
            </a:r>
            <a:r>
              <a:rPr lang="en-US" dirty="0" err="1" smtClean="0"/>
              <a:t>BbHh</a:t>
            </a:r>
            <a:r>
              <a:rPr lang="en-US" dirty="0" smtClean="0"/>
              <a:t>) </a:t>
            </a:r>
            <a:r>
              <a:rPr lang="en-US" dirty="0"/>
              <a:t>mates with a </a:t>
            </a:r>
            <a:r>
              <a:rPr lang="en-US" dirty="0" smtClean="0"/>
              <a:t>red-colored long horn female </a:t>
            </a:r>
            <a:r>
              <a:rPr lang="en-US" dirty="0"/>
              <a:t>(</a:t>
            </a:r>
            <a:r>
              <a:rPr lang="en-US" dirty="0" err="1" smtClean="0"/>
              <a:t>bbHh</a:t>
            </a:r>
            <a:r>
              <a:rPr lang="en-US" dirty="0" smtClean="0"/>
              <a:t>), </a:t>
            </a:r>
            <a:r>
              <a:rPr lang="en-US" dirty="0"/>
              <a:t>what will be the </a:t>
            </a:r>
            <a:r>
              <a:rPr lang="en-US" dirty="0" err="1"/>
              <a:t>phenoytpes</a:t>
            </a:r>
            <a:r>
              <a:rPr lang="en-US" dirty="0"/>
              <a:t> of their progeny and what is the ratios?</a:t>
            </a:r>
          </a:p>
          <a:p>
            <a:endParaRPr lang="en-US" dirty="0"/>
          </a:p>
        </p:txBody>
      </p:sp>
    </p:spTree>
    <p:extLst>
      <p:ext uri="{BB962C8B-B14F-4D97-AF65-F5344CB8AC3E}">
        <p14:creationId xmlns:p14="http://schemas.microsoft.com/office/powerpoint/2010/main" val="2854960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Punnett Square Answers</a:t>
            </a:r>
            <a:endParaRPr lang="en-US" dirty="0"/>
          </a:p>
        </p:txBody>
      </p:sp>
      <p:sp>
        <p:nvSpPr>
          <p:cNvPr id="3" name="Content Placeholder 2"/>
          <p:cNvSpPr>
            <a:spLocks noGrp="1"/>
          </p:cNvSpPr>
          <p:nvPr>
            <p:ph idx="1"/>
          </p:nvPr>
        </p:nvSpPr>
        <p:spPr>
          <a:xfrm>
            <a:off x="1009443" y="1807361"/>
            <a:ext cx="2571957" cy="4051437"/>
          </a:xfrm>
        </p:spPr>
        <p:txBody>
          <a:bodyPr/>
          <a:lstStyle/>
          <a:p>
            <a:pPr marL="0" indent="0">
              <a:buNone/>
            </a:pPr>
            <a:r>
              <a:rPr lang="en-US" dirty="0"/>
              <a:t>6</a:t>
            </a:r>
            <a:r>
              <a:rPr lang="en-US" dirty="0" smtClean="0"/>
              <a:t> black coat long horn :</a:t>
            </a:r>
          </a:p>
          <a:p>
            <a:pPr marL="0" indent="0">
              <a:buNone/>
            </a:pPr>
            <a:r>
              <a:rPr lang="en-US" dirty="0" smtClean="0"/>
              <a:t>2 black coat short horn :</a:t>
            </a:r>
          </a:p>
          <a:p>
            <a:pPr marL="0" indent="0">
              <a:buNone/>
            </a:pPr>
            <a:r>
              <a:rPr lang="en-US" dirty="0"/>
              <a:t>6</a:t>
            </a:r>
            <a:r>
              <a:rPr lang="en-US" dirty="0" smtClean="0"/>
              <a:t> red coat long horn :</a:t>
            </a:r>
          </a:p>
          <a:p>
            <a:pPr marL="0" indent="0">
              <a:buNone/>
            </a:pPr>
            <a:r>
              <a:rPr lang="en-US" dirty="0" smtClean="0"/>
              <a:t>2 red coat short horn</a:t>
            </a:r>
            <a:endParaRPr lang="en-US" dirty="0"/>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2362200"/>
            <a:ext cx="5153025" cy="437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7710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0"/>
            <a:ext cx="7125113" cy="1600199"/>
          </a:xfrm>
        </p:spPr>
        <p:txBody>
          <a:bodyPr/>
          <a:lstStyle/>
          <a:p>
            <a:r>
              <a:rPr lang="en-US" dirty="0" smtClean="0"/>
              <a:t>Punnett Squares</a:t>
            </a:r>
            <a:endParaRPr lang="en-US" dirty="0"/>
          </a:p>
        </p:txBody>
      </p:sp>
      <p:sp>
        <p:nvSpPr>
          <p:cNvPr id="3" name="Content Placeholder 2"/>
          <p:cNvSpPr>
            <a:spLocks noGrp="1"/>
          </p:cNvSpPr>
          <p:nvPr>
            <p:ph idx="1"/>
          </p:nvPr>
        </p:nvSpPr>
        <p:spPr/>
        <p:txBody>
          <a:bodyPr/>
          <a:lstStyle/>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81" name="Picture 1"/>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163637"/>
            <a:ext cx="5486400" cy="5675313"/>
          </a:xfrm>
          <a:prstGeom prst="rect">
            <a:avLst/>
          </a:prstGeom>
          <a:solidFill>
            <a:srgbClr val="FFFFFF"/>
          </a:solidFill>
          <a:ln w="12700">
            <a:solidFill>
              <a:srgbClr val="000000"/>
            </a:solidFill>
            <a:round/>
            <a:headEnd/>
            <a:tailEnd/>
          </a:ln>
        </p:spPr>
      </p:pic>
    </p:spTree>
    <p:extLst>
      <p:ext uri="{BB962C8B-B14F-4D97-AF65-F5344CB8AC3E}">
        <p14:creationId xmlns:p14="http://schemas.microsoft.com/office/powerpoint/2010/main" val="20775973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Recombination</a:t>
            </a:r>
            <a:endParaRPr lang="en-US" dirty="0"/>
          </a:p>
        </p:txBody>
      </p:sp>
      <p:sp>
        <p:nvSpPr>
          <p:cNvPr id="3" name="Content Placeholder 2"/>
          <p:cNvSpPr>
            <a:spLocks noGrp="1"/>
          </p:cNvSpPr>
          <p:nvPr>
            <p:ph idx="1"/>
          </p:nvPr>
        </p:nvSpPr>
        <p:spPr>
          <a:xfrm>
            <a:off x="1009443" y="1807361"/>
            <a:ext cx="7125112" cy="2040739"/>
          </a:xfrm>
        </p:spPr>
        <p:txBody>
          <a:bodyPr/>
          <a:lstStyle/>
          <a:p>
            <a:r>
              <a:rPr lang="en-US" dirty="0" smtClean="0"/>
              <a:t>Homologous recombination of DNA during Meiosis</a:t>
            </a:r>
          </a:p>
          <a:p>
            <a:pPr lvl="1"/>
            <a:r>
              <a:rPr lang="en-US" dirty="0" smtClean="0"/>
              <a:t>This allows for even more genetic variation in a population by moving genes onto different chromosomes</a:t>
            </a:r>
          </a:p>
          <a:p>
            <a:pPr lvl="1"/>
            <a:r>
              <a:rPr lang="en-US" dirty="0" smtClean="0"/>
              <a:t>The order and the linkage of genes can change on a chromosome</a:t>
            </a:r>
            <a:endParaRPr lang="en-US" dirty="0"/>
          </a:p>
        </p:txBody>
      </p:sp>
      <p:pic>
        <p:nvPicPr>
          <p:cNvPr id="13314" name="Picture 2" descr="http://regentsprep.org/regents/biology/units/evolution/crossov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7925" y="3657600"/>
            <a:ext cx="2286000" cy="3048000"/>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http://media.web.britannica.com/eb-media/75/94975-036-651CE673.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3752850"/>
            <a:ext cx="38100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22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Variation</a:t>
            </a:r>
            <a:endParaRPr lang="en-US" dirty="0"/>
          </a:p>
        </p:txBody>
      </p:sp>
      <p:sp>
        <p:nvSpPr>
          <p:cNvPr id="3" name="Content Placeholder 2"/>
          <p:cNvSpPr>
            <a:spLocks noGrp="1"/>
          </p:cNvSpPr>
          <p:nvPr>
            <p:ph idx="1"/>
          </p:nvPr>
        </p:nvSpPr>
        <p:spPr>
          <a:xfrm>
            <a:off x="1009443" y="4267200"/>
            <a:ext cx="7125112" cy="2209800"/>
          </a:xfrm>
        </p:spPr>
        <p:txBody>
          <a:bodyPr/>
          <a:lstStyle/>
          <a:p>
            <a:r>
              <a:rPr lang="en-US" dirty="0" smtClean="0"/>
              <a:t>Genetic Variation in a population allows traits to be specifically selected for a desired outcome</a:t>
            </a:r>
            <a:endParaRPr lang="en-US" dirty="0"/>
          </a:p>
        </p:txBody>
      </p:sp>
      <p:pic>
        <p:nvPicPr>
          <p:cNvPr id="14338" name="Picture 2" descr="http://toolbox-4-websites.com/wp-content/uploads/2011/12/dog_history_tre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828800"/>
            <a:ext cx="4051300" cy="2748132"/>
          </a:xfrm>
          <a:prstGeom prst="rect">
            <a:avLst/>
          </a:prstGeom>
          <a:noFill/>
          <a:extLst>
            <a:ext uri="{909E8E84-426E-40DD-AFC4-6F175D3DCCD1}">
              <a14:hiddenFill xmlns:a14="http://schemas.microsoft.com/office/drawing/2010/main">
                <a:solidFill>
                  <a:srgbClr val="FFFFFF"/>
                </a:solidFill>
              </a14:hiddenFill>
            </a:ext>
          </a:extLst>
        </p:spPr>
      </p:pic>
      <p:pic>
        <p:nvPicPr>
          <p:cNvPr id="14340" name="Picture 4" descr="http://dels-old.nas.edu/plant_genome/images/corn_and_teosint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76800" y="1828800"/>
            <a:ext cx="4073525" cy="2648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70817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Mutants all around</a:t>
            </a:r>
            <a:endParaRPr lang="en-US" dirty="0"/>
          </a:p>
        </p:txBody>
      </p:sp>
      <p:sp>
        <p:nvSpPr>
          <p:cNvPr id="3" name="Content Placeholder 2"/>
          <p:cNvSpPr>
            <a:spLocks noGrp="1"/>
          </p:cNvSpPr>
          <p:nvPr>
            <p:ph idx="1"/>
          </p:nvPr>
        </p:nvSpPr>
        <p:spPr>
          <a:xfrm>
            <a:off x="1009443" y="1807361"/>
            <a:ext cx="4840494" cy="4051437"/>
          </a:xfrm>
        </p:spPr>
        <p:txBody>
          <a:bodyPr>
            <a:normAutofit fontScale="92500" lnSpcReduction="10000"/>
          </a:bodyPr>
          <a:lstStyle/>
          <a:p>
            <a:r>
              <a:rPr lang="en-US" dirty="0" smtClean="0"/>
              <a:t>Single Nucleotide Polymorphisms: one base pair in the DNA sequence is changed</a:t>
            </a:r>
          </a:p>
          <a:p>
            <a:pPr lvl="1"/>
            <a:r>
              <a:rPr lang="en-US" dirty="0" smtClean="0"/>
              <a:t>Silent Mutations – no change to the codon</a:t>
            </a:r>
          </a:p>
          <a:p>
            <a:pPr lvl="1"/>
            <a:r>
              <a:rPr lang="en-US" dirty="0" smtClean="0"/>
              <a:t>Missense Mutations – changes the codon resulting in loss or change of function of the protein product</a:t>
            </a:r>
          </a:p>
          <a:p>
            <a:pPr lvl="1"/>
            <a:r>
              <a:rPr lang="en-US" dirty="0" smtClean="0"/>
              <a:t>Nonsense Mutations – changes the codon into a stop codon resulting in a shorten protein</a:t>
            </a:r>
          </a:p>
          <a:p>
            <a:r>
              <a:rPr lang="en-US" dirty="0" smtClean="0"/>
              <a:t>Frame-shift Mutations</a:t>
            </a:r>
          </a:p>
          <a:p>
            <a:pPr lvl="1"/>
            <a:r>
              <a:rPr lang="en-US" dirty="0" smtClean="0"/>
              <a:t>A base pair is removed or added, changing the entire sequence of amino acids</a:t>
            </a:r>
          </a:p>
          <a:p>
            <a:endParaRPr lang="en-US" dirty="0"/>
          </a:p>
        </p:txBody>
      </p:sp>
      <p:pic>
        <p:nvPicPr>
          <p:cNvPr id="4"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9937" y="1295400"/>
            <a:ext cx="329406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8763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a:t>
            </a:r>
            <a:r>
              <a:rPr lang="en-US" dirty="0" err="1" smtClean="0"/>
              <a:t>Mendelian</a:t>
            </a:r>
            <a:r>
              <a:rPr lang="en-US" dirty="0" smtClean="0"/>
              <a:t> Inheritance</a:t>
            </a:r>
            <a:endParaRPr lang="en-US" dirty="0"/>
          </a:p>
        </p:txBody>
      </p:sp>
      <p:sp>
        <p:nvSpPr>
          <p:cNvPr id="3" name="Content Placeholder 2"/>
          <p:cNvSpPr>
            <a:spLocks noGrp="1"/>
          </p:cNvSpPr>
          <p:nvPr>
            <p:ph idx="1"/>
          </p:nvPr>
        </p:nvSpPr>
        <p:spPr/>
        <p:txBody>
          <a:bodyPr/>
          <a:lstStyle/>
          <a:p>
            <a:r>
              <a:rPr lang="en-US" dirty="0" smtClean="0"/>
              <a:t>Any effect to the inheritance that does not fit in with the two laws of Mendel</a:t>
            </a:r>
          </a:p>
          <a:p>
            <a:pPr lvl="1"/>
            <a:r>
              <a:rPr lang="en-US" dirty="0" smtClean="0"/>
              <a:t>Linkage and recombination are two examples of effects that change the expected offspring ratio</a:t>
            </a:r>
          </a:p>
          <a:p>
            <a:pPr lvl="1"/>
            <a:r>
              <a:rPr lang="en-US" dirty="0" smtClean="0"/>
              <a:t>Extra chromosomal inheritance is another example, from DNA in the mitochondria or chloroplasts</a:t>
            </a:r>
            <a:endParaRPr lang="en-US" dirty="0"/>
          </a:p>
        </p:txBody>
      </p:sp>
    </p:spTree>
    <p:extLst>
      <p:ext uri="{BB962C8B-B14F-4D97-AF65-F5344CB8AC3E}">
        <p14:creationId xmlns:p14="http://schemas.microsoft.com/office/powerpoint/2010/main" val="2505241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Segregation</a:t>
            </a:r>
            <a:endParaRPr lang="en-US" dirty="0"/>
          </a:p>
        </p:txBody>
      </p:sp>
      <p:sp>
        <p:nvSpPr>
          <p:cNvPr id="3" name="Content Placeholder 2"/>
          <p:cNvSpPr>
            <a:spLocks noGrp="1"/>
          </p:cNvSpPr>
          <p:nvPr>
            <p:ph idx="1"/>
          </p:nvPr>
        </p:nvSpPr>
        <p:spPr>
          <a:xfrm>
            <a:off x="1009443" y="1807361"/>
            <a:ext cx="7753557" cy="4898237"/>
          </a:xfrm>
        </p:spPr>
        <p:txBody>
          <a:bodyPr>
            <a:normAutofit/>
          </a:bodyPr>
          <a:lstStyle/>
          <a:p>
            <a:r>
              <a:rPr lang="en-US" dirty="0" err="1" smtClean="0"/>
              <a:t>Gregor</a:t>
            </a:r>
            <a:r>
              <a:rPr lang="en-US" dirty="0" smtClean="0"/>
              <a:t> Johann Mendel, 1865</a:t>
            </a:r>
          </a:p>
          <a:p>
            <a:r>
              <a:rPr lang="en-US" dirty="0" smtClean="0"/>
              <a:t>First Law of </a:t>
            </a:r>
            <a:r>
              <a:rPr lang="en-US" dirty="0" err="1" smtClean="0"/>
              <a:t>Mendelian</a:t>
            </a:r>
            <a:r>
              <a:rPr lang="en-US" dirty="0" smtClean="0"/>
              <a:t> Genetics</a:t>
            </a:r>
          </a:p>
          <a:p>
            <a:pPr lvl="1"/>
            <a:r>
              <a:rPr lang="en-US" dirty="0" smtClean="0"/>
              <a:t>For every allele, you receive one maternal and one paternal allele to have a full pair</a:t>
            </a:r>
          </a:p>
          <a:p>
            <a:pPr lvl="1"/>
            <a:r>
              <a:rPr lang="en-US" dirty="0" smtClean="0"/>
              <a:t>Each allele is randomly selected</a:t>
            </a:r>
          </a:p>
          <a:p>
            <a:r>
              <a:rPr lang="en-US" dirty="0" smtClean="0"/>
              <a:t>Gametes: </a:t>
            </a:r>
            <a:r>
              <a:rPr lang="en-US" dirty="0"/>
              <a:t>sex </a:t>
            </a:r>
            <a:r>
              <a:rPr lang="en-US" dirty="0" smtClean="0"/>
              <a:t>cells </a:t>
            </a:r>
            <a:r>
              <a:rPr lang="en-US" dirty="0"/>
              <a:t>of sexually reproducing </a:t>
            </a:r>
            <a:r>
              <a:rPr lang="en-US" dirty="0" smtClean="0"/>
              <a:t>organism</a:t>
            </a:r>
          </a:p>
          <a:p>
            <a:pPr lvl="1"/>
            <a:r>
              <a:rPr lang="en-US" dirty="0" smtClean="0"/>
              <a:t>are </a:t>
            </a:r>
            <a:r>
              <a:rPr lang="en-US" dirty="0"/>
              <a:t>haploid </a:t>
            </a:r>
            <a:r>
              <a:rPr lang="en-US" dirty="0" smtClean="0"/>
              <a:t>cells</a:t>
            </a:r>
          </a:p>
          <a:p>
            <a:pPr lvl="1"/>
            <a:r>
              <a:rPr lang="en-US" dirty="0" smtClean="0"/>
              <a:t>two </a:t>
            </a:r>
            <a:r>
              <a:rPr lang="en-US" dirty="0"/>
              <a:t>gametes fuse together to produce diploid cell during fertilization</a:t>
            </a:r>
          </a:p>
          <a:p>
            <a:r>
              <a:rPr lang="en-US" dirty="0"/>
              <a:t>Haploid: having only one </a:t>
            </a:r>
            <a:r>
              <a:rPr lang="en-US" dirty="0" smtClean="0"/>
              <a:t>of a pair of </a:t>
            </a:r>
            <a:r>
              <a:rPr lang="en-US" dirty="0"/>
              <a:t>each chromosome</a:t>
            </a:r>
          </a:p>
          <a:p>
            <a:r>
              <a:rPr lang="en-US" dirty="0"/>
              <a:t>Diploid: having two </a:t>
            </a:r>
            <a:r>
              <a:rPr lang="en-US" dirty="0" smtClean="0"/>
              <a:t>of a pair of </a:t>
            </a:r>
            <a:r>
              <a:rPr lang="en-US" dirty="0"/>
              <a:t>each chromosome</a:t>
            </a:r>
          </a:p>
          <a:p>
            <a:pPr lvl="1"/>
            <a:endParaRPr lang="en-US" dirty="0" smtClean="0"/>
          </a:p>
          <a:p>
            <a:pPr marL="457200" lvl="1" indent="0">
              <a:buNone/>
            </a:pPr>
            <a:endParaRPr lang="en-US" dirty="0" smtClean="0"/>
          </a:p>
        </p:txBody>
      </p:sp>
    </p:spTree>
    <p:extLst>
      <p:ext uri="{BB962C8B-B14F-4D97-AF65-F5344CB8AC3E}">
        <p14:creationId xmlns:p14="http://schemas.microsoft.com/office/powerpoint/2010/main" val="2743679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 Techniques:</a:t>
            </a:r>
            <a:br>
              <a:rPr lang="en-US" dirty="0" smtClean="0"/>
            </a:br>
            <a:r>
              <a:rPr lang="en-US" dirty="0" smtClean="0"/>
              <a:t>DNA fingerprinting</a:t>
            </a:r>
            <a:endParaRPr lang="en-US" dirty="0"/>
          </a:p>
        </p:txBody>
      </p:sp>
      <p:sp>
        <p:nvSpPr>
          <p:cNvPr id="3" name="Content Placeholder 2"/>
          <p:cNvSpPr>
            <a:spLocks noGrp="1"/>
          </p:cNvSpPr>
          <p:nvPr>
            <p:ph idx="1"/>
          </p:nvPr>
        </p:nvSpPr>
        <p:spPr>
          <a:xfrm>
            <a:off x="1009443" y="2743200"/>
            <a:ext cx="7125112" cy="3115598"/>
          </a:xfrm>
        </p:spPr>
        <p:txBody>
          <a:bodyPr/>
          <a:lstStyle/>
          <a:p>
            <a:r>
              <a:rPr lang="en-US" dirty="0" smtClean="0"/>
              <a:t>A sample of DNA is used to determine if another sample is from the same organism, a related organism, or a non-related organism</a:t>
            </a:r>
          </a:p>
          <a:p>
            <a:r>
              <a:rPr lang="en-US" dirty="0" smtClean="0"/>
              <a:t>Repeating patterns of DNA are analyzed for similarities</a:t>
            </a:r>
            <a:endParaRPr lang="en-US" dirty="0"/>
          </a:p>
        </p:txBody>
      </p:sp>
      <p:pic>
        <p:nvPicPr>
          <p:cNvPr id="15362" name="Picture 2" descr="http://3.bp.blogspot.com/_4YN6ZtYvcII/SwQhNWhXBhI/AAAAAAAAAjM/uNtIsHAOtos/s1600/img_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28600"/>
            <a:ext cx="381000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789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 Techniques: Genetically Modified Organisms</a:t>
            </a:r>
            <a:endParaRPr lang="en-US" dirty="0"/>
          </a:p>
        </p:txBody>
      </p:sp>
      <p:sp>
        <p:nvSpPr>
          <p:cNvPr id="3" name="Content Placeholder 2"/>
          <p:cNvSpPr>
            <a:spLocks noGrp="1"/>
          </p:cNvSpPr>
          <p:nvPr>
            <p:ph idx="1"/>
          </p:nvPr>
        </p:nvSpPr>
        <p:spPr>
          <a:xfrm>
            <a:off x="1009443" y="3654702"/>
            <a:ext cx="7125112" cy="2898498"/>
          </a:xfrm>
        </p:spPr>
        <p:txBody>
          <a:bodyPr/>
          <a:lstStyle/>
          <a:p>
            <a:r>
              <a:rPr lang="en-US" dirty="0" smtClean="0"/>
              <a:t>Direct manipulation of DNA to change the phenotype of an organism</a:t>
            </a:r>
          </a:p>
          <a:p>
            <a:pPr lvl="1"/>
            <a:r>
              <a:rPr lang="en-US" dirty="0" smtClean="0"/>
              <a:t>Genes that are synthetically made or obtained from other organisms are used to produce the desired phenotype through recombination</a:t>
            </a:r>
          </a:p>
          <a:p>
            <a:r>
              <a:rPr lang="en-US" dirty="0" smtClean="0"/>
              <a:t>This can be used for practice in Medicine, Research, Industry, and Agriculture</a:t>
            </a:r>
            <a:endParaRPr lang="en-US" dirty="0"/>
          </a:p>
        </p:txBody>
      </p:sp>
      <p:pic>
        <p:nvPicPr>
          <p:cNvPr id="16386" name="Picture 2" descr="http://www.foodrenegade.com/pics/cornphar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447800"/>
            <a:ext cx="3689350" cy="2206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99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dirty="0"/>
              <a:t>Golden Rice </a:t>
            </a:r>
            <a:r>
              <a:rPr lang="en-US" dirty="0" smtClean="0"/>
              <a:t>2: Spring </a:t>
            </a:r>
            <a:r>
              <a:rPr lang="en-US" dirty="0"/>
              <a:t>2005</a:t>
            </a:r>
          </a:p>
        </p:txBody>
      </p:sp>
      <p:sp>
        <p:nvSpPr>
          <p:cNvPr id="69635" name="Rectangle 3"/>
          <p:cNvSpPr>
            <a:spLocks noGrp="1" noChangeArrowheads="1"/>
          </p:cNvSpPr>
          <p:nvPr>
            <p:ph idx="1"/>
          </p:nvPr>
        </p:nvSpPr>
        <p:spPr>
          <a:xfrm>
            <a:off x="1009443" y="1676401"/>
            <a:ext cx="7125112" cy="2057400"/>
          </a:xfrm>
        </p:spPr>
        <p:txBody>
          <a:bodyPr/>
          <a:lstStyle/>
          <a:p>
            <a:r>
              <a:rPr lang="en-US" dirty="0"/>
              <a:t>Used </a:t>
            </a:r>
            <a:r>
              <a:rPr lang="en-US" dirty="0" err="1"/>
              <a:t>phytoene</a:t>
            </a:r>
            <a:r>
              <a:rPr lang="en-US" dirty="0"/>
              <a:t> synthase gene from corn to increase beta-carotene 20X</a:t>
            </a:r>
          </a:p>
          <a:p>
            <a:pPr lvl="1"/>
            <a:r>
              <a:rPr lang="en-US" dirty="0"/>
              <a:t>Can realistically prevent vitamin A </a:t>
            </a:r>
            <a:r>
              <a:rPr lang="en-US" dirty="0" smtClean="0"/>
              <a:t>deficiency by consumption of rice</a:t>
            </a:r>
            <a:endParaRPr lang="en-US" dirty="0"/>
          </a:p>
        </p:txBody>
      </p:sp>
      <p:pic>
        <p:nvPicPr>
          <p:cNvPr id="69636" name="Picture 4" descr="untitled"/>
          <p:cNvPicPr>
            <a:picLocks noChangeAspect="1" noChangeArrowheads="1"/>
          </p:cNvPicPr>
          <p:nvPr/>
        </p:nvPicPr>
        <p:blipFill>
          <a:blip r:embed="rId3"/>
          <a:srcRect/>
          <a:stretch>
            <a:fillRect/>
          </a:stretch>
        </p:blipFill>
        <p:spPr bwMode="auto">
          <a:xfrm>
            <a:off x="609600" y="3352800"/>
            <a:ext cx="3162300" cy="3162300"/>
          </a:xfrm>
          <a:prstGeom prst="rect">
            <a:avLst/>
          </a:prstGeom>
          <a:noFill/>
        </p:spPr>
      </p:pic>
      <p:pic>
        <p:nvPicPr>
          <p:cNvPr id="69637" name="Picture 5" descr="Picture_173"/>
          <p:cNvPicPr>
            <a:picLocks noChangeAspect="1" noChangeArrowheads="1"/>
          </p:cNvPicPr>
          <p:nvPr/>
        </p:nvPicPr>
        <p:blipFill>
          <a:blip r:embed="rId4"/>
          <a:srcRect/>
          <a:stretch>
            <a:fillRect/>
          </a:stretch>
        </p:blipFill>
        <p:spPr bwMode="auto">
          <a:xfrm>
            <a:off x="4724400" y="3505200"/>
            <a:ext cx="3810000" cy="2857500"/>
          </a:xfrm>
          <a:prstGeom prst="rect">
            <a:avLst/>
          </a:prstGeom>
          <a:noFill/>
        </p:spPr>
      </p:pic>
    </p:spTree>
    <p:extLst>
      <p:ext uri="{BB962C8B-B14F-4D97-AF65-F5344CB8AC3E}">
        <p14:creationId xmlns:p14="http://schemas.microsoft.com/office/powerpoint/2010/main" val="38672980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 Techniques: Chromosomes</a:t>
            </a:r>
            <a:endParaRPr lang="en-US" dirty="0"/>
          </a:p>
        </p:txBody>
      </p:sp>
      <p:sp>
        <p:nvSpPr>
          <p:cNvPr id="3" name="Content Placeholder 2"/>
          <p:cNvSpPr>
            <a:spLocks noGrp="1"/>
          </p:cNvSpPr>
          <p:nvPr>
            <p:ph idx="1"/>
          </p:nvPr>
        </p:nvSpPr>
        <p:spPr/>
        <p:txBody>
          <a:bodyPr/>
          <a:lstStyle/>
          <a:p>
            <a:r>
              <a:rPr lang="en-US" dirty="0" smtClean="0"/>
              <a:t>Chromosomal Analysis: studying the number and structure of the chromosomes</a:t>
            </a:r>
          </a:p>
          <a:p>
            <a:pPr lvl="1"/>
            <a:r>
              <a:rPr lang="en-US" dirty="0" smtClean="0"/>
              <a:t>Also called Karyotyping </a:t>
            </a:r>
          </a:p>
        </p:txBody>
      </p:sp>
      <p:pic>
        <p:nvPicPr>
          <p:cNvPr id="17410" name="Picture 2" descr="http://www.biologyjunction.com/images/Karyotyp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886200"/>
            <a:ext cx="25146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9729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 Techniques: </a:t>
            </a:r>
            <a:r>
              <a:rPr lang="en-US" dirty="0"/>
              <a:t>Directed Selection</a:t>
            </a:r>
          </a:p>
        </p:txBody>
      </p:sp>
      <p:sp>
        <p:nvSpPr>
          <p:cNvPr id="7" name="Content Placeholder 2"/>
          <p:cNvSpPr txBox="1">
            <a:spLocks/>
          </p:cNvSpPr>
          <p:nvPr/>
        </p:nvSpPr>
        <p:spPr>
          <a:xfrm>
            <a:off x="1009443" y="1807361"/>
            <a:ext cx="4400757" cy="3069439"/>
          </a:xfrm>
          <a:prstGeom prst="rect">
            <a:avLst/>
          </a:prstGeom>
        </p:spPr>
        <p:txBody>
          <a:bodyPr vert="horz" lIns="91440" tIns="45720" rIns="91440" bIns="45720" rtlCol="0" anchor="ctr">
            <a:normAutofit lnSpcReduction="10000"/>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r>
              <a:rPr lang="en-US" dirty="0" smtClean="0"/>
              <a:t>Cattle are typically bred for either milk production or meat production</a:t>
            </a:r>
          </a:p>
          <a:p>
            <a:pPr lvl="1"/>
            <a:r>
              <a:rPr lang="en-US" dirty="0" smtClean="0"/>
              <a:t>Traits for each purpose will be selected for to produce the best quality offspring for that purpose</a:t>
            </a:r>
          </a:p>
          <a:p>
            <a:pPr lvl="2"/>
            <a:r>
              <a:rPr lang="en-US" dirty="0" smtClean="0"/>
              <a:t>E.g. A good cow for milk production will be bred if she has superior qualities of milk production, udder structure, and docility in hopes that her offspring will carry these traits as well</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894809656"/>
              </p:ext>
            </p:extLst>
          </p:nvPr>
        </p:nvGraphicFramePr>
        <p:xfrm>
          <a:off x="5486400" y="1807361"/>
          <a:ext cx="3429000" cy="3444240"/>
        </p:xfrm>
        <a:graphic>
          <a:graphicData uri="http://schemas.openxmlformats.org/drawingml/2006/table">
            <a:tbl>
              <a:tblPr/>
              <a:tblGrid>
                <a:gridCol w="2005135"/>
                <a:gridCol w="1423865"/>
              </a:tblGrid>
              <a:tr h="140082">
                <a:tc gridSpan="2">
                  <a:txBody>
                    <a:bodyPr/>
                    <a:lstStyle/>
                    <a:p>
                      <a:pPr algn="l"/>
                      <a:r>
                        <a:rPr lang="en-US" sz="1800" b="1" dirty="0" smtClean="0">
                          <a:solidFill>
                            <a:schemeClr val="accent1"/>
                          </a:solidFill>
                        </a:rPr>
                        <a:t>Cattle Traits</a:t>
                      </a:r>
                      <a:endParaRPr lang="en-US" sz="1800" b="1" dirty="0">
                        <a:solidFill>
                          <a:schemeClr val="accent1"/>
                        </a:solidFill>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600" dirty="0"/>
                    </a:p>
                  </a:txBody>
                  <a:tcPr marL="0" marR="0" marT="0" marB="0">
                    <a:lnL>
                      <a:noFill/>
                    </a:lnL>
                    <a:lnR>
                      <a:noFill/>
                    </a:lnR>
                    <a:lnB>
                      <a:noFill/>
                    </a:lnB>
                  </a:tcPr>
                </a:tc>
              </a:tr>
              <a:tr h="243173">
                <a:tc>
                  <a:txBody>
                    <a:bodyPr/>
                    <a:lstStyle/>
                    <a:p>
                      <a:pPr algn="l"/>
                      <a:r>
                        <a:rPr lang="en-US" sz="1600" b="1">
                          <a:solidFill>
                            <a:schemeClr val="accent6"/>
                          </a:solidFill>
                          <a:effectLst/>
                        </a:rPr>
                        <a:t>Trait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b="1" dirty="0">
                          <a:solidFill>
                            <a:schemeClr val="accent6"/>
                          </a:solidFill>
                          <a:effectLst/>
                        </a:rPr>
                        <a:t>Heritability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dirty="0">
                          <a:effectLst/>
                        </a:rPr>
                        <a:t>Growth to weaning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a:effectLst/>
                        </a:rPr>
                        <a:t>Moderate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347">
                <a:tc>
                  <a:txBody>
                    <a:bodyPr/>
                    <a:lstStyle/>
                    <a:p>
                      <a:pPr algn="l"/>
                      <a:r>
                        <a:rPr lang="en-US" sz="1600" dirty="0">
                          <a:effectLst/>
                        </a:rPr>
                        <a:t>Post weaning growth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dirty="0">
                          <a:effectLst/>
                        </a:rPr>
                        <a:t>High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dirty="0">
                          <a:effectLst/>
                        </a:rPr>
                        <a:t>Efficiency of gain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effectLst/>
                        </a:rPr>
                        <a:t>High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a:effectLst/>
                        </a:rPr>
                        <a:t>Carcass quality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effectLst/>
                        </a:rPr>
                        <a:t>Very High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a:effectLst/>
                        </a:rPr>
                        <a:t>Milk production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effectLst/>
                        </a:rPr>
                        <a:t>High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a:effectLst/>
                        </a:rPr>
                        <a:t>Udder structure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effectLst/>
                        </a:rPr>
                        <a:t>Moderate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dirty="0">
                          <a:effectLst/>
                        </a:rPr>
                        <a:t>Height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effectLst/>
                        </a:rPr>
                        <a:t>High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dirty="0">
                          <a:effectLst/>
                        </a:rPr>
                        <a:t>Fertility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effectLst/>
                        </a:rPr>
                        <a:t>Low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a:effectLst/>
                        </a:rPr>
                        <a:t>Calving ease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effectLst/>
                        </a:rPr>
                        <a:t>Moderate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a:effectLst/>
                        </a:rPr>
                        <a:t>Docility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a:effectLst/>
                        </a:rPr>
                        <a:t>Moderate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173">
                <a:tc>
                  <a:txBody>
                    <a:bodyPr/>
                    <a:lstStyle/>
                    <a:p>
                      <a:pPr algn="l"/>
                      <a:r>
                        <a:rPr lang="en-US" sz="1600" dirty="0">
                          <a:effectLst/>
                        </a:rPr>
                        <a:t>Mature size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effectLst/>
                        </a:rPr>
                        <a:t>High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1"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1481" y="4876800"/>
            <a:ext cx="3076679" cy="1885221"/>
          </a:xfrm>
          <a:prstGeom prst="rect">
            <a:avLst/>
          </a:prstGeom>
        </p:spPr>
      </p:pic>
    </p:spTree>
    <p:extLst>
      <p:ext uri="{BB962C8B-B14F-4D97-AF65-F5344CB8AC3E}">
        <p14:creationId xmlns:p14="http://schemas.microsoft.com/office/powerpoint/2010/main" val="912188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Law of Independent Assortment</a:t>
            </a:r>
            <a:endParaRPr lang="en-US" dirty="0"/>
          </a:p>
        </p:txBody>
      </p:sp>
      <p:sp>
        <p:nvSpPr>
          <p:cNvPr id="3" name="Content Placeholder 2"/>
          <p:cNvSpPr>
            <a:spLocks noGrp="1"/>
          </p:cNvSpPr>
          <p:nvPr>
            <p:ph idx="1"/>
          </p:nvPr>
        </p:nvSpPr>
        <p:spPr>
          <a:xfrm>
            <a:off x="1009443" y="1807361"/>
            <a:ext cx="4476957" cy="4051437"/>
          </a:xfrm>
        </p:spPr>
        <p:txBody>
          <a:bodyPr/>
          <a:lstStyle/>
          <a:p>
            <a:r>
              <a:rPr lang="en-US" dirty="0" smtClean="0"/>
              <a:t>Second Law of </a:t>
            </a:r>
            <a:r>
              <a:rPr lang="en-US" dirty="0" err="1" smtClean="0"/>
              <a:t>Mendelian</a:t>
            </a:r>
            <a:r>
              <a:rPr lang="en-US" dirty="0" smtClean="0"/>
              <a:t> Genetics</a:t>
            </a:r>
          </a:p>
          <a:p>
            <a:pPr lvl="1"/>
            <a:r>
              <a:rPr lang="en-US" dirty="0" smtClean="0"/>
              <a:t>Each trait that goes with an allele is independent from other alleles and traits</a:t>
            </a:r>
          </a:p>
          <a:p>
            <a:pPr lvl="1"/>
            <a:r>
              <a:rPr lang="en-US" dirty="0"/>
              <a:t>A</a:t>
            </a:r>
            <a:r>
              <a:rPr lang="en-US" dirty="0" smtClean="0"/>
              <a:t>lleles </a:t>
            </a:r>
            <a:r>
              <a:rPr lang="en-US" dirty="0"/>
              <a:t>of different genes sort independently of each other during gamete </a:t>
            </a:r>
            <a:r>
              <a:rPr lang="en-US" dirty="0" smtClean="0"/>
              <a:t>formation</a:t>
            </a:r>
          </a:p>
          <a:p>
            <a:pPr lvl="1"/>
            <a:endParaRPr lang="en-US" dirty="0"/>
          </a:p>
        </p:txBody>
      </p:sp>
      <p:pic>
        <p:nvPicPr>
          <p:cNvPr id="4" name="Picture 2" descr="http://preuniversity.grkraj.org/html/9_GENETICS_files/image00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2587" y="2133600"/>
            <a:ext cx="3552825" cy="3092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3024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a:t>
            </a:r>
            <a:r>
              <a:rPr lang="en-US" dirty="0"/>
              <a:t>N</a:t>
            </a:r>
            <a:r>
              <a:rPr lang="en-US" dirty="0" smtClean="0"/>
              <a:t>ucleic Acids?</a:t>
            </a:r>
            <a:endParaRPr lang="en-US" dirty="0"/>
          </a:p>
        </p:txBody>
      </p:sp>
      <p:sp>
        <p:nvSpPr>
          <p:cNvPr id="3" name="Content Placeholder 2"/>
          <p:cNvSpPr>
            <a:spLocks noGrp="1"/>
          </p:cNvSpPr>
          <p:nvPr>
            <p:ph idx="1"/>
          </p:nvPr>
        </p:nvSpPr>
        <p:spPr>
          <a:xfrm>
            <a:off x="1009443" y="1807361"/>
            <a:ext cx="7125112" cy="3298039"/>
          </a:xfrm>
        </p:spPr>
        <p:txBody>
          <a:bodyPr/>
          <a:lstStyle/>
          <a:p>
            <a:r>
              <a:rPr lang="en-US" dirty="0" smtClean="0"/>
              <a:t>DNA: Deoxyribose Nucleic Acid</a:t>
            </a:r>
          </a:p>
          <a:p>
            <a:r>
              <a:rPr lang="en-US" dirty="0" smtClean="0"/>
              <a:t>RNA: Ribose Nucleic Acid</a:t>
            </a:r>
          </a:p>
          <a:p>
            <a:r>
              <a:rPr lang="en-US" dirty="0" smtClean="0"/>
              <a:t>Nucleotide: Base, Sugar, Phosphate</a:t>
            </a:r>
          </a:p>
          <a:p>
            <a:r>
              <a:rPr lang="en-US" dirty="0" smtClean="0"/>
              <a:t>Why two different Nucleic Acids?</a:t>
            </a:r>
            <a:endParaRPr lang="en-US" dirty="0"/>
          </a:p>
        </p:txBody>
      </p:sp>
      <p:pic>
        <p:nvPicPr>
          <p:cNvPr id="4098" name="Picture 2" descr="http://www.biologyjunction.com/images/nucleotid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287" y="4700587"/>
            <a:ext cx="2981325" cy="178117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ttp://iam.uic.edu/wp-content/uploads/2011/10/gene-dna-climb.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2482849"/>
            <a:ext cx="2560990" cy="310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763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about Nucleic Acids</a:t>
            </a:r>
            <a:endParaRPr lang="en-US" dirty="0"/>
          </a:p>
        </p:txBody>
      </p:sp>
      <p:sp>
        <p:nvSpPr>
          <p:cNvPr id="3" name="Content Placeholder 2"/>
          <p:cNvSpPr>
            <a:spLocks noGrp="1"/>
          </p:cNvSpPr>
          <p:nvPr>
            <p:ph idx="1"/>
          </p:nvPr>
        </p:nvSpPr>
        <p:spPr/>
        <p:txBody>
          <a:bodyPr>
            <a:normAutofit lnSpcReduction="10000"/>
          </a:bodyPr>
          <a:lstStyle/>
          <a:p>
            <a:r>
              <a:rPr lang="en-US" dirty="0" smtClean="0"/>
              <a:t>3 components</a:t>
            </a:r>
          </a:p>
          <a:p>
            <a:pPr lvl="1"/>
            <a:r>
              <a:rPr lang="en-US" dirty="0" smtClean="0"/>
              <a:t>Backbone made of ribose sugar for RNA or </a:t>
            </a:r>
            <a:r>
              <a:rPr lang="en-US" dirty="0" err="1" smtClean="0"/>
              <a:t>deoxyribose</a:t>
            </a:r>
            <a:r>
              <a:rPr lang="en-US" dirty="0" smtClean="0"/>
              <a:t> for DNA and a phosphate group</a:t>
            </a:r>
          </a:p>
          <a:p>
            <a:pPr lvl="1"/>
            <a:r>
              <a:rPr lang="en-US" dirty="0" smtClean="0"/>
              <a:t>Base determined by carbon and nitrogen rings</a:t>
            </a:r>
          </a:p>
          <a:p>
            <a:pPr lvl="2"/>
            <a:r>
              <a:rPr lang="en-US" dirty="0" smtClean="0"/>
              <a:t>Purine and Pyrimidine</a:t>
            </a:r>
          </a:p>
          <a:p>
            <a:pPr lvl="2"/>
            <a:r>
              <a:rPr lang="en-US" dirty="0"/>
              <a:t>Bases: Adenine, Guanine, Cytosine, Thymine, </a:t>
            </a:r>
            <a:r>
              <a:rPr lang="en-US" dirty="0" smtClean="0"/>
              <a:t>Uracil</a:t>
            </a:r>
          </a:p>
          <a:p>
            <a:pPr lvl="2"/>
            <a:r>
              <a:rPr lang="en-US" dirty="0" smtClean="0"/>
              <a:t>The order of the bases in the DNA strand determines the genetic code</a:t>
            </a:r>
          </a:p>
          <a:p>
            <a:r>
              <a:rPr lang="en-US" dirty="0" smtClean="0"/>
              <a:t>Functions</a:t>
            </a:r>
          </a:p>
          <a:p>
            <a:pPr lvl="1"/>
            <a:r>
              <a:rPr lang="en-US" dirty="0" smtClean="0"/>
              <a:t>Store genetic information</a:t>
            </a:r>
          </a:p>
          <a:p>
            <a:pPr lvl="1"/>
            <a:r>
              <a:rPr lang="en-US" dirty="0" smtClean="0"/>
              <a:t>Transmit genetic information</a:t>
            </a:r>
          </a:p>
          <a:p>
            <a:pPr lvl="1"/>
            <a:r>
              <a:rPr lang="en-US" dirty="0" smtClean="0"/>
              <a:t>Encode protein products</a:t>
            </a:r>
            <a:endParaRPr lang="en-US" dirty="0"/>
          </a:p>
        </p:txBody>
      </p:sp>
    </p:spTree>
    <p:extLst>
      <p:ext uri="{BB962C8B-B14F-4D97-AF65-F5344CB8AC3E}">
        <p14:creationId xmlns:p14="http://schemas.microsoft.com/office/powerpoint/2010/main" val="199068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Nucleic Acids Stick Together</a:t>
            </a:r>
            <a:endParaRPr lang="en-US" dirty="0"/>
          </a:p>
        </p:txBody>
      </p:sp>
      <p:sp>
        <p:nvSpPr>
          <p:cNvPr id="3" name="Content Placeholder 2"/>
          <p:cNvSpPr>
            <a:spLocks noGrp="1"/>
          </p:cNvSpPr>
          <p:nvPr>
            <p:ph idx="1"/>
          </p:nvPr>
        </p:nvSpPr>
        <p:spPr>
          <a:xfrm>
            <a:off x="1009443" y="1371601"/>
            <a:ext cx="5241302" cy="3809999"/>
          </a:xfrm>
        </p:spPr>
        <p:txBody>
          <a:bodyPr/>
          <a:lstStyle/>
          <a:p>
            <a:r>
              <a:rPr lang="en-US" dirty="0" smtClean="0"/>
              <a:t>Nucleotides have Hydrogen bonds that pair them together to make complementary strands</a:t>
            </a:r>
          </a:p>
          <a:p>
            <a:pPr lvl="1"/>
            <a:r>
              <a:rPr lang="en-US" dirty="0" err="1" smtClean="0"/>
              <a:t>Pyrimadines</a:t>
            </a:r>
            <a:r>
              <a:rPr lang="en-US" dirty="0" smtClean="0"/>
              <a:t>: 1 ring of carbon and nitrogen</a:t>
            </a:r>
          </a:p>
          <a:p>
            <a:pPr lvl="2"/>
            <a:r>
              <a:rPr lang="en-US" dirty="0" smtClean="0"/>
              <a:t>Adenine has two bonds to Thymine</a:t>
            </a:r>
          </a:p>
          <a:p>
            <a:pPr lvl="1"/>
            <a:r>
              <a:rPr lang="en-US" dirty="0" smtClean="0"/>
              <a:t>Purines: 2 rings of carbon and nitrogen</a:t>
            </a:r>
          </a:p>
          <a:p>
            <a:pPr lvl="2"/>
            <a:r>
              <a:rPr lang="en-US" dirty="0" smtClean="0"/>
              <a:t>Guanine has three bonds to Cytosine</a:t>
            </a:r>
          </a:p>
          <a:p>
            <a:r>
              <a:rPr lang="en-US" dirty="0" smtClean="0"/>
              <a:t>In RNA, Adenine has two bonds to Uracil</a:t>
            </a:r>
            <a:endParaRPr lang="en-US" dirty="0"/>
          </a:p>
        </p:txBody>
      </p:sp>
      <p:pic>
        <p:nvPicPr>
          <p:cNvPr id="1026" name="Picture 2" descr="http://www2.bc.cc.ca.us/bio16/images/nucleotid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0745" y="1828800"/>
            <a:ext cx="2514600" cy="39919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mun.ca/biology/scarr/iGen3_02-08_Figure-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4704151"/>
            <a:ext cx="3007743" cy="204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987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DNA Structure</a:t>
            </a:r>
            <a:endParaRPr lang="en-US" dirty="0"/>
          </a:p>
        </p:txBody>
      </p:sp>
      <p:sp>
        <p:nvSpPr>
          <p:cNvPr id="3" name="Content Placeholder 2"/>
          <p:cNvSpPr>
            <a:spLocks noGrp="1"/>
          </p:cNvSpPr>
          <p:nvPr>
            <p:ph idx="1"/>
          </p:nvPr>
        </p:nvSpPr>
        <p:spPr>
          <a:xfrm>
            <a:off x="1009443" y="1807361"/>
            <a:ext cx="7125112" cy="554839"/>
          </a:xfrm>
        </p:spPr>
        <p:txBody>
          <a:bodyPr/>
          <a:lstStyle/>
          <a:p>
            <a:r>
              <a:rPr lang="en-US" dirty="0"/>
              <a:t>Double helix prevents damage to genetic </a:t>
            </a:r>
            <a:r>
              <a:rPr lang="en-US" dirty="0" smtClean="0"/>
              <a:t>information</a:t>
            </a:r>
            <a:endParaRPr lang="en-US" dirty="0"/>
          </a:p>
          <a:p>
            <a:pPr marL="0" indent="0">
              <a:buNone/>
            </a:pPr>
            <a:endParaRPr lang="en-US" dirty="0"/>
          </a:p>
        </p:txBody>
      </p:sp>
      <p:pic>
        <p:nvPicPr>
          <p:cNvPr id="4" name="Picture 8" descr="dna"/>
          <p:cNvPicPr>
            <a:picLocks noChangeAspect="1" noChangeArrowheads="1"/>
          </p:cNvPicPr>
          <p:nvPr/>
        </p:nvPicPr>
        <p:blipFill>
          <a:blip r:embed="rId3"/>
          <a:stretch>
            <a:fillRect/>
          </a:stretch>
        </p:blipFill>
        <p:spPr>
          <a:xfrm>
            <a:off x="838200" y="2362200"/>
            <a:ext cx="3371850" cy="4324350"/>
          </a:xfrm>
          <a:prstGeom prst="rect">
            <a:avLst/>
          </a:prstGeom>
          <a:noFill/>
          <a:ln/>
        </p:spPr>
      </p:pic>
      <p:pic>
        <p:nvPicPr>
          <p:cNvPr id="5" name="Picture 9" descr="dna_molecule"/>
          <p:cNvPicPr>
            <a:picLocks noChangeAspect="1" noChangeArrowheads="1"/>
          </p:cNvPicPr>
          <p:nvPr/>
        </p:nvPicPr>
        <p:blipFill>
          <a:blip r:embed="rId4"/>
          <a:stretch>
            <a:fillRect/>
          </a:stretch>
        </p:blipFill>
        <p:spPr>
          <a:xfrm>
            <a:off x="4648200" y="2590800"/>
            <a:ext cx="4038600" cy="4038600"/>
          </a:xfrm>
          <a:prstGeom prst="rect">
            <a:avLst/>
          </a:prstGeom>
          <a:noFill/>
          <a:ln/>
        </p:spPr>
      </p:pic>
    </p:spTree>
    <p:extLst>
      <p:ext uri="{BB962C8B-B14F-4D97-AF65-F5344CB8AC3E}">
        <p14:creationId xmlns:p14="http://schemas.microsoft.com/office/powerpoint/2010/main" val="317583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DNA vs. RNA</a:t>
            </a:r>
            <a:endParaRPr lang="en-US" dirty="0"/>
          </a:p>
        </p:txBody>
      </p:sp>
      <p:sp>
        <p:nvSpPr>
          <p:cNvPr id="3" name="Content Placeholder 2"/>
          <p:cNvSpPr>
            <a:spLocks noGrp="1"/>
          </p:cNvSpPr>
          <p:nvPr>
            <p:ph idx="1"/>
          </p:nvPr>
        </p:nvSpPr>
        <p:spPr/>
        <p:txBody>
          <a:bodyPr/>
          <a:lstStyle/>
          <a:p>
            <a:r>
              <a:rPr lang="en-US" dirty="0" smtClean="0"/>
              <a:t>DNA</a:t>
            </a:r>
          </a:p>
          <a:p>
            <a:pPr lvl="1"/>
            <a:r>
              <a:rPr lang="en-US" dirty="0" smtClean="0"/>
              <a:t>Hard copy of Genetic Code</a:t>
            </a:r>
          </a:p>
          <a:p>
            <a:pPr lvl="2"/>
            <a:r>
              <a:rPr lang="en-US" dirty="0" smtClean="0"/>
              <a:t>Stays inside cell nucleus</a:t>
            </a:r>
          </a:p>
          <a:p>
            <a:pPr lvl="1"/>
            <a:r>
              <a:rPr lang="en-US" dirty="0" smtClean="0"/>
              <a:t>Mutations can become permanent</a:t>
            </a:r>
          </a:p>
          <a:p>
            <a:r>
              <a:rPr lang="en-US" dirty="0" smtClean="0"/>
              <a:t>RNA</a:t>
            </a:r>
          </a:p>
          <a:p>
            <a:pPr lvl="1"/>
            <a:r>
              <a:rPr lang="en-US" dirty="0" smtClean="0"/>
              <a:t>Temporary working copy of Genetic Code</a:t>
            </a:r>
          </a:p>
          <a:p>
            <a:pPr lvl="2"/>
            <a:r>
              <a:rPr lang="en-US" dirty="0" smtClean="0"/>
              <a:t>Transports into cytoplasm to ribosomes</a:t>
            </a:r>
          </a:p>
          <a:p>
            <a:pPr lvl="1"/>
            <a:r>
              <a:rPr lang="en-US" dirty="0" smtClean="0"/>
              <a:t>Less stable molecules do not last as long</a:t>
            </a:r>
          </a:p>
          <a:p>
            <a:pPr lvl="2"/>
            <a:r>
              <a:rPr lang="en-US" dirty="0" smtClean="0"/>
              <a:t>Ribose sugar not as stable as </a:t>
            </a:r>
            <a:r>
              <a:rPr lang="en-US" dirty="0" err="1" smtClean="0"/>
              <a:t>deoxyribose</a:t>
            </a:r>
            <a:endParaRPr lang="en-US" dirty="0" smtClean="0"/>
          </a:p>
          <a:p>
            <a:pPr lvl="2"/>
            <a:r>
              <a:rPr lang="en-US" dirty="0" smtClean="0"/>
              <a:t>Single strand not as stable as double helix</a:t>
            </a:r>
            <a:endParaRPr lang="en-US" dirty="0"/>
          </a:p>
        </p:txBody>
      </p:sp>
      <p:pic>
        <p:nvPicPr>
          <p:cNvPr id="9218" name="Picture 2" descr="http://www.angelfire.com/clone2/nucleic_acids/nitrogenousbas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133600"/>
            <a:ext cx="2190750" cy="3476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348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Summer">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Summer</Template>
  <TotalTime>640</TotalTime>
  <Words>1577</Words>
  <Application>Microsoft Office PowerPoint</Application>
  <PresentationFormat>On-screen Show (4:3)</PresentationFormat>
  <Paragraphs>240</Paragraphs>
  <Slides>34</Slides>
  <Notes>18</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Summer</vt:lpstr>
      <vt:lpstr>Genetics: Building Blocks of Life</vt:lpstr>
      <vt:lpstr>What is Genetics?</vt:lpstr>
      <vt:lpstr>Law of Segregation</vt:lpstr>
      <vt:lpstr>Law of Independent Assortment</vt:lpstr>
      <vt:lpstr>What are Nucleic Acids?</vt:lpstr>
      <vt:lpstr>All about Nucleic Acids</vt:lpstr>
      <vt:lpstr>Nucleic Acids Stick Together</vt:lpstr>
      <vt:lpstr>DNA Structure</vt:lpstr>
      <vt:lpstr>DNA vs. RNA</vt:lpstr>
      <vt:lpstr>The Central Dogma</vt:lpstr>
      <vt:lpstr>Transcribe vs. Translate</vt:lpstr>
      <vt:lpstr>PowerPoint Presentation</vt:lpstr>
      <vt:lpstr>Translation</vt:lpstr>
      <vt:lpstr>The Genetic Code</vt:lpstr>
      <vt:lpstr>Expressing your Genes</vt:lpstr>
      <vt:lpstr>Mitosis</vt:lpstr>
      <vt:lpstr>Meiosis</vt:lpstr>
      <vt:lpstr>Why sexual reproduction?</vt:lpstr>
      <vt:lpstr>Linkage</vt:lpstr>
      <vt:lpstr>Examples of Sex Linked Characteristics</vt:lpstr>
      <vt:lpstr>How to: Punnett Squares</vt:lpstr>
      <vt:lpstr>Example Punnett Square Dihybrid Sex-Linked Cross</vt:lpstr>
      <vt:lpstr>Example Punnett Square Dihybrid Cross</vt:lpstr>
      <vt:lpstr>Punnett Square Answers</vt:lpstr>
      <vt:lpstr>Punnett Squares</vt:lpstr>
      <vt:lpstr>Genetic Recombination</vt:lpstr>
      <vt:lpstr>Genetic Variation</vt:lpstr>
      <vt:lpstr>Mutants all around</vt:lpstr>
      <vt:lpstr>Non-Mendelian Inheritance</vt:lpstr>
      <vt:lpstr>Learn Techniques: DNA fingerprinting</vt:lpstr>
      <vt:lpstr>Learn Techniques: Genetically Modified Organisms</vt:lpstr>
      <vt:lpstr>Golden Rice 2: Spring 2005</vt:lpstr>
      <vt:lpstr>Learn Techniques: Chromosomes</vt:lpstr>
      <vt:lpstr>Learn Techniques: Directed Selection</vt:lpstr>
    </vt:vector>
  </TitlesOfParts>
  <Company>College of Veterinary Medicine - Texas A&amp;M Univ.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Genetics: Building Blocks of Life</dc:title>
  <dc:creator>Ljlab</dc:creator>
  <cp:lastModifiedBy>Tech</cp:lastModifiedBy>
  <cp:revision>48</cp:revision>
  <dcterms:created xsi:type="dcterms:W3CDTF">2012-07-09T18:43:30Z</dcterms:created>
  <dcterms:modified xsi:type="dcterms:W3CDTF">2012-08-01T18:58:30Z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1003789</vt:lpwstr>
  </property>
  <property fmtid="{D5CDD505-2E9C-101B-9397-08002B2CF9AE}" name="NXPowerLiteSettings" pid="3">
    <vt:lpwstr>F6000400038000</vt:lpwstr>
  </property>
  <property fmtid="{D5CDD505-2E9C-101B-9397-08002B2CF9AE}" name="NXPowerLiteVersion" pid="4">
    <vt:lpwstr>D4.3.1</vt:lpwstr>
  </property>
</Properties>
</file>