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9" r:id="rId3"/>
    <p:sldId id="257" r:id="rId4"/>
    <p:sldId id="258" r:id="rId5"/>
    <p:sldId id="260" r:id="rId6"/>
    <p:sldId id="261" r:id="rId7"/>
    <p:sldId id="266" r:id="rId8"/>
    <p:sldId id="289" r:id="rId9"/>
    <p:sldId id="334" r:id="rId10"/>
    <p:sldId id="271" r:id="rId11"/>
    <p:sldId id="286" r:id="rId12"/>
    <p:sldId id="287" r:id="rId13"/>
    <p:sldId id="288" r:id="rId14"/>
    <p:sldId id="335" r:id="rId15"/>
    <p:sldId id="297" r:id="rId16"/>
    <p:sldId id="330" r:id="rId17"/>
    <p:sldId id="317" r:id="rId18"/>
    <p:sldId id="342" r:id="rId19"/>
    <p:sldId id="293" r:id="rId20"/>
    <p:sldId id="309" r:id="rId21"/>
    <p:sldId id="301" r:id="rId22"/>
    <p:sldId id="331" r:id="rId23"/>
    <p:sldId id="305" r:id="rId24"/>
    <p:sldId id="325" r:id="rId25"/>
    <p:sldId id="338" r:id="rId26"/>
    <p:sldId id="267" r:id="rId27"/>
    <p:sldId id="290" r:id="rId28"/>
    <p:sldId id="275" r:id="rId29"/>
    <p:sldId id="314" r:id="rId30"/>
    <p:sldId id="294" r:id="rId31"/>
    <p:sldId id="274" r:id="rId32"/>
    <p:sldId id="310" r:id="rId33"/>
    <p:sldId id="298" r:id="rId34"/>
    <p:sldId id="336" r:id="rId35"/>
    <p:sldId id="318" r:id="rId36"/>
    <p:sldId id="302" r:id="rId37"/>
    <p:sldId id="332" r:id="rId38"/>
    <p:sldId id="306" r:id="rId39"/>
    <p:sldId id="326" r:id="rId40"/>
    <p:sldId id="268" r:id="rId41"/>
    <p:sldId id="291" r:id="rId42"/>
    <p:sldId id="279" r:id="rId43"/>
    <p:sldId id="316" r:id="rId44"/>
    <p:sldId id="333" r:id="rId45"/>
    <p:sldId id="299" r:id="rId46"/>
    <p:sldId id="280" r:id="rId47"/>
    <p:sldId id="320" r:id="rId48"/>
    <p:sldId id="337" r:id="rId49"/>
    <p:sldId id="295" r:id="rId50"/>
    <p:sldId id="278" r:id="rId51"/>
    <p:sldId id="311" r:id="rId52"/>
    <p:sldId id="303" r:id="rId53"/>
    <p:sldId id="321" r:id="rId54"/>
    <p:sldId id="307" r:id="rId55"/>
    <p:sldId id="328" r:id="rId56"/>
    <p:sldId id="339" r:id="rId57"/>
    <p:sldId id="340" r:id="rId58"/>
    <p:sldId id="34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21" autoAdjust="0"/>
    <p:restoredTop sz="90658" autoAdjust="0"/>
  </p:normalViewPr>
  <p:slideViewPr>
    <p:cSldViewPr>
      <p:cViewPr varScale="1">
        <p:scale>
          <a:sx n="96" d="100"/>
          <a:sy n="96" d="100"/>
        </p:scale>
        <p:origin x="-108" y="-13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A5CE6-82E1-4316-BE1B-D0BB89326A25}" type="datetimeFigureOut">
              <a:rPr lang="en-US" smtClean="0"/>
              <a:pPr/>
              <a:t>12/19/2011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50F1D-5E2E-40B7-96CD-6D3695319ABE}" type="slidenum">
              <a:rPr lang="en-US" smtClean="0"/>
              <a:pPr/>
              <a:t>‹#›</a:t>
            </a:fld>
            <a:endParaRPr lang="en-US"/>
          </a:p>
        </p:txBody>
      </p:sp>
    </p:spTree>
    <p:extLst>
      <p:ext uri="{BB962C8B-B14F-4D97-AF65-F5344CB8AC3E}">
        <p14:creationId xmlns:p14="http://schemas.microsoft.com/office/powerpoint/2010/main" val="372346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http://www.fotothing.com/photos/566/566d3256d4d982cbe4598f0c02ecf429_328.jpg</a:t>
            </a:r>
          </a:p>
          <a:p>
            <a:r>
              <a:rPr lang="en-US" dirty="0" smtClean="0"/>
              <a:t>http://doublequarterhorses.webs.com/DQH%20141.jpg</a:t>
            </a:r>
          </a:p>
          <a:p>
            <a:r>
              <a:rPr lang="en-US" dirty="0" smtClean="0"/>
              <a:t>http://crossfittribe.com/wp-content/uploads/2010/11/funny_goat_1400x1050.jpg</a:t>
            </a:r>
          </a:p>
          <a:p>
            <a:r>
              <a:rPr lang="en-US" dirty="0" smtClean="0"/>
              <a:t>http://lbeeeze.files.wordpress.com/2011/03/happy-sheep.jpg</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a:t>
            </a:fld>
            <a:endParaRPr lang="en-US"/>
          </a:p>
        </p:txBody>
      </p:sp>
    </p:spTree>
    <p:extLst>
      <p:ext uri="{BB962C8B-B14F-4D97-AF65-F5344CB8AC3E}">
        <p14:creationId xmlns:p14="http://schemas.microsoft.com/office/powerpoint/2010/main" val="146812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http://www.horse-vetsupplies-andmore.com/Givinghorseinjections.html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10</a:t>
            </a:fld>
            <a:endParaRPr lang="en-US"/>
          </a:p>
        </p:txBody>
      </p:sp>
    </p:spTree>
    <p:extLst>
      <p:ext uri="{BB962C8B-B14F-4D97-AF65-F5344CB8AC3E}">
        <p14:creationId xmlns:p14="http://schemas.microsoft.com/office/powerpoint/2010/main" val="118063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http://www.horse-vetsupplies-andmore.com/Givinghorseinjections.html</a:t>
            </a:r>
            <a:endParaRPr lang="en-US"/>
          </a:p>
        </p:txBody>
      </p:sp>
      <p:sp>
        <p:nvSpPr>
          <p:cNvPr id="4" name="Slide Number Placeholder 3"/>
          <p:cNvSpPr>
            <a:spLocks noGrp="1"/>
          </p:cNvSpPr>
          <p:nvPr>
            <p:ph type="sldNum" sz="quarter" idx="10"/>
          </p:nvPr>
        </p:nvSpPr>
        <p:spPr/>
        <p:txBody>
          <a:bodyPr/>
          <a:lstStyle/>
          <a:p>
            <a:fld id="{E1D50F1D-5E2E-40B7-96CD-6D3695319ABE}" type="slidenum">
              <a:rPr lang="en-US" smtClean="0"/>
              <a:pPr/>
              <a:t>11</a:t>
            </a:fld>
            <a:endParaRPr lang="en-US"/>
          </a:p>
        </p:txBody>
      </p:sp>
    </p:spTree>
    <p:extLst>
      <p:ext uri="{BB962C8B-B14F-4D97-AF65-F5344CB8AC3E}">
        <p14:creationId xmlns:p14="http://schemas.microsoft.com/office/powerpoint/2010/main" val="1180632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http://www.horse-vetsupplies-andmore.com/Givinghorseinjections.html</a:t>
            </a:r>
          </a:p>
          <a:p>
            <a:r>
              <a:rPr lang="en-US" dirty="0" smtClean="0"/>
              <a:t>http://www.clarkequine.com/thermography2.htm</a:t>
            </a:r>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12</a:t>
            </a:fld>
            <a:endParaRPr lang="en-US"/>
          </a:p>
        </p:txBody>
      </p:sp>
    </p:spTree>
    <p:extLst>
      <p:ext uri="{BB962C8B-B14F-4D97-AF65-F5344CB8AC3E}">
        <p14:creationId xmlns:p14="http://schemas.microsoft.com/office/powerpoint/2010/main" val="118063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http://www.horse-vetsupplies-andmore.com/Givinghorseinjections.html</a:t>
            </a:r>
          </a:p>
          <a:p>
            <a:r>
              <a:rPr lang="en-US" dirty="0" smtClean="0"/>
              <a:t>http://dailyoxford.files.wordpress.com/2010/12/img_2452.jpg</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13</a:t>
            </a:fld>
            <a:endParaRPr lang="en-US"/>
          </a:p>
        </p:txBody>
      </p:sp>
    </p:spTree>
    <p:extLst>
      <p:ext uri="{BB962C8B-B14F-4D97-AF65-F5344CB8AC3E}">
        <p14:creationId xmlns:p14="http://schemas.microsoft.com/office/powerpoint/2010/main" val="1180632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http://www.horse-vetsupplies-andmore.com/Givinghorseinjections.html</a:t>
            </a:r>
          </a:p>
          <a:p>
            <a:r>
              <a:rPr lang="en-US" dirty="0" smtClean="0"/>
              <a:t>http://www.cvm.umn.edu/Academics/course_web/current/Cvm6301/Notes/asept.htm</a:t>
            </a:r>
          </a:p>
          <a:p>
            <a:r>
              <a:rPr lang="en-US" dirty="0" smtClean="0"/>
              <a:t>Photo from: http://redwoodequine.com/services/vaccination.html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14</a:t>
            </a:fld>
            <a:endParaRPr lang="en-US"/>
          </a:p>
        </p:txBody>
      </p:sp>
    </p:spTree>
    <p:extLst>
      <p:ext uri="{BB962C8B-B14F-4D97-AF65-F5344CB8AC3E}">
        <p14:creationId xmlns:p14="http://schemas.microsoft.com/office/powerpoint/2010/main" val="155466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http://thehorsepedia.com/unwanted-horse-coalition/</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15</a:t>
            </a:fld>
            <a:endParaRPr lang="en-US"/>
          </a:p>
        </p:txBody>
      </p:sp>
    </p:spTree>
    <p:extLst>
      <p:ext uri="{BB962C8B-B14F-4D97-AF65-F5344CB8AC3E}">
        <p14:creationId xmlns:p14="http://schemas.microsoft.com/office/powerpoint/2010/main" val="914471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from: http://cal.vet.upenn.edu/projects/fieldservice/Equine/physexam/EqPEgen.htm</a:t>
            </a:r>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16</a:t>
            </a:fld>
            <a:endParaRPr lang="en-US"/>
          </a:p>
        </p:txBody>
      </p:sp>
    </p:spTree>
    <p:extLst>
      <p:ext uri="{BB962C8B-B14F-4D97-AF65-F5344CB8AC3E}">
        <p14:creationId xmlns:p14="http://schemas.microsoft.com/office/powerpoint/2010/main" val="2475972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http://www.ehow.com/how_2144102_give-injections-horses.html</a:t>
            </a:r>
          </a:p>
          <a:p>
            <a:r>
              <a:rPr lang="en-US" dirty="0" smtClean="0"/>
              <a:t>http://www.cvm.umn.edu/Academics/course_web/current/Cvm6301/Notes/asept.htm</a:t>
            </a:r>
          </a:p>
          <a:p>
            <a:r>
              <a:rPr lang="en-US" dirty="0" smtClean="0"/>
              <a:t>Photos: http://dc242.4shared.com/doc/WBjvUzGx/preview.html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17</a:t>
            </a:fld>
            <a:endParaRPr lang="en-US"/>
          </a:p>
        </p:txBody>
      </p:sp>
    </p:spTree>
    <p:extLst>
      <p:ext uri="{BB962C8B-B14F-4D97-AF65-F5344CB8AC3E}">
        <p14:creationId xmlns:p14="http://schemas.microsoft.com/office/powerpoint/2010/main" val="1844985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from: http://www.doctorramey.com/dosing-drugs/</a:t>
            </a:r>
            <a:endParaRPr lang="en-US" dirty="0" smtClean="0"/>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http://www.popfi.com/wp-content/uploads/einstein-worlds-smallest-horse.jpg</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19</a:t>
            </a:fld>
            <a:endParaRPr lang="en-US"/>
          </a:p>
        </p:txBody>
      </p:sp>
    </p:spTree>
    <p:extLst>
      <p:ext uri="{BB962C8B-B14F-4D97-AF65-F5344CB8AC3E}">
        <p14:creationId xmlns:p14="http://schemas.microsoft.com/office/powerpoint/2010/main" val="269037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a:t>
            </a:fld>
            <a:endParaRPr lang="en-US"/>
          </a:p>
        </p:txBody>
      </p:sp>
    </p:spTree>
    <p:extLst>
      <p:ext uri="{BB962C8B-B14F-4D97-AF65-F5344CB8AC3E}">
        <p14:creationId xmlns:p14="http://schemas.microsoft.com/office/powerpoint/2010/main" val="296432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http://www.extension.org/pages/13012/how-to-administer-an-injection-in-horses</a:t>
            </a:r>
          </a:p>
          <a:p>
            <a:r>
              <a:rPr lang="en-US" dirty="0" smtClean="0"/>
              <a:t>http://www.happy-horse-riding.com/images/Horse-injection.jpg</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20</a:t>
            </a:fld>
            <a:endParaRPr lang="en-US"/>
          </a:p>
        </p:txBody>
      </p:sp>
    </p:spTree>
    <p:extLst>
      <p:ext uri="{BB962C8B-B14F-4D97-AF65-F5344CB8AC3E}">
        <p14:creationId xmlns:p14="http://schemas.microsoft.com/office/powerpoint/2010/main" val="393920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http://www.learn-about-horses.com/horse-markings.html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21</a:t>
            </a:fld>
            <a:endParaRPr lang="en-US"/>
          </a:p>
        </p:txBody>
      </p:sp>
    </p:spTree>
    <p:extLst>
      <p:ext uri="{BB962C8B-B14F-4D97-AF65-F5344CB8AC3E}">
        <p14:creationId xmlns:p14="http://schemas.microsoft.com/office/powerpoint/2010/main" val="242544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from: http://www.ckequinehospital.com/page/165/Equine-Hives</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22</a:t>
            </a:fld>
            <a:endParaRPr lang="en-US"/>
          </a:p>
        </p:txBody>
      </p:sp>
    </p:spTree>
    <p:extLst>
      <p:ext uri="{BB962C8B-B14F-4D97-AF65-F5344CB8AC3E}">
        <p14:creationId xmlns:p14="http://schemas.microsoft.com/office/powerpoint/2010/main" val="374753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http://juliasmexicocity.typepad.com/safetygraphics/fingers/page/2/</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23</a:t>
            </a:fld>
            <a:endParaRPr lang="en-US"/>
          </a:p>
        </p:txBody>
      </p:sp>
    </p:spTree>
    <p:extLst>
      <p:ext uri="{BB962C8B-B14F-4D97-AF65-F5344CB8AC3E}">
        <p14:creationId xmlns:p14="http://schemas.microsoft.com/office/powerpoint/2010/main" val="362184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from: http://www.frontrangefrenzy.com/horse-information/horse-how-to-give-shot.html</a:t>
            </a:r>
          </a:p>
        </p:txBody>
      </p:sp>
      <p:sp>
        <p:nvSpPr>
          <p:cNvPr id="4" name="Slide Number Placeholder 3"/>
          <p:cNvSpPr>
            <a:spLocks noGrp="1"/>
          </p:cNvSpPr>
          <p:nvPr>
            <p:ph type="sldNum" sz="quarter" idx="10"/>
          </p:nvPr>
        </p:nvSpPr>
        <p:spPr/>
        <p:txBody>
          <a:bodyPr/>
          <a:lstStyle/>
          <a:p>
            <a:fld id="{E1D50F1D-5E2E-40B7-96CD-6D3695319ABE}" type="slidenum">
              <a:rPr lang="en-US" smtClean="0"/>
              <a:pPr/>
              <a:t>24</a:t>
            </a:fld>
            <a:endParaRPr lang="en-US"/>
          </a:p>
        </p:txBody>
      </p:sp>
    </p:spTree>
    <p:extLst>
      <p:ext uri="{BB962C8B-B14F-4D97-AF65-F5344CB8AC3E}">
        <p14:creationId xmlns:p14="http://schemas.microsoft.com/office/powerpoint/2010/main" val="2474528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Information from: http://www.frontrangefrenzy.com/horse-information/horse-how-to-give-shot.html</a:t>
            </a:r>
          </a:p>
          <a:p>
            <a:r>
              <a:rPr lang="en-US" dirty="0" smtClean="0"/>
              <a:t>Video Link:</a:t>
            </a:r>
            <a:r>
              <a:rPr lang="en-US" baseline="0" dirty="0" smtClean="0"/>
              <a:t> http://www.youtube.com/watch?v=XSxegxets1k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from: http://www.horsechannel.com/horse-experts/horse-vet-advice/horse-vaccine-reaction.aspx</a:t>
            </a:r>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 http://www.dairyguideline.com/cow-vaccination-ensures-calf-protection.html</a:t>
            </a:r>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26</a:t>
            </a:fld>
            <a:endParaRPr lang="en-US"/>
          </a:p>
        </p:txBody>
      </p:sp>
    </p:spTree>
    <p:extLst>
      <p:ext uri="{BB962C8B-B14F-4D97-AF65-F5344CB8AC3E}">
        <p14:creationId xmlns:p14="http://schemas.microsoft.com/office/powerpoint/2010/main" val="1087051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http://www.thetwentyfirstfloor.com/?p=1750</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27</a:t>
            </a:fld>
            <a:endParaRPr lang="en-US"/>
          </a:p>
        </p:txBody>
      </p:sp>
    </p:spTree>
    <p:extLst>
      <p:ext uri="{BB962C8B-B14F-4D97-AF65-F5344CB8AC3E}">
        <p14:creationId xmlns:p14="http://schemas.microsoft.com/office/powerpoint/2010/main" val="689881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http://www.omafra.gov.on.ca/english/livestock/vet/facts/07-031.htm#injection</a:t>
            </a:r>
          </a:p>
          <a:p>
            <a:r>
              <a:rPr lang="en-US" dirty="0" smtClean="0"/>
              <a:t>Photo from: http://www.agrilabs.com/t-BHW_Beef_Fall2011_TimelyInjectionTips.aspx</a:t>
            </a:r>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28</a:t>
            </a:fld>
            <a:endParaRPr lang="en-US"/>
          </a:p>
        </p:txBody>
      </p:sp>
    </p:spTree>
    <p:extLst>
      <p:ext uri="{BB962C8B-B14F-4D97-AF65-F5344CB8AC3E}">
        <p14:creationId xmlns:p14="http://schemas.microsoft.com/office/powerpoint/2010/main" val="1094296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a:t>
            </a:r>
            <a:r>
              <a:rPr lang="en-US" dirty="0" err="1" smtClean="0"/>
              <a:t>from:http</a:t>
            </a:r>
            <a:r>
              <a:rPr lang="en-US" dirty="0" smtClean="0"/>
              <a:t>://</a:t>
            </a:r>
            <a:r>
              <a:rPr lang="en-US" dirty="0" err="1" smtClean="0"/>
              <a:t>www.omafra.gov.on.ca</a:t>
            </a:r>
            <a:r>
              <a:rPr lang="en-US" dirty="0" smtClean="0"/>
              <a:t>/</a:t>
            </a:r>
            <a:r>
              <a:rPr lang="en-US" dirty="0" err="1" smtClean="0"/>
              <a:t>english</a:t>
            </a:r>
            <a:r>
              <a:rPr lang="en-US" dirty="0" smtClean="0"/>
              <a:t>/livestock/vet/facts/07-031.htm#injection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Diagram from: http://www.agrilabs.com/t-BHW_Beef_Fall2011_TimelyInjectionTips.aspx</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29</a:t>
            </a:fld>
            <a:endParaRPr lang="en-US"/>
          </a:p>
        </p:txBody>
      </p:sp>
    </p:spTree>
    <p:extLst>
      <p:ext uri="{BB962C8B-B14F-4D97-AF65-F5344CB8AC3E}">
        <p14:creationId xmlns:p14="http://schemas.microsoft.com/office/powerpoint/2010/main" val="65292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http://www.slideshare.net/jben501/subcutaneous-injection</a:t>
            </a:r>
          </a:p>
          <a:p>
            <a:r>
              <a:rPr lang="en-US" dirty="0" smtClean="0"/>
              <a:t>Diagram</a:t>
            </a:r>
            <a:r>
              <a:rPr lang="en-US" baseline="0" dirty="0" smtClean="0"/>
              <a:t> from: http://www.aces.edu/animalforage/MGSQA/GoodProductionPractice3InjectionSiteManagement.php</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a:t>
            </a:fld>
            <a:endParaRPr lang="en-US"/>
          </a:p>
        </p:txBody>
      </p:sp>
    </p:spTree>
    <p:extLst>
      <p:ext uri="{BB962C8B-B14F-4D97-AF65-F5344CB8AC3E}">
        <p14:creationId xmlns:p14="http://schemas.microsoft.com/office/powerpoint/2010/main" val="3826990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http://www.domonation.com/user_images/view/3619</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30</a:t>
            </a:fld>
            <a:endParaRPr lang="en-US"/>
          </a:p>
        </p:txBody>
      </p:sp>
    </p:spTree>
    <p:extLst>
      <p:ext uri="{BB962C8B-B14F-4D97-AF65-F5344CB8AC3E}">
        <p14:creationId xmlns:p14="http://schemas.microsoft.com/office/powerpoint/2010/main" val="3160873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http://www.omafra.gov.on.ca/english/livestock/vet/facts/07-031.htm#injection</a:t>
            </a:r>
          </a:p>
          <a:p>
            <a:r>
              <a:rPr lang="en-US" dirty="0" smtClean="0"/>
              <a:t>http://www.cvm.umn.edu/Academics/course_web/current/Cvm6301/Notes/asept.htm</a:t>
            </a:r>
          </a:p>
          <a:p>
            <a:r>
              <a:rPr lang="en-US" dirty="0" smtClean="0"/>
              <a:t>Diagram from: http://digitalcommons.unl.edu/cgi/viewcontent.cgi?article=1352&amp;context=extensionhist&amp;sei-redir=1#search=%22intradermal%20injection%20cattle%22</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31</a:t>
            </a:fld>
            <a:endParaRPr lang="en-US"/>
          </a:p>
        </p:txBody>
      </p:sp>
    </p:spTree>
    <p:extLst>
      <p:ext uri="{BB962C8B-B14F-4D97-AF65-F5344CB8AC3E}">
        <p14:creationId xmlns:p14="http://schemas.microsoft.com/office/powerpoint/2010/main" val="3028650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http://www.infovets.com/videoclips/B115-2.jpg</a:t>
            </a:r>
          </a:p>
          <a:p>
            <a:r>
              <a:rPr lang="en-US" dirty="0" smtClean="0"/>
              <a:t>Diagram</a:t>
            </a:r>
            <a:r>
              <a:rPr lang="en-US" baseline="0" dirty="0" smtClean="0"/>
              <a:t> from: http://www.agrilabs.com/t-BHW_Beef_Fall2011_TimelyInjectionTips.aspx</a:t>
            </a:r>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32</a:t>
            </a:fld>
            <a:endParaRPr lang="en-US"/>
          </a:p>
        </p:txBody>
      </p:sp>
    </p:spTree>
    <p:extLst>
      <p:ext uri="{BB962C8B-B14F-4D97-AF65-F5344CB8AC3E}">
        <p14:creationId xmlns:p14="http://schemas.microsoft.com/office/powerpoint/2010/main" val="908551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http://www.maiohmy.com/scaughtland-pt2</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33</a:t>
            </a:fld>
            <a:endParaRPr lang="en-US"/>
          </a:p>
        </p:txBody>
      </p:sp>
    </p:spTree>
    <p:extLst>
      <p:ext uri="{BB962C8B-B14F-4D97-AF65-F5344CB8AC3E}">
        <p14:creationId xmlns:p14="http://schemas.microsoft.com/office/powerpoint/2010/main" val="2235275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34</a:t>
            </a:fld>
            <a:endParaRPr lang="en-US"/>
          </a:p>
        </p:txBody>
      </p:sp>
    </p:spTree>
    <p:extLst>
      <p:ext uri="{BB962C8B-B14F-4D97-AF65-F5344CB8AC3E}">
        <p14:creationId xmlns:p14="http://schemas.microsoft.com/office/powerpoint/2010/main" val="1094296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http://familycow.proboards.com/index.cgi?board=diy&amp;action=display&amp;thread=19621</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35</a:t>
            </a:fld>
            <a:endParaRPr lang="en-US"/>
          </a:p>
        </p:txBody>
      </p:sp>
    </p:spTree>
    <p:extLst>
      <p:ext uri="{BB962C8B-B14F-4D97-AF65-F5344CB8AC3E}">
        <p14:creationId xmlns:p14="http://schemas.microsoft.com/office/powerpoint/2010/main" val="4147552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http://juleskessler.com/?page_id=73</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36</a:t>
            </a:fld>
            <a:endParaRPr lang="en-US"/>
          </a:p>
        </p:txBody>
      </p:sp>
    </p:spTree>
    <p:extLst>
      <p:ext uri="{BB962C8B-B14F-4D97-AF65-F5344CB8AC3E}">
        <p14:creationId xmlns:p14="http://schemas.microsoft.com/office/powerpoint/2010/main" val="2984221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http://www.866-get-a-cow.com/mooovin_tips.php</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38</a:t>
            </a:fld>
            <a:endParaRPr lang="en-US"/>
          </a:p>
        </p:txBody>
      </p:sp>
    </p:spTree>
    <p:extLst>
      <p:ext uri="{BB962C8B-B14F-4D97-AF65-F5344CB8AC3E}">
        <p14:creationId xmlns:p14="http://schemas.microsoft.com/office/powerpoint/2010/main" val="3365235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http://vetext.unl.edu/FAQ/200311300.shtml</a:t>
            </a:r>
          </a:p>
          <a:p>
            <a:r>
              <a:rPr lang="en-US" dirty="0" smtClean="0"/>
              <a:t>http://www.mtbqa.org/images/tutorial/27.jpg</a:t>
            </a:r>
          </a:p>
          <a:p>
            <a:r>
              <a:rPr lang="en-US" dirty="0" smtClean="0"/>
              <a:t>http://www.molysilencerchutes.com/Pictures/full%20chute%20with%20use%20of%20neck%20extentions%20%20ADOBE%20color.jpg</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39</a:t>
            </a:fld>
            <a:endParaRPr lang="en-US"/>
          </a:p>
        </p:txBody>
      </p:sp>
    </p:spTree>
    <p:extLst>
      <p:ext uri="{BB962C8B-B14F-4D97-AF65-F5344CB8AC3E}">
        <p14:creationId xmlns:p14="http://schemas.microsoft.com/office/powerpoint/2010/main" val="22809537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http://www.stackyard.com/news/2009/04/veterinary/07_fort_dodge.html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40</a:t>
            </a:fld>
            <a:endParaRPr lang="en-US"/>
          </a:p>
        </p:txBody>
      </p:sp>
    </p:spTree>
    <p:extLst>
      <p:ext uri="{BB962C8B-B14F-4D97-AF65-F5344CB8AC3E}">
        <p14:creationId xmlns:p14="http://schemas.microsoft.com/office/powerpoint/2010/main" val="284083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http://www.drugs.com/cg/how-to-give-an-intramuscular-injection.html</a:t>
            </a:r>
          </a:p>
          <a:p>
            <a:r>
              <a:rPr lang="en-US" dirty="0" smtClean="0"/>
              <a:t>Diagram</a:t>
            </a:r>
            <a:r>
              <a:rPr lang="en-US" baseline="0" dirty="0" smtClean="0"/>
              <a:t> from: http://www.aces.edu/animalforage/MGSQA/GoodProductionPractice3InjectionSiteManagement.php</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a:t>
            </a:fld>
            <a:endParaRPr lang="en-US"/>
          </a:p>
        </p:txBody>
      </p:sp>
    </p:spTree>
    <p:extLst>
      <p:ext uri="{BB962C8B-B14F-4D97-AF65-F5344CB8AC3E}">
        <p14:creationId xmlns:p14="http://schemas.microsoft.com/office/powerpoint/2010/main" val="94567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http://www.mcsheepproducers.com/SheepDay.htm</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41</a:t>
            </a:fld>
            <a:endParaRPr lang="en-US"/>
          </a:p>
        </p:txBody>
      </p:sp>
    </p:spTree>
    <p:extLst>
      <p:ext uri="{BB962C8B-B14F-4D97-AF65-F5344CB8AC3E}">
        <p14:creationId xmlns:p14="http://schemas.microsoft.com/office/powerpoint/2010/main" val="1589438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http://www.infovets.com/healthysmrm/C275.htm</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42</a:t>
            </a:fld>
            <a:endParaRPr lang="en-US"/>
          </a:p>
        </p:txBody>
      </p:sp>
    </p:spTree>
    <p:extLst>
      <p:ext uri="{BB962C8B-B14F-4D97-AF65-F5344CB8AC3E}">
        <p14:creationId xmlns:p14="http://schemas.microsoft.com/office/powerpoint/2010/main" val="2218480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http://www.sheepandgoat.com/articles/generalhealthcare.html</a:t>
            </a:r>
          </a:p>
        </p:txBody>
      </p:sp>
      <p:sp>
        <p:nvSpPr>
          <p:cNvPr id="4" name="Slide Number Placeholder 3"/>
          <p:cNvSpPr>
            <a:spLocks noGrp="1"/>
          </p:cNvSpPr>
          <p:nvPr>
            <p:ph type="sldNum" sz="quarter" idx="10"/>
          </p:nvPr>
        </p:nvSpPr>
        <p:spPr/>
        <p:txBody>
          <a:bodyPr/>
          <a:lstStyle/>
          <a:p>
            <a:fld id="{E1D50F1D-5E2E-40B7-96CD-6D3695319ABE}" type="slidenum">
              <a:rPr lang="en-US" smtClean="0"/>
              <a:pPr/>
              <a:t>43</a:t>
            </a:fld>
            <a:endParaRPr lang="en-US"/>
          </a:p>
        </p:txBody>
      </p:sp>
    </p:spTree>
    <p:extLst>
      <p:ext uri="{BB962C8B-B14F-4D97-AF65-F5344CB8AC3E}">
        <p14:creationId xmlns:p14="http://schemas.microsoft.com/office/powerpoint/2010/main" val="4212268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http://farm1.static.flickr.com/50/135566967_5b8e36efdd.jpg?v=0</a:t>
            </a:r>
          </a:p>
          <a:p>
            <a:r>
              <a:rPr lang="en-US" dirty="0" smtClean="0"/>
              <a:t>http://www.luresext.edu/photos/redsign3a.jpg</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44</a:t>
            </a:fld>
            <a:endParaRPr lang="en-US"/>
          </a:p>
        </p:txBody>
      </p:sp>
    </p:spTree>
    <p:extLst>
      <p:ext uri="{BB962C8B-B14F-4D97-AF65-F5344CB8AC3E}">
        <p14:creationId xmlns:p14="http://schemas.microsoft.com/office/powerpoint/2010/main" val="750012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http://tolweb.org/Ovis_aries/51091</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45</a:t>
            </a:fld>
            <a:endParaRPr lang="en-US"/>
          </a:p>
        </p:txBody>
      </p:sp>
    </p:spTree>
    <p:extLst>
      <p:ext uri="{BB962C8B-B14F-4D97-AF65-F5344CB8AC3E}">
        <p14:creationId xmlns:p14="http://schemas.microsoft.com/office/powerpoint/2010/main" val="924963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http://www.infovets.com/healthysmrm/C275.htm</a:t>
            </a:r>
          </a:p>
          <a:p>
            <a:r>
              <a:rPr lang="en-US" dirty="0" smtClean="0"/>
              <a:t>Diagram </a:t>
            </a:r>
            <a:r>
              <a:rPr lang="en-US" dirty="0" err="1" smtClean="0"/>
              <a:t>from:http</a:t>
            </a:r>
            <a:r>
              <a:rPr lang="en-US" dirty="0" smtClean="0"/>
              <a:t>://</a:t>
            </a:r>
            <a:r>
              <a:rPr lang="en-US" dirty="0" err="1" smtClean="0"/>
              <a:t>www.esgpip.org</a:t>
            </a:r>
            <a:r>
              <a:rPr lang="en-US" dirty="0" smtClean="0"/>
              <a:t>/PDF/Technical%20bulletin%20No.%2010.pdf</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46</a:t>
            </a:fld>
            <a:endParaRPr lang="en-US"/>
          </a:p>
        </p:txBody>
      </p:sp>
    </p:spTree>
    <p:extLst>
      <p:ext uri="{BB962C8B-B14F-4D97-AF65-F5344CB8AC3E}">
        <p14:creationId xmlns:p14="http://schemas.microsoft.com/office/powerpoint/2010/main" val="2443049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From: http://www.esgpip.org/PDF/Technical%20bulletin%20No.%2010.pdf</a:t>
            </a:r>
          </a:p>
          <a:p>
            <a:r>
              <a:rPr lang="en-US" dirty="0" smtClean="0"/>
              <a:t>Pictures from: http://www.infovets.com/healthysmrm/C275.htm</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47</a:t>
            </a:fld>
            <a:endParaRPr lang="en-US"/>
          </a:p>
        </p:txBody>
      </p:sp>
    </p:spTree>
    <p:extLst>
      <p:ext uri="{BB962C8B-B14F-4D97-AF65-F5344CB8AC3E}">
        <p14:creationId xmlns:p14="http://schemas.microsoft.com/office/powerpoint/2010/main" val="3798655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http://www.esgpip.org/PDF/Technical%20bulletin%20No.%2010.pdf</a:t>
            </a:r>
          </a:p>
          <a:p>
            <a:r>
              <a:rPr lang="en-US" dirty="0" smtClean="0"/>
              <a:t>Pictures</a:t>
            </a:r>
            <a:r>
              <a:rPr lang="en-US" baseline="0" dirty="0" smtClean="0"/>
              <a:t> from: http://www.infovets.com/healthysmrm/C275.htm</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http://nicebackgroundworld.com/sheep-10.html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49</a:t>
            </a:fld>
            <a:endParaRPr lang="en-US"/>
          </a:p>
        </p:txBody>
      </p:sp>
    </p:spTree>
    <p:extLst>
      <p:ext uri="{BB962C8B-B14F-4D97-AF65-F5344CB8AC3E}">
        <p14:creationId xmlns:p14="http://schemas.microsoft.com/office/powerpoint/2010/main" val="109555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http://www.infovets.com/healthysmrm/C275.htm</a:t>
            </a:r>
          </a:p>
          <a:p>
            <a:r>
              <a:rPr lang="en-US" dirty="0" smtClean="0"/>
              <a:t>http://www.sheepandgoat.com/articles/generalhealthcare.html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50</a:t>
            </a:fld>
            <a:endParaRPr lang="en-US"/>
          </a:p>
        </p:txBody>
      </p:sp>
    </p:spTree>
    <p:extLst>
      <p:ext uri="{BB962C8B-B14F-4D97-AF65-F5344CB8AC3E}">
        <p14:creationId xmlns:p14="http://schemas.microsoft.com/office/powerpoint/2010/main" val="159222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http://medical-dictionary.thefreedictionary.com/injection</a:t>
            </a:r>
          </a:p>
          <a:p>
            <a:r>
              <a:rPr lang="en-US" dirty="0" smtClean="0"/>
              <a:t>www.wisegeek.com/what-is-intravenous-therapy.htm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Diagram from: http://www.exchangesupplies.org/drug_information/briefings/the_safer_injecting_briefing/safer_injecting_briefing/section4.html#Intravenous injection</a:t>
            </a:r>
          </a:p>
          <a:p>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5</a:t>
            </a:fld>
            <a:endParaRPr lang="en-US"/>
          </a:p>
        </p:txBody>
      </p:sp>
    </p:spTree>
    <p:extLst>
      <p:ext uri="{BB962C8B-B14F-4D97-AF65-F5344CB8AC3E}">
        <p14:creationId xmlns:p14="http://schemas.microsoft.com/office/powerpoint/2010/main" val="3794865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http://www.flyboss.org.au/images/pages/management/breech-modification/thumbs/intradermals.jpg</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53</a:t>
            </a:fld>
            <a:endParaRPr lang="en-US"/>
          </a:p>
        </p:txBody>
      </p:sp>
    </p:spTree>
    <p:extLst>
      <p:ext uri="{BB962C8B-B14F-4D97-AF65-F5344CB8AC3E}">
        <p14:creationId xmlns:p14="http://schemas.microsoft.com/office/powerpoint/2010/main" val="9950397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http://soggylibrarian.blogspot.com/2010/04/sheep-safety.html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54</a:t>
            </a:fld>
            <a:endParaRPr lang="en-US"/>
          </a:p>
        </p:txBody>
      </p:sp>
    </p:spTree>
    <p:extLst>
      <p:ext uri="{BB962C8B-B14F-4D97-AF65-F5344CB8AC3E}">
        <p14:creationId xmlns:p14="http://schemas.microsoft.com/office/powerpoint/2010/main" val="13462947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http://upload.wikimedia.org/wikipedia/commons/6/67/Sharps_container_-_cropped.jpg</a:t>
            </a:r>
          </a:p>
          <a:p>
            <a:r>
              <a:rPr lang="en-US" dirty="0" smtClean="0"/>
              <a:t>http://www.fwi.co.uk/assets/getasset.aspx?itemid=5226286</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55</a:t>
            </a:fld>
            <a:endParaRPr lang="en-US"/>
          </a:p>
        </p:txBody>
      </p:sp>
    </p:spTree>
    <p:extLst>
      <p:ext uri="{BB962C8B-B14F-4D97-AF65-F5344CB8AC3E}">
        <p14:creationId xmlns:p14="http://schemas.microsoft.com/office/powerpoint/2010/main" val="8685650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http://www.mcsheepproducers.com/SheepDay.htm</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56</a:t>
            </a:fld>
            <a:endParaRPr lang="en-US"/>
          </a:p>
        </p:txBody>
      </p:sp>
    </p:spTree>
    <p:extLst>
      <p:ext uri="{BB962C8B-B14F-4D97-AF65-F5344CB8AC3E}">
        <p14:creationId xmlns:p14="http://schemas.microsoft.com/office/powerpoint/2010/main" val="1589438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http://www.omafra.gov.on.ca/english/livestock/vet/facts/07-031.htm</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57</a:t>
            </a:fld>
            <a:endParaRPr lang="en-US"/>
          </a:p>
        </p:txBody>
      </p:sp>
    </p:spTree>
    <p:extLst>
      <p:ext uri="{BB962C8B-B14F-4D97-AF65-F5344CB8AC3E}">
        <p14:creationId xmlns:p14="http://schemas.microsoft.com/office/powerpoint/2010/main" val="868565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Horse</a:t>
            </a:r>
            <a:r>
              <a:rPr lang="en-US" baseline="0" dirty="0" smtClean="0"/>
              <a:t> photo from: http://askmax.countrymax.com/equineDetail.php?Bathing-Tips-for-the-Fussy-Horse-26</a:t>
            </a:r>
          </a:p>
          <a:p>
            <a:r>
              <a:rPr lang="en-US" baseline="0" dirty="0" smtClean="0"/>
              <a:t>Cow photo from: http://libidiny.blogspot.com/2010/04/happy-cows.html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http://medical-dictionary.thefreedictionary.com/intradermal+injection</a:t>
            </a:r>
          </a:p>
          <a:p>
            <a:r>
              <a:rPr lang="en-US" dirty="0" smtClean="0"/>
              <a:t>http://www.enotes.com/nursing-encyclopedia/intradermal-injections</a:t>
            </a:r>
          </a:p>
          <a:p>
            <a:r>
              <a:rPr lang="en-US" dirty="0" smtClean="0"/>
              <a:t>Diagram from: http://www.google.com/imgres?q=intradermal+injection+diagram&amp;um=1&amp;hl=en&amp;sa=N&amp;rlz=1T4ADRA_enUS352US353&amp;tbm=isch&amp;tbnid=0x3QCmYYyGysYM:&amp;imgrefurl=http://www.in-vivo-health.co.uk/%3Fcontent%3Dmesotherapy&amp;docid=S62zWD39oFRkXM&amp;w=365&amp;h=252&amp;ei=m8xnTunQKMyFsgKzh6XyDQ&amp;zoom=1&amp;iact=hc&amp;vpx=495&amp;vpy=86&amp;dur=9140&amp;hovh=186&amp;hovw=270&amp;tx=142&amp;ty=104&amp;page=1&amp;tbnh=120&amp;tbnw=179&amp;start=0&amp;ndsp=26&amp;ved=1t:429,r:3,s:0&amp;biw=1111&amp;bih=698</a:t>
            </a:r>
          </a:p>
        </p:txBody>
      </p:sp>
      <p:sp>
        <p:nvSpPr>
          <p:cNvPr id="4" name="Slide Number Placeholder 3"/>
          <p:cNvSpPr>
            <a:spLocks noGrp="1"/>
          </p:cNvSpPr>
          <p:nvPr>
            <p:ph type="sldNum" sz="quarter" idx="10"/>
          </p:nvPr>
        </p:nvSpPr>
        <p:spPr/>
        <p:txBody>
          <a:bodyPr/>
          <a:lstStyle/>
          <a:p>
            <a:fld id="{E1D50F1D-5E2E-40B7-96CD-6D3695319ABE}" type="slidenum">
              <a:rPr lang="en-US" smtClean="0"/>
              <a:pPr/>
              <a:t>6</a:t>
            </a:fld>
            <a:endParaRPr lang="en-US"/>
          </a:p>
        </p:txBody>
      </p:sp>
    </p:spTree>
    <p:extLst>
      <p:ext uri="{BB962C8B-B14F-4D97-AF65-F5344CB8AC3E}">
        <p14:creationId xmlns:p14="http://schemas.microsoft.com/office/powerpoint/2010/main" val="340836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http://www.horsesuppliesdirect.com.au/category85_1.htm</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7</a:t>
            </a:fld>
            <a:endParaRPr lang="en-US"/>
          </a:p>
        </p:txBody>
      </p:sp>
    </p:spTree>
    <p:extLst>
      <p:ext uri="{BB962C8B-B14F-4D97-AF65-F5344CB8AC3E}">
        <p14:creationId xmlns:p14="http://schemas.microsoft.com/office/powerpoint/2010/main" val="179891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http://www.horsecrazygirls.com/absolutely-horse-obsessed.html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8</a:t>
            </a:fld>
            <a:endParaRPr lang="en-US"/>
          </a:p>
        </p:txBody>
      </p:sp>
    </p:spTree>
    <p:extLst>
      <p:ext uri="{BB962C8B-B14F-4D97-AF65-F5344CB8AC3E}">
        <p14:creationId xmlns:p14="http://schemas.microsoft.com/office/powerpoint/2010/main" val="143529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http://www.horse-vetsupplies-andmore.com/Givinghorseinjections.html</a:t>
            </a:r>
            <a:endParaRPr lang="en-US" dirty="0"/>
          </a:p>
        </p:txBody>
      </p:sp>
      <p:sp>
        <p:nvSpPr>
          <p:cNvPr id="4" name="Slide Number Placeholder 3"/>
          <p:cNvSpPr>
            <a:spLocks noGrp="1"/>
          </p:cNvSpPr>
          <p:nvPr>
            <p:ph type="sldNum" sz="quarter" idx="10"/>
          </p:nvPr>
        </p:nvSpPr>
        <p:spPr/>
        <p:txBody>
          <a:bodyPr/>
          <a:lstStyle/>
          <a:p>
            <a:fld id="{E1D50F1D-5E2E-40B7-96CD-6D3695319ABE}" type="slidenum">
              <a:rPr lang="en-US" smtClean="0"/>
              <a:pPr/>
              <a:t>9</a:t>
            </a:fld>
            <a:endParaRPr lang="en-US"/>
          </a:p>
        </p:txBody>
      </p:sp>
    </p:spTree>
    <p:extLst>
      <p:ext uri="{BB962C8B-B14F-4D97-AF65-F5344CB8AC3E}">
        <p14:creationId xmlns:p14="http://schemas.microsoft.com/office/powerpoint/2010/main" val="1180632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F9E50C8-BB67-4853-B1CA-4C5FD481F2DF}" type="datetimeFigureOut">
              <a:rPr lang="en-US" smtClean="0"/>
              <a:pPr/>
              <a:t>12/19/2011</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E50C8-BB67-4853-B1CA-4C5FD481F2DF}"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E50C8-BB67-4853-B1CA-4C5FD481F2DF}"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E50C8-BB67-4853-B1CA-4C5FD481F2DF}"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E50C8-BB67-4853-B1CA-4C5FD481F2DF}" type="datetimeFigureOut">
              <a:rPr lang="en-US" smtClean="0"/>
              <a:pPr/>
              <a:t>12/19/2011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9E50C8-BB67-4853-B1CA-4C5FD481F2DF}" type="datetimeFigureOut">
              <a:rPr lang="en-US" smtClean="0"/>
              <a:pPr/>
              <a:t>12/19/2011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6371E0-520C-4F32-BF42-4F76D55FE4F0}"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F9E50C8-BB67-4853-B1CA-4C5FD481F2DF}" type="datetimeFigureOut">
              <a:rPr lang="en-US" smtClean="0"/>
              <a:pPr/>
              <a:t>12/19/2011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6371E0-520C-4F32-BF42-4F76D55FE4F0}"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E50C8-BB67-4853-B1CA-4C5FD481F2DF}" type="datetimeFigureOut">
              <a:rPr lang="en-US" smtClean="0"/>
              <a:pPr/>
              <a:t>12/19/2011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E50C8-BB67-4853-B1CA-4C5FD481F2DF}" type="datetimeFigureOut">
              <a:rPr lang="en-US" smtClean="0"/>
              <a:pPr/>
              <a:t>12/19/2011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F9E50C8-BB67-4853-B1CA-4C5FD481F2DF}" type="datetimeFigureOut">
              <a:rPr lang="en-US" smtClean="0"/>
              <a:pPr/>
              <a:t>12/19/2011</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F9E50C8-BB67-4853-B1CA-4C5FD481F2DF}" type="datetimeFigureOut">
              <a:rPr lang="en-US" smtClean="0"/>
              <a:pPr/>
              <a:t>12/19/2011</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46371E0-520C-4F32-BF42-4F76D55FE4F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F9E50C8-BB67-4853-B1CA-4C5FD481F2DF}" type="datetimeFigureOut">
              <a:rPr lang="en-US" smtClean="0"/>
              <a:pPr/>
              <a:t>12/19/2011</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46371E0-520C-4F32-BF42-4F76D55FE4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youtube.com/watch?v=gejEDjh_uWs&amp;NR=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octorramey.com/wp-content/uploads/2011/05/Injection.Horse_.jp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www.sodahead.com/entertainment/who-had-the-craziest-celeb-pet/question-118319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XSxegxets1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youtu.be/hV5KVSu9vD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52.jpeg"/><Relationship Id="rId4" Type="http://schemas.openxmlformats.org/officeDocument/2006/relationships/hyperlink" Target="http://youtu.be/ijd5ZPoXPC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image" Target="../media/image75.jpeg"/></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7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2.bp.blogspot.com/_mgNpP11EapQ/S9e8xAqMr7I/AAAAAAAAACQ/AMCFcBgNdNM/s1600/HappyCow.jp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990600"/>
            <a:ext cx="3556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1933" y="3429000"/>
            <a:ext cx="374226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9906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7"/>
          <a:stretch/>
        </p:blipFill>
        <p:spPr bwMode="auto">
          <a:xfrm>
            <a:off x="990600" y="2638792"/>
            <a:ext cx="3471333" cy="322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895600" y="2133600"/>
            <a:ext cx="3556000" cy="2818690"/>
          </a:xfrm>
          <a:solidFill>
            <a:schemeClr val="tx2">
              <a:alpha val="58000"/>
            </a:schemeClr>
          </a:solidFill>
        </p:spPr>
        <p:txBody>
          <a:bodyPr>
            <a:normAutofit/>
          </a:bodyPr>
          <a:lstStyle/>
          <a:p>
            <a:r>
              <a:rPr lang="en-US" dirty="0" smtClean="0"/>
              <a:t>Injections “101”</a:t>
            </a:r>
            <a:br>
              <a:rPr lang="en-US" dirty="0" smtClean="0"/>
            </a:br>
            <a:r>
              <a:rPr lang="en-US" sz="2700" dirty="0" smtClean="0"/>
              <a:t>The Basics on Injection Types, Sites, and Procedures</a:t>
            </a:r>
            <a:endParaRPr lang="en-US" sz="2700" dirty="0"/>
          </a:p>
        </p:txBody>
      </p:sp>
      <p:sp>
        <p:nvSpPr>
          <p:cNvPr id="3" name="Subtitle 2"/>
          <p:cNvSpPr>
            <a:spLocks noGrp="1"/>
          </p:cNvSpPr>
          <p:nvPr>
            <p:ph type="subTitle" idx="1"/>
          </p:nvPr>
        </p:nvSpPr>
        <p:spPr>
          <a:xfrm>
            <a:off x="1828800" y="5867400"/>
            <a:ext cx="5712179" cy="1524000"/>
          </a:xfrm>
        </p:spPr>
        <p:txBody>
          <a:bodyPr/>
          <a:lstStyle/>
          <a:p>
            <a:r>
              <a:rPr lang="en-US" dirty="0" smtClean="0"/>
              <a:t>For Horse, Cattle, Sheep, and Goats</a:t>
            </a:r>
            <a:endParaRPr lang="en-US" dirty="0"/>
          </a:p>
        </p:txBody>
      </p:sp>
    </p:spTree>
    <p:extLst>
      <p:ext uri="{BB962C8B-B14F-4D97-AF65-F5344CB8AC3E}">
        <p14:creationId xmlns:p14="http://schemas.microsoft.com/office/powerpoint/2010/main" val="8156947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4876800" cy="4572000"/>
          </a:xfrm>
        </p:spPr>
        <p:txBody>
          <a:bodyPr>
            <a:normAutofit lnSpcReduction="10000"/>
          </a:bodyPr>
          <a:lstStyle/>
          <a:p>
            <a:pPr lvl="1">
              <a:buNone/>
            </a:pPr>
            <a:r>
              <a:rPr lang="en-US" sz="2300" b="1" dirty="0" smtClean="0"/>
              <a:t>Neck</a:t>
            </a:r>
          </a:p>
          <a:p>
            <a:pPr lvl="1"/>
            <a:r>
              <a:rPr lang="en-US" dirty="0" smtClean="0"/>
              <a:t>This site is a triangle defined by the nuchal ligaments along the crest of the horse’s neck, the cervical vertebra which form a backward S-shaped curve from the horse’s poll toward the point of the shoulder, and the scapula. </a:t>
            </a:r>
          </a:p>
          <a:p>
            <a:pPr lvl="1"/>
            <a:r>
              <a:rPr lang="en-US" dirty="0" smtClean="0"/>
              <a:t>Higher toward the crest and you risk hitting the nuchal ligaments, and lower toward the bottom of the neck is were the cervical vertebra and blood vessels are located.</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0" y="2057400"/>
            <a:ext cx="266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62200" y="685800"/>
            <a:ext cx="3645550" cy="769441"/>
          </a:xfrm>
          <a:prstGeom prst="rect">
            <a:avLst/>
          </a:prstGeom>
          <a:noFill/>
        </p:spPr>
        <p:txBody>
          <a:bodyPr wrap="none" rtlCol="0">
            <a:spAutoFit/>
          </a:bodyPr>
          <a:lstStyle/>
          <a:p>
            <a:r>
              <a:rPr lang="en-US" sz="4400" dirty="0" smtClean="0">
                <a:solidFill>
                  <a:prstClr val="black"/>
                </a:solidFill>
                <a:latin typeface="Constantia"/>
                <a:ea typeface="+mj-ea"/>
                <a:cs typeface="+mj-cs"/>
              </a:rPr>
              <a:t>Intramuscular</a:t>
            </a:r>
            <a:endParaRPr lang="en-US" dirty="0"/>
          </a:p>
        </p:txBody>
      </p:sp>
    </p:spTree>
    <p:extLst>
      <p:ext uri="{BB962C8B-B14F-4D97-AF65-F5344CB8AC3E}">
        <p14:creationId xmlns:p14="http://schemas.microsoft.com/office/powerpoint/2010/main" val="40685335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7800"/>
            <a:ext cx="4419600" cy="4365812"/>
          </a:xfrm>
        </p:spPr>
        <p:txBody>
          <a:bodyPr>
            <a:normAutofit fontScale="85000" lnSpcReduction="20000"/>
          </a:bodyPr>
          <a:lstStyle/>
          <a:p>
            <a:r>
              <a:rPr lang="en-US" dirty="0" smtClean="0"/>
              <a:t>Hind Leg or Hamstring Area</a:t>
            </a:r>
          </a:p>
          <a:p>
            <a:pPr lvl="1"/>
            <a:r>
              <a:rPr lang="en-US" dirty="0" smtClean="0"/>
              <a:t>Below the point of the horse’s buttocks is another large muscle mass which is a good injection site. </a:t>
            </a:r>
          </a:p>
          <a:p>
            <a:pPr lvl="1"/>
            <a:r>
              <a:rPr lang="en-US" dirty="0" smtClean="0"/>
              <a:t>It is the preferred injection site for foals because it is one of the larger muscles on a foal’s body.</a:t>
            </a:r>
          </a:p>
          <a:p>
            <a:pPr lvl="1"/>
            <a:r>
              <a:rPr lang="en-US" dirty="0" smtClean="0"/>
              <a:t>The major drawback to this injection site is that it puts the handler within kicking range of the horse.</a:t>
            </a:r>
          </a:p>
          <a:p>
            <a:pPr lvl="1"/>
            <a:r>
              <a:rPr lang="en-US" dirty="0" smtClean="0"/>
              <a:t>To find this injection site, drop about 1 inch below the joint of the buttocks and inject anywhere in the large muscle mass along the back of the leg.</a:t>
            </a:r>
          </a:p>
        </p:txBody>
      </p:sp>
      <p:sp>
        <p:nvSpPr>
          <p:cNvPr id="5" name="Rectangle 4"/>
          <p:cNvSpPr/>
          <p:nvPr/>
        </p:nvSpPr>
        <p:spPr>
          <a:xfrm>
            <a:off x="2362200" y="609600"/>
            <a:ext cx="3645550" cy="769441"/>
          </a:xfrm>
          <a:prstGeom prst="rect">
            <a:avLst/>
          </a:prstGeom>
        </p:spPr>
        <p:txBody>
          <a:bodyPr wrap="none">
            <a:spAutoFit/>
          </a:bodyPr>
          <a:lstStyle/>
          <a:p>
            <a:r>
              <a:rPr lang="en-US" sz="4400" dirty="0" smtClean="0">
                <a:solidFill>
                  <a:prstClr val="black"/>
                </a:solidFill>
                <a:latin typeface="Constantia"/>
                <a:ea typeface="+mj-ea"/>
                <a:cs typeface="+mj-cs"/>
              </a:rPr>
              <a:t>Intramuscular</a:t>
            </a:r>
            <a:endParaRPr lang="en-US" dirty="0"/>
          </a:p>
        </p:txBody>
      </p:sp>
      <p:pic>
        <p:nvPicPr>
          <p:cNvPr id="82946" name="Picture 2" descr="http://www.horse-vetsupplies-andmore.com/images/injectionbuttock.gif"/>
          <p:cNvPicPr>
            <a:picLocks noChangeAspect="1" noChangeArrowheads="1"/>
          </p:cNvPicPr>
          <p:nvPr/>
        </p:nvPicPr>
        <p:blipFill>
          <a:blip r:embed="rId3" cstate="print"/>
          <a:srcRect/>
          <a:stretch>
            <a:fillRect/>
          </a:stretch>
        </p:blipFill>
        <p:spPr bwMode="auto">
          <a:xfrm>
            <a:off x="5334000" y="1828800"/>
            <a:ext cx="2902991" cy="3219450"/>
          </a:xfrm>
          <a:prstGeom prst="rect">
            <a:avLst/>
          </a:prstGeom>
          <a:noFill/>
        </p:spPr>
      </p:pic>
    </p:spTree>
    <p:extLst>
      <p:ext uri="{BB962C8B-B14F-4D97-AF65-F5344CB8AC3E}">
        <p14:creationId xmlns:p14="http://schemas.microsoft.com/office/powerpoint/2010/main" val="31689234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620000" cy="2667000"/>
          </a:xfrm>
        </p:spPr>
        <p:txBody>
          <a:bodyPr>
            <a:normAutofit/>
          </a:bodyPr>
          <a:lstStyle/>
          <a:p>
            <a:r>
              <a:rPr lang="en-US" dirty="0" smtClean="0"/>
              <a:t>Chest or Pectoral Region</a:t>
            </a:r>
          </a:p>
          <a:p>
            <a:pPr lvl="1"/>
            <a:r>
              <a:rPr lang="en-US" dirty="0" smtClean="0"/>
              <a:t>The pectoral muscles tend to become sore easily and may develop abscesses more easily.</a:t>
            </a:r>
          </a:p>
          <a:p>
            <a:pPr lvl="1"/>
            <a:r>
              <a:rPr lang="en-US" dirty="0" smtClean="0"/>
              <a:t>Generally are only used when the horse is receiving prolonged treatment and is sore in other injection sites.</a:t>
            </a:r>
          </a:p>
        </p:txBody>
      </p:sp>
      <p:pic>
        <p:nvPicPr>
          <p:cNvPr id="80898" name="Picture 2" descr="http://www.horse-vetsupplies-andmore.com/images/injectionpectorals.gif"/>
          <p:cNvPicPr>
            <a:picLocks noChangeAspect="1" noChangeArrowheads="1"/>
          </p:cNvPicPr>
          <p:nvPr/>
        </p:nvPicPr>
        <p:blipFill>
          <a:blip r:embed="rId3" cstate="print"/>
          <a:srcRect/>
          <a:stretch>
            <a:fillRect/>
          </a:stretch>
        </p:blipFill>
        <p:spPr bwMode="auto">
          <a:xfrm>
            <a:off x="838200" y="3200400"/>
            <a:ext cx="3362325" cy="2822192"/>
          </a:xfrm>
          <a:prstGeom prst="rect">
            <a:avLst/>
          </a:prstGeom>
          <a:noFill/>
        </p:spPr>
      </p:pic>
      <p:pic>
        <p:nvPicPr>
          <p:cNvPr id="80902" name="Picture 6" descr="http://www.clarkequine.com/images/Thermography-cases/4-lg.jpg"/>
          <p:cNvPicPr>
            <a:picLocks noChangeAspect="1" noChangeArrowheads="1"/>
          </p:cNvPicPr>
          <p:nvPr/>
        </p:nvPicPr>
        <p:blipFill>
          <a:blip r:embed="rId4" cstate="print"/>
          <a:stretch>
            <a:fillRect/>
          </a:stretch>
        </p:blipFill>
        <p:spPr bwMode="auto">
          <a:xfrm>
            <a:off x="4800600" y="3124200"/>
            <a:ext cx="3276600" cy="2717728"/>
          </a:xfrm>
          <a:prstGeom prst="rect">
            <a:avLst/>
          </a:prstGeom>
          <a:noFill/>
        </p:spPr>
      </p:pic>
      <p:sp>
        <p:nvSpPr>
          <p:cNvPr id="7" name="TextBox 6"/>
          <p:cNvSpPr txBox="1"/>
          <p:nvPr/>
        </p:nvSpPr>
        <p:spPr>
          <a:xfrm>
            <a:off x="4724400" y="5867400"/>
            <a:ext cx="3264420" cy="369332"/>
          </a:xfrm>
          <a:prstGeom prst="rect">
            <a:avLst/>
          </a:prstGeom>
          <a:noFill/>
        </p:spPr>
        <p:txBody>
          <a:bodyPr wrap="none" rtlCol="0">
            <a:spAutoFit/>
          </a:bodyPr>
          <a:lstStyle/>
          <a:p>
            <a:r>
              <a:rPr lang="en-US" dirty="0" err="1" smtClean="0"/>
              <a:t>Thermography</a:t>
            </a:r>
            <a:r>
              <a:rPr lang="en-US" dirty="0" smtClean="0"/>
              <a:t> of chest abscess</a:t>
            </a:r>
            <a:endParaRPr lang="en-US" dirty="0"/>
          </a:p>
        </p:txBody>
      </p:sp>
      <p:sp>
        <p:nvSpPr>
          <p:cNvPr id="6" name="Rectangle 5"/>
          <p:cNvSpPr/>
          <p:nvPr/>
        </p:nvSpPr>
        <p:spPr>
          <a:xfrm>
            <a:off x="2362200" y="609600"/>
            <a:ext cx="3645550" cy="769441"/>
          </a:xfrm>
          <a:prstGeom prst="rect">
            <a:avLst/>
          </a:prstGeom>
        </p:spPr>
        <p:txBody>
          <a:bodyPr wrap="none">
            <a:spAutoFit/>
          </a:bodyPr>
          <a:lstStyle/>
          <a:p>
            <a:r>
              <a:rPr lang="en-US" sz="4400" dirty="0" smtClean="0">
                <a:solidFill>
                  <a:prstClr val="black"/>
                </a:solidFill>
                <a:latin typeface="Constantia"/>
                <a:ea typeface="+mj-ea"/>
                <a:cs typeface="+mj-cs"/>
              </a:rPr>
              <a:t>Intramuscular</a:t>
            </a:r>
            <a:endParaRPr lang="en-US" dirty="0"/>
          </a:p>
        </p:txBody>
      </p:sp>
    </p:spTree>
    <p:extLst>
      <p:ext uri="{BB962C8B-B14F-4D97-AF65-F5344CB8AC3E}">
        <p14:creationId xmlns:p14="http://schemas.microsoft.com/office/powerpoint/2010/main" val="30360259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752600"/>
            <a:ext cx="2667000" cy="3973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733800" y="1219200"/>
            <a:ext cx="4724400" cy="5105399"/>
          </a:xfrm>
        </p:spPr>
        <p:txBody>
          <a:bodyPr>
            <a:normAutofit/>
          </a:bodyPr>
          <a:lstStyle/>
          <a:p>
            <a:r>
              <a:rPr lang="en-US" dirty="0" err="1" smtClean="0"/>
              <a:t>Gluteal</a:t>
            </a:r>
            <a:r>
              <a:rPr lang="en-US" dirty="0" smtClean="0"/>
              <a:t> or Hip Region</a:t>
            </a:r>
          </a:p>
          <a:p>
            <a:pPr lvl="1"/>
            <a:r>
              <a:rPr lang="en-US" sz="2000" dirty="0" smtClean="0"/>
              <a:t>The disadvantage to this site is that it has very poor drainage if an abscess develops at the injection site. </a:t>
            </a:r>
          </a:p>
          <a:p>
            <a:pPr lvl="1"/>
            <a:r>
              <a:rPr lang="en-US" sz="2000" dirty="0" smtClean="0"/>
              <a:t>It can be used for a horse that is sore in all other injection sites.</a:t>
            </a:r>
          </a:p>
          <a:p>
            <a:pPr lvl="1"/>
            <a:r>
              <a:rPr lang="en-US" sz="2000" dirty="0" smtClean="0"/>
              <a:t>The proper location of this injection site is the intersection of a line between the tail head and point of hip and a line between the top of the croup and the point of the buttocks.</a:t>
            </a:r>
          </a:p>
        </p:txBody>
      </p:sp>
      <p:sp>
        <p:nvSpPr>
          <p:cNvPr id="4" name="Rectangle 3"/>
          <p:cNvSpPr/>
          <p:nvPr/>
        </p:nvSpPr>
        <p:spPr>
          <a:xfrm>
            <a:off x="2602850" y="525959"/>
            <a:ext cx="3645550" cy="769441"/>
          </a:xfrm>
          <a:prstGeom prst="rect">
            <a:avLst/>
          </a:prstGeom>
        </p:spPr>
        <p:txBody>
          <a:bodyPr wrap="none">
            <a:spAutoFit/>
          </a:bodyPr>
          <a:lstStyle/>
          <a:p>
            <a:r>
              <a:rPr lang="en-US" sz="4400" dirty="0" smtClean="0">
                <a:solidFill>
                  <a:prstClr val="black"/>
                </a:solidFill>
                <a:latin typeface="Constantia"/>
                <a:ea typeface="+mj-ea"/>
                <a:cs typeface="+mj-cs"/>
              </a:rPr>
              <a:t>Intramuscular</a:t>
            </a:r>
            <a:endParaRPr lang="en-US" dirty="0"/>
          </a:p>
        </p:txBody>
      </p:sp>
      <p:sp>
        <p:nvSpPr>
          <p:cNvPr id="5" name="Oval 4"/>
          <p:cNvSpPr/>
          <p:nvPr/>
        </p:nvSpPr>
        <p:spPr>
          <a:xfrm rot="18986649">
            <a:off x="1862350" y="2484131"/>
            <a:ext cx="730596" cy="389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3233282">
            <a:off x="2672405" y="2523342"/>
            <a:ext cx="730596" cy="384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0259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7010400" cy="1752600"/>
          </a:xfrm>
        </p:spPr>
        <p:txBody>
          <a:bodyPr>
            <a:normAutofit/>
          </a:bodyPr>
          <a:lstStyle/>
          <a:p>
            <a:r>
              <a:rPr lang="en-US" sz="2200" dirty="0" smtClean="0"/>
              <a:t>The general procedure for an IM injection is to remove the needle from the syringe, set the needle into the muscle, attach the syringe, aspirate to make sure no blood is present, and slowly inject the medication.</a:t>
            </a:r>
          </a:p>
        </p:txBody>
      </p:sp>
      <p:sp>
        <p:nvSpPr>
          <p:cNvPr id="4" name="TextBox 3"/>
          <p:cNvSpPr txBox="1"/>
          <p:nvPr/>
        </p:nvSpPr>
        <p:spPr>
          <a:xfrm>
            <a:off x="914401" y="3048000"/>
            <a:ext cx="3733800" cy="2123658"/>
          </a:xfrm>
          <a:prstGeom prst="rect">
            <a:avLst/>
          </a:prstGeom>
          <a:noFill/>
        </p:spPr>
        <p:txBody>
          <a:bodyPr wrap="square" rtlCol="0">
            <a:spAutoFit/>
          </a:bodyPr>
          <a:lstStyle/>
          <a:p>
            <a:pPr marL="274320" indent="-274320">
              <a:spcBef>
                <a:spcPct val="20000"/>
              </a:spcBef>
              <a:buClr>
                <a:schemeClr val="accent2"/>
              </a:buClr>
              <a:buSzPct val="85000"/>
              <a:buFont typeface="Brush Script MT" pitchFamily="66" charset="0"/>
              <a:buChar char="O"/>
            </a:pPr>
            <a:r>
              <a:rPr lang="en-US" sz="2200" dirty="0" smtClean="0"/>
              <a:t>Some people distract the horse by pinching or tapping the horse’s skin next to the injection site for a few seconds prior to inserting the needle. </a:t>
            </a:r>
          </a:p>
        </p:txBody>
      </p:sp>
      <p:sp>
        <p:nvSpPr>
          <p:cNvPr id="5" name="Rectangle 4"/>
          <p:cNvSpPr/>
          <p:nvPr/>
        </p:nvSpPr>
        <p:spPr>
          <a:xfrm>
            <a:off x="2286000" y="762000"/>
            <a:ext cx="3645550" cy="769441"/>
          </a:xfrm>
          <a:prstGeom prst="rect">
            <a:avLst/>
          </a:prstGeom>
        </p:spPr>
        <p:txBody>
          <a:bodyPr wrap="none">
            <a:spAutoFit/>
          </a:bodyPr>
          <a:lstStyle/>
          <a:p>
            <a:r>
              <a:rPr lang="en-US" sz="4400" dirty="0" smtClean="0">
                <a:solidFill>
                  <a:prstClr val="black"/>
                </a:solidFill>
                <a:latin typeface="Constantia"/>
                <a:ea typeface="+mj-ea"/>
                <a:cs typeface="+mj-cs"/>
              </a:rPr>
              <a:t>Intramuscular</a:t>
            </a:r>
            <a:endParaRPr lang="en-US" dirty="0"/>
          </a:p>
        </p:txBody>
      </p:sp>
      <p:pic>
        <p:nvPicPr>
          <p:cNvPr id="119810" name="Picture 2" descr="http://redwoodequine.com/images/Routine_vacc.0146-fade.jpg"/>
          <p:cNvPicPr>
            <a:picLocks noChangeAspect="1" noChangeArrowheads="1"/>
          </p:cNvPicPr>
          <p:nvPr/>
        </p:nvPicPr>
        <p:blipFill>
          <a:blip r:embed="rId3" cstate="print"/>
          <a:srcRect/>
          <a:stretch>
            <a:fillRect/>
          </a:stretch>
        </p:blipFill>
        <p:spPr bwMode="auto">
          <a:xfrm>
            <a:off x="4953000" y="2971800"/>
            <a:ext cx="3200400" cy="3238052"/>
          </a:xfrm>
          <a:prstGeom prst="rect">
            <a:avLst/>
          </a:prstGeom>
          <a:noFill/>
        </p:spPr>
      </p:pic>
      <p:sp>
        <p:nvSpPr>
          <p:cNvPr id="6" name="Rectangle 5"/>
          <p:cNvSpPr/>
          <p:nvPr/>
        </p:nvSpPr>
        <p:spPr>
          <a:xfrm>
            <a:off x="1524000" y="5181600"/>
            <a:ext cx="2438400" cy="369332"/>
          </a:xfrm>
          <a:prstGeom prst="rect">
            <a:avLst/>
          </a:prstGeom>
        </p:spPr>
        <p:txBody>
          <a:bodyPr wrap="square">
            <a:spAutoFit/>
          </a:bodyPr>
          <a:lstStyle/>
          <a:p>
            <a:r>
              <a:rPr lang="en-US" dirty="0" smtClean="0">
                <a:hlinkClick r:id="rId4"/>
              </a:rPr>
              <a:t>Video: IM Techniques</a:t>
            </a:r>
            <a:endParaRPr lang="en-US" dirty="0"/>
          </a:p>
        </p:txBody>
      </p:sp>
    </p:spTree>
    <p:extLst>
      <p:ext uri="{BB962C8B-B14F-4D97-AF65-F5344CB8AC3E}">
        <p14:creationId xmlns:p14="http://schemas.microsoft.com/office/powerpoint/2010/main" val="41781149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Intravenous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0581" y="2209800"/>
            <a:ext cx="3429000" cy="253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72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Intravenous</a:t>
            </a:r>
            <a:endParaRPr lang="en-US" dirty="0"/>
          </a:p>
        </p:txBody>
      </p:sp>
      <p:sp>
        <p:nvSpPr>
          <p:cNvPr id="3" name="Content Placeholder 2"/>
          <p:cNvSpPr>
            <a:spLocks noGrp="1"/>
          </p:cNvSpPr>
          <p:nvPr>
            <p:ph idx="1"/>
          </p:nvPr>
        </p:nvSpPr>
        <p:spPr/>
        <p:txBody>
          <a:bodyPr/>
          <a:lstStyle/>
          <a:p>
            <a:r>
              <a:rPr lang="en-US" dirty="0" smtClean="0"/>
              <a:t>The site for insertion of the needle should be in the jugular vein, in the middle of the neck, half way between the head and the torso.</a:t>
            </a:r>
            <a:endParaRPr lang="en-US" dirty="0"/>
          </a:p>
        </p:txBody>
      </p:sp>
      <p:pic>
        <p:nvPicPr>
          <p:cNvPr id="83970" name="Picture 2" descr="http://cal.vet.upenn.edu/projects/fieldservice/Equine/physexam/jugpalp.jpg"/>
          <p:cNvPicPr>
            <a:picLocks noChangeAspect="1" noChangeArrowheads="1"/>
          </p:cNvPicPr>
          <p:nvPr/>
        </p:nvPicPr>
        <p:blipFill>
          <a:blip r:embed="rId3" cstate="print"/>
          <a:srcRect/>
          <a:stretch>
            <a:fillRect/>
          </a:stretch>
        </p:blipFill>
        <p:spPr bwMode="auto">
          <a:xfrm>
            <a:off x="2971800" y="3505200"/>
            <a:ext cx="3200400" cy="2400300"/>
          </a:xfrm>
          <a:prstGeom prst="rect">
            <a:avLst/>
          </a:prstGeom>
          <a:noFill/>
        </p:spPr>
      </p:pic>
    </p:spTree>
    <p:extLst>
      <p:ext uri="{BB962C8B-B14F-4D97-AF65-F5344CB8AC3E}">
        <p14:creationId xmlns:p14="http://schemas.microsoft.com/office/powerpoint/2010/main" val="14010384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685800"/>
            <a:ext cx="4572000" cy="5334000"/>
          </a:xfrm>
        </p:spPr>
        <p:txBody>
          <a:bodyPr>
            <a:normAutofit lnSpcReduction="10000"/>
          </a:bodyPr>
          <a:lstStyle/>
          <a:p>
            <a:r>
              <a:rPr lang="en-US" b="1" dirty="0" smtClean="0"/>
              <a:t>These should only be done by a veterinarian or with the supervision of a veterinarian. </a:t>
            </a:r>
          </a:p>
          <a:p>
            <a:r>
              <a:rPr lang="en-US" dirty="0" smtClean="0"/>
              <a:t>Identify the jugular vein in the middle portion of the neck. Place a finger or hand firmly at the lower portion of the neck over the jugular vein. Watch and feel for swelling in the vein above the constriction.</a:t>
            </a:r>
          </a:p>
          <a:p>
            <a:r>
              <a:rPr lang="en-US" dirty="0" smtClean="0"/>
              <a:t>Place needle firmly into the vein, the sharp side of the needle pointed towards the neck. </a:t>
            </a:r>
          </a:p>
        </p:txBody>
      </p:sp>
      <p:pic>
        <p:nvPicPr>
          <p:cNvPr id="37890" name="Picture 2" descr="background image"/>
          <p:cNvPicPr>
            <a:picLocks noChangeAspect="1" noChangeArrowheads="1"/>
          </p:cNvPicPr>
          <p:nvPr/>
        </p:nvPicPr>
        <p:blipFill>
          <a:blip r:embed="rId3" cstate="print"/>
          <a:srcRect r="48" b="16"/>
          <a:stretch>
            <a:fillRect/>
          </a:stretch>
        </p:blipFill>
        <p:spPr bwMode="auto">
          <a:xfrm>
            <a:off x="1059180" y="838200"/>
            <a:ext cx="1760220" cy="5029200"/>
          </a:xfrm>
          <a:prstGeom prst="rect">
            <a:avLst/>
          </a:prstGeom>
          <a:noFill/>
        </p:spPr>
      </p:pic>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3581400" cy="4275269"/>
          </a:xfrm>
        </p:spPr>
        <p:txBody>
          <a:bodyPr>
            <a:normAutofit fontScale="77500" lnSpcReduction="20000"/>
          </a:bodyPr>
          <a:lstStyle/>
          <a:p>
            <a:r>
              <a:rPr lang="en-US" dirty="0" smtClean="0"/>
              <a:t>You should see blood coming out of the hub of the needle. Quickly and quietly grab the syringe with preloaded drug in it which has no air bubbles and place it firmly on the hub of the needle and draw up in the syringe.</a:t>
            </a:r>
          </a:p>
          <a:p>
            <a:pPr>
              <a:buNone/>
            </a:pPr>
            <a:endParaRPr lang="en-US" dirty="0" smtClean="0"/>
          </a:p>
          <a:p>
            <a:r>
              <a:rPr lang="en-US" dirty="0" smtClean="0"/>
              <a:t>Blood should fill the syringe. Then inject into the vein in a stead by not rapid motion.</a:t>
            </a:r>
          </a:p>
          <a:p>
            <a:pPr>
              <a:buNone/>
            </a:pPr>
            <a:endParaRPr lang="en-US" dirty="0" smtClean="0"/>
          </a:p>
          <a:p>
            <a:r>
              <a:rPr lang="en-US" dirty="0" smtClean="0"/>
              <a:t>When material is injected, pull needle and syringe out and place hand over the vein to close’ it.</a:t>
            </a:r>
          </a:p>
          <a:p>
            <a:endParaRPr lang="en-US" dirty="0"/>
          </a:p>
        </p:txBody>
      </p:sp>
      <p:pic>
        <p:nvPicPr>
          <p:cNvPr id="4" name="Picture 4" descr="Injection.Horse">
            <a:hlinkClick r:id="rId3" tooltip="Injection.Horse"/>
          </p:cNvPr>
          <p:cNvPicPr>
            <a:picLocks noChangeAspect="1" noChangeArrowheads="1"/>
          </p:cNvPicPr>
          <p:nvPr/>
        </p:nvPicPr>
        <p:blipFill>
          <a:blip r:embed="rId4" cstate="print"/>
          <a:srcRect/>
          <a:stretch>
            <a:fillRect/>
          </a:stretch>
        </p:blipFill>
        <p:spPr bwMode="auto">
          <a:xfrm>
            <a:off x="4648200" y="1600200"/>
            <a:ext cx="3524110" cy="3657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11266" name="Picture 2" descr="einstein-worlds-smallest-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234806"/>
            <a:ext cx="3228975" cy="195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084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types of injections are there?</a:t>
            </a:r>
            <a:endParaRPr lang="en-US" dirty="0"/>
          </a:p>
        </p:txBody>
      </p:sp>
    </p:spTree>
    <p:extLst>
      <p:ext uri="{BB962C8B-B14F-4D97-AF65-F5344CB8AC3E}">
        <p14:creationId xmlns:p14="http://schemas.microsoft.com/office/powerpoint/2010/main" val="338635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1"/>
            <a:ext cx="3276601" cy="4572000"/>
          </a:xfrm>
        </p:spPr>
        <p:txBody>
          <a:bodyPr>
            <a:normAutofit/>
          </a:bodyPr>
          <a:lstStyle/>
          <a:p>
            <a:r>
              <a:rPr lang="en-US" dirty="0" smtClean="0"/>
              <a:t>These are given just beneath the skin. </a:t>
            </a:r>
            <a:endParaRPr lang="en-US" dirty="0"/>
          </a:p>
          <a:p>
            <a:r>
              <a:rPr lang="en-US" dirty="0" smtClean="0"/>
              <a:t>Simply lift or “tent”  the skin on the neck, insert the needle, pull back slightly on the syringe plunger to be sure the needle is not in a blood vessel, and then administer the vaccine.</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1981200"/>
            <a:ext cx="4152900" cy="2768600"/>
          </a:xfrm>
          <a:prstGeom prst="rect">
            <a:avLst/>
          </a:prstGeom>
          <a:noFill/>
          <a:ln w="34925">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00" y="762000"/>
            <a:ext cx="3608680" cy="769441"/>
          </a:xfrm>
          <a:prstGeom prst="rect">
            <a:avLst/>
          </a:prstGeom>
        </p:spPr>
        <p:txBody>
          <a:bodyPr wrap="none">
            <a:spAutoFit/>
          </a:bodyPr>
          <a:lstStyle/>
          <a:p>
            <a:r>
              <a:rPr lang="en-US" sz="4400" dirty="0" smtClean="0">
                <a:solidFill>
                  <a:prstClr val="black"/>
                </a:solidFill>
                <a:latin typeface="Constantia"/>
                <a:ea typeface="+mj-ea"/>
                <a:cs typeface="+mj-cs"/>
              </a:rPr>
              <a:t>Subcutaneous</a:t>
            </a:r>
            <a:endParaRPr lang="en-US" dirty="0"/>
          </a:p>
        </p:txBody>
      </p:sp>
    </p:spTree>
    <p:extLst>
      <p:ext uri="{BB962C8B-B14F-4D97-AF65-F5344CB8AC3E}">
        <p14:creationId xmlns:p14="http://schemas.microsoft.com/office/powerpoint/2010/main" val="15046026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randombar(horizont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Intradermal</a:t>
            </a:r>
            <a:r>
              <a:rPr lang="en-US" dirty="0" smtClean="0"/>
              <a:t>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286000"/>
            <a:ext cx="3352800" cy="237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3981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371600"/>
            <a:ext cx="6196405" cy="4275269"/>
          </a:xfrm>
        </p:spPr>
        <p:txBody>
          <a:bodyPr>
            <a:normAutofit/>
          </a:bodyPr>
          <a:lstStyle/>
          <a:p>
            <a:r>
              <a:rPr lang="en-US" sz="2000" dirty="0" smtClean="0"/>
              <a:t>Given directly into the skin of the neck.</a:t>
            </a:r>
          </a:p>
          <a:p>
            <a:r>
              <a:rPr lang="en-US" sz="2000" dirty="0" smtClean="0"/>
              <a:t>The hair should be clipped to aid in observing reaction.</a:t>
            </a:r>
          </a:p>
          <a:p>
            <a:r>
              <a:rPr lang="en-US" sz="2000" dirty="0" smtClean="0"/>
              <a:t>Typically done for allergy testing.</a:t>
            </a:r>
            <a:endParaRPr lang="en-US" sz="2000" dirty="0"/>
          </a:p>
        </p:txBody>
      </p:sp>
      <p:pic>
        <p:nvPicPr>
          <p:cNvPr id="25602" name="Picture 2" descr="http://www.ckequinehospital.com/content_th_big/PAGE165_skin_test_pic.JPG"/>
          <p:cNvPicPr>
            <a:picLocks noChangeAspect="1" noChangeArrowheads="1"/>
          </p:cNvPicPr>
          <p:nvPr/>
        </p:nvPicPr>
        <p:blipFill>
          <a:blip r:embed="rId3" cstate="print"/>
          <a:srcRect/>
          <a:stretch>
            <a:fillRect/>
          </a:stretch>
        </p:blipFill>
        <p:spPr bwMode="auto">
          <a:xfrm>
            <a:off x="2209800" y="2971800"/>
            <a:ext cx="4921429" cy="3266599"/>
          </a:xfrm>
          <a:prstGeom prst="rect">
            <a:avLst/>
          </a:prstGeom>
          <a:noFill/>
        </p:spPr>
      </p:pic>
      <p:sp>
        <p:nvSpPr>
          <p:cNvPr id="5" name="Title 1"/>
          <p:cNvSpPr>
            <a:spLocks noGrp="1"/>
          </p:cNvSpPr>
          <p:nvPr>
            <p:ph type="title"/>
          </p:nvPr>
        </p:nvSpPr>
        <p:spPr>
          <a:xfrm>
            <a:off x="1066800" y="609600"/>
            <a:ext cx="6965245" cy="782618"/>
          </a:xfrm>
        </p:spPr>
        <p:txBody>
          <a:bodyPr/>
          <a:lstStyle/>
          <a:p>
            <a:r>
              <a:rPr lang="en-US" dirty="0" err="1" smtClean="0"/>
              <a:t>Intradermal</a:t>
            </a:r>
            <a:endParaRPr lang="en-US" dirty="0"/>
          </a:p>
        </p:txBody>
      </p:sp>
    </p:spTree>
    <p:extLst>
      <p:ext uri="{BB962C8B-B14F-4D97-AF65-F5344CB8AC3E}">
        <p14:creationId xmlns:p14="http://schemas.microsoft.com/office/powerpoint/2010/main" val="2405321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Procedures</a:t>
            </a:r>
            <a:endParaRPr lang="en-US" dirty="0"/>
          </a:p>
        </p:txBody>
      </p:sp>
      <p:sp>
        <p:nvSpPr>
          <p:cNvPr id="4" name="Text Placeholder 3"/>
          <p:cNvSpPr>
            <a:spLocks noGrp="1"/>
          </p:cNvSpPr>
          <p:nvPr>
            <p:ph type="body" sz="half" idx="2"/>
          </p:nvPr>
        </p:nvSpPr>
        <p:spPr/>
        <p:txBody>
          <a:bodyPr/>
          <a:lstStyle/>
          <a:p>
            <a:r>
              <a:rPr lang="en-US" dirty="0" smtClean="0"/>
              <a:t>Horse</a:t>
            </a:r>
            <a:endParaRPr lang="en-US" dirty="0"/>
          </a:p>
        </p:txBody>
      </p:sp>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524000"/>
            <a:ext cx="2971800" cy="396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714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609600"/>
            <a:ext cx="3733800" cy="295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0" y="1524000"/>
            <a:ext cx="3810000" cy="4419600"/>
          </a:xfrm>
        </p:spPr>
        <p:txBody>
          <a:bodyPr>
            <a:noAutofit/>
          </a:bodyPr>
          <a:lstStyle/>
          <a:p>
            <a:r>
              <a:rPr lang="en-US" sz="1800" dirty="0" smtClean="0"/>
              <a:t>Always have a handler when giving a horse and injection. The handler should stand on the same side of the horse as the person giving the shot.</a:t>
            </a:r>
          </a:p>
          <a:p>
            <a:r>
              <a:rPr lang="en-US" sz="1800" dirty="0" smtClean="0"/>
              <a:t>Do not tie the horse. The horse may pull back and injure itself.</a:t>
            </a:r>
          </a:p>
          <a:p>
            <a:r>
              <a:rPr lang="en-US" sz="1800" dirty="0" smtClean="0"/>
              <a:t>The neck is a relatively safe place to give an injection because you are near the horse’s shoulder.</a:t>
            </a:r>
          </a:p>
          <a:p>
            <a:r>
              <a:rPr lang="en-US" sz="1800" dirty="0" smtClean="0"/>
              <a:t>Use extra caution when injecting in the hind quarters because this site puts the handler in kicking range.</a:t>
            </a:r>
          </a:p>
        </p:txBody>
      </p:sp>
      <p:sp>
        <p:nvSpPr>
          <p:cNvPr id="5" name="Title 1"/>
          <p:cNvSpPr>
            <a:spLocks noGrp="1"/>
          </p:cNvSpPr>
          <p:nvPr>
            <p:ph type="title"/>
          </p:nvPr>
        </p:nvSpPr>
        <p:spPr>
          <a:xfrm>
            <a:off x="1447800" y="533400"/>
            <a:ext cx="2362200" cy="1202485"/>
          </a:xfrm>
        </p:spPr>
        <p:txBody>
          <a:bodyPr>
            <a:normAutofit/>
          </a:bodyPr>
          <a:lstStyle/>
          <a:p>
            <a:r>
              <a:rPr lang="en-US" sz="3600" dirty="0" smtClean="0"/>
              <a:t>Safety</a:t>
            </a:r>
            <a:endParaRPr lang="en-US" sz="3600" dirty="0"/>
          </a:p>
        </p:txBody>
      </p:sp>
      <p:pic>
        <p:nvPicPr>
          <p:cNvPr id="60418" name="Picture 2" descr="http://upload.wikimedia.org/wikipedia/commons/a/ae/HorseKick.jpg">
            <a:hlinkClick r:id="rId4"/>
          </p:cNvPr>
          <p:cNvPicPr>
            <a:picLocks noChangeAspect="1" noChangeArrowheads="1"/>
          </p:cNvPicPr>
          <p:nvPr/>
        </p:nvPicPr>
        <p:blipFill>
          <a:blip r:embed="rId5" cstate="print"/>
          <a:srcRect b="43"/>
          <a:stretch>
            <a:fillRect/>
          </a:stretch>
        </p:blipFill>
        <p:spPr bwMode="auto">
          <a:xfrm>
            <a:off x="5029200" y="3581400"/>
            <a:ext cx="2920556" cy="2645468"/>
          </a:xfrm>
          <a:prstGeom prst="rect">
            <a:avLst/>
          </a:prstGeom>
          <a:noFill/>
        </p:spPr>
      </p:pic>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2362200" cy="1202485"/>
          </a:xfrm>
        </p:spPr>
        <p:txBody>
          <a:bodyPr>
            <a:normAutofit/>
          </a:bodyPr>
          <a:lstStyle/>
          <a:p>
            <a:r>
              <a:rPr lang="en-US" sz="3600" dirty="0" smtClean="0"/>
              <a:t>Safety</a:t>
            </a:r>
            <a:endParaRPr lang="en-US" sz="3600" dirty="0"/>
          </a:p>
        </p:txBody>
      </p:sp>
      <p:sp>
        <p:nvSpPr>
          <p:cNvPr id="3" name="Content Placeholder 2"/>
          <p:cNvSpPr>
            <a:spLocks noGrp="1"/>
          </p:cNvSpPr>
          <p:nvPr>
            <p:ph idx="1"/>
          </p:nvPr>
        </p:nvSpPr>
        <p:spPr>
          <a:xfrm>
            <a:off x="838201" y="1600200"/>
            <a:ext cx="3809999" cy="4419600"/>
          </a:xfrm>
        </p:spPr>
        <p:txBody>
          <a:bodyPr>
            <a:normAutofit fontScale="85000" lnSpcReduction="10000"/>
          </a:bodyPr>
          <a:lstStyle/>
          <a:p>
            <a:r>
              <a:rPr lang="en-US" dirty="0" smtClean="0"/>
              <a:t>If the horse does try to kick, its head should be pulled toward the handler so its hind legs turn away form the handler and the person giving the shot.</a:t>
            </a:r>
          </a:p>
          <a:p>
            <a:r>
              <a:rPr lang="en-US" dirty="0" smtClean="0"/>
              <a:t>Injections in the pectoral muscles puts you in a position where you can be easily bitten, struck with a front foot, or run over by the horse.</a:t>
            </a:r>
          </a:p>
          <a:p>
            <a:r>
              <a:rPr lang="en-US" dirty="0" smtClean="0"/>
              <a:t>Make sure all drugs are handled properly, given according to directions,  and that sterile needles and syringes are used.</a:t>
            </a:r>
          </a:p>
          <a:p>
            <a:endParaRPr lang="en-US" dirty="0"/>
          </a:p>
        </p:txBody>
      </p:sp>
      <p:sp>
        <p:nvSpPr>
          <p:cNvPr id="4" name="Rectangle 3"/>
          <p:cNvSpPr/>
          <p:nvPr/>
        </p:nvSpPr>
        <p:spPr>
          <a:xfrm>
            <a:off x="5105400" y="5715000"/>
            <a:ext cx="3048000" cy="369332"/>
          </a:xfrm>
          <a:prstGeom prst="rect">
            <a:avLst/>
          </a:prstGeom>
        </p:spPr>
        <p:txBody>
          <a:bodyPr wrap="square">
            <a:spAutoFit/>
          </a:bodyPr>
          <a:lstStyle/>
          <a:p>
            <a:r>
              <a:rPr lang="en-US" dirty="0" smtClean="0">
                <a:hlinkClick r:id="rId3"/>
              </a:rPr>
              <a:t>Click here for another video!</a:t>
            </a:r>
            <a:endParaRPr lang="en-US" dirty="0"/>
          </a:p>
        </p:txBody>
      </p:sp>
      <p:pic>
        <p:nvPicPr>
          <p:cNvPr id="120834" name="Picture 2" descr="http://www.horsechannel.com/images/horse-news-article-images/equine-vet-vaccinate_200.jpg"/>
          <p:cNvPicPr>
            <a:picLocks noChangeAspect="1" noChangeArrowheads="1"/>
          </p:cNvPicPr>
          <p:nvPr/>
        </p:nvPicPr>
        <p:blipFill>
          <a:blip r:embed="rId4" cstate="print"/>
          <a:srcRect/>
          <a:stretch>
            <a:fillRect/>
          </a:stretch>
        </p:blipFill>
        <p:spPr bwMode="auto">
          <a:xfrm>
            <a:off x="4800600" y="2133600"/>
            <a:ext cx="3276600" cy="29489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 and Procedures for Giving Injections</a:t>
            </a:r>
            <a:endParaRPr lang="en-US" dirty="0"/>
          </a:p>
        </p:txBody>
      </p:sp>
      <p:sp>
        <p:nvSpPr>
          <p:cNvPr id="4" name="Text Placeholder 3"/>
          <p:cNvSpPr>
            <a:spLocks noGrp="1"/>
          </p:cNvSpPr>
          <p:nvPr>
            <p:ph type="body" sz="half" idx="2"/>
          </p:nvPr>
        </p:nvSpPr>
        <p:spPr/>
        <p:txBody>
          <a:bodyPr/>
          <a:lstStyle/>
          <a:p>
            <a:r>
              <a:rPr lang="en-US" dirty="0" smtClean="0"/>
              <a:t>Cattle</a:t>
            </a:r>
            <a:endParaRPr lang="en-US" dirty="0"/>
          </a:p>
        </p:txBody>
      </p:sp>
      <p:pic>
        <p:nvPicPr>
          <p:cNvPr id="58370" name="Picture 2" descr="Important Guidelines For Cow Vaccination"/>
          <p:cNvPicPr>
            <a:picLocks noChangeAspect="1" noChangeArrowheads="1"/>
          </p:cNvPicPr>
          <p:nvPr/>
        </p:nvPicPr>
        <p:blipFill>
          <a:blip r:embed="rId3" cstate="print"/>
          <a:stretch>
            <a:fillRect/>
          </a:stretch>
        </p:blipFill>
        <p:spPr bwMode="auto">
          <a:xfrm>
            <a:off x="4724400" y="2133600"/>
            <a:ext cx="3394749" cy="2514600"/>
          </a:xfrm>
          <a:prstGeom prst="rect">
            <a:avLst/>
          </a:prstGeom>
          <a:noFill/>
        </p:spPr>
      </p:pic>
    </p:spTree>
    <p:extLst>
      <p:ext uri="{BB962C8B-B14F-4D97-AF65-F5344CB8AC3E}">
        <p14:creationId xmlns:p14="http://schemas.microsoft.com/office/powerpoint/2010/main" val="31506501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Intramuscular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362200"/>
            <a:ext cx="32004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084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57200"/>
            <a:ext cx="6965245" cy="1202485"/>
          </a:xfrm>
        </p:spPr>
        <p:txBody>
          <a:bodyPr/>
          <a:lstStyle/>
          <a:p>
            <a:r>
              <a:rPr lang="en-US" dirty="0" smtClean="0"/>
              <a:t>Intramuscular</a:t>
            </a:r>
            <a:endParaRPr lang="en-US" dirty="0"/>
          </a:p>
        </p:txBody>
      </p:sp>
      <p:sp>
        <p:nvSpPr>
          <p:cNvPr id="3" name="Content Placeholder 2"/>
          <p:cNvSpPr>
            <a:spLocks noGrp="1"/>
          </p:cNvSpPr>
          <p:nvPr>
            <p:ph idx="1"/>
          </p:nvPr>
        </p:nvSpPr>
        <p:spPr>
          <a:xfrm>
            <a:off x="1295400" y="1371600"/>
            <a:ext cx="6958405" cy="3603812"/>
          </a:xfrm>
        </p:spPr>
        <p:txBody>
          <a:bodyPr/>
          <a:lstStyle/>
          <a:p>
            <a:r>
              <a:rPr lang="en-US" dirty="0" smtClean="0"/>
              <a:t>Given in the neck area in cattle.</a:t>
            </a:r>
          </a:p>
          <a:p>
            <a:r>
              <a:rPr lang="en-US" dirty="0" smtClean="0"/>
              <a:t>To reduce carcass damage and potential nerve damage, avoid the rear quarters whenever possible.</a:t>
            </a:r>
          </a:p>
          <a:p>
            <a:endParaRPr lang="en-US" dirty="0" smtClean="0"/>
          </a:p>
          <a:p>
            <a:endParaRPr lang="en-US" dirty="0"/>
          </a:p>
        </p:txBody>
      </p:sp>
      <p:pic>
        <p:nvPicPr>
          <p:cNvPr id="75777" name="Picture 1" descr="http://www.agrilabs.com/images/BHW_Beef_Fall2011_TimelyInjectionTips-3.jpg"/>
          <p:cNvPicPr>
            <a:picLocks noChangeAspect="1" noChangeArrowheads="1"/>
          </p:cNvPicPr>
          <p:nvPr/>
        </p:nvPicPr>
        <p:blipFill>
          <a:blip r:embed="rId3" cstate="print"/>
          <a:srcRect/>
          <a:stretch>
            <a:fillRect/>
          </a:stretch>
        </p:blipFill>
        <p:spPr bwMode="auto">
          <a:xfrm>
            <a:off x="1524000" y="3505200"/>
            <a:ext cx="6048375" cy="2505075"/>
          </a:xfrm>
          <a:prstGeom prst="rect">
            <a:avLst/>
          </a:prstGeom>
          <a:noFill/>
        </p:spPr>
      </p:pic>
    </p:spTree>
    <p:extLst>
      <p:ext uri="{BB962C8B-B14F-4D97-AF65-F5344CB8AC3E}">
        <p14:creationId xmlns:p14="http://schemas.microsoft.com/office/powerpoint/2010/main" val="14781183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685800"/>
            <a:ext cx="4648200" cy="5486400"/>
          </a:xfrm>
        </p:spPr>
        <p:txBody>
          <a:bodyPr>
            <a:normAutofit fontScale="92500" lnSpcReduction="20000"/>
          </a:bodyPr>
          <a:lstStyle/>
          <a:p>
            <a:r>
              <a:rPr lang="en-US" dirty="0" smtClean="0"/>
              <a:t>Choose muscle tissue of lesser value to consumers for IM injections. </a:t>
            </a:r>
          </a:p>
          <a:p>
            <a:r>
              <a:rPr lang="en-US" dirty="0" smtClean="0"/>
              <a:t>Give IM injections deep into a muscle. Use a needle long enough to penetrate skin, subcutaneous tissue and fat to reach the muscle. The needle should enter the skin perpendicular to the skin surface.</a:t>
            </a:r>
          </a:p>
          <a:p>
            <a:r>
              <a:rPr lang="en-US" dirty="0" smtClean="0"/>
              <a:t>Insert the needle into the animal, and attach the syringe to the needle. Check that the needle is not in a blood vessel by pulling back on the plunger and observing for blood flow in the tip of the syringe. If blood appears, remove the needle and put it in a different location at least one inch away form the original injection site.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90600" y="609599"/>
            <a:ext cx="2590800" cy="3153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descr="http://www.agrilabs.com/images/BHW_Beef_Fall2011_TimelyInjectionTips-2(1).jpg"/>
          <p:cNvPicPr>
            <a:picLocks noChangeAspect="1" noChangeArrowheads="1"/>
          </p:cNvPicPr>
          <p:nvPr/>
        </p:nvPicPr>
        <p:blipFill>
          <a:blip r:embed="rId4" cstate="print"/>
          <a:srcRect r="50000"/>
          <a:stretch>
            <a:fillRect/>
          </a:stretch>
        </p:blipFill>
        <p:spPr bwMode="auto">
          <a:xfrm>
            <a:off x="1219200" y="3200400"/>
            <a:ext cx="2286000" cy="3028950"/>
          </a:xfrm>
          <a:prstGeom prst="rect">
            <a:avLst/>
          </a:prstGeom>
          <a:noFill/>
        </p:spPr>
      </p:pic>
    </p:spTree>
    <p:extLst>
      <p:ext uri="{BB962C8B-B14F-4D97-AF65-F5344CB8AC3E}">
        <p14:creationId xmlns:p14="http://schemas.microsoft.com/office/powerpoint/2010/main" val="27956339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a:t>
            </a:r>
            <a:endParaRPr lang="en-US" dirty="0"/>
          </a:p>
        </p:txBody>
      </p:sp>
      <p:sp>
        <p:nvSpPr>
          <p:cNvPr id="3" name="Content Placeholder 2"/>
          <p:cNvSpPr>
            <a:spLocks noGrp="1"/>
          </p:cNvSpPr>
          <p:nvPr>
            <p:ph idx="1"/>
          </p:nvPr>
        </p:nvSpPr>
        <p:spPr>
          <a:xfrm>
            <a:off x="990600" y="2057400"/>
            <a:ext cx="4404360" cy="3603812"/>
          </a:xfrm>
        </p:spPr>
        <p:txBody>
          <a:bodyPr>
            <a:normAutofit fontScale="85000" lnSpcReduction="10000"/>
          </a:bodyPr>
          <a:lstStyle/>
          <a:p>
            <a:r>
              <a:rPr lang="en-US" dirty="0" smtClean="0"/>
              <a:t>“SubQ”</a:t>
            </a:r>
          </a:p>
          <a:p>
            <a:r>
              <a:rPr lang="en-US" dirty="0" smtClean="0"/>
              <a:t>What is a subcutaneous injection?</a:t>
            </a:r>
          </a:p>
          <a:p>
            <a:pPr lvl="1"/>
            <a:r>
              <a:rPr lang="en-US" dirty="0" smtClean="0"/>
              <a:t>An injection given in the fatty layer of tissue just under the skin.</a:t>
            </a:r>
          </a:p>
          <a:p>
            <a:r>
              <a:rPr lang="en-US" dirty="0" smtClean="0"/>
              <a:t>Why are subcutaneous injections given?</a:t>
            </a:r>
          </a:p>
          <a:p>
            <a:pPr lvl="1"/>
            <a:r>
              <a:rPr lang="en-US" dirty="0" smtClean="0"/>
              <a:t>These injections are given because there is little blood flow to fatty tissue, and the injected medication is generally absorbed more slowly. </a:t>
            </a:r>
          </a:p>
        </p:txBody>
      </p:sp>
      <p:pic>
        <p:nvPicPr>
          <p:cNvPr id="100354" name="Picture 2" descr="Subcutaneous Injection"/>
          <p:cNvPicPr>
            <a:picLocks noChangeAspect="1" noChangeArrowheads="1"/>
          </p:cNvPicPr>
          <p:nvPr/>
        </p:nvPicPr>
        <p:blipFill>
          <a:blip r:embed="rId3" cstate="print"/>
          <a:srcRect/>
          <a:stretch>
            <a:fillRect/>
          </a:stretch>
        </p:blipFill>
        <p:spPr bwMode="auto">
          <a:xfrm>
            <a:off x="5486400" y="2514600"/>
            <a:ext cx="2724150" cy="2155518"/>
          </a:xfrm>
          <a:prstGeom prst="rect">
            <a:avLst/>
          </a:prstGeom>
          <a:noFill/>
        </p:spPr>
      </p:pic>
    </p:spTree>
    <p:extLst>
      <p:ext uri="{BB962C8B-B14F-4D97-AF65-F5344CB8AC3E}">
        <p14:creationId xmlns:p14="http://schemas.microsoft.com/office/powerpoint/2010/main" val="29547384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362200"/>
            <a:ext cx="3352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72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a:t>
            </a:r>
            <a:endParaRPr lang="en-US" dirty="0"/>
          </a:p>
        </p:txBody>
      </p:sp>
      <p:sp>
        <p:nvSpPr>
          <p:cNvPr id="3" name="Content Placeholder 2"/>
          <p:cNvSpPr>
            <a:spLocks noGrp="1"/>
          </p:cNvSpPr>
          <p:nvPr>
            <p:ph idx="1"/>
          </p:nvPr>
        </p:nvSpPr>
        <p:spPr/>
        <p:txBody>
          <a:bodyPr/>
          <a:lstStyle/>
          <a:p>
            <a:r>
              <a:rPr lang="en-US" dirty="0" smtClean="0"/>
              <a:t>The best location is half way up the neck in front of the shoulder, or over the ribs well behind the shoulder.</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276600"/>
            <a:ext cx="386715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25" name="Picture 1"/>
          <p:cNvPicPr>
            <a:picLocks noChangeAspect="1" noChangeArrowheads="1"/>
          </p:cNvPicPr>
          <p:nvPr/>
        </p:nvPicPr>
        <p:blipFill>
          <a:blip r:embed="rId4" cstate="print"/>
          <a:srcRect/>
          <a:stretch>
            <a:fillRect/>
          </a:stretch>
        </p:blipFill>
        <p:spPr bwMode="auto">
          <a:xfrm>
            <a:off x="838200" y="3352800"/>
            <a:ext cx="3362980" cy="2338387"/>
          </a:xfrm>
          <a:prstGeom prst="rect">
            <a:avLst/>
          </a:prstGeom>
          <a:noFill/>
          <a:ln w="9525">
            <a:noFill/>
            <a:miter lim="800000"/>
            <a:headEnd/>
            <a:tailEnd/>
          </a:ln>
        </p:spPr>
      </p:pic>
    </p:spTree>
    <p:extLst>
      <p:ext uri="{BB962C8B-B14F-4D97-AF65-F5344CB8AC3E}">
        <p14:creationId xmlns:p14="http://schemas.microsoft.com/office/powerpoint/2010/main" val="26218901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53888"/>
            <a:ext cx="6196405" cy="3603812"/>
          </a:xfrm>
        </p:spPr>
        <p:txBody>
          <a:bodyPr/>
          <a:lstStyle/>
          <a:p>
            <a:r>
              <a:rPr lang="en-US" dirty="0" smtClean="0"/>
              <a:t>Lift a fold of skin to make a skin “tent”. Insert the needle through one side of the tent at an angel of 30-45 degrees relative to the surface of the body.</a:t>
            </a:r>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667000"/>
            <a:ext cx="4876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6" name="Picture 2" descr="http://www.agrilabs.com/images/BHW_Beef_Fall2011_TimelyInjectionTips-2(1).jpg"/>
          <p:cNvPicPr>
            <a:picLocks noChangeAspect="1" noChangeArrowheads="1"/>
          </p:cNvPicPr>
          <p:nvPr/>
        </p:nvPicPr>
        <p:blipFill>
          <a:blip r:embed="rId4" cstate="print"/>
          <a:srcRect l="50000" r="1"/>
          <a:stretch>
            <a:fillRect/>
          </a:stretch>
        </p:blipFill>
        <p:spPr bwMode="auto">
          <a:xfrm>
            <a:off x="914400" y="2667000"/>
            <a:ext cx="2286000" cy="3028950"/>
          </a:xfrm>
          <a:prstGeom prst="rect">
            <a:avLst/>
          </a:prstGeom>
          <a:noFill/>
        </p:spPr>
      </p:pic>
    </p:spTree>
    <p:extLst>
      <p:ext uri="{BB962C8B-B14F-4D97-AF65-F5344CB8AC3E}">
        <p14:creationId xmlns:p14="http://schemas.microsoft.com/office/powerpoint/2010/main" val="28509793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Intravenous Injections</a:t>
            </a:r>
            <a:endParaRPr lang="en-US" dirty="0"/>
          </a:p>
        </p:txBody>
      </p:sp>
      <p:sp>
        <p:nvSpPr>
          <p:cNvPr id="4" name="Text Placeholder 3"/>
          <p:cNvSpPr>
            <a:spLocks noGrp="1"/>
          </p:cNvSpPr>
          <p:nvPr>
            <p:ph type="body" sz="half" idx="2"/>
          </p:nvPr>
        </p:nvSpPr>
        <p:spPr/>
        <p:txBody>
          <a:bodyPr/>
          <a:lstStyle/>
          <a:p>
            <a:endParaRPr lang="en-US" dirty="0" smtClean="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362200"/>
            <a:ext cx="29718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3981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Intravenous</a:t>
            </a:r>
            <a:endParaRPr lang="en-US" dirty="0"/>
          </a:p>
        </p:txBody>
      </p:sp>
      <p:sp>
        <p:nvSpPr>
          <p:cNvPr id="3" name="Content Placeholder 2"/>
          <p:cNvSpPr>
            <a:spLocks noGrp="1"/>
          </p:cNvSpPr>
          <p:nvPr>
            <p:ph idx="1"/>
          </p:nvPr>
        </p:nvSpPr>
        <p:spPr>
          <a:xfrm>
            <a:off x="1143000" y="2057400"/>
            <a:ext cx="6668845" cy="2681343"/>
          </a:xfrm>
        </p:spPr>
        <p:txBody>
          <a:bodyPr>
            <a:normAutofit fontScale="85000" lnSpcReduction="20000"/>
          </a:bodyPr>
          <a:lstStyle/>
          <a:p>
            <a:r>
              <a:rPr lang="en-US" dirty="0" smtClean="0"/>
              <a:t>There are two major sites, the jugular vein and the tail vein. </a:t>
            </a:r>
          </a:p>
          <a:p>
            <a:r>
              <a:rPr lang="en-US" dirty="0" smtClean="0"/>
              <a:t>The jugular vein is much larger but cattle are often restrained in a neck chute which can make it difficult to safely inject into. </a:t>
            </a:r>
          </a:p>
          <a:p>
            <a:r>
              <a:rPr lang="en-US" dirty="0" smtClean="0"/>
              <a:t>The tail vein runs straight down the underside of the tail but is much narrower, so it is harder to inject into but is generally more accessible in dairy cattle.</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4781183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3886200" cy="5257800"/>
          </a:xfrm>
        </p:spPr>
        <p:txBody>
          <a:bodyPr>
            <a:normAutofit lnSpcReduction="10000"/>
          </a:bodyPr>
          <a:lstStyle/>
          <a:p>
            <a:r>
              <a:rPr lang="en-US" sz="2000" b="1" dirty="0" smtClean="0"/>
              <a:t>This type of injection should be given by a veterinarian or with the supervision of a veterinarian.</a:t>
            </a:r>
          </a:p>
          <a:p>
            <a:pPr>
              <a:buNone/>
            </a:pPr>
            <a:endParaRPr lang="en-US" sz="2000" dirty="0" smtClean="0"/>
          </a:p>
          <a:p>
            <a:r>
              <a:rPr lang="en-US" sz="2000" dirty="0" smtClean="0"/>
              <a:t>There are many medications that could kill or do serious damage if injected into a vein and run in too quickly.</a:t>
            </a:r>
            <a:br>
              <a:rPr lang="en-US" sz="2000" dirty="0" smtClean="0"/>
            </a:br>
            <a:endParaRPr lang="en-US" sz="2000" dirty="0" smtClean="0"/>
          </a:p>
          <a:p>
            <a:r>
              <a:rPr lang="en-US" sz="2000" dirty="0" smtClean="0"/>
              <a:t>For example, when injecting calcium solutions intravenously, a veterinarian may listen to the heartbeat to gauge the rate of injection by the response of the heart. Without this, sudden deaths may occur. </a:t>
            </a:r>
          </a:p>
          <a:p>
            <a:endParaRPr lang="en-US" sz="2000"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47800"/>
            <a:ext cx="3657600" cy="364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randombar(horizontal)">
                                      <p:cBhvr>
                                        <p:cTn id="2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Intradermal</a:t>
            </a:r>
            <a:r>
              <a:rPr lang="en-US" dirty="0" smtClean="0"/>
              <a:t>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81200"/>
            <a:ext cx="2971800" cy="328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714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609600"/>
            <a:ext cx="4800600" cy="4275269"/>
          </a:xfrm>
        </p:spPr>
        <p:txBody>
          <a:bodyPr>
            <a:normAutofit/>
          </a:bodyPr>
          <a:lstStyle/>
          <a:p>
            <a:r>
              <a:rPr lang="en-US" sz="2800" dirty="0" smtClean="0"/>
              <a:t>Given directly into the skin.</a:t>
            </a:r>
          </a:p>
          <a:p>
            <a:r>
              <a:rPr lang="en-US" sz="2800" dirty="0" smtClean="0"/>
              <a:t>Bovine Tuberculosis tests are administered this way.</a:t>
            </a:r>
            <a:endParaRPr lang="en-US" sz="2800" dirty="0"/>
          </a:p>
        </p:txBody>
      </p:sp>
      <p:sp>
        <p:nvSpPr>
          <p:cNvPr id="2" name="Rectangle 1"/>
          <p:cNvSpPr/>
          <p:nvPr/>
        </p:nvSpPr>
        <p:spPr>
          <a:xfrm>
            <a:off x="685800" y="5879068"/>
            <a:ext cx="7924800" cy="369332"/>
          </a:xfrm>
          <a:prstGeom prst="rect">
            <a:avLst/>
          </a:prstGeom>
        </p:spPr>
        <p:txBody>
          <a:bodyPr wrap="square">
            <a:spAutoFit/>
          </a:bodyPr>
          <a:lstStyle/>
          <a:p>
            <a:r>
              <a:rPr lang="en-US" dirty="0">
                <a:hlinkClick r:id="rId2"/>
              </a:rPr>
              <a:t>http://</a:t>
            </a:r>
            <a:r>
              <a:rPr lang="en-US" dirty="0" smtClean="0">
                <a:hlinkClick r:id="rId2"/>
              </a:rPr>
              <a:t>youtu.be/hV5KVSu9vD8</a:t>
            </a:r>
            <a:r>
              <a:rPr lang="en-US" dirty="0" smtClean="0"/>
              <a:t> - Subcutaneous and intradermal injection video</a:t>
            </a: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362200"/>
            <a:ext cx="458931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73482" y="5410200"/>
            <a:ext cx="3674918" cy="369332"/>
          </a:xfrm>
          <a:prstGeom prst="rect">
            <a:avLst/>
          </a:prstGeom>
          <a:noFill/>
        </p:spPr>
        <p:txBody>
          <a:bodyPr wrap="square" rtlCol="0">
            <a:spAutoFit/>
          </a:bodyPr>
          <a:lstStyle/>
          <a:p>
            <a:r>
              <a:rPr lang="en-US" dirty="0" smtClean="0"/>
              <a:t>A cow being tested for tuberculosis. </a:t>
            </a:r>
            <a:endParaRPr lang="en-US" dirty="0"/>
          </a:p>
        </p:txBody>
      </p:sp>
    </p:spTree>
    <p:extLst>
      <p:ext uri="{BB962C8B-B14F-4D97-AF65-F5344CB8AC3E}">
        <p14:creationId xmlns:p14="http://schemas.microsoft.com/office/powerpoint/2010/main" val="2405321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458"/>
                                        </p:tgtEl>
                                        <p:attrNameLst>
                                          <p:attrName>style.visibility</p:attrName>
                                        </p:attrNameLst>
                                      </p:cBhvr>
                                      <p:to>
                                        <p:strVal val="visible"/>
                                      </p:to>
                                    </p:set>
                                    <p:animEffect transition="in" filter="wipe(down)">
                                      <p:cBhvr>
                                        <p:cTn id="17" dur="500"/>
                                        <p:tgtEl>
                                          <p:spTgt spid="1945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Procedures</a:t>
            </a:r>
            <a:endParaRPr lang="en-US" dirty="0"/>
          </a:p>
        </p:txBody>
      </p:sp>
      <p:sp>
        <p:nvSpPr>
          <p:cNvPr id="4" name="Text Placeholder 3"/>
          <p:cNvSpPr>
            <a:spLocks noGrp="1"/>
          </p:cNvSpPr>
          <p:nvPr>
            <p:ph type="body" sz="half" idx="2"/>
          </p:nvPr>
        </p:nvSpPr>
        <p:spPr/>
        <p:txBody>
          <a:bodyPr/>
          <a:lstStyle/>
          <a:p>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057398"/>
            <a:ext cx="34290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9525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358" y="762000"/>
            <a:ext cx="3296641" cy="5410200"/>
          </a:xfrm>
        </p:spPr>
        <p:txBody>
          <a:bodyPr>
            <a:normAutofit lnSpcReduction="10000"/>
          </a:bodyPr>
          <a:lstStyle/>
          <a:p>
            <a:r>
              <a:rPr lang="en-US" b="1" dirty="0" smtClean="0"/>
              <a:t>Some important considerations are:</a:t>
            </a:r>
          </a:p>
          <a:p>
            <a:pPr marL="274320" lvl="1">
              <a:buNone/>
            </a:pPr>
            <a:r>
              <a:rPr lang="en-US" sz="2400" dirty="0" smtClean="0"/>
              <a:t>Giving the right product at the right time</a:t>
            </a:r>
          </a:p>
          <a:p>
            <a:pPr marL="274320" lvl="1">
              <a:buNone/>
            </a:pPr>
            <a:r>
              <a:rPr lang="en-US" sz="2400" dirty="0" smtClean="0"/>
              <a:t>Having adequate restraint of the animal</a:t>
            </a:r>
          </a:p>
          <a:p>
            <a:pPr marL="274320" lvl="1">
              <a:buNone/>
            </a:pPr>
            <a:r>
              <a:rPr lang="en-US" sz="2400" dirty="0" smtClean="0"/>
              <a:t>Placing the injection in the right place</a:t>
            </a:r>
          </a:p>
          <a:p>
            <a:pPr marL="274320" lvl="1">
              <a:buNone/>
            </a:pPr>
            <a:r>
              <a:rPr lang="en-US" sz="2400" dirty="0" smtClean="0"/>
              <a:t>Using clean techniques and sterile equipment</a:t>
            </a:r>
          </a:p>
          <a:p>
            <a:pPr>
              <a:buNone/>
            </a:pPr>
            <a:r>
              <a:rPr lang="en-US" dirty="0" smtClean="0"/>
              <a:t>Be careful not to inject yourself. The results could be fatal.</a:t>
            </a:r>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9552" y="3886200"/>
            <a:ext cx="2590800" cy="226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609600"/>
            <a:ext cx="330310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965245" cy="1202485"/>
          </a:xfrm>
        </p:spPr>
        <p:txBody>
          <a:bodyPr/>
          <a:lstStyle/>
          <a:p>
            <a:r>
              <a:rPr lang="en-US" dirty="0" smtClean="0"/>
              <a:t>Intramuscular</a:t>
            </a:r>
            <a:endParaRPr lang="en-US" dirty="0"/>
          </a:p>
        </p:txBody>
      </p:sp>
      <p:sp>
        <p:nvSpPr>
          <p:cNvPr id="3" name="Content Placeholder 2"/>
          <p:cNvSpPr>
            <a:spLocks noGrp="1"/>
          </p:cNvSpPr>
          <p:nvPr>
            <p:ph idx="1"/>
          </p:nvPr>
        </p:nvSpPr>
        <p:spPr>
          <a:xfrm>
            <a:off x="838200" y="1752600"/>
            <a:ext cx="4648200" cy="4343400"/>
          </a:xfrm>
        </p:spPr>
        <p:txBody>
          <a:bodyPr>
            <a:normAutofit fontScale="92500" lnSpcReduction="20000"/>
          </a:bodyPr>
          <a:lstStyle/>
          <a:p>
            <a:r>
              <a:rPr lang="en-US" dirty="0" smtClean="0"/>
              <a:t>“IM”</a:t>
            </a:r>
          </a:p>
          <a:p>
            <a:r>
              <a:rPr lang="en-US" dirty="0" smtClean="0"/>
              <a:t>What is an intramuscular injection?</a:t>
            </a:r>
          </a:p>
          <a:p>
            <a:pPr lvl="1"/>
            <a:r>
              <a:rPr lang="en-US" dirty="0" smtClean="0"/>
              <a:t>An injection given into a muscle. </a:t>
            </a:r>
          </a:p>
          <a:p>
            <a:r>
              <a:rPr lang="en-US" dirty="0" smtClean="0"/>
              <a:t>Why are intramuscular injections given?</a:t>
            </a:r>
          </a:p>
          <a:p>
            <a:pPr lvl="1"/>
            <a:r>
              <a:rPr lang="en-US" dirty="0" smtClean="0"/>
              <a:t>This injection is chosen because of one or more of the following reasons:</a:t>
            </a:r>
          </a:p>
          <a:p>
            <a:pPr lvl="2"/>
            <a:r>
              <a:rPr lang="en-US" dirty="0" smtClean="0"/>
              <a:t>The amount of medicine to be given.</a:t>
            </a:r>
          </a:p>
          <a:p>
            <a:pPr lvl="2"/>
            <a:r>
              <a:rPr lang="en-US" dirty="0" smtClean="0"/>
              <a:t>The type of medicine requires it to be given IM.</a:t>
            </a:r>
          </a:p>
          <a:p>
            <a:pPr lvl="2"/>
            <a:r>
              <a:rPr lang="en-US" dirty="0" smtClean="0"/>
              <a:t>The medicine needs to be faster acting than Sub Q.</a:t>
            </a:r>
          </a:p>
        </p:txBody>
      </p:sp>
      <p:pic>
        <p:nvPicPr>
          <p:cNvPr id="98306" name="Picture 2" descr="Intramuscular Injection"/>
          <p:cNvPicPr>
            <a:picLocks noChangeAspect="1" noChangeArrowheads="1"/>
          </p:cNvPicPr>
          <p:nvPr/>
        </p:nvPicPr>
        <p:blipFill>
          <a:blip r:embed="rId3" cstate="print"/>
          <a:srcRect/>
          <a:stretch>
            <a:fillRect/>
          </a:stretch>
        </p:blipFill>
        <p:spPr bwMode="auto">
          <a:xfrm>
            <a:off x="5486400" y="2635662"/>
            <a:ext cx="2784631" cy="1964914"/>
          </a:xfrm>
          <a:prstGeom prst="rect">
            <a:avLst/>
          </a:prstGeom>
          <a:noFill/>
        </p:spPr>
      </p:pic>
    </p:spTree>
    <p:extLst>
      <p:ext uri="{BB962C8B-B14F-4D97-AF65-F5344CB8AC3E}">
        <p14:creationId xmlns:p14="http://schemas.microsoft.com/office/powerpoint/2010/main" val="11779962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 and Procedures for Giving Injections</a:t>
            </a:r>
            <a:endParaRPr lang="en-US" dirty="0"/>
          </a:p>
        </p:txBody>
      </p:sp>
      <p:sp>
        <p:nvSpPr>
          <p:cNvPr id="4" name="Text Placeholder 3"/>
          <p:cNvSpPr>
            <a:spLocks noGrp="1"/>
          </p:cNvSpPr>
          <p:nvPr>
            <p:ph type="body" sz="half" idx="2"/>
          </p:nvPr>
        </p:nvSpPr>
        <p:spPr/>
        <p:txBody>
          <a:bodyPr/>
          <a:lstStyle/>
          <a:p>
            <a:r>
              <a:rPr lang="en-US" dirty="0" smtClean="0"/>
              <a:t>Sheep and Goats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8883" y="914400"/>
            <a:ext cx="31623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94970" y="5606534"/>
            <a:ext cx="3030125" cy="369332"/>
          </a:xfrm>
          <a:prstGeom prst="rect">
            <a:avLst/>
          </a:prstGeom>
        </p:spPr>
        <p:txBody>
          <a:bodyPr wrap="none">
            <a:spAutoFit/>
          </a:bodyPr>
          <a:lstStyle/>
          <a:p>
            <a:r>
              <a:rPr lang="en-US" dirty="0" smtClean="0">
                <a:hlinkClick r:id="rId4"/>
              </a:rPr>
              <a:t>http://youtu.be/ijd5ZPoXPC4</a:t>
            </a:r>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4953000" y="3124200"/>
            <a:ext cx="2973298" cy="2209800"/>
          </a:xfrm>
          <a:prstGeom prst="rect">
            <a:avLst/>
          </a:prstGeom>
          <a:noFill/>
          <a:ln w="9525">
            <a:noFill/>
            <a:miter lim="800000"/>
            <a:headEnd/>
            <a:tailEnd/>
          </a:ln>
        </p:spPr>
      </p:pic>
    </p:spTree>
    <p:extLst>
      <p:ext uri="{BB962C8B-B14F-4D97-AF65-F5344CB8AC3E}">
        <p14:creationId xmlns:p14="http://schemas.microsoft.com/office/powerpoint/2010/main" val="31506501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Intramuscular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1945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tretch/>
        </p:blipFill>
        <p:spPr bwMode="auto">
          <a:xfrm>
            <a:off x="4759712" y="990600"/>
            <a:ext cx="3211552" cy="208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088" y="3352800"/>
            <a:ext cx="335280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084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Intramuscular</a:t>
            </a:r>
            <a:endParaRPr lang="en-US" dirty="0"/>
          </a:p>
        </p:txBody>
      </p:sp>
      <p:sp>
        <p:nvSpPr>
          <p:cNvPr id="3" name="Content Placeholder 2"/>
          <p:cNvSpPr>
            <a:spLocks noGrp="1"/>
          </p:cNvSpPr>
          <p:nvPr>
            <p:ph idx="1"/>
          </p:nvPr>
        </p:nvSpPr>
        <p:spPr/>
        <p:txBody>
          <a:bodyPr/>
          <a:lstStyle/>
          <a:p>
            <a:r>
              <a:rPr lang="en-US" dirty="0" smtClean="0"/>
              <a:t>The best location is the heavy muscles of the neck.</a:t>
            </a:r>
            <a:endParaRPr lang="en-US" dirty="0"/>
          </a:p>
          <a:p>
            <a:r>
              <a:rPr lang="en-US" dirty="0" smtClean="0"/>
              <a:t>To reduce carcass damage and potential nerve damage, avoid the rear quarters whenever possible.</a:t>
            </a:r>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100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81183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391400" cy="2438400"/>
          </a:xfrm>
        </p:spPr>
        <p:txBody>
          <a:bodyPr>
            <a:normAutofit/>
          </a:bodyPr>
          <a:lstStyle/>
          <a:p>
            <a:r>
              <a:rPr lang="en-US" dirty="0" smtClean="0"/>
              <a:t>Insert the needle with a quick thrust. Care should be taken to make sure the needle is inserted in the muscle, not just under the skin.</a:t>
            </a:r>
          </a:p>
          <a:p>
            <a:r>
              <a:rPr lang="en-US" dirty="0" smtClean="0"/>
              <a:t>Pull back on the plunger to make sure that the needle has not been inserted into a blood vessel. The medication should slowly be injected into the muscle.</a:t>
            </a:r>
            <a:endParaRPr lang="en-US" dirty="0"/>
          </a:p>
        </p:txBody>
      </p:sp>
      <p:pic>
        <p:nvPicPr>
          <p:cNvPr id="2050" name="Picture 2"/>
          <p:cNvPicPr>
            <a:picLocks noChangeAspect="1" noChangeArrowheads="1"/>
          </p:cNvPicPr>
          <p:nvPr/>
        </p:nvPicPr>
        <p:blipFill>
          <a:blip r:embed="rId3" cstate="print"/>
          <a:stretch>
            <a:fillRect/>
          </a:stretch>
        </p:blipFill>
        <p:spPr bwMode="auto">
          <a:xfrm>
            <a:off x="2667000" y="3352800"/>
            <a:ext cx="3657600" cy="2781300"/>
          </a:xfrm>
          <a:prstGeom prst="rect">
            <a:avLst/>
          </a:prstGeom>
          <a:noFill/>
          <a:ln w="9525">
            <a:noFill/>
            <a:miter lim="800000"/>
            <a:headEnd/>
            <a:tailEnd/>
          </a:ln>
        </p:spPr>
      </p:pic>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685800"/>
            <a:ext cx="3239845" cy="3603812"/>
          </a:xfrm>
        </p:spPr>
        <p:txBody>
          <a:bodyPr/>
          <a:lstStyle/>
          <a:p>
            <a:r>
              <a:rPr lang="en-US" dirty="0" smtClean="0"/>
              <a:t>The leg and loin should be avoided when giving IM injections.</a:t>
            </a:r>
          </a:p>
          <a:p>
            <a:r>
              <a:rPr lang="en-US" dirty="0" smtClean="0"/>
              <a:t>IM injections can cause damage to the muscle tissue (meat).</a:t>
            </a:r>
            <a:endParaRPr lang="en-US"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956" y="1295400"/>
            <a:ext cx="4076700" cy="300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581400"/>
            <a:ext cx="28575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8551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Intravenous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890007"/>
            <a:ext cx="3275004"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462" y="3200400"/>
            <a:ext cx="2511552" cy="306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3981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65245" cy="1202485"/>
          </a:xfrm>
        </p:spPr>
        <p:txBody>
          <a:bodyPr/>
          <a:lstStyle/>
          <a:p>
            <a:r>
              <a:rPr lang="en-US" dirty="0" smtClean="0"/>
              <a:t>Intravenous</a:t>
            </a:r>
            <a:endParaRPr lang="en-US" dirty="0"/>
          </a:p>
        </p:txBody>
      </p:sp>
      <p:sp>
        <p:nvSpPr>
          <p:cNvPr id="3" name="Content Placeholder 2"/>
          <p:cNvSpPr>
            <a:spLocks noGrp="1"/>
          </p:cNvSpPr>
          <p:nvPr>
            <p:ph idx="1"/>
          </p:nvPr>
        </p:nvSpPr>
        <p:spPr>
          <a:xfrm>
            <a:off x="1447800" y="1143000"/>
            <a:ext cx="6196405" cy="3603812"/>
          </a:xfrm>
        </p:spPr>
        <p:txBody>
          <a:bodyPr/>
          <a:lstStyle/>
          <a:p>
            <a:r>
              <a:rPr lang="en-US" dirty="0" smtClean="0"/>
              <a:t>The best location is in the jugular vein in the neck.</a:t>
            </a:r>
          </a:p>
          <a:p>
            <a:r>
              <a:rPr lang="en-US" dirty="0" smtClean="0"/>
              <a:t>In lactating dairy goats, the milk vein can sometimes be used to inject small volumes of fluid. </a:t>
            </a:r>
            <a:endParaRPr lang="en-US"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327400"/>
            <a:ext cx="213360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stretch>
            <a:fillRect/>
          </a:stretch>
        </p:blipFill>
        <p:spPr bwMode="auto">
          <a:xfrm>
            <a:off x="1752600" y="3276600"/>
            <a:ext cx="2514600" cy="2663904"/>
          </a:xfrm>
          <a:prstGeom prst="rect">
            <a:avLst/>
          </a:prstGeom>
          <a:noFill/>
          <a:ln w="9525">
            <a:noFill/>
            <a:miter lim="800000"/>
            <a:headEnd/>
            <a:tailEnd/>
          </a:ln>
        </p:spPr>
      </p:pic>
    </p:spTree>
    <p:extLst>
      <p:ext uri="{BB962C8B-B14F-4D97-AF65-F5344CB8AC3E}">
        <p14:creationId xmlns:p14="http://schemas.microsoft.com/office/powerpoint/2010/main" val="10888298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4648200" cy="4800600"/>
          </a:xfrm>
        </p:spPr>
        <p:txBody>
          <a:bodyPr>
            <a:noAutofit/>
          </a:bodyPr>
          <a:lstStyle/>
          <a:p>
            <a:r>
              <a:rPr lang="en-US" sz="1800" b="1" dirty="0" smtClean="0"/>
              <a:t>This type of injection should be given by a veterinarian or with the supervision of a veterinarian.</a:t>
            </a:r>
          </a:p>
          <a:p>
            <a:r>
              <a:rPr lang="en-US" sz="1800" b="1" dirty="0" smtClean="0"/>
              <a:t>Procedures:</a:t>
            </a:r>
          </a:p>
          <a:p>
            <a:r>
              <a:rPr lang="en-US" sz="1800" dirty="0" smtClean="0"/>
              <a:t>Have someone straddle the goat to hold it securely.</a:t>
            </a:r>
          </a:p>
          <a:p>
            <a:r>
              <a:rPr lang="en-US" sz="1800" dirty="0" smtClean="0"/>
              <a:t> The holder should elevate the goat’s head up and to the side.</a:t>
            </a:r>
          </a:p>
          <a:p>
            <a:r>
              <a:rPr lang="en-US" sz="1800" dirty="0" smtClean="0"/>
              <a:t> Feel for the trachea on the neck. The area between the trachea and the muscles of the neck is the “jugular groove” and is where the jugular vein lies.</a:t>
            </a:r>
          </a:p>
          <a:p>
            <a:r>
              <a:rPr lang="en-US" sz="1800" dirty="0" smtClean="0"/>
              <a:t>Put pressure at the bottom of the groove and you will see the groove swell from your finger up to the jaw of the goat. The vein is now filled with blood.</a:t>
            </a:r>
          </a:p>
        </p:txBody>
      </p:sp>
      <p:sp>
        <p:nvSpPr>
          <p:cNvPr id="4" name="Title 1"/>
          <p:cNvSpPr>
            <a:spLocks noGrp="1"/>
          </p:cNvSpPr>
          <p:nvPr>
            <p:ph type="title"/>
          </p:nvPr>
        </p:nvSpPr>
        <p:spPr>
          <a:xfrm>
            <a:off x="1600200" y="533400"/>
            <a:ext cx="3429001" cy="762000"/>
          </a:xfrm>
        </p:spPr>
        <p:txBody>
          <a:bodyPr/>
          <a:lstStyle/>
          <a:p>
            <a:r>
              <a:rPr lang="en-US" dirty="0" smtClean="0"/>
              <a:t>Intravenous</a:t>
            </a:r>
            <a:endParaRPr lang="en-US" dirty="0"/>
          </a:p>
        </p:txBody>
      </p:sp>
      <p:pic>
        <p:nvPicPr>
          <p:cNvPr id="19458" name="Picture 2" descr="http://www.infovets.com/healthysmrm/Images/C275-5.jpg"/>
          <p:cNvPicPr>
            <a:picLocks noChangeAspect="1" noChangeArrowheads="1"/>
          </p:cNvPicPr>
          <p:nvPr/>
        </p:nvPicPr>
        <p:blipFill>
          <a:blip r:embed="rId3" cstate="print"/>
          <a:srcRect/>
          <a:stretch>
            <a:fillRect/>
          </a:stretch>
        </p:blipFill>
        <p:spPr bwMode="auto">
          <a:xfrm>
            <a:off x="5715000" y="838200"/>
            <a:ext cx="1885950" cy="2514601"/>
          </a:xfrm>
          <a:prstGeom prst="rect">
            <a:avLst/>
          </a:prstGeom>
          <a:noFill/>
        </p:spPr>
      </p:pic>
      <p:pic>
        <p:nvPicPr>
          <p:cNvPr id="19460" name="Picture 4" descr="http://www.infovets.com/healthysmrm/Images/C275-7.jpg"/>
          <p:cNvPicPr>
            <a:picLocks noChangeAspect="1" noChangeArrowheads="1"/>
          </p:cNvPicPr>
          <p:nvPr/>
        </p:nvPicPr>
        <p:blipFill>
          <a:blip r:embed="rId4" cstate="print"/>
          <a:srcRect/>
          <a:stretch>
            <a:fillRect/>
          </a:stretch>
        </p:blipFill>
        <p:spPr bwMode="auto">
          <a:xfrm>
            <a:off x="5791200" y="3505200"/>
            <a:ext cx="1905000" cy="2540001"/>
          </a:xfrm>
          <a:prstGeom prst="rect">
            <a:avLst/>
          </a:prstGeom>
          <a:noFill/>
        </p:spPr>
      </p:pic>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752600"/>
            <a:ext cx="4175760" cy="4503869"/>
          </a:xfrm>
        </p:spPr>
        <p:txBody>
          <a:bodyPr>
            <a:normAutofit fontScale="85000" lnSpcReduction="20000"/>
          </a:bodyPr>
          <a:lstStyle/>
          <a:p>
            <a:r>
              <a:rPr lang="en-US" dirty="0" smtClean="0"/>
              <a:t>Using an 18 to 20 gauge needle, direct it at a 45 degree angle then stab through the skin.</a:t>
            </a:r>
          </a:p>
          <a:p>
            <a:r>
              <a:rPr lang="en-US" dirty="0" smtClean="0"/>
              <a:t> Pull back on your syringe and see if there is blood present. If not, adjust the depth (deeper or more shallow) or move up or down the side of the groove until blood is obtained. The presence of blood signifies that the needle is inside the vein.</a:t>
            </a:r>
          </a:p>
          <a:p>
            <a:r>
              <a:rPr lang="en-US" dirty="0" smtClean="0"/>
              <a:t> Administer drugs slowly and monitor the animal for evidence of respiratory or cardiac distress. If there is any adverse reaction to the injection, it should be stopped.</a:t>
            </a:r>
          </a:p>
          <a:p>
            <a:endParaRPr lang="en-US" dirty="0"/>
          </a:p>
        </p:txBody>
      </p:sp>
      <p:pic>
        <p:nvPicPr>
          <p:cNvPr id="5122" name="Picture 2" descr="http://www.infovets.com/healthysmrm/Images/C275-8.jpg"/>
          <p:cNvPicPr>
            <a:picLocks noChangeAspect="1" noChangeArrowheads="1"/>
          </p:cNvPicPr>
          <p:nvPr/>
        </p:nvPicPr>
        <p:blipFill>
          <a:blip r:embed="rId3" cstate="print"/>
          <a:srcRect/>
          <a:stretch>
            <a:fillRect/>
          </a:stretch>
        </p:blipFill>
        <p:spPr bwMode="auto">
          <a:xfrm>
            <a:off x="5867400" y="838200"/>
            <a:ext cx="1981200" cy="2641600"/>
          </a:xfrm>
          <a:prstGeom prst="rect">
            <a:avLst/>
          </a:prstGeom>
          <a:noFill/>
        </p:spPr>
      </p:pic>
      <p:pic>
        <p:nvPicPr>
          <p:cNvPr id="5124" name="Picture 4" descr="http://www.infovets.com/healthysmrm/Images/C275-9.jpg"/>
          <p:cNvPicPr>
            <a:picLocks noChangeAspect="1" noChangeArrowheads="1"/>
          </p:cNvPicPr>
          <p:nvPr/>
        </p:nvPicPr>
        <p:blipFill>
          <a:blip r:embed="rId4" cstate="print"/>
          <a:srcRect/>
          <a:stretch>
            <a:fillRect/>
          </a:stretch>
        </p:blipFill>
        <p:spPr bwMode="auto">
          <a:xfrm>
            <a:off x="5867400" y="3581400"/>
            <a:ext cx="1981200" cy="2641601"/>
          </a:xfrm>
          <a:prstGeom prst="rect">
            <a:avLst/>
          </a:prstGeom>
          <a:noFill/>
        </p:spPr>
      </p:pic>
      <p:sp>
        <p:nvSpPr>
          <p:cNvPr id="6" name="Title 1"/>
          <p:cNvSpPr>
            <a:spLocks noGrp="1"/>
          </p:cNvSpPr>
          <p:nvPr>
            <p:ph type="title"/>
          </p:nvPr>
        </p:nvSpPr>
        <p:spPr>
          <a:xfrm>
            <a:off x="1371599" y="533400"/>
            <a:ext cx="4114801" cy="1202485"/>
          </a:xfrm>
        </p:spPr>
        <p:txBody>
          <a:bodyPr/>
          <a:lstStyle/>
          <a:p>
            <a:r>
              <a:rPr lang="en-US" dirty="0" smtClean="0"/>
              <a:t>Intravenous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 Injections</a:t>
            </a:r>
            <a:endParaRPr lang="en-US" dirty="0"/>
          </a:p>
        </p:txBody>
      </p:sp>
      <p:sp>
        <p:nvSpPr>
          <p:cNvPr id="4" name="Text Placeholder 3"/>
          <p:cNvSpPr>
            <a:spLocks noGrp="1"/>
          </p:cNvSpPr>
          <p:nvPr>
            <p:ph type="body" sz="half" idx="2"/>
          </p:nvPr>
        </p:nvSpPr>
        <p:spPr/>
        <p:txBody>
          <a:bodyPr/>
          <a:lstStyle/>
          <a:p>
            <a:r>
              <a:rPr lang="en-US" dirty="0" smtClean="0"/>
              <a:t>Sheep and Goats</a:t>
            </a:r>
            <a:endParaRPr lang="en-US" dirty="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8576" y="844713"/>
            <a:ext cx="2895600" cy="266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7588" y="3657600"/>
            <a:ext cx="3457575" cy="258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721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Intravenous</a:t>
            </a:r>
            <a:endParaRPr lang="en-US" dirty="0"/>
          </a:p>
        </p:txBody>
      </p:sp>
      <p:sp>
        <p:nvSpPr>
          <p:cNvPr id="3" name="Content Placeholder 2"/>
          <p:cNvSpPr>
            <a:spLocks noGrp="1"/>
          </p:cNvSpPr>
          <p:nvPr>
            <p:ph idx="1"/>
          </p:nvPr>
        </p:nvSpPr>
        <p:spPr>
          <a:xfrm>
            <a:off x="990600" y="1905000"/>
            <a:ext cx="4267199" cy="4038599"/>
          </a:xfrm>
        </p:spPr>
        <p:txBody>
          <a:bodyPr>
            <a:normAutofit fontScale="92500"/>
          </a:bodyPr>
          <a:lstStyle/>
          <a:p>
            <a:r>
              <a:rPr lang="en-US" dirty="0" smtClean="0"/>
              <a:t>“IV”</a:t>
            </a:r>
          </a:p>
          <a:p>
            <a:r>
              <a:rPr lang="en-US" dirty="0" smtClean="0"/>
              <a:t>What is an IV injection:</a:t>
            </a:r>
          </a:p>
          <a:p>
            <a:pPr lvl="1"/>
            <a:r>
              <a:rPr lang="en-US" dirty="0" smtClean="0"/>
              <a:t>An injection made directly into the vein</a:t>
            </a:r>
          </a:p>
          <a:p>
            <a:r>
              <a:rPr lang="en-US" dirty="0" smtClean="0"/>
              <a:t>Why are IV injections given?</a:t>
            </a:r>
          </a:p>
          <a:p>
            <a:pPr lvl="1"/>
            <a:r>
              <a:rPr lang="en-US" dirty="0" smtClean="0"/>
              <a:t>Medication reaches parts of the body much faster than other methods of injection.</a:t>
            </a:r>
          </a:p>
          <a:p>
            <a:pPr lvl="1"/>
            <a:r>
              <a:rPr lang="en-US" dirty="0" smtClean="0"/>
              <a:t>Allow the medicine to reach the heart quickly and circulate through the body extremely fast.</a:t>
            </a:r>
            <a:endParaRPr lang="en-US" dirty="0"/>
          </a:p>
        </p:txBody>
      </p:sp>
      <p:pic>
        <p:nvPicPr>
          <p:cNvPr id="96258" name="Picture 2" descr="http://www.exchangesupplies.org/drug_information/briefings/the_safer_injecting_briefing/safer_injecting_briefing/Resources/sec4_fig5.gif"/>
          <p:cNvPicPr>
            <a:picLocks noChangeAspect="1" noChangeArrowheads="1"/>
          </p:cNvPicPr>
          <p:nvPr/>
        </p:nvPicPr>
        <p:blipFill>
          <a:blip r:embed="rId3" cstate="print"/>
          <a:srcRect/>
          <a:stretch>
            <a:fillRect/>
          </a:stretch>
        </p:blipFill>
        <p:spPr bwMode="auto">
          <a:xfrm>
            <a:off x="5410200" y="2438400"/>
            <a:ext cx="2476500" cy="2171701"/>
          </a:xfrm>
          <a:prstGeom prst="rect">
            <a:avLst/>
          </a:prstGeom>
          <a:noFill/>
        </p:spPr>
      </p:pic>
      <p:sp>
        <p:nvSpPr>
          <p:cNvPr id="5" name="TextBox 4"/>
          <p:cNvSpPr txBox="1"/>
          <p:nvPr/>
        </p:nvSpPr>
        <p:spPr>
          <a:xfrm>
            <a:off x="6488936" y="3212068"/>
            <a:ext cx="597664" cy="369332"/>
          </a:xfrm>
          <a:prstGeom prst="rect">
            <a:avLst/>
          </a:prstGeom>
          <a:noFill/>
        </p:spPr>
        <p:txBody>
          <a:bodyPr wrap="none" rtlCol="0">
            <a:spAutoFit/>
          </a:bodyPr>
          <a:lstStyle/>
          <a:p>
            <a:r>
              <a:rPr lang="en-US" b="1" dirty="0" smtClean="0"/>
              <a:t>Vein</a:t>
            </a:r>
            <a:endParaRPr lang="en-US" b="1" dirty="0"/>
          </a:p>
        </p:txBody>
      </p:sp>
    </p:spTree>
    <p:extLst>
      <p:ext uri="{BB962C8B-B14F-4D97-AF65-F5344CB8AC3E}">
        <p14:creationId xmlns:p14="http://schemas.microsoft.com/office/powerpoint/2010/main" val="27215462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Subcutaneous</a:t>
            </a:r>
            <a:endParaRPr lang="en-US" dirty="0"/>
          </a:p>
        </p:txBody>
      </p:sp>
      <p:sp>
        <p:nvSpPr>
          <p:cNvPr id="3" name="Content Placeholder 2"/>
          <p:cNvSpPr>
            <a:spLocks noGrp="1"/>
          </p:cNvSpPr>
          <p:nvPr>
            <p:ph idx="1"/>
          </p:nvPr>
        </p:nvSpPr>
        <p:spPr/>
        <p:txBody>
          <a:bodyPr/>
          <a:lstStyle/>
          <a:p>
            <a:r>
              <a:rPr lang="en-US" dirty="0" smtClean="0"/>
              <a:t>The loose skin on the side of the neck or behind the elbow or on the side of the animal.</a:t>
            </a:r>
            <a:endParaRPr lang="en-US"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442009"/>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8901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4038600"/>
            <a:ext cx="6196405" cy="3603812"/>
          </a:xfrm>
        </p:spPr>
        <p:txBody>
          <a:bodyPr/>
          <a:lstStyle/>
          <a:p>
            <a:r>
              <a:rPr lang="en-US" dirty="0" smtClean="0"/>
              <a:t>Start by making a “tent” with the skin and injecting the solution under the fold of the skin, parallel with the muscle.</a:t>
            </a:r>
          </a:p>
          <a:p>
            <a:r>
              <a:rPr lang="en-US" dirty="0" smtClean="0"/>
              <a:t>The medicine should be slowly injected.</a:t>
            </a:r>
          </a:p>
          <a:p>
            <a:r>
              <a:rPr lang="en-US" dirty="0" smtClean="0"/>
              <a:t>A ¾ or 1 inch needle should be used. </a:t>
            </a:r>
          </a:p>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6511" y="685800"/>
            <a:ext cx="38862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0774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Intradermal</a:t>
            </a:r>
            <a:r>
              <a:rPr lang="en-US" dirty="0" smtClean="0"/>
              <a:t> Injections</a:t>
            </a:r>
            <a:endParaRPr lang="en-US" dirty="0"/>
          </a:p>
        </p:txBody>
      </p:sp>
      <p:sp>
        <p:nvSpPr>
          <p:cNvPr id="4" name="Text Placeholder 3"/>
          <p:cNvSpPr>
            <a:spLocks noGrp="1"/>
          </p:cNvSpPr>
          <p:nvPr>
            <p:ph type="body" sz="half" idx="2"/>
          </p:nvPr>
        </p:nvSpPr>
        <p:spPr/>
        <p:txBody>
          <a:bodyPr/>
          <a:lstStyle/>
          <a:p>
            <a:r>
              <a:rPr lang="en-US" dirty="0" smtClean="0"/>
              <a:t>Sheep and Goats</a:t>
            </a:r>
            <a:endParaRPr lang="en-US" dirty="0"/>
          </a:p>
        </p:txBody>
      </p:sp>
      <p:pic>
        <p:nvPicPr>
          <p:cNvPr id="2150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8636" y="838200"/>
            <a:ext cx="2819400" cy="278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860" y="3675616"/>
            <a:ext cx="2270760" cy="259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7147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447800"/>
            <a:ext cx="6196405" cy="4275269"/>
          </a:xfrm>
        </p:spPr>
        <p:txBody>
          <a:bodyPr>
            <a:normAutofit/>
          </a:bodyPr>
          <a:lstStyle/>
          <a:p>
            <a:r>
              <a:rPr lang="en-US" sz="3200" dirty="0" smtClean="0"/>
              <a:t>Given directly into the skin.</a:t>
            </a:r>
            <a:endParaRPr lang="en-US" sz="3200" dirty="0"/>
          </a:p>
        </p:txBody>
      </p:sp>
      <p:pic>
        <p:nvPicPr>
          <p:cNvPr id="2048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
          <a:stretch/>
        </p:blipFill>
        <p:spPr bwMode="auto">
          <a:xfrm>
            <a:off x="2514600" y="2362200"/>
            <a:ext cx="3719690" cy="327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ipe(down)">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Procedures</a:t>
            </a:r>
            <a:endParaRPr lang="en-US" dirty="0"/>
          </a:p>
        </p:txBody>
      </p:sp>
      <p:sp>
        <p:nvSpPr>
          <p:cNvPr id="4" name="Text Placeholder 3"/>
          <p:cNvSpPr>
            <a:spLocks noGrp="1"/>
          </p:cNvSpPr>
          <p:nvPr>
            <p:ph type="body" sz="half" idx="2"/>
          </p:nvPr>
        </p:nvSpPr>
        <p:spPr/>
        <p:txBody>
          <a:bodyPr/>
          <a:lstStyle/>
          <a:p>
            <a:r>
              <a:rPr lang="en-US" dirty="0" smtClean="0"/>
              <a:t>Sheep and Goats</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914400"/>
            <a:ext cx="31877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9475" y="3581400"/>
            <a:ext cx="3298825"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9525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838200"/>
            <a:ext cx="6196405" cy="3603812"/>
          </a:xfrm>
        </p:spPr>
        <p:txBody>
          <a:bodyPr/>
          <a:lstStyle/>
          <a:p>
            <a:r>
              <a:rPr lang="en-US" dirty="0" smtClean="0"/>
              <a:t>Be careful not to inject yourself or others with the vaccine. </a:t>
            </a:r>
          </a:p>
          <a:p>
            <a:r>
              <a:rPr lang="en-US" dirty="0" smtClean="0"/>
              <a:t>Make sure all drugs are handled properly, given according to directions,  and that sterile needles and syringes are used.</a:t>
            </a:r>
          </a:p>
          <a:p>
            <a:r>
              <a:rPr lang="en-US" dirty="0" smtClean="0"/>
              <a:t>Be sure the animals are properly restrained for the procedures.</a:t>
            </a:r>
          </a:p>
          <a:p>
            <a:endParaRPr lang="en-US" dirty="0"/>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886200"/>
            <a:ext cx="3499338" cy="227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554"/>
                                        </p:tgtEl>
                                        <p:attrNameLst>
                                          <p:attrName>style.visibility</p:attrName>
                                        </p:attrNameLst>
                                      </p:cBhvr>
                                      <p:to>
                                        <p:strVal val="visible"/>
                                      </p:to>
                                    </p:set>
                                    <p:anim calcmode="lin" valueType="num">
                                      <p:cBhvr>
                                        <p:cTn id="28" dur="500" fill="hold"/>
                                        <p:tgtEl>
                                          <p:spTgt spid="23554"/>
                                        </p:tgtEl>
                                        <p:attrNameLst>
                                          <p:attrName>ppt_w</p:attrName>
                                        </p:attrNameLst>
                                      </p:cBhvr>
                                      <p:tavLst>
                                        <p:tav tm="0">
                                          <p:val>
                                            <p:fltVal val="0"/>
                                          </p:val>
                                        </p:tav>
                                        <p:tav tm="100000">
                                          <p:val>
                                            <p:strVal val="#ppt_w"/>
                                          </p:val>
                                        </p:tav>
                                      </p:tavLst>
                                    </p:anim>
                                    <p:anim calcmode="lin" valueType="num">
                                      <p:cBhvr>
                                        <p:cTn id="29" dur="500" fill="hold"/>
                                        <p:tgtEl>
                                          <p:spTgt spid="23554"/>
                                        </p:tgtEl>
                                        <p:attrNameLst>
                                          <p:attrName>ppt_h</p:attrName>
                                        </p:attrNameLst>
                                      </p:cBhvr>
                                      <p:tavLst>
                                        <p:tav tm="0">
                                          <p:val>
                                            <p:fltVal val="0"/>
                                          </p:val>
                                        </p:tav>
                                        <p:tav tm="100000">
                                          <p:val>
                                            <p:strVal val="#ppt_h"/>
                                          </p:val>
                                        </p:tav>
                                      </p:tavLst>
                                    </p:anim>
                                    <p:animEffect transition="in" filter="fade">
                                      <p:cBhvr>
                                        <p:cTn id="30"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go wrong?</a:t>
            </a:r>
            <a:endParaRPr lang="en-US" dirty="0"/>
          </a:p>
        </p:txBody>
      </p:sp>
      <p:sp>
        <p:nvSpPr>
          <p:cNvPr id="4" name="Text Placeholder 3"/>
          <p:cNvSpPr>
            <a:spLocks noGrp="1"/>
          </p:cNvSpPr>
          <p:nvPr>
            <p:ph type="body" sz="half" idx="2"/>
          </p:nvPr>
        </p:nvSpPr>
        <p:spPr/>
        <p:txBody>
          <a:bodyPr/>
          <a:lstStyle/>
          <a:p>
            <a:r>
              <a:rPr lang="en-US" dirty="0" smtClean="0"/>
              <a:t>Consequences of Poor Injection Techniques</a:t>
            </a:r>
            <a:endParaRPr lang="en-US" dirty="0"/>
          </a:p>
        </p:txBody>
      </p:sp>
      <p:pic>
        <p:nvPicPr>
          <p:cNvPr id="2050" name="Picture 2" descr="http://www.dbtacnorthwest.org/_public/site/files/BestCuriousCow.jpg"/>
          <p:cNvPicPr>
            <a:picLocks noChangeAspect="1" noChangeArrowheads="1"/>
          </p:cNvPicPr>
          <p:nvPr/>
        </p:nvPicPr>
        <p:blipFill>
          <a:blip r:embed="rId3" cstate="print"/>
          <a:srcRect/>
          <a:stretch>
            <a:fillRect/>
          </a:stretch>
        </p:blipFill>
        <p:spPr bwMode="auto">
          <a:xfrm>
            <a:off x="4724400" y="990600"/>
            <a:ext cx="3200400" cy="2144269"/>
          </a:xfrm>
          <a:prstGeom prst="rect">
            <a:avLst/>
          </a:prstGeom>
          <a:noFill/>
        </p:spPr>
      </p:pic>
      <p:sp>
        <p:nvSpPr>
          <p:cNvPr id="2052" name="AutoShape 4" descr="data:image/jpg;base64,/9j/4AAQSkZJRgABAQAAAQABAAD/2wCEAAkGBhQSERUUExQVFRUWFRUUGBgYGBUVGhgYFxcXGBcYHBcXHCYfFxojGRUYHy8gIycpLSwsFR4xNTAqNSYrLCkBCQoKDgwOGg8PGikcHBwpKSwpKSkpKSkpKSksKSkpKSkpKSkpLCkpKSkpKSwpKSkpKSwpKSwpLCkpLCwsLCksKf/AABEIALcBEwMBIgACEQEDEQH/xAAcAAAABwEBAAAAAAAAAAAAAAAAAQIDBAUGBwj/xABAEAACAQIEAwYDBQYFBAMBAAABAhEAAwQSITEFQVEGEyJhcYGRofAHMrHB0RQjQlJi4SRygpLxFRYzolNz0rL/xAAZAQADAQEBAAAAAAAAAAAAAAAAAQIDBAX/xAAhEQEBAAICAgMBAQEAAAAAAAAAAQIRAxIhMQQTQVEUof/aAAwDAQACEQMRAD8AxHF+A38Nict0Ky6eKS1tkYDxKxAJEH1UzUPi2ARSTbNsgk28tstoVCiYZdm1O+8+Vdk7V9n7WFwj2r+Iumzdu/u7lwd53FxvuEtuyEyrCNQZjQ1xvH4JsPeUZ7bNlVw9txcWdxBIGgjaOnWuazSandkex93EsqlbiJcNsC6FJVCS5XMoHiBCMBqsGNeVFcW82IFp7mcBsgYtcZSLII/hIdIRI1EgGDsavOAfapisMFRMmQMxCESPGcxUQRlEkkAaCY2pzi+NwvEIvtauYW9mFp3V07qWkq7FmDdVPkw10FVbKFB2oxAuKD+z3bTlrl25nmP3jmApYZiBEanrAkklvAX1/ZnUAhnypBHhYZs0hj/4rnhiRIYGPDzXguD375C2UW+ZUMq3A58Vw2xMNOWVmZIAgzVO1854YLKHIRCj7pbmPMn5eVTrwHRuxfCrd/AX7LsRdT/EWQ2ytDBwGUEwQRKkyAZjmYvAsQlh2AmUbO623BQoL1sDM7vDKSIGUBh4GJImsvwjtDes/duMiFTbbKdMjkllMgjczsddq6P2X7HnF2HxVnuf8QGW4ue5Ai7nyLlg2ycqHUkqS280Sbpx1rh2NW9bW4hVlYSCpDDXzGhqVUDhHDEw1lLKTlQQs6mPM86nA10Qx0KFCmAoURoi1AKoUjNUW7xJVMUrdHpNoU2l0GlijZDoUKFMBQoUKAFChQoAUKI1Vdo+0dnBWGv3yQilQYGYksQAAOZk0BaE1kuC/aThcVfu2LfezaZlLFG7s5dCc4kIJBjPExS+O9vbFiyrjMzXFDKkMjQwkFg0FPfWuQcR7QO6C3bC2bK/dtWxlUeZ/mbqxkmssuSRtx8GWbTfbPlxuGFyxeDLhSWdAp1z5Vzhuijy5muGE10nh92bOKB1X9mvFh6LI/8AYCub3Fowy7TY5cOmWhq1NuKLNR5xVsiC1GzU2TQoIVClRQpk9P8A2h3P2nh4ZbYZRcXvQyuWtLszFUkrlnUkHKJ0O1cOxfEUYFZYqhi0WYBlVQVtgiDmWOhmPIADuPDeK4rHYXEouWxfSRbZG/8AIBKy4H/jMplOVgR5CsAMHjbmJu3mwtu/cw/d27qqlm61xsrBWyhct2GWGbRlDERvWd802BxwEgquURoQWIYgmGk7z+W1W/A+LMcyr3JLZYW5bJAecudHUzacBpmRtHSouKxai6LWJV0s2r2fuWUq6Izp3tqZBQBQSOpE6Fiate1PZv8AZMS+RkNl4u2WQ5hkdS1sZXadiATJEHntUWamy03OG4A9izg3uA2sUWW2MubVQL10d5cXxNIVJnVTbnbNWX7Q4XB37N3E5Wt3muXMqZkQC3a7tWgfzKSRGmYgmI0E7BfaPYXh6YO9bvCAP3iuLmmbxkSQy+EuAusCAJFW3Z/F4U8KvG53bMt4si4hVIsi4+eyoc63JWTvJLEGBV+zcr/6bdhrmRsttoLQRDLB9c3OuvfZz2/sWMPcXEsUuNee5MMyv3gzFhAhfECD5msfxHi9rEWe8fDr+0ADxW2dTAUqG7tgbbLAQMJmF57jPXwPEEcsIlZ0nSZgZuhGh1jesu1npLovavt4b19DbJQW2bQ58p8RCN4WHijxa7EgaiZ2XA/tNw9yzmuvDo/dPlBYMYJFwQJCEKTrtBHLXjV3gl60LLOF7u5GS4jBk1P3S6ghTEGI0mY3FdGXscuC7vEX7qW1Kd2yIr5RcYZp8JPfFrgbV4gEARAFPDtvdVNunYPGJdQPbYOrCQymQeW9P1kezHaaznTC2zmVbSm3dBBW6ABmgL93KTEcoI0itFiceF6k+Vb78HoOIYgqsKYY7c/eKpUs3CdXLeog+0GnXxZY7mPcGncPaMyTp6+X96zt3Wk8Q5azgET7zUS8DOmn4/Hff8PSprN9aVEukHYn4fnSoiGuJyzp/wCx38yNz71Ks8fMb/Xq29VOPuGIBCjWDvy1O8Ez+FVRUW+ZLHmSdOsAUpdHrbc2uNLpm59PzqzV52rlt3irBSx5ep+FWnZL7QLVxxZmeXIkH0BmKuZpuH8dAFCkg0Ca1ZjmizVQcc7XW7EgEFh71g+K/aKXkSfT/is8uSRrjxZZenTMXxhLZ8TLEHMcyjLG2kzr+VYDtl9oVpoS0i3GRs6uwkK4BAZRsWEmDynTrWF4jxu5e3Yx02qtLAedc+XNb6d/F8L9yO4zGPcYu7EkmSSZJNRt6Fy5NOXL6Ya0b1yJg90h17xupWZyDmdpEVnJcq6c8seLFC7S4/uLAsKfHeCvdjlb3S2f8xGYjoq9ax3e605ica1x2dyWZiWLHck7moxNdsx1NPFzzuV3SrjUijowKaBChRkUVBBNChQoDtWK+zbF8Odbtq4l1Ya5eZgVtkoWhWIPeAFGOs/ePPSsfw/jfcY23iUN0AXRc7vPmkARlNxtTILjUHQ10rs79tFpwVxYEwWRlUiSNgRrlOm9c64txnD4jEPdt2hZW5m8BYlQ5P8A5NIjqVgjyNY3LXobdD7T3MNjLuG4hZAZ7Vi5fZGVZiw9ogXl3y5WuqDqJy+KBNQ+zuLtYpb1psPauv3918JbvFGAtucxtqyA5beYZgwGXxjkZrn/AA7jl7DYhb2HZBcUxIGZGVvvKU/lOkqI2BEETW4wPblbeDRb65boV7du9ZylRbLT+zsD4rbLJVdIhAyncVcylhxj+0nBcGl3Lh71xWRnS6mIQwHUOQqvaWCDk7sDcmDO5Fz2kPETg7JxWG/dwjByrG4VSci3GUkJpcIBaGPlJnUYkcIOJwwGRLGFtvenx+K5edO6QnVi4ZXuEHoNwTVnx37ScK7XrDXx3LIy94tk3QcykEA/dua6zG+kGZBZBXHLthrfdXDmQXRmWR4SBoSCD90NI16Gl8OxFhnVbgKqTLOkBh/kkwTPWtPgOyF7EZ/2RkuYXvb1lM93VQxtqbxVCFcwJyjWFIO4m2472LR8PexXe2XvgmO6WJCQmZrab3GFoeEAKvevuBUdC0ruz/AmuXXTCMHsHvQFNw27il0WZVSSM0ZSSCpgg8q7Xj+FJiLaITGR7dwRDAMmq6HcfiK4n9m3a0YW6Q6Ke8BUtIR1ILEwzwCpABieQjWtj9k+ATvsRcS8zgfu1tlpa0mYsiuV8NwlWWDrGUiarA4urHDVw9+5ktqqW1GTSWDvIuMCQIzgAmJk5iTqRSsRxDNoSSfIE1W/aB2r7m73SgEhRcfZQF2zMzGB0A3MVH4diheRXUyridvjM9Kmt5j4X2BeJ1JMQBM1coT9etVWBtbb/l8NquFtUFTF6/vHL6/CobsDJj5R+NT3sjp71BvQD9D/AJopxAvMu5Hx5e21U+PsSZDMD66H9av7qKeWvXn8ahYjDHaAZ25Bv0NI2E49ZuPbdNQxBEjwjbmY+cVjOEcMu/tNhBKi5dS3sJtvyM8hz0OsmuqY3BgQY1XUSJgEQR1jX1E9KYNhAwuQAyy28aqCRqNx68qcule3Rr/G7doAEyYrL9pu2hRCFME6aRp896xeK4tegnK2vMajXnmGh+NUONxDNv8AXrUZZ1px8EtHxHizXDJJ35n86r2xB6a0Mh6U7kaOQNYWvUwxmKLLnypbWyB9TTgB2p+41myufEvl2ItjW448l5f5mgeulPHG1HLy44zyXhbSWrZxF8kWkMebtErbX+owd9AATWF45xt8Vea4+kwFUbIi6KizsAPmSedPdoO0L4p9fBbWe7tjUIOeu5YxJPOqgV2YY9Y8bl5bnQoRRxR9KtiTR0eXcUDtNALZKZqVb1WOYpDWRMkwOVMjFHT4A/l+f96FAXN7CGYY66EBSCCf8wH11rUcA4Rhr1i5cvrfLW3VYtvbRYZSQdUZp0IPKszZxxtkAg7aExoNxBGlX/BuMW1Yi437u4MjcsuuhI/pb5TXLunhrflN/wCm8OnS1il8xiFPvDWoNLscDwcOqYjEJmG120l0AyCGm26aj057VFxeCNt4Oo3BBBDA7EEaEHqKJRUfZf16k+Lx5TcS27I5pC8QsMCI/eJiEJGu8ZuvWpWD+z+2Sgv43DG2pEqgvEwOmcAbxIP96rCh60NRzNH2D/BGrXsLgrdwXbOKv2TkKnucqgzIJl2YiUOUgaaTptQ4vwXBYggnE4tWVO7zZrbBl0AzKUAOgUeYQetZfvWiNfjRBz1+dH2058Fd4f7P1NwGzjLbCCpF22y+FlIP3WZdmOmlXHZrshjMBiu8s3Lb2pZCpuIGuWsxK6sIDaITPOYMVkrWLZSCJ06TV7w7tPcWFGY+UkD/AGifjpVY5sc/idU37Ruzl7G2+/NvumD2luqLlu5mtguAy5GP3S8GYmZGxq64Bwg2bYQRooPodhp0Aj4VV2+1BYhTBP8AKNRHPMdhtt5axWpwZk6bRHzq+22NxuM0s8MyoAT7e1C/xgAchv8AlVLxPFkvA2Ggqh4hxTceVG9HMNtC/aYgxvr9etSbfF7bjx6efSsWhzRrHoaXiEIXeG5VO19GtvrlEggr1Go9+lN99Igx+RrK9nO1Xj7ttQTBHQ1pcThgNPcf81TOzSPcujYz08XLpvuPmKpMeYBA5agcx1ipmPJiRoRoRvP6j9KqcZdkBp8uu+2tKnGNFyBoup/l0nzI2pq9h23uXLa+TFFOvz+FUvGuMP3rIpKBGZdNCSDBJ/IVTXsYW3JJ21pzj2r/AEXH03ai0o1vWxpM5x+Uz6CoeL49hUBPeNdPJUVgD6u4EewPvWILTQjSqnFijL5OdaHFds3Iiyi2v6pzv8ToOew51Q3r7OxZiWZjJJMknzPOkCjA/D8K0kk9MLlb7FRlYNGRv8f1px1lQemh+vremk1HyNHl3HuKWqzH9Wnv9R8aCDY9DBoBvoaWLepHX/kVer2NxBw4voqtbcBhDCRNw2xIO3igHXTMvWrzh/CcFbv2btxs9p8Pabu/vtndWt3VJ5G3dEweTr0pbXMfxisHZZicqkwCTHQCflFFds7t6VtbmPFmw6W7K22ZRZd9SxuWSSh/lUshBME7HrWMvCVkUS7GWPUyDRUqhRtKxwlw3GCEjX+ox76Va2rNlIBksBvJInyBG3vzrNlmBj6+NWtvBNCFjaysgcZXRoGujBT4W0+6azzx/iF/gePKo7p1VrWywWlDzKsZgSdV256VNsWUumLFwO3O2fDcH+nZv9JNY5rEEmBE7gmPTXWpCoAubpAnLmProdAOtZ9Y34ufPj9VomVgYIg+dDPUPhvax1It3lF5G0BckOk66PBJHkZirq2ti6JtXQD/ACXCqN57mCPMHXpUZYaehx/Ll9+EAhqTl6nap9zhjjlm8xDbf5dqQMIw/gPwNZ6dc5sb+opgbSaSbx8wPP8ASphssATAUDcsQB8TFKwaWrjAZ1bWDkAY/MhfnT1ryzz+RhigDiZAyhTB3O0jmI6aDzNdS7N8T7ywrfxd2Z65gIOn1vU7s92c4WqAlkuNEnvWAjSfuHKPkassVw/DhWbDBFAVkPdgZZ8JnTnymtsda9uDk5pnfEZ/iOKCqI1MflWVxeMludHxk3UJYEQJG+b105VlMTi7+cFgwk7hTz2jSN/xqfbWTUX+J4uLYIB8UbTt+lZu722YtCy0HSJPsKWnZq9dBzHJm5H70Hy5VdcC7ChNXMAzzif9XI+lVJE5Zfw32H4Xev3O8bwgktr6/L3rrdkAAK0EcjvVHhr6WVCrlAGwEVLTiOfafeNfMRVMcrsrjOEEZ13G48vbn51kscYkcm+X1+day/fMFTz0HOffrWNxdw5SpBlTv6EflSpOT8fuFsTdnfOQfUaflVfU7i7Tfuf/AGOP/Y1Ga2Nfl8RM+1dDnpuaXYWTHUGiS2TsKdtoFMk7chr8T9bUEaC/n8taV59CD7Hf56U6yeIwOjfP+9EbREdDIHmCTB+IoBKp+OU+h5/jU2/wm9ZC99bdBcXOhZSoddNVOxEEbdacw+NtIulrvHZGBNw+HW2V0QbMhMhp3Uabir3F8dOJ4ZatMBmwrCG5lD4SPQBl9cm9K1UkZbAWszBZUHMILTHvGsEwKsBj1VEC2QtxWZ2uZmOdXBItlNhBkaVWq2V9NOnry/L4VP4njEZmZdiNh/CTFxR/pYsvoKdEWvZQ2bim1dumzmcKCGKB1fTKdcpAcW2II2Bq64DhkW0cwDNYuo7MYP8Ah8TNm7A2At4gKwI/mrA8mAjaRPx/CpXCMS4YKhUd6pw7Z5CxcIAJy6gAwfVdjS0fZuu11+wSz3Li57llXgNJGIsHIVKrqM6EgSOVYnib2M5GHLlN5cAHWOUmIM/KoF21luMp01Kmesx+Io8JgbjGVRiOZCmPjsPjSmOhlnswxIMUKl3cNBIJWf8AMp+YNCrQQGkksTPXanLWKAIjYGZiY9BUZr566/L/AJptCdf1AqdbJorJVpbMVnyBzdZjnJ5UdpFzMFczroEYn4Lt79Kpbd5wYGbWNCNZO0ep+Nd54f2Bw9u1aa6rteCpLd7cBLlYI8J2kkRWfQ5HGcVh8rhQSTOWSCpkwNc2o3+VP43CNIIWWjKRJIZo++p0kR+Fdb/7Rwl67L2czCIYPcG22zULvZnDtoyB8p1Bu4owQZOoPJRp50rvw1nH2nhzvhnEbNi2QPDcgzIdiCQRuq7GTVLi+KguCuaBE+Jt9Tv8q7EOw/Djr+zAzP8A85J0n+bpWG+0vszYsnC/stgJ3i3iQocE5TbiQxkRJ+NTjx4y7RcbGLa8CZaT7a8/rWl4TiTKd4AkQNNNaZxNhlYhgVKxplbYjr7VG7kTqdNNSG/Dc1p0liGit9oHjLbyqYAkuCfTeIrsfYMluHqbkE3C50IIgHKDIMfwmuE4RIOlwDbYAEzyAILN8Peu4cBuZMBYiVlJgxPiZidBtvtUfVjj5kaYeyOJ8PtoOqrqFgAddgNdayXHsaWcaSwhueka8ttjVrxniZ6EnyOkfX51ksZfznVoGYCI0MyNSPMDU7A1OnXjktv+pgMxYSQM0eu2s7k+9OXuNkxrlEeuuun/ACazn7QQgBZpK6jeAuYAT1gho/qFRbuIHIEjSJIOsTlI9jr1BqpCt21GG4uN2O8CCNB7jarixx4L0jyJPzmKwNu+NSZGg1B0+H8PrqPTenP25iPBPmCZBH5ihDo7dolI11j651VY++Td/wA0GNedUHCLLPHIdBsKvblmbqDzUfn+FTScq4jbPeMCNQxB311PX2HtSCdoEyvn8IG+oruPaT7NbONJuWO7s3ySxJBCXCdZOWYY8yBrNct452NxOBuBb9ohZKi4AWtsG2IeI3jQ61vMmNxrPFGIMg7COXtFB10Ig6gH3+iamtbgD0/D/k02wmPMR9fGq2SMGHhJG4K+/KjuYkm2qZV8GZgQPEdRIJ5gZdOkmhctkgAAk6HQSflTj4Zhqwy684B1HQ6/KgkceXJp9jT1t2VSoYgEkEDmOh+udJURSif1oI3fGgP19fpQykz5j5/80tjoeo1pkXSR6UgcVNtdvoUSgDQc/wAtabJ38/y1oXTqD9aUwnXeLsSXAUEnVgoLE8yWeTv0ik4zGi5aXMzM4JnMxMqdtI3Bnn0qCBuKB2oBS3RFCm5oqQabCYC3ctI0S0qhmABECFy7jfU6mo3/AG5cZ2VFgeKNdwPMnpyrU9orBtX7gYFIuRDZZ3JzHKoBmJkCmeDcZVwyqDIAJPy5HrWfa1pqaZjDWbovIbYZ7isHUEZ5NsgiQTtpzrof/emPuhVzWlbu2uPNpPDBUaZpjcj2rP8AALofF5gAp7t/DsdYH50eBvRcxzTrkuDnoJjT4UrlfSphNJi9t8eVvXLd63+7KDSxaJfNpocvKkW+2HEmw1y8cWylGChFtWhOo55NN+VUmCQDB34ZjNy0DpBHWJ8qesFf2C/GYjvUBmJkZBoRyqtp0nWu1OLe0rXcXf8AE0EZ8oPigD92Adqj8Vvvcxq57lxkVWADXHuMsqxMBiSAco26VXq/+GQroM531/iNPYp5xyxv4R7QSdajd7HL+IHaPW+YE+FfKAJXrtpULDWwfDME8+QHQiPnVl2rsRfUEmTbWNNdS/T2FVVgZRJGYgAgGYE/xekbecVpPTLK6q54WEQqJKHTNC+IxuAxO0czoNNNa6guODWgqZWAkCCGAXU+ugE1yhFNxpAIzeHYwSRoZ67fCtxw+8tu3bRVMjxMyrma43Ni06D+kaR1rO5NMMvwzxC8DO8AehIB+UkgfHzrOY69BA0iBI2kkltefMCtpxLhocFgN4nasxjOHgbjypSt/ajxGPJcnfz9529fyorLEzOkj5ggj8PnTmIsQdKVZtH8qvZaO2LOs86s8LhZ5RUawgET+NWNl4qbQtrPgUR9e1SbN05wx+tKrVuaa7CpQP7sH1qaG64RjuXwq/s44MCrgEEQQdQR5g6GsBgMbGvp+laSzi8wDDlQWlF2t+yizdU3MHFpwCe6n92++xJ/dnX09K4zi8O1slHBVkYqwOhBHIivSFjHciaxn2ldjv2tDfsLN9BLKN7iLqYHN1HuRp0rXHJnY4ybxAMEidNCR6bHWm7lzMS0ROv60d0Rp9aaflTIO/kZ+NaMzts+L1pcfpTM7U8XHUciPzpAlht8KYQakU9duCDr5j1+hTNzQyKCH9fD+1Hl8J8jQJ3+NHnjf6+hQZCnY+x/KjI1pOXlS8vlTI3FFTxXyoUg3nGLhxCo9y41wumbO2rERlUnQaRygVX9n8IB3hn+HLuNAWgb+9WXcRbtidrKfgf0qJw99GP+X8ZrDenR12i9jwf2ppiBbaD5Fhz9BR8LUkY8n+R//wCzUrsoB3tw8xbHzNRuGNFrF+aCfdmNK3dPWpEHAj/B34/+e3+BqdhFVsI6EgBrgJ9DHPltUHAj/BX/AP77X4GpGCc/sznYg6H2Ovyqsixk/wCBiLSiyq24yhup3nX51OtYYNjVbfQg+w/OYqpw9z9wpOs3OvVj+tW6D/EptqSv/q1RfacZs1xvh6OwYnKwXQllAnM0SDrv08qruDsqJnm2Lmy52AIAiCBPKCepmtZgexpx94E3O6RAQzZVbSTCrm3fbyA1PIHSJ9kmCtgFr2JIE6d5bE/7bYI+NVjZ180s8LcnM7uctqrwuubxEGSJcMEAAJ5/OnMDi7ga4jErFt5ABnwATqREgDzrs/Buxi4a2623ZgXLr3uV2UZQAmY65ZBPL7x0qk7RYnD34tnKzixcZWYE5HB8RAnRSoIIjUAHlVbx0JhZWU4Dx4aIQRmBaDqQP5jzHQDnU/HqDrEj6NZLALBJD5meSYBkZSBk0+7rvptpvV/wLFE3Sl4iCDk3HikZV13kEnzg+5Yczm9bV1+wJOnQe81ES3+f9vxrT4zhBU9dZnyE/qKqnwJGkGRyqdrQktn6+dSsOKet4JukaiJ0196k3sDlBKnUEgjoeftStNGuXeQ96sLVzwD63qpLa7VKsYnQ+9ILPCX+XUflV5wjHwYmsrhruvvUzD4uG+FMNyj5qkI5Gs1n8FxGfzqf+2+dOJrmf2rdne6xAv218F+SwAgLdEZttsw8XrmrDG2ZHpXcu0+CXEYZkYTswjQhk13/AMsj3rCf9rW+hPq5/Wr76R02xZsnXfkaLuPLnW1/7Zt/yj3Y/wD6oDgFobrb9z+po+wdGJ7ryorlvwz0MVuxwW0P4bfwU0ocPXll9goo+wfWwAUmNqMYblv7Gt9+xqOY+VH+yp/MPjR3H1sKuFbof9ppxcA5/gY/6a2/cIOYpJK/QP6Ud6OjGjhdz+RvgP1oVsCR9A/pQpdqOs/pd+8ACP5VC/BR/eq61ei0484n0X+9XHAuJ4dGuNfRn1MLlVgJgHRjFanh3B+HYxSwRlEyQrsgnciBpy5Vk3/WO7GcOu3jfFq2zmFGkdDuTAHLerbA/ZjjFs3VK2g9xQP/ACqdVk8tBqa6JYu27dsW8OqpbXYKMo/ufM60qwskksR70Wk5hxH7NsZbw7JbsZyXViLZQ7Df70mmOFdh8f3LIcLcUk/x5E2n+ZvOuvPiQo3mo1ziIPOq3bCniuKjgL2mt2cXOGBuEF2EqDrlM7MubLJHImrnE9nL9u9mdDkQF+8ALW2EEDLcXTWefSujXeIodCy6akEKw6bN6VkO0f2h93mSw+YgfeIBCj+kAR7xS1aUmjPZZkW4LjSHF1UU7rlY+LTmTtvWovcLvS73zaIOYi0veBgf4QzqQsAxIA95rn3D7nfLmuMznwtJZjrJ67QRVisRALRvEtHvJ1o6rt8rLi3ay6rlAYRkGVlIIDZgtxTLHUdOjSayZW4X0HiFu9bz6nUvdC+IafdI1HUVb5gNh+Ao0YnYe5JqtIqvweBZQAVQkCCSxPyipNvDsCGHdgqQVEZVzDaT0/WpoU0i4dK1vJlZplOLGXadiuJMLaszYZbnK2puXiSd5gZY36DTUnameBdqVS86XrQN66DluaZAInKEgBdB94dBVVdxSrvp8qpuJY057dy0Za20ge4PPfaPeoW1+Ixhe2LhdVvfwqDGUg6QNz1JjnUvsdh++uXu+AJNnkTvnHiAiA3nWXHE7kEW0UZh98gll8ljT41fdk8YbeIXMdGDIfU6j5j50rDlQeMcKNpyNxOlVaCCa3fG7IMg1kMXhCpqFGrDflT2bX0P1+NR7dShqaAmYHEkMR1qxOK13qkU61M7z5/X5U4F2t7MjD+k/IfpWOFodD/uNX+DxMH31/Oq7FYbK7DkDp6cvlThIPdjof8AcaJlH8p/3GpeSkNbpkhGz5t8f7UX7P5t8amG3Rd3QEI4cf1fE0X7KP6viamslNsvlTShHCr0P+40g4Reh+JqcbdINujZIJwi/wBX17UKnZKFGy0q7t7flLbe/wBGrzslimW7YAE58wI6eEkt7RWSuX5bTofr51veyPDAltcSzKMqMEU766Fmj3AXc6nQVNmo1l8tHiLqjZo96jL2kkHKQQOZP18KyvazibhBBKyJgDkdp9elUFzGsbK5QFacu+pAA1PQnXSomB3Jtsd2rygnOPxFI4HxU31dnZso2jSZn8IrAnEFrZBbN4ln7vQ6CNhWg7HXbgW73YGYIXAOsEQCYI6Gq66hSlXu04ZgttSUYsSQJZtCQPasvjCAzAfxfrSrt+QN/SfrSlXME1xgUWfPl8quI9rPg2KKpCgTttJMazuOtOXuKYkE+DT/ACMaf4VwZk++QZ8quLOEA5UlmOH3XZQXXKenSpwBpQUUqKDFFJezS4pQWgIbcMQ7ifWTRrw+2NlHwqXQy0Ej90OlALB03BmnStJK0Bfm/wB7bVucEH1FU+LtZgancJYlGUn7viA6zoRSMba1NTTZprcGhau6n6+tqfxQ11qA+hoCWz71IR5HtVfZf51IQwKYSbOJj5GpF25mIPkPlVQHM1ZJMD0oIqkmjz0gmmZJFI5c/nSzRH1oIgmk04y0lh1FBG8lJYRRlvX4aUmf1oLQfX1rQos3r8DQoJiHfWBE/wBq6Nw2yW4dbbTQ2xp170ZufTT3rHWuCnfStDwvH3bFo2kykE7vJyjeFXaZk69aMtWDHwru16MLwB6T+MCqQKdhrvpvvWnu4c3IznNHUD8aVbwYGwFOXQs3WctcMuNsIE84Hyq/7PYa7h7hcFWkFSsaH1O8THrFSlt05mApXyqSRGXhNvMWyqCSTAmBPIA7DyqbbsCI2o0ApwNQY1WlhaINRTQZylBqQPrlSs1AKn2pOafL1oFhoOv1yoedAJnWlZ/Oiy7be1EdPr3oBc/WtIzUU8qGU0A7bukHQmfKrfEYVwiFwQSDvofhVMpj41pMLiu8swxGmwHIfmaCY/iSw1VtyrritqqZqkyVMH41KVqiFacV9KYTcLZBOpjSpF0wd+lU2HxLBverXEYiTsNqZAX86RcekF560TPQNlhqVmpnNRF/ragtniaQfremnbbf6+VJnzigbPQJ50TxTRaiL0FsvMKFIz0KZAFilihQpJKmktdoUKFGmvztQtjXzoUKDTFafr1pxDQoUGcU0oGaFCgxq08h9bUc67/KhQoMa0OVChSAy1JzfX96FCmBc/rlSmfr6UKFICFT+E48ghRqGIHuYoUKdJC4sWGYHlrVEb4JiIMxQoUjWHDuGhjLaijxeFyMV9/Y6iioVM9hVgeL1NTbvPyoUKtNNlj6UgN6ihQoIYajz/KhQoTsM1ExoUKYFmoKfOhQpgkuKFChTJ//2Q=="/>
          <p:cNvSpPr>
            <a:spLocks noChangeAspect="1" noChangeArrowheads="1"/>
          </p:cNvSpPr>
          <p:nvPr/>
        </p:nvSpPr>
        <p:spPr bwMode="auto">
          <a:xfrm>
            <a:off x="106363"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jpg;base64,/9j/4AAQSkZJRgABAQAAAQABAAD/2wCEAAkGBhQSERUUExQVFRUWFRUUGBgYGBUVGhgYFxcXGBcYHBcXHCYfFxojGRUYHy8gIycpLSwsFR4xNTAqNSYrLCkBCQoKDgwOGg8PGikcHBwpKSwpKSkpKSkpKSksKSkpKSkpKSkpLCkpKSkpKSwpKSkpKSwpKSwpLCkpLCwsLCksKf/AABEIALcBEwMBIgACEQEDEQH/xAAcAAAABwEBAAAAAAAAAAAAAAAAAQIDBAUGBwj/xABAEAACAQIEAwYDBQYFBAMBAAABAhEAAwQSITEFQVEGEyJhcYGRofAHMrHB0RQjQlJi4SRygpLxFRYzolNz0rL/xAAZAQADAQEBAAAAAAAAAAAAAAAAAQIDBAX/xAAhEQEBAAICAgMBAQEAAAAAAAAAAQIRAxIhMQQTQVEUof/aAAwDAQACEQMRAD8AxHF+A38Nict0Ky6eKS1tkYDxKxAJEH1UzUPi2ARSTbNsgk28tstoVCiYZdm1O+8+Vdk7V9n7WFwj2r+Iumzdu/u7lwd53FxvuEtuyEyrCNQZjQ1xvH4JsPeUZ7bNlVw9txcWdxBIGgjaOnWuazSandkex93EsqlbiJcNsC6FJVCS5XMoHiBCMBqsGNeVFcW82IFp7mcBsgYtcZSLII/hIdIRI1EgGDsavOAfapisMFRMmQMxCESPGcxUQRlEkkAaCY2pzi+NwvEIvtauYW9mFp3V07qWkq7FmDdVPkw10FVbKFB2oxAuKD+z3bTlrl25nmP3jmApYZiBEanrAkklvAX1/ZnUAhnypBHhYZs0hj/4rnhiRIYGPDzXguD375C2UW+ZUMq3A58Vw2xMNOWVmZIAgzVO1854YLKHIRCj7pbmPMn5eVTrwHRuxfCrd/AX7LsRdT/EWQ2ytDBwGUEwQRKkyAZjmYvAsQlh2AmUbO623BQoL1sDM7vDKSIGUBh4GJImsvwjtDes/duMiFTbbKdMjkllMgjczsddq6P2X7HnF2HxVnuf8QGW4ue5Ai7nyLlg2ycqHUkqS280Sbpx1rh2NW9bW4hVlYSCpDDXzGhqVUDhHDEw1lLKTlQQs6mPM86nA10Qx0KFCmAoURoi1AKoUjNUW7xJVMUrdHpNoU2l0GlijZDoUKFMBQoUKAFChQoAUKI1Vdo+0dnBWGv3yQilQYGYksQAAOZk0BaE1kuC/aThcVfu2LfezaZlLFG7s5dCc4kIJBjPExS+O9vbFiyrjMzXFDKkMjQwkFg0FPfWuQcR7QO6C3bC2bK/dtWxlUeZ/mbqxkmssuSRtx8GWbTfbPlxuGFyxeDLhSWdAp1z5Vzhuijy5muGE10nh92bOKB1X9mvFh6LI/8AYCub3Fowy7TY5cOmWhq1NuKLNR5xVsiC1GzU2TQoIVClRQpk9P8A2h3P2nh4ZbYZRcXvQyuWtLszFUkrlnUkHKJ0O1cOxfEUYFZYqhi0WYBlVQVtgiDmWOhmPIADuPDeK4rHYXEouWxfSRbZG/8AIBKy4H/jMplOVgR5CsAMHjbmJu3mwtu/cw/d27qqlm61xsrBWyhct2GWGbRlDERvWd802BxwEgquURoQWIYgmGk7z+W1W/A+LMcyr3JLZYW5bJAecudHUzacBpmRtHSouKxai6LWJV0s2r2fuWUq6Izp3tqZBQBQSOpE6Fiate1PZv8AZMS+RkNl4u2WQ5hkdS1sZXadiATJEHntUWamy03OG4A9izg3uA2sUWW2MubVQL10d5cXxNIVJnVTbnbNWX7Q4XB37N3E5Wt3muXMqZkQC3a7tWgfzKSRGmYgmI0E7BfaPYXh6YO9bvCAP3iuLmmbxkSQy+EuAusCAJFW3Z/F4U8KvG53bMt4si4hVIsi4+eyoc63JWTvJLEGBV+zcr/6bdhrmRsttoLQRDLB9c3OuvfZz2/sWMPcXEsUuNee5MMyv3gzFhAhfECD5msfxHi9rEWe8fDr+0ADxW2dTAUqG7tgbbLAQMJmF57jPXwPEEcsIlZ0nSZgZuhGh1jesu1npLovavt4b19DbJQW2bQ58p8RCN4WHijxa7EgaiZ2XA/tNw9yzmuvDo/dPlBYMYJFwQJCEKTrtBHLXjV3gl60LLOF7u5GS4jBk1P3S6ghTEGI0mY3FdGXscuC7vEX7qW1Kd2yIr5RcYZp8JPfFrgbV4gEARAFPDtvdVNunYPGJdQPbYOrCQymQeW9P1kezHaaznTC2zmVbSm3dBBW6ABmgL93KTEcoI0itFiceF6k+Vb78HoOIYgqsKYY7c/eKpUs3CdXLeog+0GnXxZY7mPcGncPaMyTp6+X96zt3Wk8Q5azgET7zUS8DOmn4/Hff8PSprN9aVEukHYn4fnSoiGuJyzp/wCx38yNz71Ks8fMb/Xq29VOPuGIBCjWDvy1O8Ez+FVRUW+ZLHmSdOsAUpdHrbc2uNLpm59PzqzV52rlt3irBSx5ep+FWnZL7QLVxxZmeXIkH0BmKuZpuH8dAFCkg0Ca1ZjmizVQcc7XW7EgEFh71g+K/aKXkSfT/is8uSRrjxZZenTMXxhLZ8TLEHMcyjLG2kzr+VYDtl9oVpoS0i3GRs6uwkK4BAZRsWEmDynTrWF4jxu5e3Yx02qtLAedc+XNb6d/F8L9yO4zGPcYu7EkmSSZJNRt6Fy5NOXL6Ya0b1yJg90h17xupWZyDmdpEVnJcq6c8seLFC7S4/uLAsKfHeCvdjlb3S2f8xGYjoq9ax3e605ica1x2dyWZiWLHck7moxNdsx1NPFzzuV3SrjUijowKaBChRkUVBBNChQoDtWK+zbF8Odbtq4l1Ya5eZgVtkoWhWIPeAFGOs/ePPSsfw/jfcY23iUN0AXRc7vPmkARlNxtTILjUHQ10rs79tFpwVxYEwWRlUiSNgRrlOm9c64txnD4jEPdt2hZW5m8BYlQ5P8A5NIjqVgjyNY3LXobdD7T3MNjLuG4hZAZ7Vi5fZGVZiw9ogXl3y5WuqDqJy+KBNQ+zuLtYpb1psPauv3918JbvFGAtucxtqyA5beYZgwGXxjkZrn/AA7jl7DYhb2HZBcUxIGZGVvvKU/lOkqI2BEETW4wPblbeDRb65boV7du9ZylRbLT+zsD4rbLJVdIhAyncVcylhxj+0nBcGl3Lh71xWRnS6mIQwHUOQqvaWCDk7sDcmDO5Fz2kPETg7JxWG/dwjByrG4VSci3GUkJpcIBaGPlJnUYkcIOJwwGRLGFtvenx+K5edO6QnVi4ZXuEHoNwTVnx37ScK7XrDXx3LIy94tk3QcykEA/dua6zG+kGZBZBXHLthrfdXDmQXRmWR4SBoSCD90NI16Gl8OxFhnVbgKqTLOkBh/kkwTPWtPgOyF7EZ/2RkuYXvb1lM93VQxtqbxVCFcwJyjWFIO4m2472LR8PexXe2XvgmO6WJCQmZrab3GFoeEAKvevuBUdC0ruz/AmuXXTCMHsHvQFNw27il0WZVSSM0ZSSCpgg8q7Xj+FJiLaITGR7dwRDAMmq6HcfiK4n9m3a0YW6Q6Ke8BUtIR1ILEwzwCpABieQjWtj9k+ATvsRcS8zgfu1tlpa0mYsiuV8NwlWWDrGUiarA4urHDVw9+5ktqqW1GTSWDvIuMCQIzgAmJk5iTqRSsRxDNoSSfIE1W/aB2r7m73SgEhRcfZQF2zMzGB0A3MVH4diheRXUyridvjM9Kmt5j4X2BeJ1JMQBM1coT9etVWBtbb/l8NquFtUFTF6/vHL6/CobsDJj5R+NT3sjp71BvQD9D/AJopxAvMu5Hx5e21U+PsSZDMD66H9av7qKeWvXn8ahYjDHaAZ25Bv0NI2E49ZuPbdNQxBEjwjbmY+cVjOEcMu/tNhBKi5dS3sJtvyM8hz0OsmuqY3BgQY1XUSJgEQR1jX1E9KYNhAwuQAyy28aqCRqNx68qcule3Rr/G7doAEyYrL9pu2hRCFME6aRp896xeK4tegnK2vMajXnmGh+NUONxDNv8AXrUZZ1px8EtHxHizXDJJ35n86r2xB6a0Mh6U7kaOQNYWvUwxmKLLnypbWyB9TTgB2p+41myufEvl2ItjW448l5f5mgeulPHG1HLy44zyXhbSWrZxF8kWkMebtErbX+owd9AATWF45xt8Vea4+kwFUbIi6KizsAPmSedPdoO0L4p9fBbWe7tjUIOeu5YxJPOqgV2YY9Y8bl5bnQoRRxR9KtiTR0eXcUDtNALZKZqVb1WOYpDWRMkwOVMjFHT4A/l+f96FAXN7CGYY66EBSCCf8wH11rUcA4Rhr1i5cvrfLW3VYtvbRYZSQdUZp0IPKszZxxtkAg7aExoNxBGlX/BuMW1Yi437u4MjcsuuhI/pb5TXLunhrflN/wCm8OnS1il8xiFPvDWoNLscDwcOqYjEJmG120l0AyCGm26aj057VFxeCNt4Oo3BBBDA7EEaEHqKJRUfZf16k+Lx5TcS27I5pC8QsMCI/eJiEJGu8ZuvWpWD+z+2Sgv43DG2pEqgvEwOmcAbxIP96rCh60NRzNH2D/BGrXsLgrdwXbOKv2TkKnucqgzIJl2YiUOUgaaTptQ4vwXBYggnE4tWVO7zZrbBl0AzKUAOgUeYQetZfvWiNfjRBz1+dH2058Fd4f7P1NwGzjLbCCpF22y+FlIP3WZdmOmlXHZrshjMBiu8s3Lb2pZCpuIGuWsxK6sIDaITPOYMVkrWLZSCJ06TV7w7tPcWFGY+UkD/AGifjpVY5sc/idU37Ruzl7G2+/NvumD2luqLlu5mtguAy5GP3S8GYmZGxq64Bwg2bYQRooPodhp0Aj4VV2+1BYhTBP8AKNRHPMdhtt5axWpwZk6bRHzq+22NxuM0s8MyoAT7e1C/xgAchv8AlVLxPFkvA2Ggqh4hxTceVG9HMNtC/aYgxvr9etSbfF7bjx6efSsWhzRrHoaXiEIXeG5VO19GtvrlEggr1Go9+lN99Igx+RrK9nO1Xj7ttQTBHQ1pcThgNPcf81TOzSPcujYz08XLpvuPmKpMeYBA5agcx1ipmPJiRoRoRvP6j9KqcZdkBp8uu+2tKnGNFyBoup/l0nzI2pq9h23uXLa+TFFOvz+FUvGuMP3rIpKBGZdNCSDBJ/IVTXsYW3JJ21pzj2r/AEXH03ai0o1vWxpM5x+Uz6CoeL49hUBPeNdPJUVgD6u4EewPvWILTQjSqnFijL5OdaHFds3Iiyi2v6pzv8ToOew51Q3r7OxZiWZjJJMknzPOkCjA/D8K0kk9MLlb7FRlYNGRv8f1px1lQemh+vremk1HyNHl3HuKWqzH9Wnv9R8aCDY9DBoBvoaWLepHX/kVer2NxBw4voqtbcBhDCRNw2xIO3igHXTMvWrzh/CcFbv2btxs9p8Pabu/vtndWt3VJ5G3dEweTr0pbXMfxisHZZicqkwCTHQCflFFds7t6VtbmPFmw6W7K22ZRZd9SxuWSSh/lUshBME7HrWMvCVkUS7GWPUyDRUqhRtKxwlw3GCEjX+ox76Va2rNlIBksBvJInyBG3vzrNlmBj6+NWtvBNCFjaysgcZXRoGujBT4W0+6azzx/iF/gePKo7p1VrWywWlDzKsZgSdV256VNsWUumLFwO3O2fDcH+nZv9JNY5rEEmBE7gmPTXWpCoAubpAnLmProdAOtZ9Y34ufPj9VomVgYIg+dDPUPhvax1It3lF5G0BckOk66PBJHkZirq2ti6JtXQD/ACXCqN57mCPMHXpUZYaehx/Ll9+EAhqTl6nap9zhjjlm8xDbf5dqQMIw/gPwNZ6dc5sb+opgbSaSbx8wPP8ASphssATAUDcsQB8TFKwaWrjAZ1bWDkAY/MhfnT1ryzz+RhigDiZAyhTB3O0jmI6aDzNdS7N8T7ywrfxd2Z65gIOn1vU7s92c4WqAlkuNEnvWAjSfuHKPkassVw/DhWbDBFAVkPdgZZ8JnTnymtsda9uDk5pnfEZ/iOKCqI1MflWVxeMludHxk3UJYEQJG+b105VlMTi7+cFgwk7hTz2jSN/xqfbWTUX+J4uLYIB8UbTt+lZu722YtCy0HSJPsKWnZq9dBzHJm5H70Hy5VdcC7ChNXMAzzif9XI+lVJE5Zfw32H4Xev3O8bwgktr6/L3rrdkAAK0EcjvVHhr6WVCrlAGwEVLTiOfafeNfMRVMcrsrjOEEZ13G48vbn51kscYkcm+X1+day/fMFTz0HOffrWNxdw5SpBlTv6EflSpOT8fuFsTdnfOQfUaflVfU7i7Tfuf/AGOP/Y1Ga2Nfl8RM+1dDnpuaXYWTHUGiS2TsKdtoFMk7chr8T9bUEaC/n8taV59CD7Hf56U6yeIwOjfP+9EbREdDIHmCTB+IoBKp+OU+h5/jU2/wm9ZC99bdBcXOhZSoddNVOxEEbdacw+NtIulrvHZGBNw+HW2V0QbMhMhp3Uabir3F8dOJ4ZatMBmwrCG5lD4SPQBl9cm9K1UkZbAWszBZUHMILTHvGsEwKsBj1VEC2QtxWZ2uZmOdXBItlNhBkaVWq2V9NOnry/L4VP4njEZmZdiNh/CTFxR/pYsvoKdEWvZQ2bim1dumzmcKCGKB1fTKdcpAcW2II2Bq64DhkW0cwDNYuo7MYP8Ah8TNm7A2At4gKwI/mrA8mAjaRPx/CpXCMS4YKhUd6pw7Z5CxcIAJy6gAwfVdjS0fZuu11+wSz3Li57llXgNJGIsHIVKrqM6EgSOVYnib2M5GHLlN5cAHWOUmIM/KoF21luMp01Kmesx+Io8JgbjGVRiOZCmPjsPjSmOhlnswxIMUKl3cNBIJWf8AMp+YNCrQQGkksTPXanLWKAIjYGZiY9BUZr566/L/AJptCdf1AqdbJorJVpbMVnyBzdZjnJ5UdpFzMFczroEYn4Lt79Kpbd5wYGbWNCNZO0ep+Nd54f2Bw9u1aa6rteCpLd7cBLlYI8J2kkRWfQ5HGcVh8rhQSTOWSCpkwNc2o3+VP43CNIIWWjKRJIZo++p0kR+Fdb/7Rwl67L2czCIYPcG22zULvZnDtoyB8p1Bu4owQZOoPJRp50rvw1nH2nhzvhnEbNi2QPDcgzIdiCQRuq7GTVLi+KguCuaBE+Jt9Tv8q7EOw/Djr+zAzP8A85J0n+bpWG+0vszYsnC/stgJ3i3iQocE5TbiQxkRJ+NTjx4y7RcbGLa8CZaT7a8/rWl4TiTKd4AkQNNNaZxNhlYhgVKxplbYjr7VG7kTqdNNSG/Dc1p0liGit9oHjLbyqYAkuCfTeIrsfYMluHqbkE3C50IIgHKDIMfwmuE4RIOlwDbYAEzyAILN8Peu4cBuZMBYiVlJgxPiZidBtvtUfVjj5kaYeyOJ8PtoOqrqFgAddgNdayXHsaWcaSwhueka8ttjVrxniZ6EnyOkfX51ksZfznVoGYCI0MyNSPMDU7A1OnXjktv+pgMxYSQM0eu2s7k+9OXuNkxrlEeuuun/ACazn7QQgBZpK6jeAuYAT1gho/qFRbuIHIEjSJIOsTlI9jr1BqpCt21GG4uN2O8CCNB7jarixx4L0jyJPzmKwNu+NSZGg1B0+H8PrqPTenP25iPBPmCZBH5ihDo7dolI11j651VY++Td/wA0GNedUHCLLPHIdBsKvblmbqDzUfn+FTScq4jbPeMCNQxB311PX2HtSCdoEyvn8IG+oruPaT7NbONJuWO7s3ySxJBCXCdZOWYY8yBrNct452NxOBuBb9ohZKi4AWtsG2IeI3jQ61vMmNxrPFGIMg7COXtFB10Ig6gH3+iamtbgD0/D/k02wmPMR9fGq2SMGHhJG4K+/KjuYkm2qZV8GZgQPEdRIJ5gZdOkmhctkgAAk6HQSflTj4Zhqwy684B1HQ6/KgkceXJp9jT1t2VSoYgEkEDmOh+udJURSif1oI3fGgP19fpQykz5j5/80tjoeo1pkXSR6UgcVNtdvoUSgDQc/wAtabJ38/y1oXTqD9aUwnXeLsSXAUEnVgoLE8yWeTv0ik4zGi5aXMzM4JnMxMqdtI3Bnn0qCBuKB2oBS3RFCm5oqQabCYC3ctI0S0qhmABECFy7jfU6mo3/AG5cZ2VFgeKNdwPMnpyrU9orBtX7gYFIuRDZZ3JzHKoBmJkCmeDcZVwyqDIAJPy5HrWfa1pqaZjDWbovIbYZ7isHUEZ5NsgiQTtpzrof/emPuhVzWlbu2uPNpPDBUaZpjcj2rP8AALofF5gAp7t/DsdYH50eBvRcxzTrkuDnoJjT4UrlfSphNJi9t8eVvXLd63+7KDSxaJfNpocvKkW+2HEmw1y8cWylGChFtWhOo55NN+VUmCQDB34ZjNy0DpBHWJ8qesFf2C/GYjvUBmJkZBoRyqtp0nWu1OLe0rXcXf8AE0EZ8oPigD92Adqj8Vvvcxq57lxkVWADXHuMsqxMBiSAco26VXq/+GQroM531/iNPYp5xyxv4R7QSdajd7HL+IHaPW+YE+FfKAJXrtpULDWwfDME8+QHQiPnVl2rsRfUEmTbWNNdS/T2FVVgZRJGYgAgGYE/xekbecVpPTLK6q54WEQqJKHTNC+IxuAxO0czoNNNa6guODWgqZWAkCCGAXU+ugE1yhFNxpAIzeHYwSRoZ67fCtxw+8tu3bRVMjxMyrma43Ni06D+kaR1rO5NMMvwzxC8DO8AehIB+UkgfHzrOY69BA0iBI2kkltefMCtpxLhocFgN4nasxjOHgbjypSt/ajxGPJcnfz9529fyorLEzOkj5ggj8PnTmIsQdKVZtH8qvZaO2LOs86s8LhZ5RUawgET+NWNl4qbQtrPgUR9e1SbN05wx+tKrVuaa7CpQP7sH1qaG64RjuXwq/s44MCrgEEQQdQR5g6GsBgMbGvp+laSzi8wDDlQWlF2t+yizdU3MHFpwCe6n92++xJ/dnX09K4zi8O1slHBVkYqwOhBHIivSFjHciaxn2ldjv2tDfsLN9BLKN7iLqYHN1HuRp0rXHJnY4ybxAMEidNCR6bHWm7lzMS0ROv60d0Rp9aaflTIO/kZ+NaMzts+L1pcfpTM7U8XHUciPzpAlht8KYQakU9duCDr5j1+hTNzQyKCH9fD+1Hl8J8jQJ3+NHnjf6+hQZCnY+x/KjI1pOXlS8vlTI3FFTxXyoUg3nGLhxCo9y41wumbO2rERlUnQaRygVX9n8IB3hn+HLuNAWgb+9WXcRbtidrKfgf0qJw99GP+X8ZrDenR12i9jwf2ppiBbaD5Fhz9BR8LUkY8n+R//wCzUrsoB3tw8xbHzNRuGNFrF+aCfdmNK3dPWpEHAj/B34/+e3+BqdhFVsI6EgBrgJ9DHPltUHAj/BX/AP77X4GpGCc/sznYg6H2Ovyqsixk/wCBiLSiyq24yhup3nX51OtYYNjVbfQg+w/OYqpw9z9wpOs3OvVj+tW6D/EptqSv/q1RfacZs1xvh6OwYnKwXQllAnM0SDrv08qruDsqJnm2Lmy52AIAiCBPKCepmtZgexpx94E3O6RAQzZVbSTCrm3fbyA1PIHSJ9kmCtgFr2JIE6d5bE/7bYI+NVjZ180s8LcnM7uctqrwuubxEGSJcMEAAJ5/OnMDi7ga4jErFt5ABnwATqREgDzrs/Buxi4a2623ZgXLr3uV2UZQAmY65ZBPL7x0qk7RYnD34tnKzixcZWYE5HB8RAnRSoIIjUAHlVbx0JhZWU4Dx4aIQRmBaDqQP5jzHQDnU/HqDrEj6NZLALBJD5meSYBkZSBk0+7rvptpvV/wLFE3Sl4iCDk3HikZV13kEnzg+5Yczm9bV1+wJOnQe81ES3+f9vxrT4zhBU9dZnyE/qKqnwJGkGRyqdrQktn6+dSsOKet4JukaiJ0196k3sDlBKnUEgjoeftStNGuXeQ96sLVzwD63qpLa7VKsYnQ+9ILPCX+XUflV5wjHwYmsrhruvvUzD4uG+FMNyj5qkI5Gs1n8FxGfzqf+2+dOJrmf2rdne6xAv218F+SwAgLdEZttsw8XrmrDG2ZHpXcu0+CXEYZkYTswjQhk13/AMsj3rCf9rW+hPq5/Wr76R02xZsnXfkaLuPLnW1/7Zt/yj3Y/wD6oDgFobrb9z+po+wdGJ7ryorlvwz0MVuxwW0P4bfwU0ocPXll9goo+wfWwAUmNqMYblv7Gt9+xqOY+VH+yp/MPjR3H1sKuFbof9ppxcA5/gY/6a2/cIOYpJK/QP6Ud6OjGjhdz+RvgP1oVsCR9A/pQpdqOs/pd+8ACP5VC/BR/eq61ei0484n0X+9XHAuJ4dGuNfRn1MLlVgJgHRjFanh3B+HYxSwRlEyQrsgnciBpy5Vk3/WO7GcOu3jfFq2zmFGkdDuTAHLerbA/ZjjFs3VK2g9xQP/ACqdVk8tBqa6JYu27dsW8OqpbXYKMo/ufM60qwskksR70Wk5hxH7NsZbw7JbsZyXViLZQ7Df70mmOFdh8f3LIcLcUk/x5E2n+ZvOuvPiQo3mo1ziIPOq3bCniuKjgL2mt2cXOGBuEF2EqDrlM7MubLJHImrnE9nL9u9mdDkQF+8ALW2EEDLcXTWefSujXeIodCy6akEKw6bN6VkO0f2h93mSw+YgfeIBCj+kAR7xS1aUmjPZZkW4LjSHF1UU7rlY+LTmTtvWovcLvS73zaIOYi0veBgf4QzqQsAxIA95rn3D7nfLmuMznwtJZjrJ67QRVisRALRvEtHvJ1o6rt8rLi3ay6rlAYRkGVlIIDZgtxTLHUdOjSayZW4X0HiFu9bz6nUvdC+IafdI1HUVb5gNh+Ao0YnYe5JqtIqvweBZQAVQkCCSxPyipNvDsCGHdgqQVEZVzDaT0/WpoU0i4dK1vJlZplOLGXadiuJMLaszYZbnK2puXiSd5gZY36DTUnameBdqVS86XrQN66DluaZAInKEgBdB94dBVVdxSrvp8qpuJY057dy0Za20ge4PPfaPeoW1+Ixhe2LhdVvfwqDGUg6QNz1JjnUvsdh++uXu+AJNnkTvnHiAiA3nWXHE7kEW0UZh98gll8ljT41fdk8YbeIXMdGDIfU6j5j50rDlQeMcKNpyNxOlVaCCa3fG7IMg1kMXhCpqFGrDflT2bX0P1+NR7dShqaAmYHEkMR1qxOK13qkU61M7z5/X5U4F2t7MjD+k/IfpWOFodD/uNX+DxMH31/Oq7FYbK7DkDp6cvlThIPdjof8AcaJlH8p/3GpeSkNbpkhGz5t8f7UX7P5t8amG3Rd3QEI4cf1fE0X7KP6viamslNsvlTShHCr0P+40g4Reh+JqcbdINujZIJwi/wBX17UKnZKFGy0q7t7flLbe/wBGrzslimW7YAE58wI6eEkt7RWSuX5bTofr51veyPDAltcSzKMqMEU766Fmj3AXc6nQVNmo1l8tHiLqjZo96jL2kkHKQQOZP18KyvazibhBBKyJgDkdp9elUFzGsbK5QFacu+pAA1PQnXSomB3Jtsd2rygnOPxFI4HxU31dnZso2jSZn8IrAnEFrZBbN4ln7vQ6CNhWg7HXbgW73YGYIXAOsEQCYI6Gq66hSlXu04ZgttSUYsSQJZtCQPasvjCAzAfxfrSrt+QN/SfrSlXME1xgUWfPl8quI9rPg2KKpCgTttJMazuOtOXuKYkE+DT/ACMaf4VwZk++QZ8quLOEA5UlmOH3XZQXXKenSpwBpQUUqKDFFJezS4pQWgIbcMQ7ifWTRrw+2NlHwqXQy0Ej90OlALB03BmnStJK0Bfm/wB7bVucEH1FU+LtZgancJYlGUn7viA6zoRSMba1NTTZprcGhau6n6+tqfxQ11qA+hoCWz71IR5HtVfZf51IQwKYSbOJj5GpF25mIPkPlVQHM1ZJMD0oIqkmjz0gmmZJFI5c/nSzRH1oIgmk04y0lh1FBG8lJYRRlvX4aUmf1oLQfX1rQos3r8DQoJiHfWBE/wBq6Nw2yW4dbbTQ2xp170ZufTT3rHWuCnfStDwvH3bFo2kykE7vJyjeFXaZk69aMtWDHwru16MLwB6T+MCqQKdhrvpvvWnu4c3IznNHUD8aVbwYGwFOXQs3WctcMuNsIE84Hyq/7PYa7h7hcFWkFSsaH1O8THrFSlt05mApXyqSRGXhNvMWyqCSTAmBPIA7DyqbbsCI2o0ApwNQY1WlhaINRTQZylBqQPrlSs1AKn2pOafL1oFhoOv1yoedAJnWlZ/Oiy7be1EdPr3oBc/WtIzUU8qGU0A7bukHQmfKrfEYVwiFwQSDvofhVMpj41pMLiu8swxGmwHIfmaCY/iSw1VtyrritqqZqkyVMH41KVqiFacV9KYTcLZBOpjSpF0wd+lU2HxLBverXEYiTsNqZAX86RcekF560TPQNlhqVmpnNRF/ragtniaQfremnbbf6+VJnzigbPQJ50TxTRaiL0FsvMKFIz0KZAFilihQpJKmktdoUKFGmvztQtjXzoUKDTFafr1pxDQoUGcU0oGaFCgxq08h9bUc67/KhQoMa0OVChSAy1JzfX96FCmBc/rlSmfr6UKFICFT+E48ghRqGIHuYoUKdJC4sWGYHlrVEb4JiIMxQoUjWHDuGhjLaijxeFyMV9/Y6iioVM9hVgeL1NTbvPyoUKtNNlj6UgN6ihQoIYajz/KhQoTsM1ExoUKYFmoKfOhQpgkuKFChTJ//2Q=="/>
          <p:cNvSpPr>
            <a:spLocks noChangeAspect="1" noChangeArrowheads="1"/>
          </p:cNvSpPr>
          <p:nvPr/>
        </p:nvSpPr>
        <p:spPr bwMode="auto">
          <a:xfrm>
            <a:off x="106363" y="-8397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http://2.bp.blogspot.com/_xwE0rBDpg1Y/SPVTwsDoRZI/AAAAAAAACAw/6f2pthgNYVE/s400/funny-animals-curious-goat.jpg"/>
          <p:cNvPicPr>
            <a:picLocks noChangeAspect="1" noChangeArrowheads="1"/>
          </p:cNvPicPr>
          <p:nvPr/>
        </p:nvPicPr>
        <p:blipFill>
          <a:blip r:embed="rId4" cstate="print"/>
          <a:srcRect/>
          <a:stretch>
            <a:fillRect/>
          </a:stretch>
        </p:blipFill>
        <p:spPr bwMode="auto">
          <a:xfrm>
            <a:off x="4800600" y="3657600"/>
            <a:ext cx="3276600" cy="2178940"/>
          </a:xfrm>
          <a:prstGeom prst="rect">
            <a:avLst/>
          </a:prstGeom>
          <a:noFill/>
        </p:spPr>
      </p:pic>
    </p:spTree>
    <p:extLst>
      <p:ext uri="{BB962C8B-B14F-4D97-AF65-F5344CB8AC3E}">
        <p14:creationId xmlns:p14="http://schemas.microsoft.com/office/powerpoint/2010/main" val="4073084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86000"/>
            <a:ext cx="6196405" cy="3603812"/>
          </a:xfrm>
        </p:spPr>
        <p:txBody>
          <a:bodyPr>
            <a:normAutofit fontScale="85000" lnSpcReduction="10000"/>
          </a:bodyPr>
          <a:lstStyle/>
          <a:p>
            <a:r>
              <a:rPr lang="en-US" b="1" dirty="0" smtClean="0"/>
              <a:t>Treatment failure</a:t>
            </a:r>
            <a:r>
              <a:rPr lang="en-US" dirty="0" smtClean="0"/>
              <a:t>, if product absorption is delayed or block.</a:t>
            </a:r>
          </a:p>
          <a:p>
            <a:r>
              <a:rPr lang="en-US" b="1" dirty="0" smtClean="0"/>
              <a:t>Drug residues </a:t>
            </a:r>
            <a:r>
              <a:rPr lang="en-US" dirty="0" smtClean="0"/>
              <a:t>in meat or milk if the drug cannot be absorbed and metabolized in a timely manner.</a:t>
            </a:r>
          </a:p>
          <a:p>
            <a:r>
              <a:rPr lang="en-US" b="1" dirty="0" smtClean="0"/>
              <a:t>Animal suffering </a:t>
            </a:r>
            <a:r>
              <a:rPr lang="en-US" dirty="0" smtClean="0"/>
              <a:t>and incapacitation due to nerve damage or swelling from tissue reactions.</a:t>
            </a:r>
          </a:p>
          <a:p>
            <a:r>
              <a:rPr lang="en-US" b="1" dirty="0" smtClean="0"/>
              <a:t>Excessive trim </a:t>
            </a:r>
            <a:r>
              <a:rPr lang="en-US" dirty="0" smtClean="0"/>
              <a:t>at slaughter due to abscess, scarring or broken needles.</a:t>
            </a:r>
          </a:p>
          <a:p>
            <a:r>
              <a:rPr lang="en-US" b="1" dirty="0" smtClean="0"/>
              <a:t>Shock or death </a:t>
            </a:r>
            <a:r>
              <a:rPr lang="en-US" dirty="0" smtClean="0"/>
              <a:t>of animal being treated, if medications unintentionally enter the bloodstream.</a:t>
            </a:r>
          </a:p>
          <a:p>
            <a:r>
              <a:rPr lang="en-US" b="1" dirty="0" smtClean="0"/>
              <a:t>Accidental human injection</a:t>
            </a:r>
            <a:r>
              <a:rPr lang="en-US" dirty="0" smtClean="0"/>
              <a:t>.</a:t>
            </a:r>
          </a:p>
        </p:txBody>
      </p:sp>
      <p:sp>
        <p:nvSpPr>
          <p:cNvPr id="4" name="Title 1"/>
          <p:cNvSpPr>
            <a:spLocks noGrp="1"/>
          </p:cNvSpPr>
          <p:nvPr>
            <p:ph type="title"/>
          </p:nvPr>
        </p:nvSpPr>
        <p:spPr>
          <a:xfrm>
            <a:off x="1371600" y="914400"/>
            <a:ext cx="6248401" cy="1202485"/>
          </a:xfrm>
        </p:spPr>
        <p:txBody>
          <a:bodyPr>
            <a:normAutofit fontScale="90000"/>
          </a:bodyPr>
          <a:lstStyle/>
          <a:p>
            <a:r>
              <a:rPr lang="en-US" dirty="0" smtClean="0"/>
              <a:t>Consequences of Poor Injection Techniques</a:t>
            </a:r>
            <a:endParaRPr lang="en-US" dirty="0"/>
          </a:p>
        </p:txBody>
      </p:sp>
    </p:spTree>
    <p:extLst>
      <p:ext uri="{BB962C8B-B14F-4D97-AF65-F5344CB8AC3E}">
        <p14:creationId xmlns:p14="http://schemas.microsoft.com/office/powerpoint/2010/main" val="748637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 Conclusion:</a:t>
            </a:r>
            <a:endParaRPr lang="en-US" sz="4000" dirty="0"/>
          </a:p>
        </p:txBody>
      </p:sp>
      <p:sp>
        <p:nvSpPr>
          <p:cNvPr id="3" name="Content Placeholder 2"/>
          <p:cNvSpPr>
            <a:spLocks noGrp="1"/>
          </p:cNvSpPr>
          <p:nvPr>
            <p:ph idx="1"/>
          </p:nvPr>
        </p:nvSpPr>
        <p:spPr>
          <a:xfrm>
            <a:off x="1066800" y="1752600"/>
            <a:ext cx="7086600" cy="1371600"/>
          </a:xfrm>
        </p:spPr>
        <p:txBody>
          <a:bodyPr/>
          <a:lstStyle/>
          <a:p>
            <a:pPr algn="ctr">
              <a:buNone/>
            </a:pPr>
            <a:r>
              <a:rPr lang="en-US" dirty="0" smtClean="0"/>
              <a:t>Knowledge and proper technique produces high quality livestock and assures the health and safety of all involved!</a:t>
            </a:r>
            <a:endParaRPr lang="en-US" dirty="0"/>
          </a:p>
        </p:txBody>
      </p:sp>
      <p:pic>
        <p:nvPicPr>
          <p:cNvPr id="123907" name="Picture 3" descr="http://2.bp.blogspot.com/_mgNpP11EapQ/S9e8xAqMr7I/AAAAAAAAACQ/AMCFcBgNdNM/s320/HappyCow.jpg">
            <a:hlinkClick r:id="rId3"/>
          </p:cNvPr>
          <p:cNvPicPr>
            <a:picLocks noChangeAspect="1" noChangeArrowheads="1"/>
          </p:cNvPicPr>
          <p:nvPr/>
        </p:nvPicPr>
        <p:blipFill>
          <a:blip r:embed="rId4" cstate="print"/>
          <a:srcRect/>
          <a:stretch>
            <a:fillRect/>
          </a:stretch>
        </p:blipFill>
        <p:spPr bwMode="auto">
          <a:xfrm>
            <a:off x="1143000" y="3124200"/>
            <a:ext cx="3048000" cy="2847975"/>
          </a:xfrm>
          <a:prstGeom prst="rect">
            <a:avLst/>
          </a:prstGeom>
          <a:noFill/>
        </p:spPr>
      </p:pic>
      <p:pic>
        <p:nvPicPr>
          <p:cNvPr id="123909" name="Picture 5" descr="http://clarencethehorse.files.wordpress.com/2010/07/happy-horse1.jpg"/>
          <p:cNvPicPr>
            <a:picLocks noChangeAspect="1" noChangeArrowheads="1"/>
          </p:cNvPicPr>
          <p:nvPr/>
        </p:nvPicPr>
        <p:blipFill>
          <a:blip r:embed="rId5" cstate="print"/>
          <a:srcRect/>
          <a:stretch>
            <a:fillRect/>
          </a:stretch>
        </p:blipFill>
        <p:spPr bwMode="auto">
          <a:xfrm>
            <a:off x="4648200" y="3124200"/>
            <a:ext cx="3418114" cy="23926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304800"/>
            <a:ext cx="6965245" cy="1202485"/>
          </a:xfrm>
        </p:spPr>
        <p:txBody>
          <a:bodyPr/>
          <a:lstStyle/>
          <a:p>
            <a:r>
              <a:rPr lang="en-US" dirty="0" smtClean="0"/>
              <a:t>Intradermal</a:t>
            </a:r>
            <a:endParaRPr lang="en-US" dirty="0"/>
          </a:p>
        </p:txBody>
      </p:sp>
      <p:sp>
        <p:nvSpPr>
          <p:cNvPr id="3" name="Content Placeholder 2"/>
          <p:cNvSpPr>
            <a:spLocks noGrp="1"/>
          </p:cNvSpPr>
          <p:nvPr>
            <p:ph idx="1"/>
          </p:nvPr>
        </p:nvSpPr>
        <p:spPr>
          <a:xfrm>
            <a:off x="685800" y="1143000"/>
            <a:ext cx="7543800" cy="5334000"/>
          </a:xfrm>
        </p:spPr>
        <p:txBody>
          <a:bodyPr>
            <a:normAutofit/>
          </a:bodyPr>
          <a:lstStyle/>
          <a:p>
            <a:r>
              <a:rPr lang="en-US" dirty="0" smtClean="0"/>
              <a:t>“ID”</a:t>
            </a:r>
          </a:p>
          <a:p>
            <a:r>
              <a:rPr lang="en-US" dirty="0" smtClean="0"/>
              <a:t>What is an ID injection?</a:t>
            </a:r>
          </a:p>
          <a:p>
            <a:pPr lvl="1"/>
            <a:r>
              <a:rPr lang="en-US" dirty="0" smtClean="0"/>
              <a:t>The </a:t>
            </a:r>
            <a:r>
              <a:rPr lang="en-US" dirty="0"/>
              <a:t>introduction of a hypodermic needle into the dermis for the purpose of instilling a </a:t>
            </a:r>
            <a:r>
              <a:rPr lang="en-US" dirty="0" smtClean="0"/>
              <a:t>substance between the layers of skin, </a:t>
            </a:r>
            <a:r>
              <a:rPr lang="en-US" dirty="0"/>
              <a:t>such as a serum or vaccine</a:t>
            </a:r>
            <a:r>
              <a:rPr lang="en-US" dirty="0" smtClean="0"/>
              <a:t>.</a:t>
            </a:r>
          </a:p>
        </p:txBody>
      </p:sp>
      <p:pic>
        <p:nvPicPr>
          <p:cNvPr id="94210" name="Picture 2" descr="http://www.in-vivo-health.co.uk/image/injection_diagram.jpg"/>
          <p:cNvPicPr>
            <a:picLocks noChangeAspect="1" noChangeArrowheads="1"/>
          </p:cNvPicPr>
          <p:nvPr/>
        </p:nvPicPr>
        <p:blipFill>
          <a:blip r:embed="rId3" cstate="print"/>
          <a:srcRect/>
          <a:stretch>
            <a:fillRect/>
          </a:stretch>
        </p:blipFill>
        <p:spPr bwMode="auto">
          <a:xfrm>
            <a:off x="4572000" y="3276600"/>
            <a:ext cx="3752546" cy="2590800"/>
          </a:xfrm>
          <a:prstGeom prst="rect">
            <a:avLst/>
          </a:prstGeom>
          <a:noFill/>
        </p:spPr>
      </p:pic>
      <p:sp>
        <p:nvSpPr>
          <p:cNvPr id="5" name="TextBox 4"/>
          <p:cNvSpPr txBox="1"/>
          <p:nvPr/>
        </p:nvSpPr>
        <p:spPr>
          <a:xfrm>
            <a:off x="838200" y="3124200"/>
            <a:ext cx="3810000" cy="3028521"/>
          </a:xfrm>
          <a:prstGeom prst="rect">
            <a:avLst/>
          </a:prstGeom>
          <a:noFill/>
        </p:spPr>
        <p:txBody>
          <a:bodyPr wrap="square" rtlCol="0">
            <a:spAutoFit/>
          </a:bodyPr>
          <a:lstStyle/>
          <a:p>
            <a:pPr indent="-274320">
              <a:spcBef>
                <a:spcPct val="20000"/>
              </a:spcBef>
              <a:buClr>
                <a:schemeClr val="accent2"/>
              </a:buClr>
              <a:buSzPct val="85000"/>
              <a:buFont typeface="Brush Script MT" pitchFamily="66" charset="0"/>
              <a:buChar char="O"/>
            </a:pPr>
            <a:r>
              <a:rPr lang="en-US" sz="2400" dirty="0" smtClean="0"/>
              <a:t>Why are ID injections given?</a:t>
            </a:r>
          </a:p>
          <a:p>
            <a:pPr lvl="1" indent="-274320">
              <a:spcBef>
                <a:spcPct val="20000"/>
              </a:spcBef>
              <a:buClr>
                <a:schemeClr val="accent2"/>
              </a:buClr>
              <a:buSzPct val="85000"/>
              <a:buFont typeface="Brush Script MT" pitchFamily="66" charset="0"/>
              <a:buChar char="O"/>
            </a:pPr>
            <a:r>
              <a:rPr lang="en-US" sz="2400" dirty="0" smtClean="0"/>
              <a:t>These types of injections are often used for conducting skin allergy tests and testing for antibody formation.</a:t>
            </a:r>
          </a:p>
          <a:p>
            <a:endParaRPr lang="en-US" dirty="0"/>
          </a:p>
        </p:txBody>
      </p:sp>
    </p:spTree>
    <p:extLst>
      <p:ext uri="{BB962C8B-B14F-4D97-AF65-F5344CB8AC3E}">
        <p14:creationId xmlns:p14="http://schemas.microsoft.com/office/powerpoint/2010/main" val="39741120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Locations and Procedures for Giving Injections</a:t>
            </a:r>
            <a:endParaRPr lang="en-US" dirty="0"/>
          </a:p>
        </p:txBody>
      </p:sp>
      <p:sp>
        <p:nvSpPr>
          <p:cNvPr id="4" name="Text Placeholder 3"/>
          <p:cNvSpPr>
            <a:spLocks noGrp="1"/>
          </p:cNvSpPr>
          <p:nvPr>
            <p:ph type="body" sz="half" idx="2"/>
          </p:nvPr>
        </p:nvSpPr>
        <p:spPr/>
        <p:txBody>
          <a:bodyPr/>
          <a:lstStyle/>
          <a:p>
            <a:r>
              <a:rPr lang="en-US" dirty="0" smtClean="0"/>
              <a:t>Horse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362200"/>
            <a:ext cx="31337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329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Intramuscular Injections</a:t>
            </a:r>
            <a:endParaRPr lang="en-US" dirty="0"/>
          </a:p>
        </p:txBody>
      </p:sp>
      <p:sp>
        <p:nvSpPr>
          <p:cNvPr id="4" name="Text Placeholder 3"/>
          <p:cNvSpPr>
            <a:spLocks noGrp="1"/>
          </p:cNvSpPr>
          <p:nvPr>
            <p:ph type="body" sz="half" idx="2"/>
          </p:nvPr>
        </p:nvSpPr>
        <p:spPr/>
        <p:txBody>
          <a:bodyPr/>
          <a:lstStyle/>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2025305"/>
            <a:ext cx="2743200" cy="320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328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447800"/>
            <a:ext cx="4876800" cy="2209800"/>
          </a:xfrm>
        </p:spPr>
        <p:txBody>
          <a:bodyPr>
            <a:normAutofit fontScale="92500" lnSpcReduction="10000"/>
          </a:bodyPr>
          <a:lstStyle/>
          <a:p>
            <a:r>
              <a:rPr lang="en-US" dirty="0" smtClean="0"/>
              <a:t>There are four main areas for giving intramuscular injections in horses:</a:t>
            </a:r>
          </a:p>
          <a:p>
            <a:pPr lvl="1"/>
            <a:r>
              <a:rPr lang="en-US" dirty="0" smtClean="0"/>
              <a:t>Neck Region</a:t>
            </a:r>
          </a:p>
          <a:p>
            <a:pPr lvl="1"/>
            <a:r>
              <a:rPr lang="en-US" dirty="0" smtClean="0"/>
              <a:t>Chest or Pectoral Region</a:t>
            </a:r>
          </a:p>
          <a:p>
            <a:pPr lvl="1"/>
            <a:r>
              <a:rPr lang="en-US" dirty="0" err="1" smtClean="0"/>
              <a:t>Gluteal</a:t>
            </a:r>
            <a:r>
              <a:rPr lang="en-US" dirty="0" smtClean="0"/>
              <a:t> or Hip Region</a:t>
            </a:r>
          </a:p>
          <a:p>
            <a:pPr lvl="1"/>
            <a:r>
              <a:rPr lang="en-US" dirty="0" smtClean="0"/>
              <a:t>Hind Leg or Hamstring Region</a:t>
            </a:r>
          </a:p>
        </p:txBody>
      </p:sp>
      <p:sp>
        <p:nvSpPr>
          <p:cNvPr id="4" name="TextBox 3"/>
          <p:cNvSpPr txBox="1"/>
          <p:nvPr/>
        </p:nvSpPr>
        <p:spPr>
          <a:xfrm>
            <a:off x="2362200" y="685800"/>
            <a:ext cx="3645550" cy="769441"/>
          </a:xfrm>
          <a:prstGeom prst="rect">
            <a:avLst/>
          </a:prstGeom>
          <a:noFill/>
        </p:spPr>
        <p:txBody>
          <a:bodyPr wrap="none" rtlCol="0">
            <a:spAutoFit/>
          </a:bodyPr>
          <a:lstStyle/>
          <a:p>
            <a:r>
              <a:rPr lang="en-US" sz="4400" dirty="0" smtClean="0">
                <a:solidFill>
                  <a:prstClr val="black"/>
                </a:solidFill>
                <a:latin typeface="Constantia"/>
                <a:ea typeface="+mj-ea"/>
                <a:cs typeface="+mj-cs"/>
              </a:rPr>
              <a:t>Intramuscular</a:t>
            </a:r>
            <a:endParaRPr lang="en-US" dirty="0"/>
          </a:p>
        </p:txBody>
      </p:sp>
      <p:pic>
        <p:nvPicPr>
          <p:cNvPr id="4098" name="Picture 2" descr="http://www.valleyvet.com/images/Horse_Injection_Guide.jpg"/>
          <p:cNvPicPr>
            <a:picLocks noChangeAspect="1" noChangeArrowheads="1"/>
          </p:cNvPicPr>
          <p:nvPr/>
        </p:nvPicPr>
        <p:blipFill>
          <a:blip r:embed="rId3" cstate="print"/>
          <a:srcRect/>
          <a:stretch>
            <a:fillRect/>
          </a:stretch>
        </p:blipFill>
        <p:spPr bwMode="auto">
          <a:xfrm>
            <a:off x="1295400" y="3505200"/>
            <a:ext cx="6667500" cy="2466976"/>
          </a:xfrm>
          <a:prstGeom prst="rect">
            <a:avLst/>
          </a:prstGeom>
          <a:noFill/>
        </p:spPr>
      </p:pic>
    </p:spTree>
    <p:extLst>
      <p:ext uri="{BB962C8B-B14F-4D97-AF65-F5344CB8AC3E}">
        <p14:creationId xmlns:p14="http://schemas.microsoft.com/office/powerpoint/2010/main" val="40685335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1333</TotalTime>
  <Words>2553</Words>
  <Application>Microsoft Office PowerPoint</Application>
  <PresentationFormat>On-screen Show (4:3)</PresentationFormat>
  <Paragraphs>323</Paragraphs>
  <Slides>58</Slides>
  <Notes>55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Pushpin</vt:lpstr>
      <vt:lpstr>Injections “101” The Basics on Injection Types, Sites, and Procedures</vt:lpstr>
      <vt:lpstr>What types of injections are there?</vt:lpstr>
      <vt:lpstr>Subcutaneous </vt:lpstr>
      <vt:lpstr>Intramuscular</vt:lpstr>
      <vt:lpstr>Intravenous</vt:lpstr>
      <vt:lpstr>Intradermal</vt:lpstr>
      <vt:lpstr>Locations and Procedures for Giving Injections</vt:lpstr>
      <vt:lpstr>Intramuscular Injections</vt:lpstr>
      <vt:lpstr>PowerPoint Presentation</vt:lpstr>
      <vt:lpstr>PowerPoint Presentation</vt:lpstr>
      <vt:lpstr>PowerPoint Presentation</vt:lpstr>
      <vt:lpstr>PowerPoint Presentation</vt:lpstr>
      <vt:lpstr>PowerPoint Presentation</vt:lpstr>
      <vt:lpstr>PowerPoint Presentation</vt:lpstr>
      <vt:lpstr>Intravenous Injections</vt:lpstr>
      <vt:lpstr>Intravenous</vt:lpstr>
      <vt:lpstr>PowerPoint Presentation</vt:lpstr>
      <vt:lpstr>PowerPoint Presentation</vt:lpstr>
      <vt:lpstr>Subcutaneous Injections</vt:lpstr>
      <vt:lpstr>PowerPoint Presentation</vt:lpstr>
      <vt:lpstr>Intradermal Injections</vt:lpstr>
      <vt:lpstr>Intradermal</vt:lpstr>
      <vt:lpstr>Safety Procedures</vt:lpstr>
      <vt:lpstr>Safety</vt:lpstr>
      <vt:lpstr>Safety</vt:lpstr>
      <vt:lpstr>Locations and Procedures for Giving Injections</vt:lpstr>
      <vt:lpstr>Intramuscular Injections</vt:lpstr>
      <vt:lpstr>Intramuscular</vt:lpstr>
      <vt:lpstr>PowerPoint Presentation</vt:lpstr>
      <vt:lpstr>Subcutaneous Injections</vt:lpstr>
      <vt:lpstr>Subcutaneous</vt:lpstr>
      <vt:lpstr>PowerPoint Presentation</vt:lpstr>
      <vt:lpstr>Intravenous Injections</vt:lpstr>
      <vt:lpstr>Intravenous</vt:lpstr>
      <vt:lpstr>PowerPoint Presentation</vt:lpstr>
      <vt:lpstr>Intradermal Injections</vt:lpstr>
      <vt:lpstr>PowerPoint Presentation</vt:lpstr>
      <vt:lpstr>Safety Procedures</vt:lpstr>
      <vt:lpstr>PowerPoint Presentation</vt:lpstr>
      <vt:lpstr>Locations and Procedures for Giving Injections</vt:lpstr>
      <vt:lpstr>Intramuscular Injections</vt:lpstr>
      <vt:lpstr>Intramuscular</vt:lpstr>
      <vt:lpstr>PowerPoint Presentation</vt:lpstr>
      <vt:lpstr>PowerPoint Presentation</vt:lpstr>
      <vt:lpstr>Intravenous Injections</vt:lpstr>
      <vt:lpstr>Intravenous</vt:lpstr>
      <vt:lpstr>Intravenous</vt:lpstr>
      <vt:lpstr>Intravenous</vt:lpstr>
      <vt:lpstr>Subcutaneous Injections</vt:lpstr>
      <vt:lpstr>Subcutaneous</vt:lpstr>
      <vt:lpstr>PowerPoint Presentation</vt:lpstr>
      <vt:lpstr>Intradermal Injections</vt:lpstr>
      <vt:lpstr>PowerPoint Presentation</vt:lpstr>
      <vt:lpstr>Safety Procedures</vt:lpstr>
      <vt:lpstr>PowerPoint Presentation</vt:lpstr>
      <vt:lpstr>What could go wrong?</vt:lpstr>
      <vt:lpstr>Consequences of Poor Injection Techniques</vt:lpstr>
      <vt:lpstr>In Conclusion:</vt:lpstr>
    </vt:vector>
  </TitlesOfParts>
  <Company>College of Veterinary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Procedures</dc:title>
  <dc:creator>L Johnson's Lab</dc:creator>
  <cp:lastModifiedBy>Michele A. Ward</cp:lastModifiedBy>
  <cp:revision>120</cp:revision>
  <cp:lastPrinted>2011-07-14T17:42:30Z</cp:lastPrinted>
  <dcterms:created xsi:type="dcterms:W3CDTF">2011-07-14T14:07:36Z</dcterms:created>
  <dcterms:modified xsi:type="dcterms:W3CDTF">2011-12-19T19:56:35Z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2108644</vt:lpwstr>
  </property>
  <property fmtid="{D5CDD505-2E9C-101B-9397-08002B2CF9AE}" pid="3" name="NXPowerLiteSettings">
    <vt:lpwstr>F6000400038000</vt:lpwstr>
  </property>
  <property fmtid="{D5CDD505-2E9C-101B-9397-08002B2CF9AE}" pid="4" name="NXPowerLiteVersion">
    <vt:lpwstr>D4.3.1</vt:lpwstr>
  </property>
</Properties>
</file>