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257" r:id="rId3"/>
    <p:sldId id="259" r:id="rId4"/>
    <p:sldId id="287" r:id="rId5"/>
    <p:sldId id="260" r:id="rId6"/>
    <p:sldId id="284" r:id="rId7"/>
    <p:sldId id="296" r:id="rId8"/>
    <p:sldId id="285" r:id="rId9"/>
    <p:sldId id="293" r:id="rId10"/>
    <p:sldId id="258" r:id="rId11"/>
    <p:sldId id="288" r:id="rId12"/>
    <p:sldId id="282" r:id="rId13"/>
    <p:sldId id="283" r:id="rId14"/>
    <p:sldId id="290" r:id="rId15"/>
    <p:sldId id="291" r:id="rId16"/>
    <p:sldId id="292" r:id="rId17"/>
    <p:sldId id="261" r:id="rId18"/>
    <p:sldId id="263" r:id="rId19"/>
    <p:sldId id="264" r:id="rId20"/>
    <p:sldId id="266" r:id="rId21"/>
    <p:sldId id="305" r:id="rId22"/>
    <p:sldId id="298" r:id="rId23"/>
    <p:sldId id="267" r:id="rId24"/>
    <p:sldId id="306" r:id="rId25"/>
    <p:sldId id="300" r:id="rId26"/>
    <p:sldId id="299" r:id="rId27"/>
    <p:sldId id="268" r:id="rId28"/>
    <p:sldId id="301" r:id="rId29"/>
    <p:sldId id="302" r:id="rId30"/>
    <p:sldId id="270" r:id="rId31"/>
    <p:sldId id="274" r:id="rId32"/>
    <p:sldId id="304" r:id="rId33"/>
    <p:sldId id="275" r:id="rId34"/>
    <p:sldId id="307" r:id="rId35"/>
    <p:sldId id="276" r:id="rId36"/>
    <p:sldId id="303" r:id="rId37"/>
    <p:sldId id="27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0F8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7" autoAdjust="0"/>
    <p:restoredTop sz="86402" autoAdjust="0"/>
  </p:normalViewPr>
  <p:slideViewPr>
    <p:cSldViewPr>
      <p:cViewPr>
        <p:scale>
          <a:sx n="60" d="100"/>
          <a:sy n="60" d="100"/>
        </p:scale>
        <p:origin x="-142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24E-3E52-4345-A24A-90D15B674FC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2F899-C4B8-48EF-99CB-76F27EF3D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8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16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4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4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4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4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73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72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64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34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34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3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72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19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19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19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3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3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3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72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214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958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95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4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4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4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5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74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74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F899-C4B8-48EF-99CB-76F27EF3DD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7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EC5B-2483-4164-BF12-749410C0DC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EC5B-2483-4164-BF12-749410C0DC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EC5B-2483-4164-BF12-749410C0DC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87EC5B-2483-4164-BF12-749410C0DC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EC5B-2483-4164-BF12-749410C0DC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EC5B-2483-4164-BF12-749410C0DC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EC5B-2483-4164-BF12-749410C0DC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D987EC5B-2483-4164-BF12-749410C0DC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EC5B-2483-4164-BF12-749410C0DC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EC5B-2483-4164-BF12-749410C0DC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EC5B-2483-4164-BF12-749410C0DC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  <a:lumOff val="25000"/>
              </a:schemeClr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7EC5B-2483-4164-BF12-749410C0DC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5466D-88BD-45DF-9396-14F502CB4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1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23.jpeg" Type="http://schemas.openxmlformats.org/officeDocument/2006/relationships/image"/><Relationship Id="rId4" Target="../media/hdphoto1.wdp" Type="http://schemas.microsoft.com/office/2007/relationships/hdphoto"/></Relationships>
</file>

<file path=ppt/slides/_rels/slide12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5.xml" Type="http://schemas.openxmlformats.org/officeDocument/2006/relationships/slideLayout"/><Relationship Id="rId5" Target="../media/image27.jpe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5.xml" Type="http://schemas.openxmlformats.org/officeDocument/2006/relationships/slideLayout"/><Relationship Id="rId5" Target="../media/image32.jpeg" Type="http://schemas.openxmlformats.org/officeDocument/2006/relationships/image"/><Relationship Id="rId4" Target="../media/image31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36.jpeg" Type="http://schemas.openxmlformats.org/officeDocument/2006/relationships/image"/><Relationship Id="rId4" Target="../media/image35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8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0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43.jpeg" Type="http://schemas.openxmlformats.org/officeDocument/2006/relationships/image"/><Relationship Id="rId4" Target="../media/image42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6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48.png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50.jpe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notesSlides/notesSlide24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52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2" Target="../notesSlides/notesSlide2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 ?><Relationships xmlns="http://schemas.openxmlformats.org/package/2006/relationships"><Relationship Id="rId2" Target="../media/image5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3" Target="../media/image55.jpeg" Type="http://schemas.openxmlformats.org/officeDocument/2006/relationships/image"/><Relationship Id="rId2" Target="../notesSlides/notesSlide2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3" Target="../media/image56.jpeg" Type="http://schemas.openxmlformats.org/officeDocument/2006/relationships/image"/><Relationship Id="rId2" Target="../notesSlides/notesSlide2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3" Target="../media/image58.jpeg" Type="http://schemas.openxmlformats.org/officeDocument/2006/relationships/image"/><Relationship Id="rId2" Target="../media/image5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9.jpeg" Type="http://schemas.openxmlformats.org/officeDocument/2006/relationships/image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5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5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8" Target="../media/image13.jpeg" Type="http://schemas.openxmlformats.org/officeDocument/2006/relationships/image"/><Relationship Id="rId3" Target="../media/image8.jpeg" Type="http://schemas.openxmlformats.org/officeDocument/2006/relationships/image"/><Relationship Id="rId7" Target="../media/image12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5.xml" Type="http://schemas.openxmlformats.org/officeDocument/2006/relationships/slideLayout"/><Relationship Id="rId6" Target="../media/image11.jpeg" Type="http://schemas.openxmlformats.org/officeDocument/2006/relationships/image"/><Relationship Id="rId5" Target="../media/image10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4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19.jpeg" Type="http://schemas.openxmlformats.org/officeDocument/2006/relationships/image"/><Relationship Id="rId4" Target="../media/image18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Poultry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733800"/>
            <a:ext cx="6172200" cy="1123336"/>
          </a:xfrm>
        </p:spPr>
        <p:txBody>
          <a:bodyPr>
            <a:noAutofit/>
          </a:bodyPr>
          <a:lstStyle/>
          <a:p>
            <a:r>
              <a:rPr lang="en-US" sz="3200" dirty="0" smtClean="0"/>
              <a:t>Breeds</a:t>
            </a:r>
          </a:p>
          <a:p>
            <a:r>
              <a:rPr lang="en-US" sz="3200" dirty="0" smtClean="0"/>
              <a:t>Management</a:t>
            </a:r>
          </a:p>
          <a:p>
            <a:r>
              <a:rPr lang="en-US" sz="3200" dirty="0" smtClean="0"/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24885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838200"/>
            <a:ext cx="51054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u="sng" dirty="0" smtClean="0"/>
              <a:t>Leghorn</a:t>
            </a:r>
            <a:br>
              <a:rPr lang="en-US" sz="3600" b="1" u="sng" dirty="0" smtClean="0"/>
            </a:br>
            <a:r>
              <a:rPr lang="en-US" sz="2800" i="0" dirty="0" smtClean="0"/>
              <a:t>(Mediterranean)</a:t>
            </a:r>
            <a:br>
              <a:rPr lang="en-US" sz="2800" i="0" dirty="0" smtClean="0"/>
            </a:br>
            <a:endParaRPr lang="en-US" sz="2800" i="0" dirty="0" smtClean="0"/>
          </a:p>
          <a:p>
            <a:r>
              <a:rPr lang="en-US" sz="2800" i="0" dirty="0" smtClean="0"/>
              <a:t>Most abundant egg laying breed</a:t>
            </a:r>
          </a:p>
          <a:p>
            <a:r>
              <a:rPr lang="en-US" sz="2800" i="0" dirty="0" smtClean="0"/>
              <a:t>White feathered, small hens (smaller than broilers)</a:t>
            </a:r>
          </a:p>
          <a:p>
            <a:r>
              <a:rPr lang="en-US" sz="2800" i="0" dirty="0" smtClean="0"/>
              <a:t>Lays large white eggs</a:t>
            </a:r>
          </a:p>
          <a:p>
            <a:r>
              <a:rPr lang="en-US" sz="2800" i="0" dirty="0" smtClean="0"/>
              <a:t>Used in commercial egg production</a:t>
            </a:r>
          </a:p>
          <a:p>
            <a:endParaRPr lang="en-US" sz="3200" i="0" dirty="0" smtClean="0"/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599"/>
            <a:ext cx="2286000" cy="3386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28" y="4629060"/>
            <a:ext cx="2635144" cy="1747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Breeds in Egg Production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75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191000" y="1066800"/>
            <a:ext cx="4693652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 smtClean="0"/>
              <a:t>White Plymouth Rock</a:t>
            </a:r>
            <a:br>
              <a:rPr lang="en-US" sz="2800" b="1" u="sng" dirty="0" smtClean="0"/>
            </a:br>
            <a:r>
              <a:rPr lang="en-US" sz="2800" i="0" dirty="0" smtClean="0"/>
              <a:t>(American)</a:t>
            </a:r>
            <a:br>
              <a:rPr lang="en-US" sz="2800" i="0" dirty="0" smtClean="0"/>
            </a:br>
            <a:endParaRPr lang="en-US" sz="2800" i="0" dirty="0"/>
          </a:p>
          <a:p>
            <a:r>
              <a:rPr lang="en-US" sz="2800" i="0" dirty="0" smtClean="0"/>
              <a:t>White feathered, large hens</a:t>
            </a:r>
          </a:p>
          <a:p>
            <a:endParaRPr lang="en-US" sz="2800" i="0" dirty="0" smtClean="0"/>
          </a:p>
          <a:p>
            <a:r>
              <a:rPr lang="en-US" sz="2800" i="0" dirty="0" smtClean="0"/>
              <a:t>Lays brown eggs</a:t>
            </a:r>
          </a:p>
          <a:p>
            <a:endParaRPr lang="en-US" sz="2800" i="0" dirty="0" smtClean="0"/>
          </a:p>
          <a:p>
            <a:r>
              <a:rPr lang="en-US" sz="2800" i="0" dirty="0" smtClean="0"/>
              <a:t>Not as efficient as Leghorn</a:t>
            </a:r>
            <a:r>
              <a:rPr lang="en-US" i="0" dirty="0" smtClean="0"/>
              <a:t/>
            </a:r>
            <a:br>
              <a:rPr lang="en-US" i="0" dirty="0" smtClean="0"/>
            </a:br>
            <a:endParaRPr lang="en-US" i="0" dirty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5" y="1066800"/>
            <a:ext cx="3213146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32" y="4419600"/>
            <a:ext cx="2428411" cy="2240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Breeds in Egg Production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24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3" y="230334"/>
            <a:ext cx="7007352" cy="6078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Dual Purpose Breeds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524000"/>
            <a:ext cx="50292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u="sng" dirty="0" smtClean="0"/>
              <a:t>New Hampshire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i="0" dirty="0" smtClean="0"/>
              <a:t>(American)</a:t>
            </a:r>
            <a:br>
              <a:rPr lang="en-US" sz="2800" i="0" dirty="0" smtClean="0"/>
            </a:br>
            <a:endParaRPr lang="en-US" sz="2800" i="0" dirty="0" smtClean="0"/>
          </a:p>
          <a:p>
            <a:r>
              <a:rPr lang="en-US" sz="2800" i="0" dirty="0" smtClean="0"/>
              <a:t>Red feathered</a:t>
            </a:r>
          </a:p>
          <a:p>
            <a:r>
              <a:rPr lang="en-US" sz="2800" i="0" dirty="0" smtClean="0"/>
              <a:t>Heavy bodied hens</a:t>
            </a:r>
          </a:p>
          <a:p>
            <a:r>
              <a:rPr lang="en-US" sz="2800" i="0" dirty="0" smtClean="0"/>
              <a:t>Lays large brown egg </a:t>
            </a:r>
          </a:p>
          <a:p>
            <a:r>
              <a:rPr lang="en-US" sz="2800" i="0" dirty="0" smtClean="0"/>
              <a:t>Not quite as efficient in meat or egg production as other breeds</a:t>
            </a:r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65" y="2758440"/>
            <a:ext cx="3374030" cy="2712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8904" y="723900"/>
            <a:ext cx="6103295" cy="647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aseline="0" dirty="0" smtClean="0"/>
              <a:t>Used for </a:t>
            </a:r>
            <a:r>
              <a:rPr lang="en-US" sz="2800" u="sng" baseline="0" dirty="0" smtClean="0"/>
              <a:t>both</a:t>
            </a:r>
            <a:r>
              <a:rPr lang="en-US" sz="2800" baseline="0" dirty="0" smtClean="0"/>
              <a:t> meat and eggs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22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Dual Purpose Breeds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838200"/>
            <a:ext cx="8757978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0" u="sng" dirty="0" smtClean="0"/>
              <a:t>Wyandotte</a:t>
            </a:r>
            <a:br>
              <a:rPr lang="en-US" sz="2800" b="1" i="0" u="sng" dirty="0" smtClean="0"/>
            </a:br>
            <a:r>
              <a:rPr lang="en-US" sz="2800" i="0" dirty="0" smtClean="0"/>
              <a:t>(American)</a:t>
            </a:r>
          </a:p>
          <a:p>
            <a:r>
              <a:rPr lang="en-US" sz="2800" i="0" dirty="0" smtClean="0"/>
              <a:t>Round Bodied birds</a:t>
            </a:r>
          </a:p>
          <a:p>
            <a:r>
              <a:rPr lang="en-US" sz="2800" i="0" dirty="0" smtClean="0"/>
              <a:t>Come</a:t>
            </a:r>
            <a:r>
              <a:rPr lang="en-US" sz="2800" i="0" baseline="0" dirty="0" smtClean="0"/>
              <a:t> in several different </a:t>
            </a:r>
            <a:r>
              <a:rPr lang="en-US" sz="2800" b="1" i="0" u="sng" baseline="0" dirty="0" smtClean="0">
                <a:solidFill>
                  <a:srgbClr val="00B0F0"/>
                </a:solidFill>
              </a:rPr>
              <a:t>varieties :</a:t>
            </a:r>
            <a:r>
              <a:rPr lang="en-US" sz="2800" b="1" i="0" baseline="0" dirty="0" smtClean="0">
                <a:solidFill>
                  <a:srgbClr val="00B0F0"/>
                </a:solidFill>
              </a:rPr>
              <a:t> </a:t>
            </a:r>
            <a:r>
              <a:rPr lang="en-US" sz="2800" baseline="0" dirty="0" smtClean="0"/>
              <a:t>White,</a:t>
            </a:r>
            <a:r>
              <a:rPr lang="en-US" sz="2800" dirty="0" smtClean="0"/>
              <a:t> Buff, Silver-Laced, Colombian,</a:t>
            </a:r>
            <a:r>
              <a:rPr lang="en-US" sz="2800" baseline="0" dirty="0" smtClean="0"/>
              <a:t> Black</a:t>
            </a:r>
            <a:endParaRPr lang="en-US" sz="2800" b="1" u="sng" dirty="0" smtClean="0"/>
          </a:p>
          <a:p>
            <a:r>
              <a:rPr lang="en-US" sz="2800" i="0" dirty="0" smtClean="0"/>
              <a:t>Lay brown eggs</a:t>
            </a:r>
          </a:p>
          <a:p>
            <a:r>
              <a:rPr lang="en-US" sz="2800" i="0" dirty="0" smtClean="0"/>
              <a:t>Not </a:t>
            </a:r>
            <a:r>
              <a:rPr lang="en-US" sz="2800" i="0" dirty="0"/>
              <a:t>quite as efficient in meat or egg production as other breeds</a:t>
            </a:r>
          </a:p>
          <a:p>
            <a:endParaRPr lang="en-US" sz="2400" i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671749"/>
            <a:ext cx="2286001" cy="2013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0"/>
            <a:ext cx="2126818" cy="2113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backyardchickens.com/forum/uploads/52781_blue_wyandotte_pullet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1"/>
            <a:ext cx="2240574" cy="2113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Dual Purpose Breeds</a:t>
            </a:r>
            <a:endParaRPr lang="en-US" sz="32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114800" y="795201"/>
            <a:ext cx="48768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i="0" u="sng" dirty="0" smtClean="0"/>
              <a:t>Rhode Island Red</a:t>
            </a:r>
            <a:br>
              <a:rPr lang="en-US" sz="2800" b="1" i="0" u="sng" dirty="0" smtClean="0"/>
            </a:br>
            <a:r>
              <a:rPr lang="en-US" sz="2800" i="0" dirty="0" smtClean="0"/>
              <a:t>(American)</a:t>
            </a:r>
          </a:p>
          <a:p>
            <a:pPr marL="0" indent="0" algn="ctr">
              <a:buFont typeface="Arial" pitchFamily="34" charset="0"/>
              <a:buNone/>
            </a:pPr>
            <a:endParaRPr lang="en-US" sz="2800" i="0" dirty="0" smtClean="0"/>
          </a:p>
          <a:p>
            <a:r>
              <a:rPr lang="en-US" sz="2800" i="0" dirty="0" smtClean="0"/>
              <a:t>Long Rectangular body</a:t>
            </a:r>
          </a:p>
          <a:p>
            <a:r>
              <a:rPr lang="en-US" sz="2800" i="0" dirty="0" smtClean="0"/>
              <a:t>Deep red feathers</a:t>
            </a:r>
            <a:endParaRPr lang="en-US" sz="2800" b="1" u="sng" dirty="0" smtClean="0"/>
          </a:p>
          <a:p>
            <a:r>
              <a:rPr lang="en-US" sz="2800" i="0" dirty="0" smtClean="0"/>
              <a:t>Lay brown eggs</a:t>
            </a:r>
          </a:p>
          <a:p>
            <a:r>
              <a:rPr lang="en-US" sz="2800" i="0" dirty="0" smtClean="0"/>
              <a:t>Not quite as efficient in meat or egg production as other breeds</a:t>
            </a:r>
          </a:p>
          <a:p>
            <a:endParaRPr lang="en-US" sz="2800" i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76276"/>
            <a:ext cx="3619500" cy="3219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4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Dual Purpose Breeds</a:t>
            </a:r>
            <a:endParaRPr lang="en-US" sz="3200" dirty="0"/>
          </a:p>
        </p:txBody>
      </p:sp>
      <p:sp>
        <p:nvSpPr>
          <p:cNvPr id="6" name="Content Placeholder 6"/>
          <p:cNvSpPr>
            <a:spLocks noGrp="1"/>
          </p:cNvSpPr>
          <p:nvPr>
            <p:ph sz="half" idx="2"/>
          </p:nvPr>
        </p:nvSpPr>
        <p:spPr>
          <a:xfrm>
            <a:off x="152400" y="838200"/>
            <a:ext cx="5486400" cy="584721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000" b="1" i="0" u="sng" dirty="0" smtClean="0"/>
              <a:t>Barred Plymouth Rock</a:t>
            </a:r>
            <a:br>
              <a:rPr lang="en-US" sz="3000" b="1" i="0" u="sng" dirty="0" smtClean="0"/>
            </a:br>
            <a:r>
              <a:rPr lang="en-US" sz="3000" i="0" dirty="0" smtClean="0"/>
              <a:t>(American)</a:t>
            </a:r>
          </a:p>
          <a:p>
            <a:pPr marL="0" indent="0" algn="ctr">
              <a:buNone/>
            </a:pPr>
            <a:endParaRPr lang="en-US" sz="3000" i="0" dirty="0"/>
          </a:p>
          <a:p>
            <a:r>
              <a:rPr lang="en-US" sz="3000" i="0" dirty="0"/>
              <a:t>“Barred” refers to the </a:t>
            </a:r>
            <a:r>
              <a:rPr lang="en-US" sz="3000" b="1" i="0" u="sng" dirty="0">
                <a:solidFill>
                  <a:srgbClr val="00B0F0"/>
                </a:solidFill>
              </a:rPr>
              <a:t>variety</a:t>
            </a:r>
            <a:r>
              <a:rPr lang="en-US" sz="3000" i="0" dirty="0"/>
              <a:t> of Plymouth Rock. (notice the barred feathers</a:t>
            </a:r>
            <a:r>
              <a:rPr lang="en-US" sz="3000" i="0" dirty="0" smtClean="0"/>
              <a:t>)</a:t>
            </a:r>
          </a:p>
          <a:p>
            <a:r>
              <a:rPr lang="en-US" sz="3000" i="0" dirty="0" smtClean="0"/>
              <a:t>Feathers have sharply defined dark lines</a:t>
            </a:r>
          </a:p>
          <a:p>
            <a:r>
              <a:rPr lang="en-US" sz="3000" i="0" dirty="0" smtClean="0"/>
              <a:t>Large bodied birds</a:t>
            </a:r>
            <a:endParaRPr lang="en-US" sz="3000" i="0" dirty="0"/>
          </a:p>
          <a:p>
            <a:r>
              <a:rPr lang="en-US" sz="3000" i="0" dirty="0" smtClean="0"/>
              <a:t>Lays </a:t>
            </a:r>
            <a:r>
              <a:rPr lang="en-US" sz="3000" i="0" dirty="0"/>
              <a:t>brown </a:t>
            </a:r>
            <a:r>
              <a:rPr lang="en-US" sz="3000" i="0" dirty="0" smtClean="0"/>
              <a:t>eggs</a:t>
            </a:r>
          </a:p>
          <a:p>
            <a:r>
              <a:rPr lang="en-US" sz="3000" i="0" dirty="0" smtClean="0"/>
              <a:t>Not </a:t>
            </a:r>
            <a:r>
              <a:rPr lang="en-US" sz="3000" i="0" dirty="0"/>
              <a:t>quite as efficient in meat or egg production as other breeds</a:t>
            </a:r>
          </a:p>
          <a:p>
            <a:endParaRPr lang="en-US" sz="2400" i="0" dirty="0"/>
          </a:p>
          <a:p>
            <a:endParaRPr lang="en-US" sz="2400" i="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26" y="2362200"/>
            <a:ext cx="3160782" cy="3176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4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Dual Purpose Breeds</a:t>
            </a:r>
            <a:endParaRPr lang="en-US" sz="3200" dirty="0"/>
          </a:p>
        </p:txBody>
      </p:sp>
      <p:sp>
        <p:nvSpPr>
          <p:cNvPr id="6" name="Content Placeholder 6"/>
          <p:cNvSpPr>
            <a:spLocks noGrp="1"/>
          </p:cNvSpPr>
          <p:nvPr>
            <p:ph sz="half" idx="2"/>
          </p:nvPr>
        </p:nvSpPr>
        <p:spPr>
          <a:xfrm>
            <a:off x="109537" y="685799"/>
            <a:ext cx="9186863" cy="38001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i="0" u="sng" dirty="0" smtClean="0"/>
              <a:t>Cochin</a:t>
            </a:r>
            <a:br>
              <a:rPr lang="en-US" sz="2800" b="1" i="0" u="sng" dirty="0" smtClean="0"/>
            </a:br>
            <a:r>
              <a:rPr lang="en-US" sz="2800" i="0" dirty="0" smtClean="0"/>
              <a:t>(Asiatic)</a:t>
            </a:r>
          </a:p>
          <a:p>
            <a:r>
              <a:rPr lang="en-US" sz="2800" i="0" dirty="0" smtClean="0"/>
              <a:t>Massive appearance with breast carried low</a:t>
            </a:r>
          </a:p>
          <a:p>
            <a:r>
              <a:rPr lang="en-US" sz="2800" i="0" dirty="0" smtClean="0"/>
              <a:t>Long feathering and abundantly feathered </a:t>
            </a:r>
            <a:r>
              <a:rPr lang="en-US" sz="2800" b="1" i="0" u="sng" dirty="0" smtClean="0">
                <a:solidFill>
                  <a:srgbClr val="00B0F0"/>
                </a:solidFill>
              </a:rPr>
              <a:t>shanks</a:t>
            </a:r>
          </a:p>
          <a:p>
            <a:r>
              <a:rPr lang="en-US" sz="2800" i="0" dirty="0" smtClean="0"/>
              <a:t>Come in several different </a:t>
            </a:r>
            <a:r>
              <a:rPr lang="en-US" sz="2800" b="1" i="0" u="sng" dirty="0" smtClean="0">
                <a:solidFill>
                  <a:srgbClr val="00B0F0"/>
                </a:solidFill>
              </a:rPr>
              <a:t>varieties</a:t>
            </a:r>
            <a:r>
              <a:rPr lang="en-US" sz="2800" i="0" dirty="0" smtClean="0"/>
              <a:t/>
            </a:r>
            <a:br>
              <a:rPr lang="en-US" sz="2800" i="0" dirty="0" smtClean="0"/>
            </a:br>
            <a:r>
              <a:rPr lang="en-US" sz="2800" dirty="0" smtClean="0"/>
              <a:t>(Buff, Partridge, White, Black)</a:t>
            </a:r>
            <a:r>
              <a:rPr lang="en-US" sz="2800" i="0" dirty="0" smtClean="0"/>
              <a:t> </a:t>
            </a:r>
          </a:p>
          <a:p>
            <a:r>
              <a:rPr lang="en-US" sz="2800" i="0" dirty="0" smtClean="0"/>
              <a:t>Lays </a:t>
            </a:r>
            <a:r>
              <a:rPr lang="en-US" sz="2800" i="0" dirty="0"/>
              <a:t>brown </a:t>
            </a:r>
            <a:r>
              <a:rPr lang="en-US" sz="2800" i="0" dirty="0" smtClean="0"/>
              <a:t>eggs</a:t>
            </a:r>
          </a:p>
          <a:p>
            <a:r>
              <a:rPr lang="en-US" sz="2800" i="0" dirty="0" smtClean="0"/>
              <a:t>Not </a:t>
            </a:r>
            <a:r>
              <a:rPr lang="en-US" sz="2800" i="0" dirty="0"/>
              <a:t>quite as efficient in meat or egg production as other </a:t>
            </a:r>
            <a:r>
              <a:rPr lang="en-US" sz="2800" i="0" dirty="0" smtClean="0"/>
              <a:t>breeds</a:t>
            </a:r>
            <a:endParaRPr lang="en-US" sz="2400" i="0" dirty="0"/>
          </a:p>
          <a:p>
            <a:endParaRPr lang="en-US" sz="2400" i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43807"/>
            <a:ext cx="2447924" cy="2269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7" y="4486086"/>
            <a:ext cx="2057400" cy="2184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85999"/>
            <a:ext cx="2286000" cy="2184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4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90886"/>
            <a:ext cx="5745480" cy="619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Poultry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Breeds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66800" y="3962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Management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66800" y="4495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/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31304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90600"/>
            <a:ext cx="4224528" cy="3733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Housing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Feeding/ Watering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Maintenance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979466"/>
          </a:xfrm>
        </p:spPr>
        <p:txBody>
          <a:bodyPr>
            <a:noAutofit/>
          </a:bodyPr>
          <a:lstStyle/>
          <a:p>
            <a:r>
              <a:rPr lang="en-US" sz="3600" dirty="0" smtClean="0"/>
              <a:t>General Poultry</a:t>
            </a:r>
            <a:r>
              <a:rPr lang="en-US" sz="3600" baseline="0" dirty="0" smtClean="0"/>
              <a:t> Management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40" y="1051560"/>
            <a:ext cx="3650299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3978275" cy="2913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42360"/>
            <a:ext cx="2857500" cy="2838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7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8991600" cy="5562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sz="3200" dirty="0" smtClean="0"/>
              <a:t>Domesticated </a:t>
            </a:r>
            <a:r>
              <a:rPr lang="en-US" sz="3200" dirty="0"/>
              <a:t>fowl raised for meat and/or eggs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Primary s</a:t>
            </a:r>
            <a:r>
              <a:rPr lang="en-US" sz="3200" kern="1200" dirty="0" smtClean="0">
                <a:solidFill>
                  <a:schemeClr val="tx1"/>
                </a:solidFill>
                <a:effectLst/>
              </a:rPr>
              <a:t>pecies used in US Poultr</a:t>
            </a:r>
            <a:r>
              <a:rPr lang="en-US" sz="3200" dirty="0" smtClean="0"/>
              <a:t>y industry: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3200" kern="1200" dirty="0" smtClean="0">
                <a:solidFill>
                  <a:schemeClr val="tx1"/>
                </a:solidFill>
                <a:effectLst/>
              </a:rPr>
              <a:t>Chickens (meat and eggs)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3200" dirty="0" smtClean="0"/>
              <a:t>Turkeys (meat)</a:t>
            </a:r>
            <a:br>
              <a:rPr lang="en-US" sz="3200" dirty="0" smtClean="0"/>
            </a:b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Other species include: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Ducks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Geese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Quail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/>
              <a:t>Phesant</a:t>
            </a:r>
            <a:endParaRPr lang="en-US" sz="3200" dirty="0"/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Emus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Ostriches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762000"/>
          </a:xfrm>
        </p:spPr>
        <p:txBody>
          <a:bodyPr>
            <a:normAutofit/>
          </a:bodyPr>
          <a:lstStyle/>
          <a:p>
            <a:pPr lvl="0" algn="ctr"/>
            <a:r>
              <a:rPr lang="en-US" sz="2800" dirty="0" smtClean="0"/>
              <a:t>	</a:t>
            </a:r>
            <a:r>
              <a:rPr lang="en-US" sz="4000" dirty="0" smtClean="0"/>
              <a:t>What</a:t>
            </a:r>
            <a:r>
              <a:rPr lang="en-US" sz="4000" baseline="0" dirty="0" smtClean="0"/>
              <a:t> is poultry?</a:t>
            </a:r>
            <a:endParaRPr 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2819400" cy="1884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43816"/>
            <a:ext cx="2362200" cy="1533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43816"/>
            <a:ext cx="2047010" cy="1533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1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" y="914400"/>
            <a:ext cx="8933947" cy="5943600"/>
          </a:xfrm>
        </p:spPr>
        <p:txBody>
          <a:bodyPr>
            <a:normAutofit/>
          </a:bodyPr>
          <a:lstStyle/>
          <a:p>
            <a:r>
              <a:rPr lang="en-US" sz="2800" i="0" dirty="0" smtClean="0"/>
              <a:t>Size of coop should correlate with the size of flock </a:t>
            </a:r>
          </a:p>
          <a:p>
            <a:pPr lvl="1"/>
            <a:r>
              <a:rPr lang="en-US" sz="2800" i="0" dirty="0" smtClean="0"/>
              <a:t>As flock numbers increase coop size should increase</a:t>
            </a:r>
            <a:endParaRPr lang="en-US" sz="2800" i="0" dirty="0" smtClean="0">
              <a:sym typeface="Wingdings"/>
            </a:endParaRPr>
          </a:p>
          <a:p>
            <a:r>
              <a:rPr lang="en-US" sz="2800" i="0" dirty="0" smtClean="0"/>
              <a:t>HOUSING DESIGN SHOULD:</a:t>
            </a:r>
          </a:p>
          <a:p>
            <a:pPr lvl="1"/>
            <a:r>
              <a:rPr lang="en-US" sz="2800" i="0" dirty="0" smtClean="0"/>
              <a:t>Accommodate for birds’ purpose</a:t>
            </a:r>
          </a:p>
          <a:p>
            <a:pPr lvl="1"/>
            <a:r>
              <a:rPr lang="en-US" sz="2800" i="0" dirty="0"/>
              <a:t>Provide </a:t>
            </a:r>
            <a:r>
              <a:rPr lang="en-US" sz="2800" i="0" dirty="0" smtClean="0"/>
              <a:t>shelter and adequate ventilation</a:t>
            </a:r>
            <a:endParaRPr lang="en-US" sz="2800" i="0" dirty="0"/>
          </a:p>
          <a:p>
            <a:pPr lvl="1"/>
            <a:r>
              <a:rPr lang="en-US" sz="2800" i="0" dirty="0" smtClean="0"/>
              <a:t>Protect </a:t>
            </a:r>
            <a:r>
              <a:rPr lang="en-US" sz="2800" i="0" dirty="0"/>
              <a:t>poultry from </a:t>
            </a:r>
            <a:r>
              <a:rPr lang="en-US" sz="2800" i="0" dirty="0" smtClean="0"/>
              <a:t>predators</a:t>
            </a:r>
          </a:p>
          <a:p>
            <a:pPr lvl="1"/>
            <a:r>
              <a:rPr lang="en-US" sz="2800" i="0" dirty="0" smtClean="0"/>
              <a:t>Keep litter dry  and safe from weather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4582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 Housing</a:t>
            </a:r>
            <a:endParaRPr lang="en-US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654258"/>
            <a:ext cx="2433053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74603"/>
            <a:ext cx="2362200" cy="2092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7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 sz="quarter"/>
          </p:nvPr>
        </p:nvSpPr>
        <p:spPr>
          <a:xfrm>
            <a:off x="152400" y="1066800"/>
            <a:ext cx="8763000" cy="4343400"/>
          </a:xfrm>
        </p:spPr>
        <p:txBody>
          <a:bodyPr>
            <a:normAutofit/>
          </a:bodyPr>
          <a:lstStyle/>
          <a:p>
            <a:r>
              <a:rPr dirty="0" i="0" lang="en-US" smtClean="0" sz="2800"/>
              <a:t>BASIC EQUIPMENT NEEDED:</a:t>
            </a:r>
          </a:p>
          <a:p>
            <a:pPr lvl="1"/>
            <a:r>
              <a:rPr dirty="0" i="0" lang="en-US" smtClean="0" sz="2800"/>
              <a:t>Water and feeders</a:t>
            </a:r>
          </a:p>
          <a:p>
            <a:pPr lvl="1"/>
            <a:r>
              <a:rPr dirty="0" i="0" lang="en-US" smtClean="0" sz="2800"/>
              <a:t>Litter (wood shavings or hay)</a:t>
            </a:r>
          </a:p>
          <a:p>
            <a:pPr lvl="1"/>
            <a:r>
              <a:rPr dirty="0" i="0" lang="en-US" smtClean="0" sz="2800"/>
              <a:t>Appropriate lighting</a:t>
            </a:r>
          </a:p>
          <a:p>
            <a:pPr lvl="1"/>
            <a:r>
              <a:rPr b="1" dirty="0" i="0" lang="en-US" smtClean="0" sz="2800"/>
              <a:t> </a:t>
            </a:r>
            <a:r>
              <a:rPr b="1" dirty="0" i="0" lang="en-US" smtClean="0" sz="2800" u="sng">
                <a:solidFill>
                  <a:srgbClr val="00B0F0"/>
                </a:solidFill>
              </a:rPr>
              <a:t>Brooder</a:t>
            </a:r>
            <a:r>
              <a:rPr dirty="0" i="0" lang="en-US" smtClean="0" sz="2800"/>
              <a:t> (when needed)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458200" cy="685800"/>
          </a:xfrm>
        </p:spPr>
        <p:txBody>
          <a:bodyPr>
            <a:noAutofit/>
          </a:bodyPr>
          <a:lstStyle/>
          <a:p>
            <a:pPr indent="0" marL="0">
              <a:buNone/>
            </a:pPr>
            <a:r>
              <a:rPr dirty="0" lang="en-US" smtClean="0" sz="4000"/>
              <a:t> Housing continued</a:t>
            </a:r>
            <a:endParaRPr dirty="0" lang="en-US" sz="4000"/>
          </a:p>
        </p:txBody>
      </p:sp>
      <p:pic>
        <p:nvPicPr>
          <p:cNvPr id="8196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47816"/>
            <a:ext cx="4006760" cy="266700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800600" y="4054168"/>
            <a:ext cx="3962400" cy="245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06290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4582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Types of Housing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981200" y="1219201"/>
            <a:ext cx="5332773" cy="5505076"/>
            <a:chOff x="304802" y="3200400"/>
            <a:chExt cx="4190998" cy="3657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2" y="3200400"/>
              <a:ext cx="3809998" cy="28574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381000" y="6019800"/>
              <a:ext cx="4114800" cy="838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800" b="1" i="0" u="sng" dirty="0" smtClean="0"/>
                <a:t>Layer house:</a:t>
              </a:r>
              <a:r>
                <a:rPr lang="en-US" sz="2800" i="0" dirty="0" smtClean="0"/>
                <a:t>  laying hens</a:t>
              </a:r>
              <a:br>
                <a:rPr lang="en-US" sz="2800" i="0" dirty="0" smtClean="0"/>
              </a:br>
              <a:r>
                <a:rPr lang="en-US" sz="2400" i="0" dirty="0" smtClean="0"/>
                <a:t>Contains nest boxes for layers</a:t>
              </a:r>
              <a:endParaRPr lang="en-US" sz="2800" i="0" dirty="0" smtClean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43001" y="1219201"/>
            <a:ext cx="6324600" cy="5257799"/>
            <a:chOff x="4038600" y="2687410"/>
            <a:chExt cx="5181599" cy="369502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687410"/>
              <a:ext cx="3962400" cy="26374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4038600" y="5463267"/>
              <a:ext cx="5181599" cy="9191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3400" b="1" i="0" u="sng" dirty="0" smtClean="0"/>
                <a:t>Grower house:</a:t>
              </a:r>
              <a:r>
                <a:rPr lang="en-US" sz="3400" i="0" dirty="0" smtClean="0"/>
                <a:t> meat producers </a:t>
              </a:r>
              <a:r>
                <a:rPr lang="en-US" sz="2800" i="0" dirty="0" smtClean="0"/>
                <a:t/>
              </a:r>
              <a:br>
                <a:rPr lang="en-US" sz="2800" i="0" dirty="0" smtClean="0"/>
              </a:br>
              <a:r>
                <a:rPr lang="en-US" sz="2800" i="0" dirty="0" smtClean="0"/>
                <a:t>Contains abundant feed and water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43000" y="1219201"/>
            <a:ext cx="6781800" cy="5505076"/>
            <a:chOff x="86053" y="685800"/>
            <a:chExt cx="4762499" cy="3810448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685800"/>
              <a:ext cx="4267200" cy="247743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86053" y="3238482"/>
              <a:ext cx="4762499" cy="12577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800" b="1" i="0" u="sng" dirty="0" smtClean="0">
                  <a:solidFill>
                    <a:srgbClr val="00B0F0"/>
                  </a:solidFill>
                </a:rPr>
                <a:t>Brooder</a:t>
              </a:r>
              <a:r>
                <a:rPr lang="en-US" sz="2800" i="0" dirty="0" smtClean="0"/>
                <a:t>: young birds </a:t>
              </a:r>
              <a:br>
                <a:rPr lang="en-US" sz="2800" i="0" dirty="0" smtClean="0"/>
              </a:br>
              <a:r>
                <a:rPr lang="en-US" sz="2400" i="0" dirty="0" smtClean="0"/>
                <a:t>kept at a consistent 90 -91°F  temp. in first few week(s) of life.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7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381000" y="2667000"/>
            <a:ext cx="3638550" cy="646112"/>
          </a:xfrm>
        </p:spPr>
        <p:txBody>
          <a:bodyPr>
            <a:normAutofit/>
          </a:bodyPr>
          <a:lstStyle/>
          <a:p>
            <a:r>
              <a:rPr lang="en-US" sz="2800" b="1" i="0" u="sng" dirty="0"/>
              <a:t>LAYER HENS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2986" y="3200400"/>
            <a:ext cx="3981450" cy="2930524"/>
          </a:xfrm>
        </p:spPr>
        <p:txBody>
          <a:bodyPr numCol="1">
            <a:normAutofit/>
          </a:bodyPr>
          <a:lstStyle/>
          <a:p>
            <a:r>
              <a:rPr lang="en-US" sz="2800" i="0" dirty="0" smtClean="0"/>
              <a:t>Excess protein causes rapid development and hens laying too early</a:t>
            </a:r>
          </a:p>
          <a:p>
            <a:r>
              <a:rPr lang="en-US" sz="2800" b="1" i="0" dirty="0" smtClean="0"/>
              <a:t>Layer feed</a:t>
            </a:r>
            <a:r>
              <a:rPr lang="en-US" sz="2800" i="0" dirty="0" smtClean="0"/>
              <a:t>: 16% protein +Calcium (to produce egg shells)</a:t>
            </a:r>
            <a:endParaRPr lang="en-US" sz="2800" b="1" i="0" u="sng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4873625" y="2590800"/>
            <a:ext cx="3660775" cy="646112"/>
          </a:xfrm>
        </p:spPr>
        <p:txBody>
          <a:bodyPr/>
          <a:lstStyle/>
          <a:p>
            <a:pPr lvl="0"/>
            <a:r>
              <a:rPr lang="en-US" sz="2800" b="1" u="sng" dirty="0">
                <a:solidFill>
                  <a:prstClr val="white"/>
                </a:solidFill>
              </a:rPr>
              <a:t>GROWER BIRDS </a:t>
            </a:r>
          </a:p>
          <a:p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4381500" y="3200400"/>
            <a:ext cx="4533900" cy="3352800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sz="4000" i="0" dirty="0">
                <a:solidFill>
                  <a:prstClr val="white"/>
                </a:solidFill>
              </a:rPr>
              <a:t>Different feeds provide different levels of protein</a:t>
            </a:r>
          </a:p>
          <a:p>
            <a:pPr lvl="2"/>
            <a:r>
              <a:rPr lang="en-US" sz="4000" b="1" i="0" dirty="0">
                <a:solidFill>
                  <a:prstClr val="white"/>
                </a:solidFill>
              </a:rPr>
              <a:t>Starter feed</a:t>
            </a:r>
            <a:r>
              <a:rPr lang="en-US" sz="4000" i="0" dirty="0">
                <a:solidFill>
                  <a:prstClr val="white"/>
                </a:solidFill>
              </a:rPr>
              <a:t>: 22-24% protein</a:t>
            </a:r>
          </a:p>
          <a:p>
            <a:pPr lvl="2"/>
            <a:r>
              <a:rPr lang="en-US" sz="4000" b="1" i="0" dirty="0">
                <a:solidFill>
                  <a:prstClr val="white"/>
                </a:solidFill>
              </a:rPr>
              <a:t>Grower feed</a:t>
            </a:r>
            <a:r>
              <a:rPr lang="en-US" sz="4000" i="0" dirty="0">
                <a:solidFill>
                  <a:prstClr val="white"/>
                </a:solidFill>
              </a:rPr>
              <a:t>: 15-18% protein</a:t>
            </a:r>
          </a:p>
          <a:p>
            <a:pPr lvl="2"/>
            <a:r>
              <a:rPr lang="en-US" sz="4000" b="1" i="0" dirty="0">
                <a:solidFill>
                  <a:prstClr val="white"/>
                </a:solidFill>
              </a:rPr>
              <a:t>Finisher feed</a:t>
            </a:r>
            <a:r>
              <a:rPr lang="en-US" sz="4000" i="0" dirty="0">
                <a:solidFill>
                  <a:prstClr val="white"/>
                </a:solidFill>
              </a:rPr>
              <a:t>: 16% protein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762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 feeding/ watering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81455" y="775138"/>
            <a:ext cx="8839200" cy="17727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prstClr val="white"/>
                </a:solidFill>
              </a:rPr>
              <a:t>Poultry receive </a:t>
            </a:r>
            <a:r>
              <a:rPr lang="en-US" sz="2600" dirty="0">
                <a:solidFill>
                  <a:prstClr val="white"/>
                </a:solidFill>
              </a:rPr>
              <a:t>diets with different levels protein and energy </a:t>
            </a:r>
            <a:endParaRPr lang="en-US" sz="2600" dirty="0" smtClean="0">
              <a:solidFill>
                <a:prstClr val="white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prstClr val="white"/>
                </a:solidFill>
              </a:rPr>
              <a:t>All </a:t>
            </a:r>
            <a:r>
              <a:rPr lang="en-US" sz="2600" dirty="0">
                <a:solidFill>
                  <a:prstClr val="white"/>
                </a:solidFill>
              </a:rPr>
              <a:t>poultry should be fed </a:t>
            </a:r>
            <a:r>
              <a:rPr lang="en-US" sz="2600" b="1" u="sng" dirty="0" smtClean="0">
                <a:solidFill>
                  <a:srgbClr val="00B0F0"/>
                </a:solidFill>
              </a:rPr>
              <a:t>ad </a:t>
            </a:r>
            <a:r>
              <a:rPr lang="en-US" sz="2600" b="1" u="sng" dirty="0">
                <a:solidFill>
                  <a:srgbClr val="00B0F0"/>
                </a:solidFill>
              </a:rPr>
              <a:t>libitum</a:t>
            </a:r>
            <a:r>
              <a:rPr lang="en-US" sz="2600" dirty="0">
                <a:solidFill>
                  <a:prstClr val="white"/>
                </a:solidFill>
              </a:rPr>
              <a:t>: having feed available </a:t>
            </a:r>
            <a:r>
              <a:rPr lang="en-US" sz="2600" dirty="0" smtClean="0">
                <a:solidFill>
                  <a:prstClr val="white"/>
                </a:solidFill>
              </a:rPr>
              <a:t>at all times</a:t>
            </a:r>
            <a:endParaRPr lang="en-US" sz="2600" b="1" u="sn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9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762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feeding/ watering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45578" y="3563064"/>
            <a:ext cx="4614743" cy="3076495"/>
            <a:chOff x="185857" y="3733800"/>
            <a:chExt cx="4614743" cy="307649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57" y="3733800"/>
              <a:ext cx="4614743" cy="30764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228600" y="4612362"/>
              <a:ext cx="4462343" cy="594638"/>
              <a:chOff x="228600" y="4612362"/>
              <a:chExt cx="4462343" cy="59463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28600" y="4619982"/>
                <a:ext cx="1079142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en-US" sz="3000" b="1" cap="none" spc="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effectLst/>
                  </a:rPr>
                  <a:t>Mash</a:t>
                </a:r>
                <a:endParaRPr lang="en-US" sz="3000" b="1" cap="none" spc="0" dirty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398602" y="4612362"/>
                <a:ext cx="1292341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en-US" sz="3000" b="1" cap="none" spc="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effectLst/>
                  </a:rPr>
                  <a:t>Pellets</a:t>
                </a:r>
                <a:endParaRPr lang="en-US" sz="3000" b="1" cap="none" spc="0" dirty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71577" y="4653002"/>
                <a:ext cx="1745991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en-US" sz="3000" b="1" cap="none" spc="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effectLst/>
                  </a:rPr>
                  <a:t>Crumbles</a:t>
                </a:r>
                <a:endParaRPr lang="en-US" sz="3000" b="1" cap="none" spc="0" dirty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endParaRPr>
              </a:p>
            </p:txBody>
          </p:sp>
        </p:grp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066800"/>
            <a:ext cx="8763000" cy="26670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numCol="1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i="0" dirty="0" smtClean="0"/>
              <a:t>Mash</a:t>
            </a:r>
            <a:r>
              <a:rPr lang="en-US" sz="2600" i="0" dirty="0" smtClean="0"/>
              <a:t>- ingredients mixed together but each ingredient remains separate; best for layers</a:t>
            </a:r>
          </a:p>
          <a:p>
            <a:r>
              <a:rPr lang="en-US" sz="2600" b="1" i="0" dirty="0" smtClean="0"/>
              <a:t>Crumbles</a:t>
            </a:r>
            <a:r>
              <a:rPr lang="en-US" sz="2600" i="0" dirty="0" smtClean="0"/>
              <a:t>- chopped up pellets; best for young meat birds</a:t>
            </a:r>
          </a:p>
          <a:p>
            <a:r>
              <a:rPr lang="en-US" sz="2600" b="1" i="0" dirty="0" smtClean="0"/>
              <a:t>Pellets</a:t>
            </a:r>
            <a:r>
              <a:rPr lang="en-US" sz="2600" i="0" dirty="0" smtClean="0"/>
              <a:t>- ingredients finely ground then mixed and compressed into larger pellets; best for mature  meat birds</a:t>
            </a:r>
            <a:endParaRPr lang="en-US" sz="2600" i="0" dirty="0"/>
          </a:p>
        </p:txBody>
      </p:sp>
    </p:spTree>
    <p:extLst>
      <p:ext uri="{BB962C8B-B14F-4D97-AF65-F5344CB8AC3E}">
        <p14:creationId xmlns:p14="http://schemas.microsoft.com/office/powerpoint/2010/main" val="7685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 sz="quarter"/>
          </p:nvPr>
        </p:nvSpPr>
        <p:spPr>
          <a:xfrm>
            <a:off x="0" y="762000"/>
            <a:ext cx="9144000" cy="2438400"/>
          </a:xfrm>
        </p:spPr>
        <p:txBody>
          <a:bodyPr numCol="1">
            <a:normAutofit/>
          </a:bodyPr>
          <a:lstStyle/>
          <a:p>
            <a:r>
              <a:rPr dirty="0" i="0" lang="en-US" smtClean="0" sz="3000"/>
              <a:t>Growth rate of meat birds is directly related to clean water intake</a:t>
            </a:r>
          </a:p>
          <a:p>
            <a:r>
              <a:rPr dirty="0" i="0" lang="en-US" smtClean="0" sz="3000"/>
              <a:t>Clean water should be available </a:t>
            </a:r>
            <a:r>
              <a:rPr b="1" dirty="0" i="0" lang="en-US" smtClean="0" sz="3000" u="sng">
                <a:solidFill>
                  <a:srgbClr val="00B0F0"/>
                </a:solidFill>
              </a:rPr>
              <a:t>ad libitum</a:t>
            </a:r>
          </a:p>
          <a:p>
            <a:r>
              <a:rPr dirty="0" i="0" lang="en-US" smtClean="0" sz="3000"/>
              <a:t>Sanitizing containers cuts down on bacteria</a:t>
            </a:r>
            <a:endParaRPr dirty="0" i="0" lang="en-US" sz="31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76200"/>
            <a:ext cx="8458200" cy="685800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aseline="0" cap="all" kern="1200" sz="1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lang="en-US" smtClean="0" sz="4000"/>
              <a:t> feeding/ watering</a:t>
            </a:r>
            <a:endParaRPr dirty="0" lang="en-US" sz="4000"/>
          </a:p>
        </p:txBody>
      </p:sp>
      <p:pic>
        <p:nvPicPr>
          <p:cNvPr id="4098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3200400"/>
            <a:ext cx="4024675" cy="347472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724400" y="3200400"/>
            <a:ext cx="4023360" cy="347472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93615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1329"/>
            <a:ext cx="8610600" cy="573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73655" y="152400"/>
            <a:ext cx="92913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do I know wha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 I’m feeding???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2667000"/>
            <a:ext cx="3276600" cy="1524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62320" y="1828800"/>
            <a:ext cx="1300480" cy="2286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8" y="4800600"/>
            <a:ext cx="12985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rot="20746710">
            <a:off x="183659" y="1549598"/>
            <a:ext cx="41280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63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/>
              </a:rPr>
              <a:t>Read the </a:t>
            </a:r>
            <a:r>
              <a:rPr lang="en-US" sz="4400" b="1" cap="none" spc="0" dirty="0" smtClean="0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  <a:t>LABLE!</a:t>
            </a:r>
            <a:endParaRPr lang="en-US" sz="4400" b="1" cap="none" spc="0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630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762000"/>
            <a:ext cx="6172200" cy="6172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800" dirty="0" smtClean="0"/>
              <a:t>    Lighting Programs</a:t>
            </a:r>
            <a:r>
              <a:rPr lang="en-US" sz="3200" dirty="0" smtClean="0"/>
              <a:t>:</a:t>
            </a:r>
          </a:p>
          <a:p>
            <a:pPr marL="457200" indent="-171450"/>
            <a:r>
              <a:rPr lang="en-US" sz="3000" i="0" dirty="0" smtClean="0"/>
              <a:t>LAYERS</a:t>
            </a:r>
          </a:p>
          <a:p>
            <a:pPr lvl="1"/>
            <a:r>
              <a:rPr lang="en-US" sz="3000" i="0" dirty="0" smtClean="0"/>
              <a:t>Approximately </a:t>
            </a:r>
            <a:r>
              <a:rPr lang="en-US" sz="3000" i="0" dirty="0"/>
              <a:t>14 </a:t>
            </a:r>
            <a:r>
              <a:rPr lang="en-US" sz="3000" i="0" dirty="0" err="1" smtClean="0"/>
              <a:t>hrs</a:t>
            </a:r>
            <a:r>
              <a:rPr lang="en-US" sz="3000" i="0" dirty="0" smtClean="0"/>
              <a:t> </a:t>
            </a:r>
            <a:r>
              <a:rPr lang="en-US" sz="3000" i="0" dirty="0"/>
              <a:t>of </a:t>
            </a:r>
            <a:r>
              <a:rPr lang="en-US" sz="3000" i="0" dirty="0" smtClean="0"/>
              <a:t>light per day required </a:t>
            </a:r>
            <a:r>
              <a:rPr lang="en-US" sz="3000" i="0" dirty="0"/>
              <a:t>to stimulate a hen to </a:t>
            </a:r>
            <a:r>
              <a:rPr lang="en-US" sz="3000" i="0" dirty="0" smtClean="0"/>
              <a:t>lay</a:t>
            </a:r>
          </a:p>
          <a:p>
            <a:pPr lvl="1"/>
            <a:r>
              <a:rPr lang="en-US" sz="3000" b="1" i="0" dirty="0" smtClean="0"/>
              <a:t>Artificial lighting </a:t>
            </a:r>
            <a:r>
              <a:rPr lang="en-US" sz="3000" i="0" dirty="0" smtClean="0"/>
              <a:t>in winter (short- days)  meet a laying hen’s </a:t>
            </a:r>
            <a:r>
              <a:rPr lang="en-US" sz="3100" b="1" i="0" u="sng" dirty="0" smtClean="0">
                <a:solidFill>
                  <a:srgbClr val="00B0F0"/>
                </a:solidFill>
              </a:rPr>
              <a:t>photoperiod requirement</a:t>
            </a:r>
            <a:r>
              <a:rPr lang="en-US" sz="3100" b="1" i="0" u="sng" dirty="0" smtClean="0">
                <a:solidFill>
                  <a:srgbClr val="0070C0"/>
                </a:solidFill>
              </a:rPr>
              <a:t> </a:t>
            </a:r>
            <a:r>
              <a:rPr lang="en-US" sz="3000" i="0" dirty="0" smtClean="0"/>
              <a:t>for laying</a:t>
            </a:r>
          </a:p>
          <a:p>
            <a:pPr marL="457200" indent="-171450"/>
            <a:r>
              <a:rPr lang="en-US" sz="3000" i="0" dirty="0" smtClean="0"/>
              <a:t>GROWERS</a:t>
            </a:r>
          </a:p>
          <a:p>
            <a:pPr lvl="1">
              <a:tabLst>
                <a:tab pos="742950" algn="l"/>
              </a:tabLst>
            </a:pPr>
            <a:r>
              <a:rPr lang="en-US" sz="3000" b="1" i="0" dirty="0" smtClean="0"/>
              <a:t>Heat lamps </a:t>
            </a:r>
            <a:r>
              <a:rPr lang="en-US" sz="3000" i="0" dirty="0" smtClean="0"/>
              <a:t>maintain a warm environment for young birds</a:t>
            </a:r>
          </a:p>
          <a:p>
            <a:pPr lvl="1">
              <a:tabLst>
                <a:tab pos="742950" algn="l"/>
              </a:tabLst>
            </a:pPr>
            <a:r>
              <a:rPr lang="en-US" sz="3000" i="0" dirty="0" smtClean="0"/>
              <a:t>Heat lamps are raised to lower temperature </a:t>
            </a:r>
          </a:p>
          <a:p>
            <a:pPr lvl="1"/>
            <a:r>
              <a:rPr lang="en-US" sz="3000" b="1" i="0" dirty="0" smtClean="0"/>
              <a:t>Timed lights </a:t>
            </a:r>
            <a:r>
              <a:rPr lang="en-US" sz="3000" i="0" dirty="0" smtClean="0"/>
              <a:t>used to stimulate activity for idle birds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762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maintenance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608" y="533400"/>
            <a:ext cx="2832991" cy="3777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608" y="4572000"/>
            <a:ext cx="2832992" cy="2119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0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20488" y="762000"/>
            <a:ext cx="4671112" cy="5754966"/>
          </a:xfrm>
        </p:spPr>
        <p:txBody>
          <a:bodyPr>
            <a:normAutofit fontScale="85000" lnSpcReduction="20000"/>
          </a:bodyPr>
          <a:lstStyle/>
          <a:p>
            <a:r>
              <a:rPr lang="en-US" sz="3800" i="0" dirty="0" smtClean="0"/>
              <a:t> </a:t>
            </a:r>
            <a:r>
              <a:rPr lang="en-US" sz="4200" i="0" dirty="0" smtClean="0"/>
              <a:t>Ventilation/ humidity</a:t>
            </a:r>
          </a:p>
          <a:p>
            <a:pPr lvl="1"/>
            <a:r>
              <a:rPr lang="en-US" sz="3300" i="0" dirty="0" smtClean="0"/>
              <a:t>Fans and windows reduce humidity and temperature</a:t>
            </a:r>
          </a:p>
          <a:p>
            <a:pPr lvl="1"/>
            <a:r>
              <a:rPr lang="en-US" sz="3300" i="0" dirty="0" smtClean="0"/>
              <a:t>Dry living environment promotes good health and reduces ammonia levels</a:t>
            </a:r>
          </a:p>
          <a:p>
            <a:pPr lvl="1"/>
            <a:r>
              <a:rPr lang="en-US" sz="3300" i="0" dirty="0" smtClean="0"/>
              <a:t>Ammonia causes blisters</a:t>
            </a:r>
          </a:p>
          <a:p>
            <a:r>
              <a:rPr lang="en-US" sz="4200" i="0" dirty="0" smtClean="0"/>
              <a:t>Human interaction</a:t>
            </a:r>
          </a:p>
          <a:p>
            <a:pPr lvl="1"/>
            <a:r>
              <a:rPr lang="en-US" sz="3100" i="0" dirty="0" smtClean="0"/>
              <a:t>Important to interact with birds; feed and water, collect eggs, check on birds, clean pen interior and litter…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762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maintenance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4015688" cy="3011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3" y="919511"/>
            <a:ext cx="3382062" cy="2533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4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762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 </a:t>
            </a:r>
            <a:r>
              <a:rPr lang="en-US" sz="4000" dirty="0"/>
              <a:t>maintenance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31" y="4556842"/>
            <a:ext cx="2865009" cy="2148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-1" y="914400"/>
            <a:ext cx="878827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F0"/>
                </a:solidFill>
              </a:rPr>
              <a:t>Culling: </a:t>
            </a:r>
            <a:r>
              <a:rPr lang="en-US" sz="2800" dirty="0" smtClean="0">
                <a:solidFill>
                  <a:prstClr val="white"/>
                </a:solidFill>
              </a:rPr>
              <a:t>selecting </a:t>
            </a:r>
            <a:r>
              <a:rPr lang="en-US" sz="2800" dirty="0">
                <a:solidFill>
                  <a:prstClr val="white"/>
                </a:solidFill>
              </a:rPr>
              <a:t>the best birds by reducing the population of undesirable </a:t>
            </a:r>
            <a:r>
              <a:rPr lang="en-US" sz="2800" dirty="0" smtClean="0">
                <a:solidFill>
                  <a:prstClr val="white"/>
                </a:solidFill>
              </a:rPr>
              <a:t>birds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Small</a:t>
            </a:r>
            <a:r>
              <a:rPr lang="en-US" sz="2800" dirty="0"/>
              <a:t>, sick, stunted or deformed birds should be removed when detected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Remove  smaller </a:t>
            </a:r>
            <a:r>
              <a:rPr lang="en-US" sz="2800" dirty="0"/>
              <a:t>and poorer fleshed birds </a:t>
            </a:r>
            <a:r>
              <a:rPr lang="en-US" sz="2800" u="sng" dirty="0"/>
              <a:t>at 4 </a:t>
            </a:r>
            <a:r>
              <a:rPr lang="en-US" sz="2800" u="sng" dirty="0" err="1"/>
              <a:t>wks</a:t>
            </a:r>
            <a:r>
              <a:rPr lang="en-US" sz="2800" u="sng" dirty="0"/>
              <a:t> of age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/>
              <a:t>Uniformity of birds and body quality </a:t>
            </a:r>
            <a:r>
              <a:rPr lang="en-US" sz="2800" dirty="0" smtClean="0"/>
              <a:t>improves with the </a:t>
            </a:r>
            <a:r>
              <a:rPr lang="en-US" sz="2800" dirty="0"/>
              <a:t>increase in floor and feeder space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Char char="•"/>
            </a:pPr>
            <a:endParaRPr lang="en-US" sz="3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Poultry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Breeds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66800" y="3962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/>
              <a:t>Management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54510" y="4495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/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153889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Poultry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81400"/>
            <a:ext cx="6400800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Breeds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668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/>
              <a:t>Management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66800" y="4495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/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182108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Industry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9144000" cy="3984135"/>
          </a:xfrm>
        </p:spPr>
        <p:txBody>
          <a:bodyPr>
            <a:norm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3200" b="1" i="0" u="sng" dirty="0" smtClean="0">
                <a:solidFill>
                  <a:srgbClr val="00B0F0"/>
                </a:solidFill>
              </a:rPr>
              <a:t>Vertical</a:t>
            </a:r>
            <a:r>
              <a:rPr lang="en-US" sz="3200" b="1" i="0" u="sng" baseline="0" dirty="0" smtClean="0">
                <a:solidFill>
                  <a:srgbClr val="00B0F0"/>
                </a:solidFill>
              </a:rPr>
              <a:t> integration</a:t>
            </a:r>
            <a:r>
              <a:rPr lang="en-US" sz="3200" i="0" baseline="0" dirty="0" smtClean="0"/>
              <a:t>: all aspects of the industry are owned by the same company</a:t>
            </a:r>
          </a:p>
          <a:p>
            <a:pPr lvl="1" indent="-114300">
              <a:buFont typeface="Candara" pitchFamily="34" charset="0"/>
              <a:buChar char="‐"/>
            </a:pPr>
            <a:r>
              <a:rPr lang="en-US" sz="3000" i="0" baseline="0" dirty="0" smtClean="0"/>
              <a:t>For example: Tyson or Sanderson Farms will own its own feed mill, hatchery, and processing plants, trucking fleet, veterinarians...etc.</a:t>
            </a:r>
          </a:p>
          <a:p>
            <a:pPr lvl="1" indent="-114300">
              <a:buFont typeface="Candara" pitchFamily="34" charset="0"/>
              <a:buChar char="‐"/>
            </a:pPr>
            <a:r>
              <a:rPr lang="en-US" sz="3000" i="0" dirty="0" smtClean="0"/>
              <a:t>No</a:t>
            </a:r>
            <a:r>
              <a:rPr lang="en-US" sz="3000" i="0" baseline="0" dirty="0" smtClean="0"/>
              <a:t> middle man; reduces costs of paying a third party</a:t>
            </a:r>
            <a:endParaRPr lang="en-US" sz="3000" i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48693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algn="ctr">
              <a:spcBef>
                <a:spcPct val="20000"/>
              </a:spcBef>
            </a:pPr>
            <a:r>
              <a:rPr lang="en-US" sz="2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Did you know: over 90% of poultry raised for human consumption in the US are produced by independent farmers working under contract with integrated companies</a:t>
            </a:r>
          </a:p>
        </p:txBody>
      </p:sp>
    </p:spTree>
    <p:extLst>
      <p:ext uri="{BB962C8B-B14F-4D97-AF65-F5344CB8AC3E}">
        <p14:creationId xmlns:p14="http://schemas.microsoft.com/office/powerpoint/2010/main" val="8356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13" y="76200"/>
            <a:ext cx="4581574" cy="670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5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" y="0"/>
            <a:ext cx="9122229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Egg Production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6656" y="762000"/>
            <a:ext cx="8552543" cy="38893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i="0" dirty="0" smtClean="0"/>
              <a:t>Caged Egg production:</a:t>
            </a:r>
          </a:p>
          <a:p>
            <a:r>
              <a:rPr lang="en-US" sz="3500" i="0" dirty="0" smtClean="0"/>
              <a:t>Hens </a:t>
            </a:r>
            <a:r>
              <a:rPr lang="en-US" sz="3500" i="0" dirty="0" smtClean="0"/>
              <a:t>kept </a:t>
            </a:r>
            <a:r>
              <a:rPr lang="en-US" sz="3500" i="0" dirty="0" smtClean="0"/>
              <a:t>in cages with sloped floors </a:t>
            </a:r>
            <a:r>
              <a:rPr lang="en-US" sz="3500" i="0" dirty="0" smtClean="0"/>
              <a:t>allowing </a:t>
            </a:r>
            <a:r>
              <a:rPr lang="en-US" sz="3500" i="0" dirty="0" smtClean="0"/>
              <a:t>eggs to roll to the front of the cage </a:t>
            </a:r>
            <a:r>
              <a:rPr lang="en-US" sz="3500" i="0" dirty="0" smtClean="0"/>
              <a:t>for collection </a:t>
            </a:r>
            <a:endParaRPr lang="en-US" sz="3500" i="0" dirty="0" smtClean="0"/>
          </a:p>
          <a:p>
            <a:r>
              <a:rPr lang="en-US" sz="3500" i="0" dirty="0" smtClean="0"/>
              <a:t>Waste </a:t>
            </a:r>
            <a:r>
              <a:rPr lang="en-US" sz="3500" i="0" dirty="0"/>
              <a:t>products </a:t>
            </a:r>
            <a:r>
              <a:rPr lang="en-US" sz="3500" i="0" dirty="0" smtClean="0"/>
              <a:t>continually </a:t>
            </a:r>
            <a:r>
              <a:rPr lang="en-US" sz="3500" i="0" dirty="0"/>
              <a:t>and automatically removed to maintain a clean living </a:t>
            </a:r>
            <a:r>
              <a:rPr lang="en-US" sz="3500" i="0" dirty="0" smtClean="0"/>
              <a:t>environment</a:t>
            </a:r>
            <a:endParaRPr lang="en-US" sz="3500" i="0" dirty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95751"/>
            <a:ext cx="3428999" cy="2571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2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990600"/>
            <a:ext cx="8534399" cy="30235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 6 billion eggs produced commercially each month in US</a:t>
            </a:r>
          </a:p>
          <a:p>
            <a:r>
              <a:rPr lang="en-US" sz="2800" dirty="0" smtClean="0"/>
              <a:t>Each </a:t>
            </a:r>
            <a:r>
              <a:rPr lang="en-US" sz="2800" dirty="0" smtClean="0"/>
              <a:t>hen lays ~250 eggs per year</a:t>
            </a:r>
          </a:p>
          <a:p>
            <a:r>
              <a:rPr lang="en-US" sz="2800" dirty="0" smtClean="0"/>
              <a:t>Iowa </a:t>
            </a:r>
            <a:r>
              <a:rPr lang="en-US" sz="2800" dirty="0" smtClean="0"/>
              <a:t>and Ohio produce the most commercial eggs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" y="0"/>
            <a:ext cx="9122229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Egg Production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0400"/>
            <a:ext cx="4387150" cy="3298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2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770" y="0"/>
            <a:ext cx="9122229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Meat Production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0" y="806421"/>
            <a:ext cx="9144000" cy="3886201"/>
          </a:xfrm>
        </p:spPr>
        <p:txBody>
          <a:bodyPr>
            <a:normAutofit/>
          </a:bodyPr>
          <a:lstStyle/>
          <a:p>
            <a:r>
              <a:rPr lang="en-US" sz="2800" i="0" dirty="0"/>
              <a:t>Virtually all commercial meat birds are white feathered</a:t>
            </a:r>
          </a:p>
          <a:p>
            <a:r>
              <a:rPr lang="en-US" sz="2800" i="0" dirty="0" smtClean="0"/>
              <a:t>Raised </a:t>
            </a:r>
            <a:r>
              <a:rPr lang="en-US" sz="2800" i="0" dirty="0"/>
              <a:t>in environmentally controlled houses with </a:t>
            </a:r>
            <a:r>
              <a:rPr lang="en-US" sz="2800" b="1" i="0" u="sng" dirty="0">
                <a:solidFill>
                  <a:srgbClr val="00B0F0"/>
                </a:solidFill>
              </a:rPr>
              <a:t>ad libitum </a:t>
            </a:r>
            <a:r>
              <a:rPr lang="en-US" sz="2800" i="0" dirty="0"/>
              <a:t>access to feed and water to promote growth</a:t>
            </a:r>
          </a:p>
          <a:p>
            <a:r>
              <a:rPr lang="en-US" sz="2800" i="0" dirty="0"/>
              <a:t>Broilers are raised to </a:t>
            </a:r>
            <a:r>
              <a:rPr lang="en-US" sz="2800" i="0" dirty="0" smtClean="0"/>
              <a:t>~ 4.25 – 7 </a:t>
            </a:r>
            <a:r>
              <a:rPr lang="en-US" sz="2800" i="0" dirty="0" err="1" smtClean="0"/>
              <a:t>lbs</a:t>
            </a:r>
            <a:endParaRPr lang="en-US" sz="2800" i="0" dirty="0"/>
          </a:p>
          <a:p>
            <a:r>
              <a:rPr lang="en-US" sz="2800" i="0" dirty="0"/>
              <a:t>Turkeys are raised to </a:t>
            </a:r>
            <a:r>
              <a:rPr lang="en-US" sz="2800" i="0" dirty="0" smtClean="0"/>
              <a:t>~ 18 – 45 </a:t>
            </a:r>
            <a:r>
              <a:rPr lang="en-US" sz="2800" i="0" dirty="0" err="1" smtClean="0"/>
              <a:t>lbs</a:t>
            </a:r>
            <a:endParaRPr lang="en-US" sz="2800" i="0" dirty="0"/>
          </a:p>
          <a:p>
            <a:r>
              <a:rPr lang="en-US" sz="2800" i="0" dirty="0"/>
              <a:t>10% sold as whole carcass</a:t>
            </a:r>
          </a:p>
          <a:p>
            <a:r>
              <a:rPr lang="en-US" sz="2800" i="0" dirty="0" smtClean="0"/>
              <a:t>90</a:t>
            </a:r>
            <a:r>
              <a:rPr lang="en-US" sz="2800" i="0" dirty="0" smtClean="0"/>
              <a:t>% are further processed (lunch meat, pizza toppings..)</a:t>
            </a:r>
          </a:p>
          <a:p>
            <a:pPr marL="0" indent="0">
              <a:buNone/>
            </a:pPr>
            <a:endParaRPr lang="en-US" sz="2600" i="0" dirty="0" smtClean="0"/>
          </a:p>
          <a:p>
            <a:pPr marL="0" indent="0">
              <a:buNone/>
            </a:pPr>
            <a:endParaRPr lang="en-US" sz="2800" i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13643"/>
            <a:ext cx="2962900" cy="1971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13643"/>
            <a:ext cx="2643243" cy="1982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628900" cy="1971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8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jlab\Local Settings\Temporary Internet Files\Content.IE5\DRYXHRH3\MP9003168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103678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8763000" cy="3810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do most commercial meat birds have white feathers?</a:t>
            </a:r>
          </a:p>
          <a:p>
            <a:endParaRPr lang="en-US" sz="3200" dirty="0" smtClean="0"/>
          </a:p>
          <a:p>
            <a:r>
              <a:rPr lang="en-US" sz="3200" dirty="0" smtClean="0"/>
              <a:t>Why would it be important</a:t>
            </a:r>
            <a:r>
              <a:rPr lang="en-US" sz="3200" baseline="0" dirty="0" smtClean="0"/>
              <a:t> to vertically integrate the industry?</a:t>
            </a:r>
          </a:p>
          <a:p>
            <a:endParaRPr lang="en-US" sz="3200" baseline="0" dirty="0" smtClean="0"/>
          </a:p>
          <a:p>
            <a:r>
              <a:rPr lang="en-US" sz="3200" dirty="0" smtClean="0"/>
              <a:t>Why </a:t>
            </a:r>
            <a:r>
              <a:rPr lang="en-US" sz="3200" dirty="0"/>
              <a:t>would the industry mix </a:t>
            </a:r>
            <a:r>
              <a:rPr lang="en-US" sz="3200" dirty="0" smtClean="0"/>
              <a:t>breeds?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endParaRPr lang="en-US" sz="3200" baseline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things to think about…</a:t>
            </a:r>
            <a:endParaRPr lang="en-US" sz="3200" dirty="0"/>
          </a:p>
        </p:txBody>
      </p:sp>
      <p:pic>
        <p:nvPicPr>
          <p:cNvPr id="1027" name="Picture 3" descr="C:\Documents and Settings\Ljlab\Local Settings\Temporary Internet Files\Content.IE5\CHDH7DUX\MP9004464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191000" cy="23156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9291" y="838200"/>
            <a:ext cx="4476509" cy="5715000"/>
          </a:xfrm>
        </p:spPr>
        <p:txBody>
          <a:bodyPr numCol="1">
            <a:normAutofit fontScale="92500" lnSpcReduction="10000"/>
          </a:bodyPr>
          <a:lstStyle/>
          <a:p>
            <a:r>
              <a:rPr lang="en-US" sz="4200" b="1" dirty="0" smtClean="0"/>
              <a:t>American</a:t>
            </a:r>
          </a:p>
          <a:p>
            <a:pPr lvl="1"/>
            <a:r>
              <a:rPr lang="en-US" sz="2900" dirty="0" smtClean="0"/>
              <a:t>Clean legged; no feathers on shanks</a:t>
            </a:r>
          </a:p>
          <a:p>
            <a:pPr lvl="1"/>
            <a:r>
              <a:rPr lang="en-US" sz="2900" dirty="0" smtClean="0"/>
              <a:t>Yellow legs and beaks</a:t>
            </a:r>
          </a:p>
          <a:p>
            <a:pPr lvl="1"/>
            <a:r>
              <a:rPr lang="en-US" sz="2900" dirty="0" smtClean="0"/>
              <a:t>Red earlobes</a:t>
            </a:r>
          </a:p>
          <a:p>
            <a:pPr lvl="1"/>
            <a:r>
              <a:rPr lang="en-US" sz="2900" dirty="0" smtClean="0"/>
              <a:t>Lay </a:t>
            </a:r>
            <a:r>
              <a:rPr lang="en-US" sz="2900" dirty="0" smtClean="0">
                <a:solidFill>
                  <a:srgbClr val="996633"/>
                </a:solidFill>
              </a:rPr>
              <a:t>brown</a:t>
            </a:r>
            <a:r>
              <a:rPr lang="en-US" sz="2900" dirty="0" smtClean="0"/>
              <a:t> eggs</a:t>
            </a:r>
          </a:p>
          <a:p>
            <a:pPr lvl="1"/>
            <a:endParaRPr lang="en-US" sz="2900" dirty="0" smtClean="0"/>
          </a:p>
          <a:p>
            <a:r>
              <a:rPr lang="en-US" sz="4200" b="1" dirty="0" smtClean="0"/>
              <a:t>English</a:t>
            </a:r>
          </a:p>
          <a:p>
            <a:pPr lvl="1"/>
            <a:r>
              <a:rPr lang="en-US" sz="2900" dirty="0" smtClean="0"/>
              <a:t>White skin (Cornish has yellow)</a:t>
            </a:r>
          </a:p>
          <a:p>
            <a:pPr lvl="1"/>
            <a:r>
              <a:rPr lang="en-US" sz="2900" dirty="0" smtClean="0"/>
              <a:t>Red ear lobes</a:t>
            </a:r>
          </a:p>
          <a:p>
            <a:pPr lvl="1"/>
            <a:r>
              <a:rPr lang="en-US" sz="2900" dirty="0" smtClean="0"/>
              <a:t>Lay </a:t>
            </a:r>
            <a:r>
              <a:rPr lang="en-US" sz="2900" dirty="0" smtClean="0">
                <a:solidFill>
                  <a:srgbClr val="996633"/>
                </a:solidFill>
              </a:rPr>
              <a:t>brown</a:t>
            </a:r>
            <a:r>
              <a:rPr lang="en-US" sz="2900" dirty="0" smtClean="0"/>
              <a:t> eggs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Classes of </a:t>
            </a:r>
            <a:r>
              <a:rPr lang="en-US" sz="3200" u="sng" dirty="0" smtClean="0"/>
              <a:t>Chicken</a:t>
            </a:r>
            <a:r>
              <a:rPr lang="en-US" sz="3200" dirty="0" smtClean="0"/>
              <a:t> breeds</a:t>
            </a:r>
            <a:endParaRPr lang="en-US" sz="3200" u="sng" dirty="0" smtClean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4495800" y="838200"/>
            <a:ext cx="4476509" cy="571500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 smtClean="0"/>
              <a:t>Mediterranean</a:t>
            </a:r>
          </a:p>
          <a:p>
            <a:pPr lvl="1"/>
            <a:r>
              <a:rPr lang="en-US" sz="2800" dirty="0" smtClean="0"/>
              <a:t>Smaller bodied birds</a:t>
            </a:r>
          </a:p>
          <a:p>
            <a:pPr lvl="1"/>
            <a:r>
              <a:rPr lang="en-US" sz="2800" dirty="0" smtClean="0"/>
              <a:t>Clean legged</a:t>
            </a:r>
          </a:p>
          <a:p>
            <a:pPr lvl="1"/>
            <a:r>
              <a:rPr lang="en-US" sz="2800" dirty="0" smtClean="0"/>
              <a:t>White earlobes</a:t>
            </a:r>
          </a:p>
          <a:p>
            <a:pPr lvl="1"/>
            <a:r>
              <a:rPr lang="en-US" sz="2800" dirty="0" smtClean="0"/>
              <a:t>Lay </a:t>
            </a:r>
            <a:r>
              <a:rPr lang="en-US" sz="2800" b="1" dirty="0" smtClean="0"/>
              <a:t>white</a:t>
            </a:r>
            <a:r>
              <a:rPr lang="en-US" sz="2800" dirty="0" smtClean="0"/>
              <a:t> eggs</a:t>
            </a:r>
          </a:p>
          <a:p>
            <a:pPr lvl="1"/>
            <a:endParaRPr lang="en-US" sz="2800" dirty="0" smtClean="0"/>
          </a:p>
          <a:p>
            <a:r>
              <a:rPr lang="en-US" sz="4200" b="1" dirty="0" smtClean="0"/>
              <a:t>Asiatic</a:t>
            </a:r>
          </a:p>
          <a:p>
            <a:pPr lvl="1"/>
            <a:r>
              <a:rPr lang="en-US" sz="2900" dirty="0" smtClean="0"/>
              <a:t>Large bodies</a:t>
            </a:r>
          </a:p>
          <a:p>
            <a:pPr lvl="1"/>
            <a:r>
              <a:rPr lang="en-US" sz="2900" dirty="0" smtClean="0"/>
              <a:t>Feathered shanks; feathers on legs</a:t>
            </a:r>
          </a:p>
          <a:p>
            <a:pPr lvl="1"/>
            <a:r>
              <a:rPr lang="en-US" sz="2900" dirty="0" smtClean="0"/>
              <a:t>Red earlobes</a:t>
            </a:r>
          </a:p>
          <a:p>
            <a:pPr lvl="1"/>
            <a:r>
              <a:rPr lang="en-US" sz="2900" dirty="0" smtClean="0"/>
              <a:t>Lay </a:t>
            </a:r>
            <a:r>
              <a:rPr lang="en-US" sz="2900" dirty="0" smtClean="0">
                <a:solidFill>
                  <a:srgbClr val="996633"/>
                </a:solidFill>
              </a:rPr>
              <a:t>brown</a:t>
            </a:r>
            <a:r>
              <a:rPr lang="en-US" sz="2900" dirty="0" smtClean="0"/>
              <a:t> eggs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2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Meat producing chicken breeds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14800" y="990600"/>
            <a:ext cx="4724400" cy="57150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i="0" u="sng" dirty="0" smtClean="0"/>
              <a:t>Cornish Cross Chicken</a:t>
            </a:r>
          </a:p>
          <a:p>
            <a:r>
              <a:rPr lang="en-US" sz="2800" b="1" i="0" dirty="0" smtClean="0"/>
              <a:t> </a:t>
            </a:r>
            <a:r>
              <a:rPr lang="en-US" sz="2800" b="1" i="0" u="sng" dirty="0" smtClean="0">
                <a:solidFill>
                  <a:srgbClr val="00B0F0"/>
                </a:solidFill>
              </a:rPr>
              <a:t>Cross breed</a:t>
            </a:r>
            <a:r>
              <a:rPr lang="en-US" sz="2800" b="1" i="0" dirty="0" smtClean="0"/>
              <a:t> </a:t>
            </a:r>
            <a:r>
              <a:rPr lang="en-US" sz="2800" i="0" dirty="0" smtClean="0"/>
              <a:t>of chicken </a:t>
            </a:r>
            <a:br>
              <a:rPr lang="en-US" sz="2800" i="0" dirty="0" smtClean="0"/>
            </a:br>
            <a:r>
              <a:rPr lang="en-US" sz="2800" dirty="0" smtClean="0"/>
              <a:t>(White Cornish and commonly White Plymouth Rock )</a:t>
            </a:r>
          </a:p>
          <a:p>
            <a:r>
              <a:rPr lang="en-US" sz="2800" dirty="0" smtClean="0"/>
              <a:t> </a:t>
            </a:r>
            <a:r>
              <a:rPr lang="en-US" sz="2800" i="0" dirty="0" smtClean="0"/>
              <a:t>White feathers</a:t>
            </a:r>
          </a:p>
          <a:p>
            <a:r>
              <a:rPr lang="en-US" sz="2800" i="0" dirty="0" smtClean="0"/>
              <a:t>Heavy musculature and broad breasted</a:t>
            </a:r>
          </a:p>
          <a:p>
            <a:r>
              <a:rPr lang="en-US" sz="2800" dirty="0" smtClean="0"/>
              <a:t>These birds are called </a:t>
            </a:r>
            <a:r>
              <a:rPr lang="en-US" sz="2800" b="1" u="sng" dirty="0" smtClean="0">
                <a:solidFill>
                  <a:srgbClr val="00B0F0"/>
                </a:solidFill>
              </a:rPr>
              <a:t>Broilers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63071"/>
            <a:ext cx="2377440" cy="3632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73600"/>
            <a:ext cx="2377440" cy="1783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Meat Producing Turkey Breeds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0" y="838200"/>
            <a:ext cx="5791200" cy="57104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i="0" u="sng" dirty="0" smtClean="0"/>
              <a:t>Broad Breasted White Turkey</a:t>
            </a:r>
            <a:endParaRPr lang="en-US" sz="2800" b="1" i="0" u="sng" dirty="0"/>
          </a:p>
          <a:p>
            <a:pPr>
              <a:buSzPct val="78000"/>
            </a:pPr>
            <a:r>
              <a:rPr lang="en-US" sz="2800" b="1" i="0" dirty="0" smtClean="0"/>
              <a:t>Originated as a </a:t>
            </a:r>
            <a:r>
              <a:rPr lang="en-US" sz="2800" b="1" i="0" u="sng" dirty="0" smtClean="0">
                <a:solidFill>
                  <a:srgbClr val="00B0F0"/>
                </a:solidFill>
              </a:rPr>
              <a:t>cross breed </a:t>
            </a:r>
            <a:br>
              <a:rPr lang="en-US" sz="2800" b="1" i="0" u="sng" dirty="0" smtClean="0">
                <a:solidFill>
                  <a:srgbClr val="00B0F0"/>
                </a:solidFill>
              </a:rPr>
            </a:br>
            <a:r>
              <a:rPr lang="en-US" sz="2800" dirty="0" smtClean="0"/>
              <a:t>(White </a:t>
            </a:r>
            <a:r>
              <a:rPr lang="en-US" sz="2800" dirty="0"/>
              <a:t>Holland </a:t>
            </a:r>
            <a:r>
              <a:rPr lang="en-US" sz="2800" dirty="0" smtClean="0"/>
              <a:t>&amp; Broad </a:t>
            </a:r>
            <a:r>
              <a:rPr lang="en-US" sz="2800" dirty="0"/>
              <a:t>Breasted </a:t>
            </a:r>
            <a:r>
              <a:rPr lang="en-US" sz="2800" dirty="0" smtClean="0"/>
              <a:t>Bronze)</a:t>
            </a:r>
          </a:p>
          <a:p>
            <a:pPr>
              <a:buSzPct val="78000"/>
            </a:pPr>
            <a:r>
              <a:rPr lang="en-US" sz="2800" b="1" i="0" dirty="0" smtClean="0"/>
              <a:t>White feathers </a:t>
            </a:r>
          </a:p>
          <a:p>
            <a:pPr>
              <a:buSzPct val="78000"/>
            </a:pPr>
            <a:r>
              <a:rPr lang="en-US" sz="2800" b="1" i="0" dirty="0" smtClean="0"/>
              <a:t>Most commonly  used in commercial operations</a:t>
            </a:r>
          </a:p>
          <a:p>
            <a:pPr>
              <a:buSzPct val="78000"/>
            </a:pPr>
            <a:r>
              <a:rPr lang="en-US" sz="2800" b="1" i="0" dirty="0" smtClean="0"/>
              <a:t>Very emphasized muscularity and growth rate</a:t>
            </a:r>
          </a:p>
          <a:p>
            <a:pPr>
              <a:buSzPct val="78000"/>
            </a:pPr>
            <a:r>
              <a:rPr lang="en-US" sz="2800" b="1" i="0" dirty="0" smtClean="0"/>
              <a:t>Large breast prevents natural reproduction; </a:t>
            </a:r>
            <a:r>
              <a:rPr lang="en-US" sz="2800" b="1" i="0" dirty="0"/>
              <a:t>must be </a:t>
            </a:r>
            <a:r>
              <a:rPr lang="en-US" sz="2800" b="1" i="0" u="sng" dirty="0">
                <a:solidFill>
                  <a:srgbClr val="00B0F0"/>
                </a:solidFill>
              </a:rPr>
              <a:t>artificially inseminated</a:t>
            </a:r>
            <a:r>
              <a:rPr lang="en-US" sz="2800" b="1" i="0" dirty="0"/>
              <a:t>.</a:t>
            </a:r>
            <a:endParaRPr lang="en-US" sz="2800" b="1" i="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95829"/>
            <a:ext cx="2377440" cy="1783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10840"/>
            <a:ext cx="2377440" cy="3537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4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Meat Producing Turkey Breeds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60328" y="1066800"/>
            <a:ext cx="6488273" cy="5410200"/>
            <a:chOff x="152400" y="1764268"/>
            <a:chExt cx="3228769" cy="2532281"/>
          </a:xfrm>
        </p:grpSpPr>
        <p:sp>
          <p:nvSpPr>
            <p:cNvPr id="3" name="Rectangle 2"/>
            <p:cNvSpPr/>
            <p:nvPr/>
          </p:nvSpPr>
          <p:spPr>
            <a:xfrm>
              <a:off x="152400" y="1764268"/>
              <a:ext cx="32287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u="sng" dirty="0"/>
                <a:t>Broad Breasted </a:t>
              </a:r>
              <a:r>
                <a:rPr lang="en-US" sz="2400" b="1" u="sng" dirty="0" smtClean="0"/>
                <a:t>Bronze</a:t>
              </a:r>
              <a:endParaRPr lang="en-US" sz="2400" b="1" u="sng" dirty="0"/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181999"/>
              <a:ext cx="2857500" cy="21145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752600" y="1066800"/>
            <a:ext cx="5617897" cy="5410199"/>
            <a:chOff x="3819987" y="1504741"/>
            <a:chExt cx="2134234" cy="2656250"/>
          </a:xfrm>
        </p:grpSpPr>
        <p:sp>
          <p:nvSpPr>
            <p:cNvPr id="14" name="Rectangle 13"/>
            <p:cNvSpPr/>
            <p:nvPr/>
          </p:nvSpPr>
          <p:spPr>
            <a:xfrm>
              <a:off x="4431071" y="1504741"/>
              <a:ext cx="8451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u="sng" dirty="0" smtClean="0"/>
                <a:t>Slate</a:t>
              </a:r>
              <a:endParaRPr lang="en-US" sz="2400" b="1" u="sng" dirty="0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987" y="1966406"/>
              <a:ext cx="2134234" cy="21945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628297" y="1066800"/>
            <a:ext cx="5534503" cy="5410199"/>
            <a:chOff x="7086600" y="1592608"/>
            <a:chExt cx="1915909" cy="2703941"/>
          </a:xfrm>
        </p:grpSpPr>
        <p:sp>
          <p:nvSpPr>
            <p:cNvPr id="11" name="Rectangle 10"/>
            <p:cNvSpPr/>
            <p:nvPr/>
          </p:nvSpPr>
          <p:spPr>
            <a:xfrm>
              <a:off x="7086600" y="1592608"/>
              <a:ext cx="19159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u="sng" dirty="0" smtClean="0"/>
                <a:t>Bourbon Red</a:t>
              </a:r>
              <a:endParaRPr lang="en-US" sz="2400" b="1" u="sng" dirty="0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048649"/>
              <a:ext cx="1800225" cy="22479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362200" y="1095829"/>
            <a:ext cx="4191000" cy="5410199"/>
            <a:chOff x="3665430" y="4318040"/>
            <a:chExt cx="2443348" cy="2401103"/>
          </a:xfrm>
        </p:grpSpPr>
        <p:sp>
          <p:nvSpPr>
            <p:cNvPr id="13" name="Rectangle 12"/>
            <p:cNvSpPr/>
            <p:nvPr/>
          </p:nvSpPr>
          <p:spPr>
            <a:xfrm>
              <a:off x="4059197" y="4318040"/>
              <a:ext cx="19303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u="sng" dirty="0" smtClean="0"/>
                <a:t>Narragansett</a:t>
              </a:r>
              <a:endParaRPr lang="en-US" sz="2400" b="1" u="sng" dirty="0"/>
            </a:p>
          </p:txBody>
        </p:sp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430" y="4764465"/>
              <a:ext cx="2443348" cy="195467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052598" y="1095829"/>
            <a:ext cx="4771222" cy="5410200"/>
            <a:chOff x="304799" y="4415135"/>
            <a:chExt cx="2080578" cy="2424647"/>
          </a:xfrm>
        </p:grpSpPr>
        <p:sp>
          <p:nvSpPr>
            <p:cNvPr id="12" name="Rectangle 11"/>
            <p:cNvSpPr/>
            <p:nvPr/>
          </p:nvSpPr>
          <p:spPr>
            <a:xfrm>
              <a:off x="304799" y="4415135"/>
              <a:ext cx="20730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u="sng" dirty="0" smtClean="0"/>
                <a:t>White Holland</a:t>
              </a:r>
              <a:endParaRPr lang="en-US" sz="2400" b="1" u="sng" dirty="0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79" y="4810185"/>
              <a:ext cx="2050098" cy="20295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2052598" y="1095829"/>
            <a:ext cx="4043402" cy="5381170"/>
            <a:chOff x="6934201" y="4343400"/>
            <a:chExt cx="2068308" cy="2427428"/>
          </a:xfrm>
        </p:grpSpPr>
        <p:sp>
          <p:nvSpPr>
            <p:cNvPr id="10" name="Rectangle 9"/>
            <p:cNvSpPr/>
            <p:nvPr/>
          </p:nvSpPr>
          <p:spPr>
            <a:xfrm>
              <a:off x="7563403" y="4343400"/>
              <a:ext cx="8947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u="sng" dirty="0" smtClean="0"/>
                <a:t>Black</a:t>
              </a:r>
              <a:endParaRPr lang="en-US" sz="2400" b="1" u="sng" dirty="0"/>
            </a:p>
          </p:txBody>
        </p:sp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1" y="4736992"/>
              <a:ext cx="2068308" cy="20338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62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Egg Production Breeds</a:t>
            </a:r>
            <a:endParaRPr lang="en-US" sz="32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2"/>
          </p:nvPr>
        </p:nvSpPr>
        <p:spPr>
          <a:xfrm>
            <a:off x="152400" y="838200"/>
            <a:ext cx="5562600" cy="5867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Female chickens called </a:t>
            </a:r>
            <a:r>
              <a:rPr lang="en-US" sz="3200" b="1" u="sng" dirty="0" smtClean="0">
                <a:solidFill>
                  <a:srgbClr val="00B0F0"/>
                </a:solidFill>
              </a:rPr>
              <a:t>LAYERS</a:t>
            </a:r>
          </a:p>
          <a:p>
            <a:endParaRPr lang="en-US" sz="3200" b="1" u="sng" dirty="0" smtClean="0">
              <a:solidFill>
                <a:srgbClr val="00B0F0"/>
              </a:solidFill>
            </a:endParaRPr>
          </a:p>
          <a:p>
            <a:endParaRPr lang="en-US" sz="3200" b="1" u="sng" dirty="0" smtClean="0">
              <a:solidFill>
                <a:srgbClr val="00B0F0"/>
              </a:solidFill>
            </a:endParaRPr>
          </a:p>
          <a:p>
            <a:endParaRPr lang="en-US" sz="3200" b="1" u="sng" dirty="0">
              <a:solidFill>
                <a:srgbClr val="00B0F0"/>
              </a:solidFill>
            </a:endParaRPr>
          </a:p>
          <a:p>
            <a:endParaRPr lang="en-US" sz="3200" b="1" u="sng" dirty="0" smtClean="0">
              <a:solidFill>
                <a:srgbClr val="00B0F0"/>
              </a:solidFill>
            </a:endParaRPr>
          </a:p>
          <a:p>
            <a:endParaRPr lang="en-US" sz="3200" dirty="0" smtClean="0"/>
          </a:p>
          <a:p>
            <a:r>
              <a:rPr lang="en-US" sz="3200" dirty="0" smtClean="0"/>
              <a:t>Hens only lay eggs during their </a:t>
            </a:r>
            <a:r>
              <a:rPr lang="en-US" sz="3200" b="1" u="sng" dirty="0" smtClean="0">
                <a:solidFill>
                  <a:srgbClr val="00B0F0"/>
                </a:solidFill>
              </a:rPr>
              <a:t>laying cycle</a:t>
            </a:r>
          </a:p>
          <a:p>
            <a:r>
              <a:rPr lang="en-US" sz="3200" i="0" dirty="0"/>
              <a:t> </a:t>
            </a:r>
            <a:r>
              <a:rPr lang="en-US" sz="3200" i="0" dirty="0" smtClean="0"/>
              <a:t>Typically begin to </a:t>
            </a:r>
            <a:r>
              <a:rPr lang="en-US" sz="3200" i="0" dirty="0"/>
              <a:t>lay around 4-6 months of age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3298825" cy="60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71" y="1600200"/>
            <a:ext cx="3276600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1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37374"/>
            <a:ext cx="4419600" cy="1639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200" b="1" dirty="0" smtClean="0">
                <a:solidFill>
                  <a:srgbClr val="92D050"/>
                </a:solidFill>
              </a:rPr>
              <a:t>How can you tell what color eggs a chicken may produce?</a:t>
            </a:r>
            <a:endParaRPr lang="en-US" i="0" dirty="0" smtClean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384" y="2092694"/>
            <a:ext cx="27831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Feather color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169" y="3680060"/>
            <a:ext cx="27655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Earlobe color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0553" y="2895600"/>
            <a:ext cx="21435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Feet color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895600"/>
            <a:ext cx="299332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 </a:t>
            </a:r>
            <a:r>
              <a:rPr lang="en-US" sz="2500" dirty="0"/>
              <a:t>white lobed hen will lay white eggs, while a red lobed hen will lay brown </a:t>
            </a:r>
            <a:r>
              <a:rPr lang="en-US" sz="2500" dirty="0" smtClean="0"/>
              <a:t>eggs….</a:t>
            </a:r>
            <a:endParaRPr lang="en-US" sz="2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67" y="2400619"/>
            <a:ext cx="4800600" cy="360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23" y="959422"/>
            <a:ext cx="3692244" cy="2698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99" y="3927025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42" y="4517575"/>
            <a:ext cx="2819400" cy="211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029200" y="6096000"/>
            <a:ext cx="1452267" cy="536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858000" y="5038726"/>
            <a:ext cx="640384" cy="10572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63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92044E-7 L -0.02622 -0.21392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-1070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7" grpId="2"/>
      <p:bldP spid="8" grpId="0"/>
      <p:bldP spid="8" grpId="1"/>
      <p:bldP spid="9" grpId="0"/>
    </p:bldLst>
  </p:timing>
</p:sld>
</file>

<file path=ppt/theme/theme1.xml><?xml version="1.0" encoding="utf-8"?>
<a:theme xmlns:a="http://schemas.openxmlformats.org/drawingml/2006/main" name="Tradesh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1836</TotalTime>
  <Words>904</Words>
  <Application>Microsoft Office PowerPoint</Application>
  <PresentationFormat>On-screen Show (4:3)</PresentationFormat>
  <Paragraphs>254</Paragraphs>
  <Slides>37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Tradeshow</vt:lpstr>
      <vt:lpstr>Poultry Science</vt:lpstr>
      <vt:lpstr> What is poultry?</vt:lpstr>
      <vt:lpstr>Poultry Science</vt:lpstr>
      <vt:lpstr>PowerPoint Presentation</vt:lpstr>
      <vt:lpstr>Meat producing chicken breeds</vt:lpstr>
      <vt:lpstr>Meat Producing Turkey Breeds</vt:lpstr>
      <vt:lpstr>Meat Producing Turkey Breeds</vt:lpstr>
      <vt:lpstr>PowerPoint Presentation</vt:lpstr>
      <vt:lpstr>PowerPoint Presentation</vt:lpstr>
      <vt:lpstr>PowerPoint Presentation</vt:lpstr>
      <vt:lpstr>PowerPoint Presentation</vt:lpstr>
      <vt:lpstr>Dual Purpose Breeds</vt:lpstr>
      <vt:lpstr>Dual Purpose Breeds</vt:lpstr>
      <vt:lpstr>Dual Purpose Breeds</vt:lpstr>
      <vt:lpstr>Dual Purpose Breeds</vt:lpstr>
      <vt:lpstr>Dual Purpose Breeds</vt:lpstr>
      <vt:lpstr>PowerPoint Presentation</vt:lpstr>
      <vt:lpstr>Poultry Science</vt:lpstr>
      <vt:lpstr>General Poultry Management</vt:lpstr>
      <vt:lpstr> Housing</vt:lpstr>
      <vt:lpstr> Housing continued</vt:lpstr>
      <vt:lpstr>Types of Housing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Poultry Science</vt:lpstr>
      <vt:lpstr>Industry</vt:lpstr>
      <vt:lpstr>PowerPoint Presentation</vt:lpstr>
      <vt:lpstr>Egg Production</vt:lpstr>
      <vt:lpstr>Egg Production</vt:lpstr>
      <vt:lpstr>Meat Production</vt:lpstr>
      <vt:lpstr>PowerPoint Presentation</vt:lpstr>
      <vt:lpstr>Some things to think about…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Johnson's Lab</dc:creator>
  <cp:lastModifiedBy>Torri</cp:lastModifiedBy>
  <cp:revision>166</cp:revision>
  <dcterms:created xsi:type="dcterms:W3CDTF">2012-09-26T15:19:09Z</dcterms:created>
  <dcterms:modified xsi:type="dcterms:W3CDTF">2012-11-30T04:25:13Z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1706728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