
<file path=[Content_Types].xml><?xml version="1.0" encoding="utf-8"?>
<Types xmlns="http://schemas.openxmlformats.org/package/2006/content-types">
  <Default ContentType="image/png" Extension="png"/>
  <Default ContentType="image/x-emf" Extension="emf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6"/>
  </p:notesMasterIdLst>
  <p:sldIdLst>
    <p:sldId id="256" r:id="rId2"/>
    <p:sldId id="257" r:id="rId3"/>
    <p:sldId id="259" r:id="rId4"/>
    <p:sldId id="287" r:id="rId5"/>
    <p:sldId id="260" r:id="rId6"/>
    <p:sldId id="284" r:id="rId7"/>
    <p:sldId id="296" r:id="rId8"/>
    <p:sldId id="285" r:id="rId9"/>
    <p:sldId id="293" r:id="rId10"/>
    <p:sldId id="258" r:id="rId11"/>
    <p:sldId id="288" r:id="rId12"/>
    <p:sldId id="282" r:id="rId13"/>
    <p:sldId id="283" r:id="rId14"/>
    <p:sldId id="290" r:id="rId15"/>
    <p:sldId id="291" r:id="rId16"/>
    <p:sldId id="292" r:id="rId17"/>
    <p:sldId id="261" r:id="rId18"/>
    <p:sldId id="263" r:id="rId19"/>
    <p:sldId id="264" r:id="rId20"/>
    <p:sldId id="266" r:id="rId21"/>
    <p:sldId id="298" r:id="rId22"/>
    <p:sldId id="267" r:id="rId23"/>
    <p:sldId id="299" r:id="rId24"/>
    <p:sldId id="300" r:id="rId25"/>
    <p:sldId id="268" r:id="rId26"/>
    <p:sldId id="301" r:id="rId27"/>
    <p:sldId id="302" r:id="rId28"/>
    <p:sldId id="270" r:id="rId29"/>
    <p:sldId id="274" r:id="rId30"/>
    <p:sldId id="304" r:id="rId31"/>
    <p:sldId id="275" r:id="rId32"/>
    <p:sldId id="276" r:id="rId33"/>
    <p:sldId id="303" r:id="rId34"/>
    <p:sldId id="277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60F8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34547" autoAdjust="0"/>
    <p:restoredTop sz="95439" autoAdjust="0"/>
  </p:normalViewPr>
  <p:slideViewPr>
    <p:cSldViewPr>
      <p:cViewPr>
        <p:scale>
          <a:sx n="100" d="100"/>
          <a:sy n="100" d="100"/>
        </p:scale>
        <p:origin x="-1872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E324E-3E52-4345-A24A-90D15B674FCF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2F899-C4B8-48EF-99CB-76F27EF3DD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89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2F899-C4B8-48EF-99CB-76F27EF3DD1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16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2F899-C4B8-48EF-99CB-76F27EF3DD1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24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2F899-C4B8-48EF-99CB-76F27EF3DD1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24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2F899-C4B8-48EF-99CB-76F27EF3DD1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242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2F899-C4B8-48EF-99CB-76F27EF3DD1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242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2F899-C4B8-48EF-99CB-76F27EF3DD1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733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2F899-C4B8-48EF-99CB-76F27EF3DD1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724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2F899-C4B8-48EF-99CB-76F27EF3DD1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649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2F899-C4B8-48EF-99CB-76F27EF3DD1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345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2F899-C4B8-48EF-99CB-76F27EF3DD1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345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2F899-C4B8-48EF-99CB-76F27EF3DD1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19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2F899-C4B8-48EF-99CB-76F27EF3DD1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724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2F899-C4B8-48EF-99CB-76F27EF3DD1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197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2F899-C4B8-48EF-99CB-76F27EF3DD1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539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2F899-C4B8-48EF-99CB-76F27EF3DD1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539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2F899-C4B8-48EF-99CB-76F27EF3DD1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539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2F899-C4B8-48EF-99CB-76F27EF3DD1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724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2F899-C4B8-48EF-99CB-76F27EF3DD1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214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2F899-C4B8-48EF-99CB-76F27EF3DD1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95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2F899-C4B8-48EF-99CB-76F27EF3DD1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24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2F899-C4B8-48EF-99CB-76F27EF3DD1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24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2F899-C4B8-48EF-99CB-76F27EF3DD1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24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2F899-C4B8-48EF-99CB-76F27EF3DD1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975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2F899-C4B8-48EF-99CB-76F27EF3DD1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74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2F899-C4B8-48EF-99CB-76F27EF3DD1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74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2F899-C4B8-48EF-99CB-76F27EF3DD1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74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EC5B-2483-4164-BF12-749410C0DC6F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25466D-88BD-45DF-9396-14F502CB44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EC5B-2483-4164-BF12-749410C0DC6F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466D-88BD-45DF-9396-14F502CB44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EC5B-2483-4164-BF12-749410C0DC6F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466D-88BD-45DF-9396-14F502CB44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987EC5B-2483-4164-BF12-749410C0DC6F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25466D-88BD-45DF-9396-14F502CB44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EC5B-2483-4164-BF12-749410C0DC6F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25466D-88BD-45DF-9396-14F502CB44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EC5B-2483-4164-BF12-749410C0DC6F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25466D-88BD-45DF-9396-14F502CB44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EC5B-2483-4164-BF12-749410C0DC6F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25466D-88BD-45DF-9396-14F502CB44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D987EC5B-2483-4164-BF12-749410C0DC6F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25466D-88BD-45DF-9396-14F502CB44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EC5B-2483-4164-BF12-749410C0DC6F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466D-88BD-45DF-9396-14F502CB44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EC5B-2483-4164-BF12-749410C0DC6F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25466D-88BD-45DF-9396-14F502CB44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EC5B-2483-4164-BF12-749410C0DC6F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25466D-88BD-45DF-9396-14F502CB44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  <a:lumOff val="25000"/>
              </a:schemeClr>
            </a:gs>
            <a:gs pos="100000">
              <a:schemeClr val="bg2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7EC5B-2483-4164-BF12-749410C0DC6F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5466D-88BD-45DF-9396-14F502CB44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3" Target="../media/image25.jpeg" Type="http://schemas.openxmlformats.org/officeDocument/2006/relationships/image"/><Relationship Id="rId2" Target="../notesSlides/notesSlide7.xml" Type="http://schemas.openxmlformats.org/officeDocument/2006/relationships/notesSlide"/><Relationship Id="rId1" Target="../slideLayouts/slideLayout2.xml" Type="http://schemas.openxmlformats.org/officeDocument/2006/relationships/slideLayout"/><Relationship Id="rId5" Target="../media/image27.jpeg" Type="http://schemas.openxmlformats.org/officeDocument/2006/relationships/image"/><Relationship Id="rId4" Target="../media/image26.jpeg" Type="http://schemas.openxmlformats.org/officeDocument/2006/relationships/image"/></Relationships>
</file>

<file path=ppt/slides/_rels/slide11.xml.rels><?xml version="1.0" encoding="UTF-8" standalone="yes" ?><Relationships xmlns="http://schemas.openxmlformats.org/package/2006/relationships"><Relationship Id="rId3" Target="../media/image28.jpeg" Type="http://schemas.openxmlformats.org/officeDocument/2006/relationships/image"/><Relationship Id="rId2" Target="../notesSlides/notesSlide8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30.jpeg" Type="http://schemas.openxmlformats.org/officeDocument/2006/relationships/image"/><Relationship Id="rId5" Target="../media/image29.jpeg" Type="http://schemas.openxmlformats.org/officeDocument/2006/relationships/image"/><Relationship Id="rId4" Target="../media/hdphoto1.wdp" Type="http://schemas.microsoft.com/office/2007/relationships/hdphoto"/></Relationships>
</file>

<file path=ppt/slides/_rels/slide12.xml.rels><?xml version="1.0" encoding="UTF-8" standalone="yes" ?><Relationships xmlns="http://schemas.openxmlformats.org/package/2006/relationships"><Relationship Id="rId3" Target="../media/image31.jpeg" Type="http://schemas.openxmlformats.org/officeDocument/2006/relationships/image"/><Relationship Id="rId2" Target="../notesSlides/notesSlide9.xml" Type="http://schemas.openxmlformats.org/officeDocument/2006/relationships/notesSlide"/><Relationship Id="rId1" Target="../slideLayouts/slideLayout2.xml" Type="http://schemas.openxmlformats.org/officeDocument/2006/relationships/slideLayout"/><Relationship Id="rId5" Target="../media/image33.jpeg" Type="http://schemas.openxmlformats.org/officeDocument/2006/relationships/image"/><Relationship Id="rId4" Target="../media/image32.jpe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3" Target="../media/image34.jpeg" Type="http://schemas.openxmlformats.org/officeDocument/2006/relationships/image"/><Relationship Id="rId2" Target="../notesSlides/notesSlide10.xml" Type="http://schemas.openxmlformats.org/officeDocument/2006/relationships/notesSlide"/><Relationship Id="rId1" Target="../slideLayouts/slideLayout5.xml" Type="http://schemas.openxmlformats.org/officeDocument/2006/relationships/slideLayout"/><Relationship Id="rId5" Target="../media/image36.jpeg" Type="http://schemas.openxmlformats.org/officeDocument/2006/relationships/image"/><Relationship Id="rId4" Target="../media/image35.jpeg" Type="http://schemas.openxmlformats.org/officeDocument/2006/relationships/image"/></Relationships>
</file>

<file path=ppt/slides/_rels/slide14.xml.rels><?xml version="1.0" encoding="UTF-8" standalone="yes" ?><Relationships xmlns="http://schemas.openxmlformats.org/package/2006/relationships"><Relationship Id="rId3" Target="../media/image37.jpeg" Type="http://schemas.openxmlformats.org/officeDocument/2006/relationships/image"/><Relationship Id="rId2" Target="../notesSlides/notesSlide11.xml" Type="http://schemas.openxmlformats.org/officeDocument/2006/relationships/notesSlide"/><Relationship Id="rId1" Target="../slideLayouts/slideLayout5.xml" Type="http://schemas.openxmlformats.org/officeDocument/2006/relationships/slideLayout"/><Relationship Id="rId4" Target="../media/image38.jpeg" Type="http://schemas.openxmlformats.org/officeDocument/2006/relationships/image"/></Relationships>
</file>

<file path=ppt/slides/_rels/slide15.xml.rels><?xml version="1.0" encoding="UTF-8" standalone="yes" ?><Relationships xmlns="http://schemas.openxmlformats.org/package/2006/relationships"><Relationship Id="rId3" Target="../media/image39.jpeg" Type="http://schemas.openxmlformats.org/officeDocument/2006/relationships/image"/><Relationship Id="rId2" Target="../notesSlides/notesSlide12.xml" Type="http://schemas.openxmlformats.org/officeDocument/2006/relationships/notesSlide"/><Relationship Id="rId1" Target="../slideLayouts/slideLayout5.xml" Type="http://schemas.openxmlformats.org/officeDocument/2006/relationships/slideLayout"/><Relationship Id="rId4" Target="../media/image40.jpeg" Type="http://schemas.openxmlformats.org/officeDocument/2006/relationships/image"/></Relationships>
</file>

<file path=ppt/slides/_rels/slide16.xml.rels><?xml version="1.0" encoding="UTF-8" standalone="yes" ?><Relationships xmlns="http://schemas.openxmlformats.org/package/2006/relationships"><Relationship Id="rId3" Target="../media/image41.jpeg" Type="http://schemas.openxmlformats.org/officeDocument/2006/relationships/image"/><Relationship Id="rId2" Target="../notesSlides/notesSlide13.xml" Type="http://schemas.openxmlformats.org/officeDocument/2006/relationships/notesSlide"/><Relationship Id="rId1" Target="../slideLayouts/slideLayout5.xml" Type="http://schemas.openxmlformats.org/officeDocument/2006/relationships/slideLayout"/><Relationship Id="rId5" Target="../media/image43.jpeg" Type="http://schemas.openxmlformats.org/officeDocument/2006/relationships/image"/><Relationship Id="rId4" Target="../media/image42.jpeg" Type="http://schemas.openxmlformats.org/officeDocument/2006/relationships/image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 ?><Relationships xmlns="http://schemas.openxmlformats.org/package/2006/relationships"><Relationship Id="rId3" Target="../media/image45.jpeg" Type="http://schemas.openxmlformats.org/officeDocument/2006/relationships/image"/><Relationship Id="rId2" Target="../notesSlides/notesSlide16.xml" Type="http://schemas.openxmlformats.org/officeDocument/2006/relationships/notesSlide"/><Relationship Id="rId1" Target="../slideLayouts/slideLayout2.xml" Type="http://schemas.openxmlformats.org/officeDocument/2006/relationships/slideLayout"/><Relationship Id="rId5" Target="../media/image47.jpeg" Type="http://schemas.openxmlformats.org/officeDocument/2006/relationships/image"/><Relationship Id="rId4" Target="../media/image46.jpeg" Type="http://schemas.openxmlformats.org/officeDocument/2006/relationships/image"/></Relationships>
</file>

<file path=ppt/slides/_rels/slide2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4.jpe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20.xml.rels><?xml version="1.0" encoding="UTF-8" standalone="yes" ?><Relationships xmlns="http://schemas.openxmlformats.org/package/2006/relationships"><Relationship Id="rId3" Target="../media/image48.jpeg" Type="http://schemas.openxmlformats.org/officeDocument/2006/relationships/image"/><Relationship Id="rId2" Target="../notesSlides/notesSlide17.xml" Type="http://schemas.openxmlformats.org/officeDocument/2006/relationships/notesSlide"/><Relationship Id="rId1" Target="../slideLayouts/slideLayout2.xml" Type="http://schemas.openxmlformats.org/officeDocument/2006/relationships/slideLayout"/><Relationship Id="rId5" Target="../media/image50.jpeg" Type="http://schemas.openxmlformats.org/officeDocument/2006/relationships/image"/><Relationship Id="rId4" Target="../media/image49.jpeg" Type="http://schemas.openxmlformats.org/officeDocument/2006/relationships/image"/></Relationships>
</file>

<file path=ppt/slides/_rels/slide21.xml.rels><?xml version="1.0" encoding="UTF-8" standalone="yes" ?><Relationships xmlns="http://schemas.openxmlformats.org/package/2006/relationships"><Relationship Id="rId3" Target="../media/image51.jpeg" Type="http://schemas.openxmlformats.org/officeDocument/2006/relationships/image"/><Relationship Id="rId2" Target="../notesSlides/notesSlide18.xml" Type="http://schemas.openxmlformats.org/officeDocument/2006/relationships/notesSlide"/><Relationship Id="rId1" Target="../slideLayouts/slideLayout2.xml" Type="http://schemas.openxmlformats.org/officeDocument/2006/relationships/slideLayout"/><Relationship Id="rId5" Target="../media/image53.jpeg" Type="http://schemas.openxmlformats.org/officeDocument/2006/relationships/image"/><Relationship Id="rId4" Target="../media/image52.jpeg" Type="http://schemas.openxmlformats.org/officeDocument/2006/relationships/image"/></Relationships>
</file>

<file path=ppt/slides/_rels/slide22.xml.rels><?xml version="1.0" encoding="UTF-8" standalone="yes" ?><Relationships xmlns="http://schemas.openxmlformats.org/package/2006/relationships"><Relationship Id="rId3" Target="../media/image54.jpeg" Type="http://schemas.openxmlformats.org/officeDocument/2006/relationships/image"/><Relationship Id="rId2" Target="../notesSlides/notesSlide19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23.xml.rels><?xml version="1.0" encoding="UTF-8" standalone="yes" ?><Relationships xmlns="http://schemas.openxmlformats.org/package/2006/relationships"><Relationship Id="rId3" Target="../media/image56.png" Type="http://schemas.openxmlformats.org/officeDocument/2006/relationships/image"/><Relationship Id="rId2" Target="../media/image5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4.xml.rels><?xml version="1.0" encoding="UTF-8" standalone="yes" ?><Relationships xmlns="http://schemas.openxmlformats.org/package/2006/relationships"><Relationship Id="rId3" Target="../media/image57.jpeg" Type="http://schemas.openxmlformats.org/officeDocument/2006/relationships/image"/><Relationship Id="rId2" Target="../notesSlides/notesSlide20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58.jpeg" Type="http://schemas.openxmlformats.org/officeDocument/2006/relationships/image"/></Relationships>
</file>

<file path=ppt/slides/_rels/slide25.xml.rels><?xml version="1.0" encoding="UTF-8" standalone="yes" ?><Relationships xmlns="http://schemas.openxmlformats.org/package/2006/relationships"><Relationship Id="rId3" Target="../media/image59.jpeg" Type="http://schemas.openxmlformats.org/officeDocument/2006/relationships/image"/><Relationship Id="rId2" Target="../notesSlides/notesSlide21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60.jpeg" Type="http://schemas.openxmlformats.org/officeDocument/2006/relationships/image"/></Relationships>
</file>

<file path=ppt/slides/_rels/slide26.xml.rels><?xml version="1.0" encoding="UTF-8" standalone="yes" ?><Relationships xmlns="http://schemas.openxmlformats.org/package/2006/relationships"><Relationship Id="rId3" Target="../media/image61.jpeg" Type="http://schemas.openxmlformats.org/officeDocument/2006/relationships/image"/><Relationship Id="rId2" Target="../notesSlides/notesSlide22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62.jpeg" Type="http://schemas.openxmlformats.org/officeDocument/2006/relationships/image"/></Relationships>
</file>

<file path=ppt/slides/_rels/slide27.xml.rels><?xml version="1.0" encoding="UTF-8" standalone="yes" ?><Relationships xmlns="http://schemas.openxmlformats.org/package/2006/relationships"><Relationship Id="rId3" Target="../media/image63.jpeg" Type="http://schemas.openxmlformats.org/officeDocument/2006/relationships/image"/><Relationship Id="rId2" Target="../notesSlides/notesSlide23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 ?><Relationships xmlns="http://schemas.openxmlformats.org/package/2006/relationships"><Relationship Id="rId3" Target="../media/image65.jpeg" Type="http://schemas.openxmlformats.org/officeDocument/2006/relationships/image"/><Relationship Id="rId2" Target="../notesSlides/notesSlide26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66.jpeg" Type="http://schemas.openxmlformats.org/officeDocument/2006/relationships/image"/></Relationships>
</file>

<file path=ppt/slides/_rels/slide32.xml.rels><?xml version="1.0" encoding="UTF-8" standalone="yes" ?><Relationships xmlns="http://schemas.openxmlformats.org/package/2006/relationships"><Relationship Id="rId3" Target="../media/image68.jpeg" Type="http://schemas.openxmlformats.org/officeDocument/2006/relationships/image"/><Relationship Id="rId2" Target="../media/image67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69.jpeg" Type="http://schemas.openxmlformats.org/officeDocument/2006/relationships/image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5.xml" Type="http://schemas.openxmlformats.org/officeDocument/2006/relationships/slideLayout"/><Relationship Id="rId6" Target="../media/image8.jpeg" Type="http://schemas.openxmlformats.org/officeDocument/2006/relationships/image"/><Relationship Id="rId5" Target="../media/image7.jpeg" Type="http://schemas.openxmlformats.org/officeDocument/2006/relationships/image"/><Relationship Id="rId4" Target="../media/image6.jpe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3" Target="../media/image9.jpe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5.xml" Type="http://schemas.openxmlformats.org/officeDocument/2006/relationships/slideLayout"/><Relationship Id="rId6" Target="../media/image12.jpeg" Type="http://schemas.openxmlformats.org/officeDocument/2006/relationships/image"/><Relationship Id="rId5" Target="../media/image11.jpeg" Type="http://schemas.openxmlformats.org/officeDocument/2006/relationships/image"/><Relationship Id="rId4" Target="../media/image10.jpe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8" Target="../media/image18.jpeg" Type="http://schemas.openxmlformats.org/officeDocument/2006/relationships/image"/><Relationship Id="rId3" Target="../media/image13.jpeg" Type="http://schemas.openxmlformats.org/officeDocument/2006/relationships/image"/><Relationship Id="rId7" Target="../media/image17.jpe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5.xml" Type="http://schemas.openxmlformats.org/officeDocument/2006/relationships/slideLayout"/><Relationship Id="rId6" Target="../media/image16.jpeg" Type="http://schemas.openxmlformats.org/officeDocument/2006/relationships/image"/><Relationship Id="rId5" Target="../media/image15.jpeg" Type="http://schemas.openxmlformats.org/officeDocument/2006/relationships/image"/><Relationship Id="rId4" Target="../media/image14.jpe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3" Target="../media/image19.jpeg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4.xml" Type="http://schemas.openxmlformats.org/officeDocument/2006/relationships/slideLayout"/><Relationship Id="rId4" Target="../media/image20.jpe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3" Target="../media/image22.jpeg" Type="http://schemas.openxmlformats.org/officeDocument/2006/relationships/image"/><Relationship Id="rId2" Target="../media/image21.jpeg" Type="http://schemas.openxmlformats.org/officeDocument/2006/relationships/image"/><Relationship Id="rId1" Target="../slideLayouts/slideLayout4.xml" Type="http://schemas.openxmlformats.org/officeDocument/2006/relationships/slideLayout"/><Relationship Id="rId5" Target="../media/image24.jpeg" Type="http://schemas.openxmlformats.org/officeDocument/2006/relationships/image"/><Relationship Id="rId4" Target="../media/image23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Poultry Science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733800"/>
            <a:ext cx="6172200" cy="1123336"/>
          </a:xfrm>
        </p:spPr>
        <p:txBody>
          <a:bodyPr>
            <a:noAutofit/>
          </a:bodyPr>
          <a:lstStyle/>
          <a:p>
            <a:r>
              <a:rPr lang="en-US" sz="3200" dirty="0" smtClean="0"/>
              <a:t>Breeds</a:t>
            </a:r>
          </a:p>
          <a:p>
            <a:r>
              <a:rPr lang="en-US" sz="3200" dirty="0" smtClean="0"/>
              <a:t>Management</a:t>
            </a:r>
          </a:p>
          <a:p>
            <a:r>
              <a:rPr lang="en-US" sz="3200" dirty="0" smtClean="0"/>
              <a:t>Industry</a:t>
            </a:r>
          </a:p>
        </p:txBody>
      </p:sp>
    </p:spTree>
    <p:extLst>
      <p:ext uri="{BB962C8B-B14F-4D97-AF65-F5344CB8AC3E}">
        <p14:creationId xmlns:p14="http://schemas.microsoft.com/office/powerpoint/2010/main" val="248855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-64630" y="838200"/>
            <a:ext cx="4636630" cy="533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600" b="1" u="sng" dirty="0" smtClean="0"/>
              <a:t>Leghorn</a:t>
            </a:r>
            <a:br>
              <a:rPr lang="en-US" sz="3600" b="1" u="sng" dirty="0" smtClean="0"/>
            </a:br>
            <a:r>
              <a:rPr lang="en-US" sz="2000" i="0" dirty="0" smtClean="0"/>
              <a:t>(Mediterranean)</a:t>
            </a:r>
            <a:r>
              <a:rPr lang="en-US" sz="800" i="0" dirty="0" smtClean="0"/>
              <a:t/>
            </a:r>
            <a:br>
              <a:rPr lang="en-US" sz="800" i="0" dirty="0" smtClean="0"/>
            </a:br>
            <a:endParaRPr lang="en-US" sz="800" i="0" dirty="0" smtClean="0"/>
          </a:p>
          <a:p>
            <a:r>
              <a:rPr lang="en-US" sz="2400" i="0" dirty="0" smtClean="0"/>
              <a:t>Most abundant egg laying breed</a:t>
            </a:r>
          </a:p>
          <a:p>
            <a:endParaRPr lang="en-US" sz="2400" i="0" dirty="0" smtClean="0"/>
          </a:p>
          <a:p>
            <a:r>
              <a:rPr lang="en-US" sz="2400" i="0" dirty="0" smtClean="0"/>
              <a:t>White feathered, small hens (smaller than broilers)</a:t>
            </a:r>
          </a:p>
          <a:p>
            <a:endParaRPr lang="en-US" sz="2400" i="0" dirty="0" smtClean="0"/>
          </a:p>
          <a:p>
            <a:r>
              <a:rPr lang="en-US" sz="2400" i="0" dirty="0" smtClean="0"/>
              <a:t>Lays large white eggs</a:t>
            </a:r>
          </a:p>
          <a:p>
            <a:endParaRPr lang="en-US" sz="2400" i="0" dirty="0" smtClean="0"/>
          </a:p>
          <a:p>
            <a:r>
              <a:rPr lang="en-US" sz="2400" i="0" dirty="0" smtClean="0"/>
              <a:t>Used in commercial egg production</a:t>
            </a:r>
          </a:p>
          <a:p>
            <a:endParaRPr lang="en-US" sz="3200" i="0" dirty="0" smtClean="0"/>
          </a:p>
          <a:p>
            <a:pPr marL="0" indent="0">
              <a:buFont typeface="Arial" pitchFamily="34" charset="0"/>
              <a:buNone/>
            </a:pP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544" y="990600"/>
            <a:ext cx="2057400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960" y="2819400"/>
            <a:ext cx="2032691" cy="31872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267200"/>
            <a:ext cx="2298489" cy="152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/>
              <a:t>Breeds in Egg Production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2751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4495800" y="838200"/>
            <a:ext cx="4388852" cy="3581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u="sng" dirty="0" smtClean="0"/>
              <a:t>White Plymouth Rock</a:t>
            </a:r>
            <a:br>
              <a:rPr lang="en-US" sz="3600" b="1" u="sng" dirty="0" smtClean="0"/>
            </a:br>
            <a:r>
              <a:rPr lang="en-US" sz="2000" i="0" dirty="0" smtClean="0"/>
              <a:t>(American)</a:t>
            </a:r>
            <a:br>
              <a:rPr lang="en-US" sz="2000" i="0" dirty="0" smtClean="0"/>
            </a:br>
            <a:endParaRPr lang="en-US" sz="2000" i="0" dirty="0"/>
          </a:p>
          <a:p>
            <a:r>
              <a:rPr lang="en-US" sz="2400" i="0" dirty="0" smtClean="0"/>
              <a:t>White feathered, large hens</a:t>
            </a:r>
          </a:p>
          <a:p>
            <a:endParaRPr lang="en-US" sz="2400" i="0" dirty="0" smtClean="0"/>
          </a:p>
          <a:p>
            <a:r>
              <a:rPr lang="en-US" sz="2400" i="0" dirty="0" smtClean="0"/>
              <a:t>Lays brown eggs</a:t>
            </a:r>
          </a:p>
          <a:p>
            <a:endParaRPr lang="en-US" sz="2400" i="0" dirty="0" smtClean="0"/>
          </a:p>
          <a:p>
            <a:r>
              <a:rPr lang="en-US" sz="2400" i="0" dirty="0" smtClean="0"/>
              <a:t>Not as efficient as Leghorn</a:t>
            </a:r>
            <a:r>
              <a:rPr lang="en-US" i="0" dirty="0" smtClean="0"/>
              <a:t/>
            </a:r>
            <a:br>
              <a:rPr lang="en-US" i="0" dirty="0" smtClean="0"/>
            </a:br>
            <a:endParaRPr lang="en-US" i="0" dirty="0"/>
          </a:p>
          <a:p>
            <a:pPr marL="0" indent="0">
              <a:buFont typeface="Arial" pitchFamily="34" charset="0"/>
              <a:buNone/>
            </a:pPr>
            <a:endParaRPr lang="en-US" b="1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11" y="3886200"/>
            <a:ext cx="2971800" cy="28895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3790022" cy="3162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648200"/>
            <a:ext cx="2133600" cy="1968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/>
              <a:t>Breeds in Egg Production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3242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23" y="230334"/>
            <a:ext cx="7007352" cy="60786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Dual Purpose Breeds</a:t>
            </a:r>
            <a:endParaRPr lang="en-US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524000"/>
            <a:ext cx="5029200" cy="518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600" b="1" u="sng" dirty="0" smtClean="0"/>
              <a:t>New Hampshire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2000" i="0" dirty="0" smtClean="0"/>
              <a:t>(American)</a:t>
            </a:r>
            <a:br>
              <a:rPr lang="en-US" sz="2000" i="0" dirty="0" smtClean="0"/>
            </a:br>
            <a:endParaRPr lang="en-US" sz="2000" i="0" dirty="0" smtClean="0"/>
          </a:p>
          <a:p>
            <a:r>
              <a:rPr lang="en-US" sz="2400" i="0" dirty="0" smtClean="0"/>
              <a:t>Red feathered</a:t>
            </a:r>
          </a:p>
          <a:p>
            <a:endParaRPr lang="en-US" sz="2400" i="0" dirty="0" smtClean="0"/>
          </a:p>
          <a:p>
            <a:r>
              <a:rPr lang="en-US" sz="2400" i="0" dirty="0" smtClean="0"/>
              <a:t>Heavy bodied hens</a:t>
            </a:r>
          </a:p>
          <a:p>
            <a:endParaRPr lang="en-US" sz="2400" i="0" dirty="0" smtClean="0"/>
          </a:p>
          <a:p>
            <a:r>
              <a:rPr lang="en-US" sz="2400" i="0" dirty="0" smtClean="0"/>
              <a:t>Lays LARGE</a:t>
            </a:r>
            <a:r>
              <a:rPr lang="en-US" sz="2400" i="0" smtClean="0"/>
              <a:t/>
            </a:r>
            <a:br>
              <a:rPr lang="en-US" sz="2400" i="0" smtClean="0"/>
            </a:br>
            <a:r>
              <a:rPr lang="en-US" sz="2400" i="0"/>
              <a:t>b</a:t>
            </a:r>
            <a:r>
              <a:rPr lang="en-US" sz="2400" i="0" smtClean="0"/>
              <a:t>rown eggs</a:t>
            </a:r>
            <a:endParaRPr lang="en-US" sz="2400" i="0" dirty="0" smtClean="0"/>
          </a:p>
          <a:p>
            <a:endParaRPr lang="en-US" sz="2400" i="0" dirty="0" smtClean="0"/>
          </a:p>
          <a:p>
            <a:r>
              <a:rPr lang="en-US" sz="2400" i="0" dirty="0" smtClean="0"/>
              <a:t>Not quite as efficient in meat or egg production as other breeds</a:t>
            </a:r>
            <a:endParaRPr lang="en-US" sz="3200" i="0" dirty="0" smtClean="0"/>
          </a:p>
          <a:p>
            <a:pPr marL="0" indent="0">
              <a:buFont typeface="Arial" pitchFamily="34" charset="0"/>
              <a:buNone/>
            </a:pP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217" y="3535680"/>
            <a:ext cx="3184478" cy="256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667000"/>
            <a:ext cx="2186066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106" y="1143000"/>
            <a:ext cx="3314701" cy="2209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8904" y="723900"/>
            <a:ext cx="6103295" cy="647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These birds are</a:t>
            </a:r>
            <a:r>
              <a:rPr lang="en-US" sz="2400" baseline="0" dirty="0" smtClean="0"/>
              <a:t> use for </a:t>
            </a:r>
            <a:r>
              <a:rPr lang="en-US" sz="2400" u="sng" baseline="0" dirty="0" smtClean="0"/>
              <a:t>both</a:t>
            </a:r>
            <a:r>
              <a:rPr lang="en-US" sz="2400" baseline="0" dirty="0" smtClean="0"/>
              <a:t> meat and eggs.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5226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Dual Purpose Breeds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76200" y="685800"/>
            <a:ext cx="4876800" cy="5791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500" b="1" i="0" u="sng" dirty="0" smtClean="0"/>
              <a:t>Wyandotte</a:t>
            </a:r>
            <a:br>
              <a:rPr lang="en-US" sz="3500" b="1" i="0" u="sng" dirty="0" smtClean="0"/>
            </a:br>
            <a:r>
              <a:rPr lang="en-US" sz="2200" i="0" dirty="0" smtClean="0"/>
              <a:t>(American)</a:t>
            </a:r>
          </a:p>
          <a:p>
            <a:pPr marL="0" indent="0" algn="ctr">
              <a:buNone/>
            </a:pPr>
            <a:endParaRPr lang="en-US" sz="2200" i="0" dirty="0"/>
          </a:p>
          <a:p>
            <a:r>
              <a:rPr lang="en-US" sz="2400" i="0" dirty="0" smtClean="0"/>
              <a:t>Round Bodied birds</a:t>
            </a:r>
          </a:p>
          <a:p>
            <a:endParaRPr lang="en-US" sz="2600" i="0" dirty="0" smtClean="0"/>
          </a:p>
          <a:p>
            <a:r>
              <a:rPr lang="en-US" sz="2400" i="0" dirty="0" smtClean="0"/>
              <a:t>Come</a:t>
            </a:r>
            <a:r>
              <a:rPr lang="en-US" sz="2400" i="0" baseline="0" dirty="0" smtClean="0"/>
              <a:t> in several different </a:t>
            </a:r>
            <a:r>
              <a:rPr lang="en-US" sz="2400" b="1" i="0" u="sng" baseline="0" dirty="0" smtClean="0">
                <a:solidFill>
                  <a:srgbClr val="00B0F0"/>
                </a:solidFill>
              </a:rPr>
              <a:t>varieties</a:t>
            </a:r>
            <a:r>
              <a:rPr lang="en-US" sz="2400" i="0" baseline="0" dirty="0" smtClean="0"/>
              <a:t/>
            </a:r>
            <a:br>
              <a:rPr lang="en-US" sz="2400" i="0" baseline="0" dirty="0" smtClean="0"/>
            </a:br>
            <a:r>
              <a:rPr lang="en-US" sz="2000" baseline="0" dirty="0" smtClean="0"/>
              <a:t>(White,</a:t>
            </a:r>
            <a:r>
              <a:rPr lang="en-US" sz="2000" dirty="0" smtClean="0"/>
              <a:t> Buff, Silver-Laced, Colombian,</a:t>
            </a:r>
            <a:r>
              <a:rPr lang="en-US" sz="2000" baseline="0" dirty="0" smtClean="0"/>
              <a:t> Black…)</a:t>
            </a:r>
            <a:endParaRPr lang="en-US" sz="2000" dirty="0" smtClean="0"/>
          </a:p>
          <a:p>
            <a:pPr marL="274320" indent="-274320" algn="ctr"/>
            <a:endParaRPr lang="en-US" sz="2100" b="1" u="sng" dirty="0" smtClean="0"/>
          </a:p>
          <a:p>
            <a:r>
              <a:rPr lang="en-US" sz="2400" i="0" dirty="0" smtClean="0"/>
              <a:t>Lay brown eggs</a:t>
            </a:r>
          </a:p>
          <a:p>
            <a:endParaRPr lang="en-US" sz="2400" i="0" dirty="0"/>
          </a:p>
          <a:p>
            <a:r>
              <a:rPr lang="en-US" sz="2400" i="0" dirty="0"/>
              <a:t>Not quite as efficient in meat or egg production as other breeds</a:t>
            </a:r>
          </a:p>
          <a:p>
            <a:endParaRPr lang="en-US" sz="2400" i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812346"/>
            <a:ext cx="3143250" cy="27690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838200"/>
            <a:ext cx="1929914" cy="19179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www.backyardchickens.com/forum/uploads/52781_blue_wyandotte_pullet_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752849"/>
            <a:ext cx="3049347" cy="28765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56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Dual Purpose Breeds</a:t>
            </a:r>
            <a:endParaRPr lang="en-US" sz="3200" dirty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4114800" y="762000"/>
            <a:ext cx="48768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500" b="1" i="0" u="sng" dirty="0" smtClean="0"/>
              <a:t>Rhode Island Red</a:t>
            </a:r>
            <a:br>
              <a:rPr lang="en-US" sz="3500" b="1" i="0" u="sng" dirty="0" smtClean="0"/>
            </a:br>
            <a:r>
              <a:rPr lang="en-US" sz="2200" i="0" dirty="0" smtClean="0"/>
              <a:t>(American)</a:t>
            </a:r>
          </a:p>
          <a:p>
            <a:pPr marL="0" indent="0" algn="ctr">
              <a:buFont typeface="Arial" pitchFamily="34" charset="0"/>
              <a:buNone/>
            </a:pPr>
            <a:endParaRPr lang="en-US" sz="2200" i="0" dirty="0" smtClean="0"/>
          </a:p>
          <a:p>
            <a:r>
              <a:rPr lang="en-US" sz="2400" i="0" dirty="0" smtClean="0"/>
              <a:t>Long Rectangular body</a:t>
            </a:r>
          </a:p>
          <a:p>
            <a:endParaRPr lang="en-US" sz="2600" i="0" dirty="0" smtClean="0"/>
          </a:p>
          <a:p>
            <a:r>
              <a:rPr lang="en-US" sz="2400" i="0" dirty="0" smtClean="0"/>
              <a:t>Deep red feathers</a:t>
            </a:r>
            <a:endParaRPr lang="en-US" sz="2000" dirty="0" smtClean="0"/>
          </a:p>
          <a:p>
            <a:pPr algn="ctr"/>
            <a:endParaRPr lang="en-US" sz="2100" b="1" u="sng" dirty="0" smtClean="0"/>
          </a:p>
          <a:p>
            <a:r>
              <a:rPr lang="en-US" sz="2400" i="0" dirty="0" smtClean="0"/>
              <a:t>Lay brown eggs</a:t>
            </a:r>
          </a:p>
          <a:p>
            <a:endParaRPr lang="en-US" sz="2400" i="0" dirty="0" smtClean="0"/>
          </a:p>
          <a:p>
            <a:r>
              <a:rPr lang="en-US" sz="2400" i="0" dirty="0" smtClean="0"/>
              <a:t>Not quite as efficient in meat or egg production as other breeds</a:t>
            </a:r>
          </a:p>
          <a:p>
            <a:endParaRPr lang="en-US" sz="2400" i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95113"/>
            <a:ext cx="3619500" cy="24290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364230"/>
            <a:ext cx="3619500" cy="3219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43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Dual Purpose Breeds</a:t>
            </a:r>
            <a:endParaRPr lang="en-US" sz="3200" dirty="0"/>
          </a:p>
        </p:txBody>
      </p:sp>
      <p:sp>
        <p:nvSpPr>
          <p:cNvPr id="6" name="Content Placeholder 6"/>
          <p:cNvSpPr>
            <a:spLocks noGrp="1"/>
          </p:cNvSpPr>
          <p:nvPr>
            <p:ph sz="half" idx="2"/>
          </p:nvPr>
        </p:nvSpPr>
        <p:spPr>
          <a:xfrm>
            <a:off x="76200" y="685800"/>
            <a:ext cx="5486400" cy="61722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500" b="1" i="0" u="sng" dirty="0" smtClean="0"/>
              <a:t>Barred Plymouth Rock</a:t>
            </a:r>
            <a:br>
              <a:rPr lang="en-US" sz="3500" b="1" i="0" u="sng" dirty="0" smtClean="0"/>
            </a:br>
            <a:r>
              <a:rPr lang="en-US" sz="2200" i="0" dirty="0" smtClean="0"/>
              <a:t>(American)</a:t>
            </a:r>
          </a:p>
          <a:p>
            <a:pPr marL="0" indent="0" algn="ctr">
              <a:buNone/>
            </a:pPr>
            <a:endParaRPr lang="en-US" sz="2200" i="0" dirty="0"/>
          </a:p>
          <a:p>
            <a:r>
              <a:rPr lang="en-US" sz="2400" i="0" dirty="0"/>
              <a:t>“Barred” refers to the </a:t>
            </a:r>
            <a:r>
              <a:rPr lang="en-US" sz="2400" b="1" i="0" u="sng" dirty="0">
                <a:solidFill>
                  <a:srgbClr val="00B0F0"/>
                </a:solidFill>
              </a:rPr>
              <a:t>variety</a:t>
            </a:r>
            <a:r>
              <a:rPr lang="en-US" sz="2400" i="0" dirty="0"/>
              <a:t> of Plymouth Rock. (notice the barred feathers</a:t>
            </a:r>
            <a:r>
              <a:rPr lang="en-US" sz="2400" i="0" dirty="0" smtClean="0"/>
              <a:t>)</a:t>
            </a:r>
          </a:p>
          <a:p>
            <a:endParaRPr lang="en-US" sz="2400" i="0" dirty="0"/>
          </a:p>
          <a:p>
            <a:r>
              <a:rPr lang="en-US" sz="2400" i="0" dirty="0" smtClean="0"/>
              <a:t>Feathers have sharply defined dark lines</a:t>
            </a:r>
          </a:p>
          <a:p>
            <a:endParaRPr lang="en-US" sz="2400" i="0" dirty="0"/>
          </a:p>
          <a:p>
            <a:r>
              <a:rPr lang="en-US" sz="2400" i="0" dirty="0" smtClean="0"/>
              <a:t>Large bodied birds</a:t>
            </a:r>
            <a:endParaRPr lang="en-US" sz="2400" i="0" dirty="0"/>
          </a:p>
          <a:p>
            <a:endParaRPr lang="en-US" sz="2400" i="0" dirty="0"/>
          </a:p>
          <a:p>
            <a:r>
              <a:rPr lang="en-US" sz="2400" i="0" dirty="0"/>
              <a:t>Lays brown </a:t>
            </a:r>
            <a:r>
              <a:rPr lang="en-US" sz="2400" i="0" dirty="0" smtClean="0"/>
              <a:t>eggs</a:t>
            </a:r>
          </a:p>
          <a:p>
            <a:endParaRPr lang="en-US" sz="2400" i="0" dirty="0" smtClean="0"/>
          </a:p>
          <a:p>
            <a:r>
              <a:rPr lang="en-US" sz="2400" i="0" dirty="0"/>
              <a:t>Not quite as efficient in meat or egg production as other breeds</a:t>
            </a:r>
          </a:p>
          <a:p>
            <a:endParaRPr lang="en-US" sz="2400" i="0" dirty="0"/>
          </a:p>
          <a:p>
            <a:endParaRPr lang="en-US" sz="2400" i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2400"/>
            <a:ext cx="2514600" cy="27028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2" y="3048000"/>
            <a:ext cx="3615708" cy="36337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43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Dual Purpose Breeds</a:t>
            </a:r>
            <a:endParaRPr lang="en-US" sz="3200" dirty="0"/>
          </a:p>
        </p:txBody>
      </p:sp>
      <p:sp>
        <p:nvSpPr>
          <p:cNvPr id="6" name="Content Placeholder 6"/>
          <p:cNvSpPr>
            <a:spLocks noGrp="1"/>
          </p:cNvSpPr>
          <p:nvPr>
            <p:ph sz="half" idx="2"/>
          </p:nvPr>
        </p:nvSpPr>
        <p:spPr>
          <a:xfrm>
            <a:off x="3886200" y="609600"/>
            <a:ext cx="5410200" cy="6477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500" b="1" i="0" u="sng" dirty="0" smtClean="0"/>
              <a:t>Cochin</a:t>
            </a:r>
            <a:br>
              <a:rPr lang="en-US" sz="3500" b="1" i="0" u="sng" dirty="0" smtClean="0"/>
            </a:br>
            <a:r>
              <a:rPr lang="en-US" sz="2200" i="0" dirty="0" smtClean="0"/>
              <a:t>(Asiatic)</a:t>
            </a:r>
            <a:endParaRPr lang="en-US" sz="800" i="0" dirty="0" smtClean="0"/>
          </a:p>
          <a:p>
            <a:pPr marL="0" indent="0" algn="ctr">
              <a:buNone/>
            </a:pPr>
            <a:endParaRPr lang="en-US" sz="800" i="0" dirty="0"/>
          </a:p>
          <a:p>
            <a:r>
              <a:rPr lang="en-US" sz="2400" i="0" dirty="0" smtClean="0"/>
              <a:t>Massive appearance with breast carried low</a:t>
            </a:r>
          </a:p>
          <a:p>
            <a:endParaRPr lang="en-US" sz="2400" i="0" dirty="0"/>
          </a:p>
          <a:p>
            <a:r>
              <a:rPr lang="en-US" sz="2400" i="0" dirty="0" smtClean="0"/>
              <a:t>Long feathering and abundantly feathered </a:t>
            </a:r>
            <a:r>
              <a:rPr lang="en-US" sz="2400" b="1" i="0" u="sng" dirty="0" smtClean="0">
                <a:solidFill>
                  <a:srgbClr val="00B0F0"/>
                </a:solidFill>
              </a:rPr>
              <a:t>shanks</a:t>
            </a:r>
          </a:p>
          <a:p>
            <a:endParaRPr lang="en-US" sz="2400" i="0" dirty="0" smtClean="0"/>
          </a:p>
          <a:p>
            <a:r>
              <a:rPr lang="en-US" sz="2400" i="0" dirty="0" smtClean="0"/>
              <a:t>Come in several different </a:t>
            </a:r>
            <a:r>
              <a:rPr lang="en-US" sz="2400" b="1" i="0" u="sng" dirty="0" smtClean="0">
                <a:solidFill>
                  <a:srgbClr val="00B0F0"/>
                </a:solidFill>
              </a:rPr>
              <a:t>varieties</a:t>
            </a:r>
            <a:r>
              <a:rPr lang="en-US" sz="2400" i="0" dirty="0" smtClean="0"/>
              <a:t/>
            </a:r>
            <a:br>
              <a:rPr lang="en-US" sz="2400" i="0" dirty="0" smtClean="0"/>
            </a:br>
            <a:r>
              <a:rPr lang="en-US" sz="2000" dirty="0" smtClean="0"/>
              <a:t>(Buff, Partridge, White, Black)</a:t>
            </a:r>
            <a:r>
              <a:rPr lang="en-US" sz="2400" i="0" dirty="0" smtClean="0"/>
              <a:t> </a:t>
            </a:r>
          </a:p>
          <a:p>
            <a:endParaRPr lang="en-US" sz="2400" i="0" dirty="0"/>
          </a:p>
          <a:p>
            <a:r>
              <a:rPr lang="en-US" sz="2400" i="0" dirty="0"/>
              <a:t>Lays brown </a:t>
            </a:r>
            <a:r>
              <a:rPr lang="en-US" sz="2400" i="0" dirty="0" smtClean="0"/>
              <a:t>eggs</a:t>
            </a:r>
          </a:p>
          <a:p>
            <a:endParaRPr lang="en-US" sz="2400" i="0" dirty="0" smtClean="0"/>
          </a:p>
          <a:p>
            <a:r>
              <a:rPr lang="en-US" sz="2400" i="0" dirty="0"/>
              <a:t>Not quite as efficient in meat or egg production as other breeds</a:t>
            </a:r>
          </a:p>
          <a:p>
            <a:endParaRPr lang="en-US" sz="2400" i="0" dirty="0"/>
          </a:p>
          <a:p>
            <a:endParaRPr lang="en-US" sz="2400" i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3133725" cy="29050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" y="3733801"/>
            <a:ext cx="1719263" cy="1825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839206"/>
            <a:ext cx="1901453" cy="18173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43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90886"/>
            <a:ext cx="5745480" cy="619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83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Poultry Science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429000"/>
            <a:ext cx="6400800" cy="1752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Breeds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066800" y="39624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Management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066800" y="44958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smtClean="0"/>
              <a:t>Industry</a:t>
            </a:r>
          </a:p>
        </p:txBody>
      </p:sp>
    </p:spTree>
    <p:extLst>
      <p:ext uri="{BB962C8B-B14F-4D97-AF65-F5344CB8AC3E}">
        <p14:creationId xmlns:p14="http://schemas.microsoft.com/office/powerpoint/2010/main" val="313045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mph" presetSubtype="0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6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990600"/>
            <a:ext cx="4224528" cy="3733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Housing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Feeding/ Watering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Maintenance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979466"/>
          </a:xfrm>
        </p:spPr>
        <p:txBody>
          <a:bodyPr>
            <a:noAutofit/>
          </a:bodyPr>
          <a:lstStyle/>
          <a:p>
            <a:r>
              <a:rPr lang="en-US" sz="3600" dirty="0" smtClean="0"/>
              <a:t>General Poultry</a:t>
            </a:r>
            <a:r>
              <a:rPr lang="en-US" sz="3600" baseline="0" dirty="0" smtClean="0"/>
              <a:t> Management</a:t>
            </a:r>
            <a:endParaRPr lang="en-US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240" y="1051560"/>
            <a:ext cx="3650299" cy="243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29000"/>
            <a:ext cx="3978275" cy="29138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642360"/>
            <a:ext cx="2857500" cy="2838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871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066800"/>
            <a:ext cx="8686800" cy="5562600"/>
          </a:xfrm>
        </p:spPr>
        <p:txBody>
          <a:bodyPr>
            <a:normAutofit fontScale="77500" lnSpcReduction="20000"/>
          </a:bodyPr>
          <a:lstStyle/>
          <a:p>
            <a:pPr marL="868680" marR="0" lvl="2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3200" kern="1200" dirty="0" smtClean="0">
                <a:solidFill>
                  <a:schemeClr val="tx1"/>
                </a:solidFill>
                <a:effectLst/>
              </a:rPr>
              <a:t>	                     domesticated fowl raised for meat and/or eggs</a:t>
            </a:r>
            <a:br>
              <a:rPr lang="en-US" sz="3200" kern="1200" dirty="0" smtClean="0">
                <a:solidFill>
                  <a:schemeClr val="tx1"/>
                </a:solidFill>
                <a:effectLst/>
              </a:rPr>
            </a:br>
            <a:r>
              <a:rPr lang="en-US" sz="3200" kern="120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3200" kern="1200" dirty="0" smtClean="0">
                <a:solidFill>
                  <a:schemeClr val="tx1"/>
                </a:solidFill>
                <a:effectLst/>
              </a:rPr>
            </a:br>
            <a:r>
              <a:rPr lang="en-US" sz="3200" kern="120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3200" kern="1200" dirty="0" smtClean="0">
                <a:solidFill>
                  <a:schemeClr val="tx1"/>
                </a:solidFill>
                <a:effectLst/>
              </a:rPr>
            </a:br>
            <a:endParaRPr lang="en-US" sz="3200" kern="1200" dirty="0" smtClean="0">
              <a:solidFill>
                <a:schemeClr val="tx1"/>
              </a:solidFill>
              <a:effectLst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3200" dirty="0" smtClean="0"/>
              <a:t>Primary s</a:t>
            </a:r>
            <a:r>
              <a:rPr lang="en-US" sz="3200" kern="1200" dirty="0" smtClean="0">
                <a:solidFill>
                  <a:schemeClr val="tx1"/>
                </a:solidFill>
                <a:effectLst/>
              </a:rPr>
              <a:t>pecies used in US Poultr</a:t>
            </a:r>
            <a:r>
              <a:rPr lang="en-US" sz="3200" dirty="0" smtClean="0"/>
              <a:t>y industry:</a:t>
            </a:r>
          </a:p>
          <a:p>
            <a:pPr lvl="1" indent="-342900">
              <a:buFont typeface="Arial" pitchFamily="34" charset="0"/>
              <a:buChar char="•"/>
            </a:pPr>
            <a:r>
              <a:rPr lang="en-US" sz="3200" kern="1200" dirty="0" smtClean="0">
                <a:solidFill>
                  <a:schemeClr val="tx1"/>
                </a:solidFill>
                <a:effectLst/>
              </a:rPr>
              <a:t>Chickens (meat and eggs)</a:t>
            </a:r>
          </a:p>
          <a:p>
            <a:pPr lvl="1" indent="-342900">
              <a:buFont typeface="Arial" pitchFamily="34" charset="0"/>
              <a:buChar char="•"/>
            </a:pPr>
            <a:r>
              <a:rPr lang="en-US" sz="3200" dirty="0" smtClean="0"/>
              <a:t>Turkeys (meat)</a:t>
            </a:r>
            <a:br>
              <a:rPr lang="en-US" sz="3200" dirty="0" smtClean="0"/>
            </a:b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Other species include: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Ducks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Geese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Quail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err="1" smtClean="0"/>
              <a:t>Phesant</a:t>
            </a:r>
            <a:endParaRPr lang="en-US" sz="3200" dirty="0"/>
          </a:p>
          <a:p>
            <a:pPr lvl="1">
              <a:buFont typeface="Arial" pitchFamily="34" charset="0"/>
              <a:buChar char="•"/>
            </a:pPr>
            <a:r>
              <a:rPr lang="en-US" sz="3200" dirty="0"/>
              <a:t>Emus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Ostriches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457200"/>
            <a:ext cx="5638800" cy="762000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/>
              <a:t>	</a:t>
            </a:r>
            <a:r>
              <a:rPr lang="en-US" sz="3200" dirty="0" smtClean="0"/>
              <a:t>What</a:t>
            </a:r>
            <a:r>
              <a:rPr lang="en-US" sz="3200" baseline="0" dirty="0" smtClean="0"/>
              <a:t> is poultry?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2466975" cy="1847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971800"/>
            <a:ext cx="2819400" cy="18849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043816"/>
            <a:ext cx="2362200" cy="15332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043816"/>
            <a:ext cx="2047010" cy="15332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15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762000"/>
            <a:ext cx="7162800" cy="6096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i="0" dirty="0" smtClean="0"/>
              <a:t>Size of coop should correlate with the size of flock </a:t>
            </a:r>
            <a:br>
              <a:rPr lang="en-US" sz="2600" i="0" dirty="0" smtClean="0"/>
            </a:br>
            <a:r>
              <a:rPr lang="en-US" sz="1900" i="0" dirty="0" smtClean="0"/>
              <a:t>(</a:t>
            </a:r>
            <a:r>
              <a:rPr lang="en-US" sz="1900" i="0" dirty="0" smtClean="0">
                <a:sym typeface="Wingdings"/>
              </a:rPr>
              <a:t>the flock numbers=coop area)</a:t>
            </a:r>
          </a:p>
          <a:p>
            <a:pPr marL="0" indent="0">
              <a:buNone/>
            </a:pPr>
            <a:endParaRPr lang="en-US" i="0" dirty="0" smtClean="0">
              <a:sym typeface="Wingdings"/>
            </a:endParaRPr>
          </a:p>
          <a:p>
            <a:endParaRPr lang="en-US" i="0" dirty="0" smtClean="0"/>
          </a:p>
          <a:p>
            <a:r>
              <a:rPr lang="en-US" sz="2800" i="0" dirty="0" smtClean="0"/>
              <a:t>HOUSING DESIGN SHOULD:</a:t>
            </a:r>
          </a:p>
          <a:p>
            <a:pPr lvl="1"/>
            <a:r>
              <a:rPr lang="en-US" sz="2800" i="0" dirty="0" smtClean="0"/>
              <a:t>Accommodate for birds’ purpose</a:t>
            </a:r>
          </a:p>
          <a:p>
            <a:pPr lvl="1"/>
            <a:r>
              <a:rPr lang="en-US" sz="2800" i="0" dirty="0"/>
              <a:t>Provide </a:t>
            </a:r>
            <a:r>
              <a:rPr lang="en-US" sz="2800" i="0" dirty="0" smtClean="0"/>
              <a:t>shelter and adequate ventilation</a:t>
            </a:r>
            <a:endParaRPr lang="en-US" sz="2800" i="0" dirty="0"/>
          </a:p>
          <a:p>
            <a:pPr lvl="1"/>
            <a:r>
              <a:rPr lang="en-US" sz="2800" i="0" dirty="0" smtClean="0"/>
              <a:t>Protect </a:t>
            </a:r>
            <a:r>
              <a:rPr lang="en-US" sz="2800" i="0" dirty="0"/>
              <a:t>poultry from </a:t>
            </a:r>
            <a:r>
              <a:rPr lang="en-US" sz="2800" i="0" dirty="0" smtClean="0"/>
              <a:t>predators</a:t>
            </a:r>
          </a:p>
          <a:p>
            <a:pPr lvl="1"/>
            <a:r>
              <a:rPr lang="en-US" sz="2800" i="0" dirty="0" smtClean="0"/>
              <a:t>Keep litter dry  and safe from weather</a:t>
            </a:r>
            <a:br>
              <a:rPr lang="en-US" sz="2800" i="0" dirty="0" smtClean="0"/>
            </a:br>
            <a:endParaRPr lang="en-US" sz="2800" i="0" dirty="0" smtClean="0"/>
          </a:p>
          <a:p>
            <a:r>
              <a:rPr lang="en-US" sz="2800" i="0" dirty="0" smtClean="0"/>
              <a:t>BAISIC EQUIPMENT NEEDED:</a:t>
            </a:r>
          </a:p>
          <a:p>
            <a:pPr lvl="1"/>
            <a:r>
              <a:rPr lang="en-US" sz="2800" i="0" dirty="0" smtClean="0"/>
              <a:t>Water and feeders</a:t>
            </a:r>
          </a:p>
          <a:p>
            <a:pPr lvl="1"/>
            <a:r>
              <a:rPr lang="en-US" sz="2800" i="0" dirty="0" smtClean="0"/>
              <a:t>Litter (wood shavings or hay)</a:t>
            </a:r>
          </a:p>
          <a:p>
            <a:pPr lvl="1"/>
            <a:r>
              <a:rPr lang="en-US" sz="2800" i="0" dirty="0" smtClean="0"/>
              <a:t>Appropriate lighting</a:t>
            </a:r>
          </a:p>
          <a:p>
            <a:pPr lvl="1"/>
            <a:r>
              <a:rPr lang="en-US" sz="2800" b="1" i="0" dirty="0" smtClean="0"/>
              <a:t> </a:t>
            </a:r>
            <a:r>
              <a:rPr lang="en-US" sz="2800" b="1" i="0" u="sng" dirty="0" smtClean="0">
                <a:solidFill>
                  <a:srgbClr val="00B0F0"/>
                </a:solidFill>
              </a:rPr>
              <a:t>Brooder</a:t>
            </a:r>
            <a:r>
              <a:rPr lang="en-US" sz="2800" i="0" dirty="0" smtClean="0"/>
              <a:t> (when needed)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458200" cy="68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/>
              <a:t>1. Housing</a:t>
            </a:r>
            <a:endParaRPr lang="en-US" sz="4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521" y="228600"/>
            <a:ext cx="2433053" cy="213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537917"/>
            <a:ext cx="2209800" cy="19578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676775"/>
            <a:ext cx="3048000" cy="2028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71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458200" cy="68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/>
              <a:t>Types of Housing</a:t>
            </a:r>
            <a:endParaRPr lang="en-US" sz="4000" dirty="0"/>
          </a:p>
        </p:txBody>
      </p:sp>
      <p:grpSp>
        <p:nvGrpSpPr>
          <p:cNvPr id="4" name="Group 3"/>
          <p:cNvGrpSpPr/>
          <p:nvPr/>
        </p:nvGrpSpPr>
        <p:grpSpPr>
          <a:xfrm>
            <a:off x="304802" y="3200400"/>
            <a:ext cx="4190998" cy="3657600"/>
            <a:chOff x="304802" y="3200400"/>
            <a:chExt cx="4190998" cy="36576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2" y="3200400"/>
              <a:ext cx="3809998" cy="285749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381000" y="6019800"/>
              <a:ext cx="4114800" cy="8382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74320" indent="-27432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sz="2800" b="1" i="0" u="sng" dirty="0" smtClean="0"/>
                <a:t>Layer house:</a:t>
              </a:r>
              <a:r>
                <a:rPr lang="en-US" sz="2800" i="0" dirty="0" smtClean="0"/>
                <a:t>  laying hens</a:t>
              </a:r>
              <a:br>
                <a:rPr lang="en-US" sz="2800" i="0" dirty="0" smtClean="0"/>
              </a:br>
              <a:r>
                <a:rPr lang="en-US" sz="2400" i="0" dirty="0" smtClean="0"/>
                <a:t>Contains nest boxes for layers</a:t>
              </a:r>
              <a:endParaRPr lang="en-US" sz="2800" i="0" dirty="0" smtClean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038600" y="2667000"/>
            <a:ext cx="5181599" cy="3904877"/>
            <a:chOff x="4038600" y="2687410"/>
            <a:chExt cx="5181599" cy="3556228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2687410"/>
              <a:ext cx="3962400" cy="263747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4038600" y="5324475"/>
              <a:ext cx="5181599" cy="91916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85000" lnSpcReduction="10000"/>
            </a:bodyPr>
            <a:lstStyle>
              <a:lvl1pPr marL="274320" indent="-27432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sz="3400" b="1" i="0" u="sng" dirty="0" smtClean="0"/>
                <a:t>Grower house:</a:t>
              </a:r>
              <a:r>
                <a:rPr lang="en-US" sz="3400" i="0" dirty="0" smtClean="0"/>
                <a:t> meat producers </a:t>
              </a:r>
              <a:r>
                <a:rPr lang="en-US" sz="2800" i="0" dirty="0" smtClean="0"/>
                <a:t/>
              </a:r>
              <a:br>
                <a:rPr lang="en-US" sz="2800" i="0" dirty="0" smtClean="0"/>
              </a:br>
              <a:r>
                <a:rPr lang="en-US" sz="2800" i="0" dirty="0" smtClean="0"/>
                <a:t>Contains abundant feed and water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52401" y="685800"/>
            <a:ext cx="9086848" cy="2477434"/>
            <a:chOff x="152401" y="685800"/>
            <a:chExt cx="9086848" cy="2477434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1" y="685800"/>
              <a:ext cx="4267200" cy="247743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Content Placeholder 2"/>
            <p:cNvSpPr txBox="1">
              <a:spLocks/>
            </p:cNvSpPr>
            <p:nvPr/>
          </p:nvSpPr>
          <p:spPr>
            <a:xfrm>
              <a:off x="4476750" y="1295634"/>
              <a:ext cx="4762499" cy="125776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74320" indent="-27432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sz="2800" b="1" i="0" u="sng" dirty="0" smtClean="0">
                  <a:solidFill>
                    <a:srgbClr val="00B0F0"/>
                  </a:solidFill>
                </a:rPr>
                <a:t>Brooder</a:t>
              </a:r>
              <a:r>
                <a:rPr lang="en-US" sz="2800" i="0" dirty="0" smtClean="0"/>
                <a:t>: young birds </a:t>
              </a:r>
              <a:br>
                <a:rPr lang="en-US" sz="2800" i="0" dirty="0" smtClean="0"/>
              </a:br>
              <a:r>
                <a:rPr lang="en-US" sz="2400" i="0" dirty="0" smtClean="0"/>
                <a:t>kept at a consistent 90 -91°F  temp. in first few week(s) of life.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70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41514" y="1933495"/>
            <a:ext cx="4735286" cy="2028905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2200" b="1" i="0" u="sng" dirty="0" smtClean="0"/>
              <a:t>LAYER HENS</a:t>
            </a:r>
            <a:r>
              <a:rPr lang="en-US" sz="2200" i="0" dirty="0" smtClean="0"/>
              <a:t>: if protein </a:t>
            </a:r>
            <a:r>
              <a:rPr lang="en-US" sz="2200" i="0" dirty="0"/>
              <a:t>is too high, development happens too fast and </a:t>
            </a:r>
            <a:r>
              <a:rPr lang="en-US" sz="2200" i="0" dirty="0" smtClean="0"/>
              <a:t>hens </a:t>
            </a:r>
            <a:r>
              <a:rPr lang="en-US" sz="2200" i="0" dirty="0"/>
              <a:t>will lay too early</a:t>
            </a:r>
            <a:endParaRPr lang="en-US" sz="2200" i="0" dirty="0" smtClean="0"/>
          </a:p>
          <a:p>
            <a:pPr marL="0" indent="0">
              <a:buNone/>
            </a:pPr>
            <a:r>
              <a:rPr lang="en-US" sz="2200" b="1" i="0" dirty="0" smtClean="0"/>
              <a:t>Layer feed</a:t>
            </a:r>
            <a:r>
              <a:rPr lang="en-US" sz="2200" i="0" dirty="0" smtClean="0"/>
              <a:t>: 16% protein + Calcium (to produce egg shells)</a:t>
            </a:r>
            <a:endParaRPr lang="en-US" sz="2200" b="1" i="0" u="sng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" y="76200"/>
            <a:ext cx="84582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/>
              <a:t>2</a:t>
            </a:r>
            <a:r>
              <a:rPr lang="en-US" sz="4000" dirty="0" smtClean="0"/>
              <a:t>. feeding/ watering</a:t>
            </a:r>
            <a:endParaRPr lang="en-US" sz="4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57" y="3733800"/>
            <a:ext cx="4614743" cy="30764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4619982"/>
            <a:ext cx="1079142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Mash</a:t>
            </a:r>
            <a:endParaRPr lang="en-US" sz="3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98602" y="4612362"/>
            <a:ext cx="129234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Pellets</a:t>
            </a:r>
            <a:endParaRPr lang="en-US" sz="3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71577" y="4653002"/>
            <a:ext cx="174599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Crumbles</a:t>
            </a:r>
            <a:endParaRPr lang="en-US" sz="3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029200" y="4064000"/>
            <a:ext cx="3962400" cy="2565400"/>
          </a:xfrm>
          <a:prstGeom prst="rect">
            <a:avLst/>
          </a:prstGeom>
          <a:ln w="38100">
            <a:solidFill>
              <a:schemeClr val="bg2">
                <a:lumMod val="40000"/>
                <a:lumOff val="60000"/>
              </a:schemeClr>
            </a:solidFill>
          </a:ln>
        </p:spPr>
        <p:txBody>
          <a:bodyPr vert="horz" lIns="91440" tIns="45720" rIns="91440" bIns="45720" numCol="1" rtlCol="0">
            <a:normAutofit fontScale="55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300" b="1" i="0" dirty="0" smtClean="0"/>
              <a:t>Mash</a:t>
            </a:r>
            <a:r>
              <a:rPr lang="en-US" sz="3100" i="0" dirty="0" smtClean="0"/>
              <a:t>- </a:t>
            </a:r>
            <a:r>
              <a:rPr lang="en-US" sz="2900" i="0" dirty="0" smtClean="0"/>
              <a:t>ingredients </a:t>
            </a:r>
            <a:r>
              <a:rPr lang="en-US" sz="2900" i="0" dirty="0"/>
              <a:t>mixed together but each ingredient remains </a:t>
            </a:r>
            <a:r>
              <a:rPr lang="en-US" sz="2900" i="0" dirty="0" smtClean="0"/>
              <a:t>separate; best for layers</a:t>
            </a:r>
          </a:p>
          <a:p>
            <a:pPr marL="0" indent="0">
              <a:buNone/>
            </a:pPr>
            <a:endParaRPr lang="en-US" sz="3100" i="0" dirty="0" smtClean="0"/>
          </a:p>
          <a:p>
            <a:pPr marL="0" indent="0">
              <a:buNone/>
            </a:pPr>
            <a:r>
              <a:rPr lang="en-US" sz="3300" b="1" i="0" dirty="0" smtClean="0"/>
              <a:t>Crumbles</a:t>
            </a:r>
            <a:r>
              <a:rPr lang="en-US" sz="3100" i="0" dirty="0" smtClean="0"/>
              <a:t>- </a:t>
            </a:r>
            <a:r>
              <a:rPr lang="en-US" sz="2900" i="0" dirty="0" smtClean="0"/>
              <a:t>chopped up pellets; best for young meat birds</a:t>
            </a:r>
          </a:p>
          <a:p>
            <a:pPr marL="0" indent="0">
              <a:buNone/>
            </a:pPr>
            <a:endParaRPr lang="en-US" sz="3200" i="0" dirty="0" smtClean="0"/>
          </a:p>
          <a:p>
            <a:pPr marL="0" indent="0">
              <a:buNone/>
            </a:pPr>
            <a:r>
              <a:rPr lang="en-US" sz="3300" b="1" i="0" dirty="0" smtClean="0"/>
              <a:t>Pellets</a:t>
            </a:r>
            <a:r>
              <a:rPr lang="en-US" sz="3200" i="0" dirty="0" smtClean="0"/>
              <a:t>- </a:t>
            </a:r>
            <a:r>
              <a:rPr lang="en-US" sz="2800" i="0" dirty="0" smtClean="0"/>
              <a:t>ing</a:t>
            </a:r>
            <a:r>
              <a:rPr lang="en-US" sz="2900" i="0" dirty="0" smtClean="0"/>
              <a:t>redients</a:t>
            </a:r>
            <a:r>
              <a:rPr lang="en-US" sz="2900" i="0" dirty="0"/>
              <a:t> finely ground then mixed and compressed into </a:t>
            </a:r>
            <a:r>
              <a:rPr lang="en-US" sz="2900" i="0" dirty="0" smtClean="0"/>
              <a:t>larger pellets; best </a:t>
            </a:r>
            <a:r>
              <a:rPr lang="en-US" sz="2900" i="0" dirty="0"/>
              <a:t>for </a:t>
            </a:r>
            <a:r>
              <a:rPr lang="en-US" sz="2900" i="0" dirty="0" smtClean="0"/>
              <a:t>mature  meat birds</a:t>
            </a:r>
            <a:endParaRPr lang="en-US" sz="3100" i="0" dirty="0"/>
          </a:p>
        </p:txBody>
      </p:sp>
      <p:sp>
        <p:nvSpPr>
          <p:cNvPr id="4" name="Rectangle 3"/>
          <p:cNvSpPr/>
          <p:nvPr/>
        </p:nvSpPr>
        <p:spPr>
          <a:xfrm>
            <a:off x="4495800" y="693003"/>
            <a:ext cx="4572000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400" dirty="0">
                <a:solidFill>
                  <a:prstClr val="white"/>
                </a:solidFill>
              </a:rPr>
              <a:t>All poultry should be fed </a:t>
            </a:r>
            <a:r>
              <a:rPr lang="en-US" sz="2400" b="1" u="sng" dirty="0" smtClean="0">
                <a:solidFill>
                  <a:srgbClr val="00B0F0"/>
                </a:solidFill>
              </a:rPr>
              <a:t>ad </a:t>
            </a:r>
            <a:r>
              <a:rPr lang="en-US" sz="2400" b="1" u="sng" dirty="0">
                <a:solidFill>
                  <a:srgbClr val="00B0F0"/>
                </a:solidFill>
              </a:rPr>
              <a:t>libitum</a:t>
            </a:r>
            <a:r>
              <a:rPr lang="en-US" sz="2400" dirty="0">
                <a:solidFill>
                  <a:prstClr val="white"/>
                </a:solidFill>
              </a:rPr>
              <a:t>: having feed available 24/7</a:t>
            </a:r>
            <a:endParaRPr lang="en-US" sz="2800" b="1" u="sng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751429"/>
            <a:ext cx="4308929" cy="1015663"/>
          </a:xfrm>
          <a:prstGeom prst="rect">
            <a:avLst/>
          </a:prstGeom>
          <a:ln>
            <a:solidFill>
              <a:schemeClr val="tx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000" dirty="0">
                <a:solidFill>
                  <a:prstClr val="white"/>
                </a:solidFill>
              </a:rPr>
              <a:t>receive diets </a:t>
            </a:r>
            <a:r>
              <a:rPr lang="en-US" sz="2000" dirty="0" smtClean="0">
                <a:solidFill>
                  <a:prstClr val="white"/>
                </a:solidFill>
              </a:rPr>
              <a:t>with different levels protein </a:t>
            </a:r>
            <a:r>
              <a:rPr lang="en-US" sz="2000" dirty="0">
                <a:solidFill>
                  <a:prstClr val="white"/>
                </a:solidFill>
              </a:rPr>
              <a:t>and energy (Corn and Soybean)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19600" y="1700986"/>
            <a:ext cx="4876800" cy="2394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200" b="1" u="sng" dirty="0">
                <a:solidFill>
                  <a:prstClr val="white"/>
                </a:solidFill>
              </a:rPr>
              <a:t>GROWER BIRDS 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200" dirty="0">
                <a:solidFill>
                  <a:prstClr val="white"/>
                </a:solidFill>
              </a:rPr>
              <a:t>Different feeds provide different levels of protein</a:t>
            </a:r>
          </a:p>
          <a:p>
            <a:pPr marL="1143000" lvl="2" indent="-2286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200" b="1" dirty="0">
                <a:solidFill>
                  <a:prstClr val="white"/>
                </a:solidFill>
              </a:rPr>
              <a:t>Starter feed</a:t>
            </a:r>
            <a:r>
              <a:rPr lang="en-US" sz="2200" dirty="0">
                <a:solidFill>
                  <a:prstClr val="white"/>
                </a:solidFill>
              </a:rPr>
              <a:t>: 22-24% protein</a:t>
            </a:r>
          </a:p>
          <a:p>
            <a:pPr marL="1143000" lvl="2" indent="-2286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200" b="1" dirty="0">
                <a:solidFill>
                  <a:prstClr val="white"/>
                </a:solidFill>
              </a:rPr>
              <a:t>Grower feed</a:t>
            </a:r>
            <a:r>
              <a:rPr lang="en-US" sz="2200" dirty="0">
                <a:solidFill>
                  <a:prstClr val="white"/>
                </a:solidFill>
              </a:rPr>
              <a:t>: 15-18% protein</a:t>
            </a:r>
          </a:p>
          <a:p>
            <a:pPr marL="1143000" lvl="2" indent="-2286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200" b="1" dirty="0">
                <a:solidFill>
                  <a:prstClr val="white"/>
                </a:solidFill>
              </a:rPr>
              <a:t>Finisher feed</a:t>
            </a:r>
            <a:r>
              <a:rPr lang="en-US" sz="2200" dirty="0">
                <a:solidFill>
                  <a:prstClr val="white"/>
                </a:solidFill>
              </a:rPr>
              <a:t>: 16% protein</a:t>
            </a:r>
          </a:p>
        </p:txBody>
      </p:sp>
    </p:spTree>
    <p:extLst>
      <p:ext uri="{BB962C8B-B14F-4D97-AF65-F5344CB8AC3E}">
        <p14:creationId xmlns:p14="http://schemas.microsoft.com/office/powerpoint/2010/main" val="177539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  <p:bldP spid="7" grpId="0"/>
      <p:bldP spid="8" grpId="0"/>
      <p:bldP spid="9" grpId="0" animBg="1"/>
      <p:bldP spid="4" grpId="0" animBg="1"/>
      <p:bldP spid="6" grpId="0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51329"/>
            <a:ext cx="8610600" cy="5734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-73655" y="152400"/>
            <a:ext cx="929132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How do I know wha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 I’m feeding???</a:t>
            </a:r>
            <a:endParaRPr lang="en-US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62400" y="2667000"/>
            <a:ext cx="3276600" cy="152400"/>
          </a:xfrm>
          <a:prstGeom prst="rect">
            <a:avLst/>
          </a:prstGeom>
          <a:solidFill>
            <a:srgbClr val="FFFF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862320" y="1828800"/>
            <a:ext cx="1300480" cy="228600"/>
          </a:xfrm>
          <a:prstGeom prst="rect">
            <a:avLst/>
          </a:prstGeom>
          <a:solidFill>
            <a:srgbClr val="FFFF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800600"/>
            <a:ext cx="129857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19200"/>
            <a:ext cx="2286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 rot="20746710">
            <a:off x="183659" y="1549598"/>
            <a:ext cx="412805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635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/>
              </a:rPr>
              <a:t>Read the </a:t>
            </a:r>
            <a:r>
              <a:rPr lang="en-US" sz="4400" b="1" cap="none" spc="0" dirty="0" smtClean="0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</a:rPr>
              <a:t>LABLE!</a:t>
            </a:r>
            <a:endParaRPr lang="en-US" sz="4400" b="1" cap="none" spc="0" dirty="0">
              <a:ln w="19050">
                <a:solidFill>
                  <a:schemeClr val="bg1"/>
                </a:solidFill>
              </a:ln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1630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7" grpId="0"/>
    </p:bldLst>
  </p:timing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 sz="quarter"/>
          </p:nvPr>
        </p:nvSpPr>
        <p:spPr>
          <a:xfrm>
            <a:off x="0" y="762000"/>
            <a:ext cx="9144000" cy="2438400"/>
          </a:xfrm>
        </p:spPr>
        <p:txBody>
          <a:bodyPr numCol="1">
            <a:normAutofit/>
          </a:bodyPr>
          <a:lstStyle/>
          <a:p>
            <a:r>
              <a:rPr dirty="0" i="0" lang="en-US" smtClean="0" sz="3000"/>
              <a:t>Growth rate of meat birds is directly related to clean water intake</a:t>
            </a:r>
          </a:p>
          <a:p>
            <a:r>
              <a:rPr dirty="0" i="0" lang="en-US" smtClean="0" sz="3000"/>
              <a:t>Clean water should always be available </a:t>
            </a:r>
            <a:r>
              <a:rPr b="1" dirty="0" i="0" lang="en-US" smtClean="0" sz="3000" u="sng">
                <a:solidFill>
                  <a:srgbClr val="00B0F0"/>
                </a:solidFill>
              </a:rPr>
              <a:t>ad libitum</a:t>
            </a:r>
          </a:p>
          <a:p>
            <a:r>
              <a:rPr dirty="0" i="0" lang="en-US" smtClean="0" sz="3000"/>
              <a:t>Sanitizing containers will cut down on bacteria</a:t>
            </a:r>
            <a:endParaRPr dirty="0" i="0" lang="en-US" sz="310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" y="76200"/>
            <a:ext cx="8458200" cy="685800"/>
          </a:xfrm>
          <a:prstGeom prst="rect">
            <a:avLst/>
          </a:prstGeom>
        </p:spPr>
        <p:txBody>
          <a:bodyPr anchor="t" bIns="45720" lIns="91440" rIns="91440" rtlCol="0" tIns="45720" vert="horz">
            <a:noAutofit/>
          </a:bodyPr>
          <a:lstStyle>
            <a:lvl1pPr algn="l" defTabSz="914400" eaLnBrk="1" hangingPunct="1" latinLnBrk="0" rtl="0">
              <a:spcBef>
                <a:spcPct val="0"/>
              </a:spcBef>
              <a:buNone/>
              <a:defRPr baseline="0" cap="all" kern="1200" sz="1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dirty="0" lang="en-US" sz="4000"/>
              <a:t>2</a:t>
            </a:r>
            <a:r>
              <a:rPr dirty="0" lang="en-US" smtClean="0" sz="4000"/>
              <a:t>. feeding/ watering</a:t>
            </a:r>
            <a:endParaRPr dirty="0" lang="en-US" sz="4000"/>
          </a:p>
        </p:txBody>
      </p:sp>
      <p:pic>
        <p:nvPicPr>
          <p:cNvPr id="4098" name="Picture 2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1" y="3200400"/>
            <a:ext cx="4024675" cy="3474720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rrowheads="1"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724400" y="3200400"/>
            <a:ext cx="4023360" cy="3474720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0936150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-228600" y="762000"/>
            <a:ext cx="6477000" cy="6324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800" dirty="0" smtClean="0"/>
              <a:t>    Lighting Programs</a:t>
            </a:r>
            <a:r>
              <a:rPr lang="en-US" sz="3200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171450"/>
            <a:r>
              <a:rPr lang="en-US" sz="3000" i="0" dirty="0" smtClean="0"/>
              <a:t>LAYERS</a:t>
            </a:r>
          </a:p>
          <a:p>
            <a:pPr lvl="1"/>
            <a:r>
              <a:rPr lang="en-US" sz="3000" i="0" dirty="0"/>
              <a:t>approximately 14 hours of </a:t>
            </a:r>
            <a:r>
              <a:rPr lang="en-US" sz="3000" i="0" dirty="0" smtClean="0"/>
              <a:t>light per </a:t>
            </a:r>
            <a:r>
              <a:rPr lang="en-US" sz="3000" i="0" dirty="0"/>
              <a:t>day is required to stimulate a hen to lay an </a:t>
            </a:r>
            <a:r>
              <a:rPr lang="en-US" sz="3000" i="0" dirty="0" smtClean="0"/>
              <a:t>egg</a:t>
            </a:r>
          </a:p>
          <a:p>
            <a:pPr lvl="1"/>
            <a:r>
              <a:rPr lang="en-US" sz="3000" b="1" i="0" dirty="0" smtClean="0"/>
              <a:t>Artificial lighting </a:t>
            </a:r>
            <a:r>
              <a:rPr lang="en-US" sz="3000" i="0" dirty="0" smtClean="0"/>
              <a:t>in the winter (short-day days)  meet a laying hen’s </a:t>
            </a:r>
            <a:br>
              <a:rPr lang="en-US" sz="3000" i="0" dirty="0" smtClean="0"/>
            </a:br>
            <a:r>
              <a:rPr lang="en-US" sz="3100" b="1" i="0" u="sng" dirty="0" smtClean="0">
                <a:solidFill>
                  <a:srgbClr val="00B0F0"/>
                </a:solidFill>
              </a:rPr>
              <a:t>photoperiod requirement</a:t>
            </a:r>
            <a:r>
              <a:rPr lang="en-US" sz="3100" b="1" i="0" u="sng" dirty="0" smtClean="0">
                <a:solidFill>
                  <a:srgbClr val="0070C0"/>
                </a:solidFill>
              </a:rPr>
              <a:t> </a:t>
            </a:r>
            <a:r>
              <a:rPr lang="en-US" sz="3000" i="0" dirty="0" smtClean="0"/>
              <a:t>for laying eggs</a:t>
            </a:r>
          </a:p>
          <a:p>
            <a:pPr lvl="1"/>
            <a:endParaRPr lang="en-US" sz="3000" i="0" dirty="0"/>
          </a:p>
          <a:p>
            <a:pPr lvl="1"/>
            <a:endParaRPr lang="en-US" sz="3000" i="0" dirty="0"/>
          </a:p>
          <a:p>
            <a:pPr lvl="1"/>
            <a:endParaRPr lang="en-US" sz="3000" i="0" dirty="0" smtClean="0"/>
          </a:p>
          <a:p>
            <a:pPr marL="457200" indent="-171450"/>
            <a:r>
              <a:rPr lang="en-US" sz="3000" i="0" dirty="0" smtClean="0"/>
              <a:t>GROWERS</a:t>
            </a:r>
          </a:p>
          <a:p>
            <a:pPr lvl="1">
              <a:tabLst>
                <a:tab pos="742950" algn="l"/>
              </a:tabLst>
            </a:pPr>
            <a:r>
              <a:rPr lang="en-US" sz="3000" b="1" i="0" dirty="0" smtClean="0"/>
              <a:t>Heat lamps </a:t>
            </a:r>
            <a:r>
              <a:rPr lang="en-US" sz="3000" i="0" dirty="0" smtClean="0"/>
              <a:t>maintain a warm environment for young birds</a:t>
            </a:r>
          </a:p>
          <a:p>
            <a:pPr lvl="1">
              <a:tabLst>
                <a:tab pos="742950" algn="l"/>
              </a:tabLst>
            </a:pPr>
            <a:r>
              <a:rPr lang="en-US" sz="3000" i="0" dirty="0" smtClean="0"/>
              <a:t>Heat lamps can be raised higher to lower temp </a:t>
            </a:r>
          </a:p>
          <a:p>
            <a:pPr marL="800100" lvl="1" indent="-342900"/>
            <a:r>
              <a:rPr lang="en-US" sz="3000" b="1" i="0" dirty="0" smtClean="0"/>
              <a:t>Timed lights </a:t>
            </a:r>
            <a:r>
              <a:rPr lang="en-US" sz="3000" i="0" dirty="0" smtClean="0"/>
              <a:t>can be used to stimulate activity for idle birds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" y="76200"/>
            <a:ext cx="84582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/>
              <a:t>3</a:t>
            </a:r>
            <a:r>
              <a:rPr lang="en-US" sz="4000" dirty="0" smtClean="0"/>
              <a:t>. </a:t>
            </a:r>
            <a:r>
              <a:rPr lang="en-US" sz="4000" dirty="0"/>
              <a:t>maintenance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709" y="76200"/>
            <a:ext cx="3175891" cy="42345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709" y="4405836"/>
            <a:ext cx="3175891" cy="23759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03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320488" y="685800"/>
            <a:ext cx="4823512" cy="6324600"/>
          </a:xfrm>
        </p:spPr>
        <p:txBody>
          <a:bodyPr>
            <a:normAutofit fontScale="77500" lnSpcReduction="20000"/>
          </a:bodyPr>
          <a:lstStyle/>
          <a:p>
            <a:r>
              <a:rPr lang="en-US" sz="3800" i="0" dirty="0" smtClean="0"/>
              <a:t> </a:t>
            </a:r>
            <a:r>
              <a:rPr lang="en-US" sz="4200" i="0" dirty="0" smtClean="0"/>
              <a:t>Ventilation/ humidity</a:t>
            </a:r>
          </a:p>
          <a:p>
            <a:pPr lvl="1"/>
            <a:r>
              <a:rPr lang="en-US" sz="3300" i="0" dirty="0" smtClean="0"/>
              <a:t>Fans and windows reduce humidity and temperature</a:t>
            </a:r>
          </a:p>
          <a:p>
            <a:pPr lvl="1"/>
            <a:r>
              <a:rPr lang="en-US" sz="3300" i="0" dirty="0" smtClean="0"/>
              <a:t>need a dry living environment to promote good health and reduce ammonia levels</a:t>
            </a:r>
          </a:p>
          <a:p>
            <a:pPr lvl="1"/>
            <a:r>
              <a:rPr lang="en-US" sz="3300" i="0" dirty="0" smtClean="0"/>
              <a:t>Ammonia will give blisters</a:t>
            </a:r>
          </a:p>
          <a:p>
            <a:endParaRPr lang="en-US" sz="3800" i="0" dirty="0" smtClean="0"/>
          </a:p>
          <a:p>
            <a:r>
              <a:rPr lang="en-US" sz="4200" i="0" dirty="0" smtClean="0"/>
              <a:t>Respond positively to human interaction</a:t>
            </a:r>
          </a:p>
          <a:p>
            <a:pPr marL="0" indent="0">
              <a:buNone/>
            </a:pPr>
            <a:r>
              <a:rPr lang="en-US" sz="3100" dirty="0" smtClean="0"/>
              <a:t>(Important to </a:t>
            </a:r>
            <a:r>
              <a:rPr lang="en-US" sz="3100" u="sng" dirty="0" smtClean="0"/>
              <a:t>periodically</a:t>
            </a:r>
            <a:r>
              <a:rPr lang="en-US" sz="3100" dirty="0" smtClean="0"/>
              <a:t> be around birds; feed and water, collect eggs, check on birds, clean pen interior and litter…) 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" y="76200"/>
            <a:ext cx="84582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/>
              <a:t>3</a:t>
            </a:r>
            <a:r>
              <a:rPr lang="en-US" sz="4000" dirty="0" smtClean="0"/>
              <a:t>. </a:t>
            </a:r>
            <a:r>
              <a:rPr lang="en-US" sz="4000" dirty="0"/>
              <a:t>maintenance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05200"/>
            <a:ext cx="4015688" cy="30117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3382062" cy="25332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840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3048000"/>
            <a:ext cx="8915400" cy="3200400"/>
          </a:xfrm>
        </p:spPr>
        <p:txBody>
          <a:bodyPr>
            <a:normAutofit/>
          </a:bodyPr>
          <a:lstStyle/>
          <a:p>
            <a:r>
              <a:rPr lang="en-US" sz="3000" i="0" dirty="0" smtClean="0"/>
              <a:t>Small</a:t>
            </a:r>
            <a:r>
              <a:rPr lang="en-US" sz="3000" i="0" dirty="0"/>
              <a:t>, sick, stunted or deformed birds </a:t>
            </a:r>
            <a:r>
              <a:rPr lang="en-US" sz="3000" i="0" dirty="0" smtClean="0"/>
              <a:t>should be </a:t>
            </a:r>
            <a:r>
              <a:rPr lang="en-US" sz="3000" i="0" dirty="0"/>
              <a:t>removed </a:t>
            </a:r>
            <a:r>
              <a:rPr lang="en-US" sz="3000" u="sng" dirty="0"/>
              <a:t>when </a:t>
            </a:r>
            <a:r>
              <a:rPr lang="en-US" sz="3000" u="sng" dirty="0" smtClean="0"/>
              <a:t>detected </a:t>
            </a:r>
          </a:p>
          <a:p>
            <a:r>
              <a:rPr lang="en-US" sz="3000" i="0" dirty="0" smtClean="0"/>
              <a:t>Reduce </a:t>
            </a:r>
            <a:r>
              <a:rPr lang="en-US" sz="3000" i="0" dirty="0"/>
              <a:t>flock size by removing the smaller and poorer fleshed </a:t>
            </a:r>
            <a:r>
              <a:rPr lang="en-US" sz="3000" i="0" dirty="0" smtClean="0"/>
              <a:t>birds </a:t>
            </a:r>
            <a:r>
              <a:rPr lang="en-US" sz="3000" i="0" u="sng" dirty="0" smtClean="0"/>
              <a:t>at 4 </a:t>
            </a:r>
            <a:r>
              <a:rPr lang="en-US" sz="3000" i="0" u="sng" dirty="0" err="1" smtClean="0"/>
              <a:t>wks</a:t>
            </a:r>
            <a:r>
              <a:rPr lang="en-US" sz="3000" i="0" u="sng" dirty="0" smtClean="0"/>
              <a:t> </a:t>
            </a:r>
            <a:r>
              <a:rPr lang="en-US" sz="3000" i="0" u="sng" dirty="0"/>
              <a:t>of </a:t>
            </a:r>
            <a:r>
              <a:rPr lang="en-US" sz="3000" i="0" u="sng" dirty="0" smtClean="0"/>
              <a:t>age</a:t>
            </a:r>
          </a:p>
          <a:p>
            <a:r>
              <a:rPr lang="en-US" sz="3000" i="0" dirty="0" smtClean="0"/>
              <a:t>Uniformity of birds and body quality </a:t>
            </a:r>
            <a:r>
              <a:rPr lang="en-US" sz="3000" i="0" dirty="0"/>
              <a:t>will </a:t>
            </a:r>
            <a:r>
              <a:rPr lang="en-US" sz="3000" i="0" dirty="0" smtClean="0"/>
              <a:t>improve </a:t>
            </a:r>
            <a:r>
              <a:rPr lang="en-US" sz="3000" i="0" dirty="0"/>
              <a:t>by the increase in floor and feeder </a:t>
            </a:r>
            <a:r>
              <a:rPr lang="en-US" sz="3000" i="0" dirty="0" smtClean="0"/>
              <a:t>space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" y="76200"/>
            <a:ext cx="84582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/>
              <a:t>3</a:t>
            </a:r>
            <a:r>
              <a:rPr lang="en-US" sz="4000" dirty="0" smtClean="0"/>
              <a:t>. </a:t>
            </a:r>
            <a:r>
              <a:rPr lang="en-US" sz="4000" dirty="0"/>
              <a:t>maintenance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9195"/>
            <a:ext cx="2692273" cy="20192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0" y="762001"/>
            <a:ext cx="59436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3500" b="1" u="sng" dirty="0">
                <a:solidFill>
                  <a:srgbClr val="00B0F0"/>
                </a:solidFill>
              </a:rPr>
              <a:t>culling: </a:t>
            </a:r>
            <a:r>
              <a:rPr lang="en-US" sz="3500" dirty="0">
                <a:solidFill>
                  <a:prstClr val="white"/>
                </a:solidFill>
              </a:rPr>
              <a:t>to select the best birds by reducing the population of undesirable birds</a:t>
            </a:r>
          </a:p>
        </p:txBody>
      </p:sp>
    </p:spTree>
    <p:extLst>
      <p:ext uri="{BB962C8B-B14F-4D97-AF65-F5344CB8AC3E}">
        <p14:creationId xmlns:p14="http://schemas.microsoft.com/office/powerpoint/2010/main" val="141840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Poultry Science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581400"/>
            <a:ext cx="6400800" cy="1752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Breeds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066800" y="40386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smtClean="0"/>
              <a:t>Management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066800" y="44958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smtClean="0"/>
              <a:t>Industry</a:t>
            </a:r>
          </a:p>
        </p:txBody>
      </p:sp>
    </p:spTree>
    <p:extLst>
      <p:ext uri="{BB962C8B-B14F-4D97-AF65-F5344CB8AC3E}">
        <p14:creationId xmlns:p14="http://schemas.microsoft.com/office/powerpoint/2010/main" val="182108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mph" presetSubtype="0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7" grpId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Industry</a:t>
            </a:r>
            <a:endParaRPr lang="en-US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0" y="1143000"/>
            <a:ext cx="9144000" cy="3984135"/>
          </a:xfrm>
        </p:spPr>
        <p:txBody>
          <a:bodyPr>
            <a:normAutofit lnSpcReduction="10000"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3200" b="1" i="0" u="sng" dirty="0" smtClean="0">
                <a:solidFill>
                  <a:srgbClr val="00B0F0"/>
                </a:solidFill>
              </a:rPr>
              <a:t>Vertical</a:t>
            </a:r>
            <a:r>
              <a:rPr lang="en-US" sz="3200" b="1" i="0" u="sng" baseline="0" dirty="0" smtClean="0">
                <a:solidFill>
                  <a:srgbClr val="00B0F0"/>
                </a:solidFill>
              </a:rPr>
              <a:t> integration</a:t>
            </a:r>
            <a:r>
              <a:rPr lang="en-US" sz="3200" i="0" baseline="0" dirty="0" smtClean="0"/>
              <a:t>: all aspects of the industry are owned by the same company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i="0" baseline="0" dirty="0" smtClean="0"/>
          </a:p>
          <a:p>
            <a:pPr lvl="1" indent="-114300">
              <a:buFont typeface="Candara" pitchFamily="34" charset="0"/>
              <a:buChar char="‐"/>
            </a:pPr>
            <a:r>
              <a:rPr lang="en-US" sz="3000" i="0" baseline="0" dirty="0" smtClean="0"/>
              <a:t>For example: Tyson or Sanderson Farms will own its own feed mill, hatchery, and processing plants, trucking fleet, veterinarians...etc.</a:t>
            </a:r>
          </a:p>
          <a:p>
            <a:pPr lvl="1" indent="-114300">
              <a:buFont typeface="Candara" pitchFamily="34" charset="0"/>
              <a:buChar char="‐"/>
            </a:pPr>
            <a:endParaRPr lang="en-US" sz="3000" i="0" baseline="0" dirty="0" smtClean="0"/>
          </a:p>
          <a:p>
            <a:pPr lvl="1" indent="-114300">
              <a:buFont typeface="Candara" pitchFamily="34" charset="0"/>
              <a:buChar char="‐"/>
            </a:pPr>
            <a:r>
              <a:rPr lang="en-US" sz="3000" i="0" dirty="0" smtClean="0"/>
              <a:t>No</a:t>
            </a:r>
            <a:r>
              <a:rPr lang="en-US" sz="3000" i="0" baseline="0" dirty="0" smtClean="0"/>
              <a:t> middle man; reduces costs of paying a third party</a:t>
            </a:r>
            <a:endParaRPr lang="en-US" sz="3000" i="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5486935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algn="ctr">
              <a:spcBef>
                <a:spcPct val="20000"/>
              </a:spcBef>
            </a:pPr>
            <a:r>
              <a:rPr lang="en-US" sz="20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Did you know: over 90% of poultry raised for human consumption in the US are produced by independent farmers working under contract with integrated companies</a:t>
            </a:r>
          </a:p>
        </p:txBody>
      </p:sp>
    </p:spTree>
    <p:extLst>
      <p:ext uri="{BB962C8B-B14F-4D97-AF65-F5344CB8AC3E}">
        <p14:creationId xmlns:p14="http://schemas.microsoft.com/office/powerpoint/2010/main" val="83569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Poultry Science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429000"/>
            <a:ext cx="6400800" cy="1752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Breeds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066800" y="39624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smtClean="0"/>
              <a:t>Management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054510" y="44958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smtClean="0"/>
              <a:t>Industry</a:t>
            </a:r>
          </a:p>
        </p:txBody>
      </p:sp>
    </p:spTree>
    <p:extLst>
      <p:ext uri="{BB962C8B-B14F-4D97-AF65-F5344CB8AC3E}">
        <p14:creationId xmlns:p14="http://schemas.microsoft.com/office/powerpoint/2010/main" val="153889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76450" y="0"/>
            <a:ext cx="5010150" cy="6858000"/>
          </a:xfrm>
          <a:prstGeom prst="roundRect">
            <a:avLst>
              <a:gd name="adj" fmla="val 8602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3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624943" y="3810001"/>
            <a:ext cx="5519057" cy="30235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Over 6 billion eggs produced commercially each month in US</a:t>
            </a:r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Each hen lays ~250 eggs per year</a:t>
            </a:r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Iowa and Ohio produce the most commercial eggs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0" y="0"/>
            <a:ext cx="9122229" cy="1066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Egg Production</a:t>
            </a:r>
            <a:endParaRPr lang="en-US" sz="4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6657" y="609600"/>
            <a:ext cx="4455886" cy="388934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600" i="0" dirty="0" smtClean="0"/>
              <a:t>Caged Egg production:</a:t>
            </a:r>
          </a:p>
          <a:p>
            <a:r>
              <a:rPr lang="en-US" sz="3500" i="0" dirty="0" smtClean="0"/>
              <a:t>Hens are kept in cages with sloped floors that allow eggs to roll to the front of the cage to be collected </a:t>
            </a:r>
          </a:p>
          <a:p>
            <a:endParaRPr lang="en-US" sz="3500" i="0" dirty="0" smtClean="0"/>
          </a:p>
          <a:p>
            <a:r>
              <a:rPr lang="en-US" sz="3500" i="0" dirty="0"/>
              <a:t>waste products are continually and automatically removed to maintain a clean living environment.</a:t>
            </a:r>
          </a:p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3" y="4267200"/>
            <a:ext cx="2971800" cy="22344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85800"/>
            <a:ext cx="3810000" cy="2857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524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770" y="0"/>
            <a:ext cx="9122229" cy="1066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Meat Production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0" y="685799"/>
            <a:ext cx="9144000" cy="402784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i="0" dirty="0" smtClean="0"/>
              <a:t>90% are further processed (lunch meat, pizza toppings..)</a:t>
            </a:r>
          </a:p>
          <a:p>
            <a:pPr marL="0" indent="0">
              <a:buNone/>
            </a:pPr>
            <a:r>
              <a:rPr lang="en-US" sz="2600" i="0" dirty="0" smtClean="0"/>
              <a:t>10% sold as whole carcass</a:t>
            </a:r>
          </a:p>
          <a:p>
            <a:pPr marL="0" indent="0">
              <a:buNone/>
            </a:pPr>
            <a:endParaRPr lang="en-US" sz="2600" i="0" dirty="0" smtClean="0"/>
          </a:p>
          <a:p>
            <a:pPr marL="0" indent="0">
              <a:buNone/>
            </a:pPr>
            <a:r>
              <a:rPr lang="en-US" sz="2600" i="0" dirty="0" smtClean="0"/>
              <a:t>Broilers </a:t>
            </a:r>
            <a:r>
              <a:rPr lang="en-US" sz="2600" i="0" dirty="0"/>
              <a:t>are raised to ~</a:t>
            </a:r>
            <a:r>
              <a:rPr lang="en-US" sz="2600" i="0" dirty="0" smtClean="0"/>
              <a:t>4.25-7lbs</a:t>
            </a:r>
            <a:endParaRPr lang="en-US" sz="2600" i="0" dirty="0"/>
          </a:p>
          <a:p>
            <a:pPr marL="0" indent="0">
              <a:buNone/>
            </a:pPr>
            <a:r>
              <a:rPr lang="en-US" sz="2600" i="0" dirty="0"/>
              <a:t>Turkeys are raised to ~18-45lbs</a:t>
            </a:r>
          </a:p>
          <a:p>
            <a:pPr marL="0" indent="0">
              <a:buNone/>
            </a:pPr>
            <a:endParaRPr lang="en-US" sz="2800" i="0" dirty="0"/>
          </a:p>
          <a:p>
            <a:r>
              <a:rPr lang="en-US" sz="2800" i="0" dirty="0" smtClean="0"/>
              <a:t>Virtually all commercial meat birds are white feathered</a:t>
            </a:r>
          </a:p>
          <a:p>
            <a:r>
              <a:rPr lang="en-US" sz="2800" i="0" dirty="0" smtClean="0"/>
              <a:t>Meat birds are raised in environmentally controlled houses with </a:t>
            </a:r>
            <a:r>
              <a:rPr lang="en-US" sz="2800" b="1" i="0" u="sng" dirty="0" smtClean="0">
                <a:solidFill>
                  <a:srgbClr val="00B0F0"/>
                </a:solidFill>
              </a:rPr>
              <a:t>ad libitum </a:t>
            </a:r>
            <a:r>
              <a:rPr lang="en-US" sz="2800" i="0" dirty="0" smtClean="0"/>
              <a:t>access to feed and water to promote growth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13643"/>
            <a:ext cx="2962900" cy="1971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713643"/>
            <a:ext cx="2643243" cy="1982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24400"/>
            <a:ext cx="2628900" cy="1971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181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Ljlab\Local Settings\Temporary Internet Files\Content.IE5\DRYXHRH3\MP90031689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71600"/>
            <a:ext cx="6103678" cy="4038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13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2895600"/>
            <a:ext cx="8763000" cy="3810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Why do most commercial meat birds have white feathers?</a:t>
            </a:r>
          </a:p>
          <a:p>
            <a:endParaRPr lang="en-US" sz="3200" dirty="0" smtClean="0"/>
          </a:p>
          <a:p>
            <a:r>
              <a:rPr lang="en-US" sz="3200" dirty="0" smtClean="0"/>
              <a:t>Why would it be important</a:t>
            </a:r>
            <a:r>
              <a:rPr lang="en-US" sz="3200" baseline="0" dirty="0" smtClean="0"/>
              <a:t> to vertically integrate the industry?</a:t>
            </a:r>
          </a:p>
          <a:p>
            <a:endParaRPr lang="en-US" sz="3200" baseline="0" dirty="0" smtClean="0"/>
          </a:p>
          <a:p>
            <a:r>
              <a:rPr lang="en-US" sz="3200" dirty="0" smtClean="0"/>
              <a:t>Why </a:t>
            </a:r>
            <a:r>
              <a:rPr lang="en-US" sz="3200" dirty="0"/>
              <a:t>would the industry mix </a:t>
            </a:r>
            <a:r>
              <a:rPr lang="en-US" sz="3200" dirty="0" smtClean="0"/>
              <a:t>breeds?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endParaRPr lang="en-US" sz="3200" baseline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Some things to think about…</a:t>
            </a:r>
            <a:endParaRPr lang="en-US" sz="3200" dirty="0"/>
          </a:p>
        </p:txBody>
      </p:sp>
      <p:pic>
        <p:nvPicPr>
          <p:cNvPr id="1027" name="Picture 3" descr="C:\Documents and Settings\Ljlab\Local Settings\Temporary Internet Files\Content.IE5\CHDH7DUX\MP90044641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9600"/>
            <a:ext cx="4191000" cy="23156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67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9291" y="838200"/>
            <a:ext cx="4476509" cy="5715000"/>
          </a:xfrm>
        </p:spPr>
        <p:txBody>
          <a:bodyPr numCol="1">
            <a:normAutofit fontScale="92500" lnSpcReduction="10000"/>
          </a:bodyPr>
          <a:lstStyle/>
          <a:p>
            <a:r>
              <a:rPr lang="en-US" sz="4200" b="1" dirty="0" smtClean="0"/>
              <a:t>American</a:t>
            </a:r>
          </a:p>
          <a:p>
            <a:pPr lvl="1"/>
            <a:r>
              <a:rPr lang="en-US" sz="2900" dirty="0" smtClean="0"/>
              <a:t>Clean legged; no feathers on shanks</a:t>
            </a:r>
          </a:p>
          <a:p>
            <a:pPr lvl="1"/>
            <a:r>
              <a:rPr lang="en-US" sz="2900" dirty="0" smtClean="0"/>
              <a:t>Yellow legs and beaks</a:t>
            </a:r>
          </a:p>
          <a:p>
            <a:pPr lvl="1"/>
            <a:r>
              <a:rPr lang="en-US" sz="2900" dirty="0" smtClean="0"/>
              <a:t>Red earlobes</a:t>
            </a:r>
          </a:p>
          <a:p>
            <a:pPr lvl="1"/>
            <a:r>
              <a:rPr lang="en-US" sz="2900" dirty="0" smtClean="0"/>
              <a:t>Lay </a:t>
            </a:r>
            <a:r>
              <a:rPr lang="en-US" sz="2900" dirty="0" smtClean="0">
                <a:solidFill>
                  <a:srgbClr val="996633"/>
                </a:solidFill>
              </a:rPr>
              <a:t>brown</a:t>
            </a:r>
            <a:r>
              <a:rPr lang="en-US" sz="2900" dirty="0" smtClean="0"/>
              <a:t> eggs</a:t>
            </a:r>
          </a:p>
          <a:p>
            <a:pPr lvl="1"/>
            <a:endParaRPr lang="en-US" sz="1900" dirty="0" smtClean="0"/>
          </a:p>
          <a:p>
            <a:r>
              <a:rPr lang="en-US" sz="4200" b="1" dirty="0" smtClean="0"/>
              <a:t>English</a:t>
            </a:r>
          </a:p>
          <a:p>
            <a:pPr lvl="1"/>
            <a:r>
              <a:rPr lang="en-US" sz="2900" dirty="0" smtClean="0"/>
              <a:t>White skin (except Cornish has yellow)</a:t>
            </a:r>
          </a:p>
          <a:p>
            <a:pPr lvl="1"/>
            <a:r>
              <a:rPr lang="en-US" sz="2900" dirty="0" smtClean="0"/>
              <a:t>Red earlobes</a:t>
            </a:r>
          </a:p>
          <a:p>
            <a:pPr lvl="1"/>
            <a:r>
              <a:rPr lang="en-US" sz="2900" dirty="0" smtClean="0"/>
              <a:t>Lay </a:t>
            </a:r>
            <a:r>
              <a:rPr lang="en-US" sz="2900" dirty="0" smtClean="0">
                <a:solidFill>
                  <a:srgbClr val="996633"/>
                </a:solidFill>
              </a:rPr>
              <a:t>brown</a:t>
            </a:r>
            <a:r>
              <a:rPr lang="en-US" sz="2900" dirty="0" smtClean="0"/>
              <a:t> eggs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762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/>
              <a:t>Classes of </a:t>
            </a:r>
            <a:r>
              <a:rPr lang="en-US" sz="3200" u="sng" dirty="0" smtClean="0"/>
              <a:t>Chicken</a:t>
            </a:r>
            <a:r>
              <a:rPr lang="en-US" sz="3200" dirty="0" smtClean="0"/>
              <a:t> breeds</a:t>
            </a:r>
            <a:endParaRPr lang="en-US" sz="3200" u="sng" dirty="0" smtClean="0"/>
          </a:p>
        </p:txBody>
      </p:sp>
      <p:sp>
        <p:nvSpPr>
          <p:cNvPr id="14" name="Content Placeholder 4"/>
          <p:cNvSpPr txBox="1">
            <a:spLocks/>
          </p:cNvSpPr>
          <p:nvPr/>
        </p:nvSpPr>
        <p:spPr>
          <a:xfrm>
            <a:off x="4495800" y="838200"/>
            <a:ext cx="4648200" cy="6019800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925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00" b="1" dirty="0" smtClean="0"/>
              <a:t>Mediterranean</a:t>
            </a:r>
          </a:p>
          <a:p>
            <a:pPr lvl="1"/>
            <a:r>
              <a:rPr lang="en-US" sz="2800" dirty="0" smtClean="0"/>
              <a:t>Smaller bodied birds</a:t>
            </a:r>
          </a:p>
          <a:p>
            <a:pPr lvl="1"/>
            <a:r>
              <a:rPr lang="en-US" sz="2800" dirty="0" smtClean="0"/>
              <a:t>Clean legged</a:t>
            </a:r>
          </a:p>
          <a:p>
            <a:pPr lvl="1"/>
            <a:r>
              <a:rPr lang="en-US" sz="2800" dirty="0" smtClean="0"/>
              <a:t>White earlobes</a:t>
            </a:r>
          </a:p>
          <a:p>
            <a:pPr lvl="1"/>
            <a:r>
              <a:rPr lang="en-US" sz="2800" dirty="0" smtClean="0"/>
              <a:t>Lay </a:t>
            </a:r>
            <a:r>
              <a:rPr lang="en-US" sz="2800" b="1" dirty="0" smtClean="0"/>
              <a:t>white</a:t>
            </a:r>
            <a:r>
              <a:rPr lang="en-US" sz="2800" dirty="0" smtClean="0"/>
              <a:t> eggs</a:t>
            </a:r>
          </a:p>
          <a:p>
            <a:pPr lvl="1"/>
            <a:endParaRPr lang="en-US" sz="3900" dirty="0" smtClean="0"/>
          </a:p>
          <a:p>
            <a:r>
              <a:rPr lang="en-US" sz="4200" b="1" dirty="0" smtClean="0"/>
              <a:t>Asiatic</a:t>
            </a:r>
          </a:p>
          <a:p>
            <a:pPr lvl="1"/>
            <a:r>
              <a:rPr lang="en-US" sz="2900" dirty="0" smtClean="0"/>
              <a:t>Large bodies</a:t>
            </a:r>
          </a:p>
          <a:p>
            <a:pPr lvl="1"/>
            <a:r>
              <a:rPr lang="en-US" sz="2900" dirty="0" smtClean="0"/>
              <a:t>Feathered shanks; feathers on legs</a:t>
            </a:r>
          </a:p>
          <a:p>
            <a:pPr lvl="1"/>
            <a:r>
              <a:rPr lang="en-US" sz="2900" dirty="0" smtClean="0"/>
              <a:t>Red earlobes</a:t>
            </a:r>
          </a:p>
          <a:p>
            <a:pPr lvl="1"/>
            <a:r>
              <a:rPr lang="en-US" sz="2900" dirty="0" smtClean="0"/>
              <a:t>Lay </a:t>
            </a:r>
            <a:r>
              <a:rPr lang="en-US" sz="2900" dirty="0" smtClean="0">
                <a:solidFill>
                  <a:srgbClr val="996633"/>
                </a:solidFill>
              </a:rPr>
              <a:t>brown</a:t>
            </a:r>
            <a:r>
              <a:rPr lang="en-US" sz="2900" dirty="0" smtClean="0"/>
              <a:t> eggs</a:t>
            </a:r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62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90678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Meat producing chicken breeds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953000" y="1142999"/>
            <a:ext cx="4191000" cy="57150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i="0" u="sng" dirty="0" smtClean="0"/>
              <a:t>Cornish Cross Chicken</a:t>
            </a:r>
          </a:p>
          <a:p>
            <a:r>
              <a:rPr lang="en-US" sz="2400" b="1" i="0" dirty="0" smtClean="0"/>
              <a:t> </a:t>
            </a:r>
            <a:r>
              <a:rPr lang="en-US" sz="2400" b="1" i="0" u="sng" dirty="0" smtClean="0">
                <a:solidFill>
                  <a:srgbClr val="00B0F0"/>
                </a:solidFill>
              </a:rPr>
              <a:t>Cross breed</a:t>
            </a:r>
            <a:r>
              <a:rPr lang="en-US" sz="2400" b="1" i="0" dirty="0" smtClean="0"/>
              <a:t> </a:t>
            </a:r>
            <a:r>
              <a:rPr lang="en-US" sz="2400" i="0" dirty="0" smtClean="0"/>
              <a:t>of chicken </a:t>
            </a:r>
            <a:br>
              <a:rPr lang="en-US" sz="2400" i="0" dirty="0" smtClean="0"/>
            </a:br>
            <a:r>
              <a:rPr lang="en-US" dirty="0" smtClean="0"/>
              <a:t>(White Cornish and commonly White Plymouth Rock )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sz="2400" i="0" dirty="0" smtClean="0"/>
              <a:t>White feathers</a:t>
            </a:r>
          </a:p>
          <a:p>
            <a:endParaRPr lang="en-US" sz="2400" i="0" dirty="0" smtClean="0"/>
          </a:p>
          <a:p>
            <a:r>
              <a:rPr lang="en-US" sz="2400" i="0" dirty="0" smtClean="0"/>
              <a:t>Heavy musculature and broad breasted</a:t>
            </a:r>
          </a:p>
          <a:p>
            <a:endParaRPr lang="en-US" sz="2400" i="0" dirty="0" smtClean="0"/>
          </a:p>
          <a:p>
            <a:r>
              <a:rPr lang="en-US" sz="2400" dirty="0" smtClean="0"/>
              <a:t>These birds are called </a:t>
            </a:r>
            <a:r>
              <a:rPr lang="en-US" sz="2400" b="1" u="sng" dirty="0" smtClean="0">
                <a:solidFill>
                  <a:srgbClr val="00B0F0"/>
                </a:solidFill>
              </a:rPr>
              <a:t>Broilers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63071"/>
            <a:ext cx="2377440" cy="36327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7" y="4648200"/>
            <a:ext cx="2377440" cy="1783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066800"/>
            <a:ext cx="2377440" cy="1601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714" y="2857860"/>
            <a:ext cx="2377440" cy="34667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5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0678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Meat Producing Turkey Breeds</a:t>
            </a:r>
            <a:endParaRPr lang="en-US" sz="32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0" y="609600"/>
            <a:ext cx="4343400" cy="6400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i="0" u="sng" dirty="0" smtClean="0"/>
              <a:t>Broad Breasted White Turkey</a:t>
            </a:r>
            <a:endParaRPr lang="en-US" sz="800" b="1" i="0" u="sng" dirty="0"/>
          </a:p>
          <a:p>
            <a:pPr>
              <a:buSzPct val="78000"/>
            </a:pPr>
            <a:r>
              <a:rPr lang="en-US" sz="2000" b="1" i="0" dirty="0" smtClean="0"/>
              <a:t>Originated as a </a:t>
            </a:r>
            <a:r>
              <a:rPr lang="en-US" sz="2000" b="1" i="0" u="sng" dirty="0" smtClean="0">
                <a:solidFill>
                  <a:srgbClr val="00B0F0"/>
                </a:solidFill>
              </a:rPr>
              <a:t>cross breed </a:t>
            </a:r>
            <a:br>
              <a:rPr lang="en-US" sz="2000" b="1" i="0" u="sng" dirty="0" smtClean="0">
                <a:solidFill>
                  <a:srgbClr val="00B0F0"/>
                </a:solidFill>
              </a:rPr>
            </a:br>
            <a:r>
              <a:rPr lang="en-US" dirty="0" smtClean="0"/>
              <a:t>(White </a:t>
            </a:r>
            <a:r>
              <a:rPr lang="en-US" dirty="0"/>
              <a:t>Holland </a:t>
            </a:r>
            <a:r>
              <a:rPr lang="en-US" dirty="0" smtClean="0"/>
              <a:t>&amp; Broad </a:t>
            </a:r>
            <a:r>
              <a:rPr lang="en-US" dirty="0"/>
              <a:t>Breasted </a:t>
            </a:r>
            <a:r>
              <a:rPr lang="en-US" dirty="0" smtClean="0"/>
              <a:t>Bronze)</a:t>
            </a:r>
          </a:p>
          <a:p>
            <a:pPr>
              <a:buSzPct val="78000"/>
            </a:pPr>
            <a:endParaRPr lang="en-US" sz="2000" b="1" i="0" dirty="0" smtClean="0"/>
          </a:p>
          <a:p>
            <a:pPr>
              <a:buSzPct val="78000"/>
            </a:pPr>
            <a:r>
              <a:rPr lang="en-US" sz="2000" b="1" i="0" dirty="0" smtClean="0"/>
              <a:t>White feathers </a:t>
            </a:r>
          </a:p>
          <a:p>
            <a:pPr>
              <a:buSzPct val="78000"/>
            </a:pPr>
            <a:endParaRPr lang="en-US" sz="2000" b="1" i="0" dirty="0"/>
          </a:p>
          <a:p>
            <a:pPr>
              <a:buSzPct val="78000"/>
            </a:pPr>
            <a:r>
              <a:rPr lang="en-US" sz="2000" b="1" i="0" dirty="0" smtClean="0"/>
              <a:t>Most commonly  used in commercial operations</a:t>
            </a:r>
          </a:p>
          <a:p>
            <a:pPr>
              <a:buSzPct val="78000"/>
            </a:pPr>
            <a:endParaRPr lang="en-US" sz="2000" b="1" i="0" dirty="0" smtClean="0"/>
          </a:p>
          <a:p>
            <a:pPr>
              <a:buSzPct val="78000"/>
            </a:pPr>
            <a:r>
              <a:rPr lang="en-US" sz="2000" b="1" i="0" dirty="0" smtClean="0"/>
              <a:t>Have very emphasized muscularity and growth rate</a:t>
            </a:r>
          </a:p>
          <a:p>
            <a:pPr>
              <a:buSzPct val="78000"/>
            </a:pPr>
            <a:endParaRPr lang="en-US" sz="2000" b="1" i="0" dirty="0" smtClean="0"/>
          </a:p>
          <a:p>
            <a:pPr>
              <a:buSzPct val="78000"/>
            </a:pPr>
            <a:r>
              <a:rPr lang="en-US" sz="2000" b="1" i="0" dirty="0" smtClean="0"/>
              <a:t>Have such large breasts are </a:t>
            </a:r>
            <a:r>
              <a:rPr lang="en-US" sz="2000" b="1" i="0" dirty="0"/>
              <a:t>unable to reproduce naturally. Instead</a:t>
            </a:r>
            <a:r>
              <a:rPr lang="en-US" sz="2000" b="1" i="0" dirty="0" smtClean="0"/>
              <a:t>, they </a:t>
            </a:r>
            <a:r>
              <a:rPr lang="en-US" sz="2000" b="1" i="0" dirty="0"/>
              <a:t>must be </a:t>
            </a:r>
            <a:r>
              <a:rPr lang="en-US" sz="2000" b="1" i="0" u="sng" dirty="0">
                <a:solidFill>
                  <a:srgbClr val="00B0F0"/>
                </a:solidFill>
              </a:rPr>
              <a:t>artificially inseminated</a:t>
            </a:r>
            <a:r>
              <a:rPr lang="en-US" sz="2000" b="1" i="0" dirty="0"/>
              <a:t>.</a:t>
            </a:r>
            <a:endParaRPr lang="en-US" sz="2000" b="1" i="0" dirty="0" smtClean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360" y="1066800"/>
            <a:ext cx="2377440" cy="1783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360" y="3010840"/>
            <a:ext cx="2377440" cy="35378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960" y="1066800"/>
            <a:ext cx="2377440" cy="32605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960" y="4480325"/>
            <a:ext cx="2377440" cy="20683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47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0678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Meat Producing Turkey Breeds</a:t>
            </a:r>
            <a:endParaRPr lang="en-US" sz="32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25646" y="533400"/>
            <a:ext cx="9144000" cy="1039988"/>
          </a:xfrm>
        </p:spPr>
        <p:txBody>
          <a:bodyPr>
            <a:noAutofit/>
          </a:bodyPr>
          <a:lstStyle/>
          <a:p>
            <a:pPr marL="0" indent="0">
              <a:buSzPct val="78000"/>
              <a:buNone/>
            </a:pPr>
            <a:r>
              <a:rPr lang="en-US" sz="2400" b="1" dirty="0" smtClean="0"/>
              <a:t>Turkeys are used primarily for meat production.</a:t>
            </a:r>
          </a:p>
          <a:p>
            <a:pPr marL="0" indent="0">
              <a:buSzPct val="78000"/>
              <a:buNone/>
            </a:pPr>
            <a:r>
              <a:rPr lang="en-US" sz="2400" b="1" dirty="0" smtClean="0"/>
              <a:t>There are several different </a:t>
            </a:r>
            <a:r>
              <a:rPr lang="en-US" sz="2400" b="1" u="sng" dirty="0" smtClean="0">
                <a:solidFill>
                  <a:srgbClr val="00B0F0"/>
                </a:solidFill>
              </a:rPr>
              <a:t>varieties</a:t>
            </a:r>
            <a:r>
              <a:rPr lang="en-US" sz="2400" b="1" dirty="0" smtClean="0"/>
              <a:t> of turkey.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1567279"/>
            <a:ext cx="3228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/>
              <a:t>Broad Breasted </a:t>
            </a:r>
            <a:r>
              <a:rPr lang="en-US" sz="2400" b="1" u="sng" dirty="0" smtClean="0"/>
              <a:t>Bronze</a:t>
            </a:r>
            <a:endParaRPr lang="en-US" sz="2400" b="1" u="sng" dirty="0"/>
          </a:p>
        </p:txBody>
      </p:sp>
      <p:sp>
        <p:nvSpPr>
          <p:cNvPr id="10" name="Rectangle 9"/>
          <p:cNvSpPr/>
          <p:nvPr/>
        </p:nvSpPr>
        <p:spPr>
          <a:xfrm>
            <a:off x="7487202" y="4191000"/>
            <a:ext cx="894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smtClean="0"/>
              <a:t>Black</a:t>
            </a:r>
            <a:endParaRPr lang="en-US" sz="2400" b="1" u="sng" dirty="0"/>
          </a:p>
        </p:txBody>
      </p:sp>
      <p:sp>
        <p:nvSpPr>
          <p:cNvPr id="11" name="Rectangle 10"/>
          <p:cNvSpPr/>
          <p:nvPr/>
        </p:nvSpPr>
        <p:spPr>
          <a:xfrm>
            <a:off x="6934200" y="1524000"/>
            <a:ext cx="19159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smtClean="0"/>
              <a:t>Bourbon Red</a:t>
            </a:r>
            <a:endParaRPr lang="en-US" sz="2400" b="1" u="sng" dirty="0"/>
          </a:p>
        </p:txBody>
      </p:sp>
      <p:sp>
        <p:nvSpPr>
          <p:cNvPr id="12" name="Rectangle 11"/>
          <p:cNvSpPr/>
          <p:nvPr/>
        </p:nvSpPr>
        <p:spPr>
          <a:xfrm>
            <a:off x="586422" y="4191000"/>
            <a:ext cx="20730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smtClean="0"/>
              <a:t>White Holland</a:t>
            </a:r>
            <a:endParaRPr lang="en-US" sz="2400" b="1" u="sng" dirty="0"/>
          </a:p>
        </p:txBody>
      </p:sp>
      <p:sp>
        <p:nvSpPr>
          <p:cNvPr id="13" name="Rectangle 12"/>
          <p:cNvSpPr/>
          <p:nvPr/>
        </p:nvSpPr>
        <p:spPr>
          <a:xfrm>
            <a:off x="4059197" y="4234248"/>
            <a:ext cx="1930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smtClean="0"/>
              <a:t>Narragansett</a:t>
            </a:r>
            <a:endParaRPr lang="en-US" sz="2400" b="1" u="sng" dirty="0"/>
          </a:p>
        </p:txBody>
      </p:sp>
      <p:sp>
        <p:nvSpPr>
          <p:cNvPr id="14" name="Rectangle 13"/>
          <p:cNvSpPr/>
          <p:nvPr/>
        </p:nvSpPr>
        <p:spPr>
          <a:xfrm>
            <a:off x="4431071" y="1504741"/>
            <a:ext cx="8451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smtClean="0"/>
              <a:t>Slate</a:t>
            </a:r>
            <a:endParaRPr lang="en-US" sz="2400" b="1" u="sng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000250"/>
            <a:ext cx="2857500" cy="2114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987" y="1966406"/>
            <a:ext cx="2134234" cy="21945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80041"/>
            <a:ext cx="1800225" cy="2247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430" y="4680673"/>
            <a:ext cx="2443348" cy="19546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2" y="4676003"/>
            <a:ext cx="2050098" cy="20295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671764"/>
            <a:ext cx="2068308" cy="20338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2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/>
              <a:t>Breeds in Egg Production</a:t>
            </a:r>
            <a:endParaRPr lang="en-US" sz="3200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2"/>
          </p:nvPr>
        </p:nvSpPr>
        <p:spPr>
          <a:xfrm>
            <a:off x="152400" y="609600"/>
            <a:ext cx="5562600" cy="6248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These female chickens are called </a:t>
            </a:r>
            <a:r>
              <a:rPr lang="en-US" sz="3200" b="1" u="sng" dirty="0" smtClean="0">
                <a:solidFill>
                  <a:srgbClr val="00B0F0"/>
                </a:solidFill>
              </a:rPr>
              <a:t>LAYERS</a:t>
            </a:r>
          </a:p>
          <a:p>
            <a:endParaRPr lang="en-US" sz="3200" b="1" u="sng" dirty="0" smtClean="0">
              <a:solidFill>
                <a:srgbClr val="00B0F0"/>
              </a:solidFill>
            </a:endParaRPr>
          </a:p>
          <a:p>
            <a:endParaRPr lang="en-US" sz="3200" b="1" u="sng" dirty="0" smtClean="0">
              <a:solidFill>
                <a:srgbClr val="00B0F0"/>
              </a:solidFill>
            </a:endParaRPr>
          </a:p>
          <a:p>
            <a:endParaRPr lang="en-US" sz="3200" b="1" u="sng" dirty="0">
              <a:solidFill>
                <a:srgbClr val="00B0F0"/>
              </a:solidFill>
            </a:endParaRPr>
          </a:p>
          <a:p>
            <a:endParaRPr lang="en-US" sz="3200" b="1" u="sng" dirty="0" smtClean="0">
              <a:solidFill>
                <a:srgbClr val="00B0F0"/>
              </a:solidFill>
            </a:endParaRPr>
          </a:p>
          <a:p>
            <a:endParaRPr lang="en-US" sz="3200" dirty="0" smtClean="0"/>
          </a:p>
          <a:p>
            <a:r>
              <a:rPr lang="en-US" sz="3200" dirty="0" smtClean="0"/>
              <a:t>Hens will only lay eggs during their </a:t>
            </a:r>
            <a:r>
              <a:rPr lang="en-US" sz="3200" b="1" u="sng" dirty="0" smtClean="0">
                <a:solidFill>
                  <a:srgbClr val="00B0F0"/>
                </a:solidFill>
              </a:rPr>
              <a:t>laying cycle</a:t>
            </a:r>
          </a:p>
          <a:p>
            <a:r>
              <a:rPr lang="en-US" sz="3200" i="0" dirty="0"/>
              <a:t> Most hens start to lay around 4-6 months of age</a:t>
            </a:r>
            <a:endParaRPr lang="en-US" sz="3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09600"/>
            <a:ext cx="3298825" cy="609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81200"/>
            <a:ext cx="3276600" cy="2457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14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437374"/>
            <a:ext cx="4419600" cy="16395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200" b="1" dirty="0" smtClean="0">
                <a:solidFill>
                  <a:srgbClr val="92D050"/>
                </a:solidFill>
              </a:rPr>
              <a:t>How can you tell what color eggs a chicken may produce?</a:t>
            </a:r>
            <a:endParaRPr lang="en-US" i="0" dirty="0" smtClean="0">
              <a:solidFill>
                <a:srgbClr val="92D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21153741">
            <a:off x="707384" y="2092694"/>
            <a:ext cx="278313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Feather color</a:t>
            </a:r>
            <a:endParaRPr lang="en-U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rot="20698108">
            <a:off x="762169" y="3680060"/>
            <a:ext cx="27655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Earlobe color</a:t>
            </a:r>
            <a:endParaRPr lang="en-U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346498">
            <a:off x="1910553" y="2740538"/>
            <a:ext cx="214353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Feet color</a:t>
            </a:r>
            <a:endParaRPr lang="en-U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2895600"/>
            <a:ext cx="2993325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A </a:t>
            </a:r>
            <a:r>
              <a:rPr lang="en-US" sz="2500" dirty="0"/>
              <a:t>white lobed hen will lay white eggs, while a red lobed hen will lay brown </a:t>
            </a:r>
            <a:r>
              <a:rPr lang="en-US" sz="2500" dirty="0" smtClean="0"/>
              <a:t>eggs….</a:t>
            </a:r>
            <a:endParaRPr lang="en-US" sz="25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167" y="2400619"/>
            <a:ext cx="4800600" cy="3600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23" y="959422"/>
            <a:ext cx="3692244" cy="26981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599" y="3927025"/>
            <a:ext cx="2466975" cy="1847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642" y="4517575"/>
            <a:ext cx="2819400" cy="2114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5029200" y="6096000"/>
            <a:ext cx="1452267" cy="5361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858000" y="5038726"/>
            <a:ext cx="640384" cy="10572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63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5.92044E-7 L -0.02622 -0.21392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" y="-1070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7" grpId="1"/>
      <p:bldP spid="7" grpId="2"/>
      <p:bldP spid="8" grpId="0"/>
      <p:bldP spid="8" grpId="1"/>
      <p:bldP spid="9" grpId="0"/>
    </p:bldLst>
  </p:timing>
</p:sld>
</file>

<file path=ppt/theme/theme1.xml><?xml version="1.0" encoding="utf-8"?>
<a:theme xmlns:a="http://schemas.openxmlformats.org/drawingml/2006/main" name="Tradeshow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TC101859861[[fn=Tradeshow]]</Template>
  <TotalTime>1466</TotalTime>
  <Words>866</Words>
  <Application>Microsoft Office PowerPoint</Application>
  <PresentationFormat>On-screen Show (4:3)</PresentationFormat>
  <Paragraphs>294</Paragraphs>
  <Slides>34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Tradeshow</vt:lpstr>
      <vt:lpstr>Poultry Science</vt:lpstr>
      <vt:lpstr> What is poultry?</vt:lpstr>
      <vt:lpstr>Poultry Science</vt:lpstr>
      <vt:lpstr>PowerPoint Presentation</vt:lpstr>
      <vt:lpstr>Meat producing chicken breeds</vt:lpstr>
      <vt:lpstr>Meat Producing Turkey Breeds</vt:lpstr>
      <vt:lpstr>Meat Producing Turkey Breeds</vt:lpstr>
      <vt:lpstr>PowerPoint Presentation</vt:lpstr>
      <vt:lpstr>PowerPoint Presentation</vt:lpstr>
      <vt:lpstr>PowerPoint Presentation</vt:lpstr>
      <vt:lpstr>PowerPoint Presentation</vt:lpstr>
      <vt:lpstr>Dual Purpose Breeds</vt:lpstr>
      <vt:lpstr>Dual Purpose Breeds</vt:lpstr>
      <vt:lpstr>Dual Purpose Breeds</vt:lpstr>
      <vt:lpstr>Dual Purpose Breeds</vt:lpstr>
      <vt:lpstr>Dual Purpose Breeds</vt:lpstr>
      <vt:lpstr>PowerPoint Presentation</vt:lpstr>
      <vt:lpstr>Poultry Science</vt:lpstr>
      <vt:lpstr>General Poultry Management</vt:lpstr>
      <vt:lpstr>1. Housing</vt:lpstr>
      <vt:lpstr>Types of Housing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Poultry Science</vt:lpstr>
      <vt:lpstr>Industry</vt:lpstr>
      <vt:lpstr>PowerPoint Presentation</vt:lpstr>
      <vt:lpstr>Egg Production</vt:lpstr>
      <vt:lpstr>Meat Production</vt:lpstr>
      <vt:lpstr>PowerPoint Presentation</vt:lpstr>
      <vt:lpstr>Some things to think about…</vt:lpstr>
    </vt:vector>
  </TitlesOfParts>
  <Company>College of Veterinary Medicine - Texas A&amp;M Univ.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Johnson's Lab</dc:creator>
  <cp:lastModifiedBy>Ljlab</cp:lastModifiedBy>
  <cp:revision>156</cp:revision>
  <dcterms:created xsi:type="dcterms:W3CDTF">2012-09-26T15:19:09Z</dcterms:created>
  <dcterms:modified xsi:type="dcterms:W3CDTF">2013-02-18T18:59:13Z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2037320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D6.1.2</vt:lpwstr>
  </property>
</Properties>
</file>