
<file path=[Content_Types].xml><?xml version="1.0" encoding="utf-8"?>
<Types xmlns="http://schemas.openxmlformats.org/package/2006/content-types">
  <Default Extension="bmp" ContentType="image/bmp"/>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39.jpg" ContentType="image/gif"/>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44" r:id="rId1"/>
  </p:sldMasterIdLst>
  <p:notesMasterIdLst>
    <p:notesMasterId r:id="rId41"/>
  </p:notesMasterIdLst>
  <p:sldIdLst>
    <p:sldId id="256" r:id="rId2"/>
    <p:sldId id="257" r:id="rId3"/>
    <p:sldId id="286" r:id="rId4"/>
    <p:sldId id="285" r:id="rId5"/>
    <p:sldId id="287" r:id="rId6"/>
    <p:sldId id="288" r:id="rId7"/>
    <p:sldId id="289" r:id="rId8"/>
    <p:sldId id="258" r:id="rId9"/>
    <p:sldId id="274" r:id="rId10"/>
    <p:sldId id="261" r:id="rId11"/>
    <p:sldId id="273" r:id="rId12"/>
    <p:sldId id="275" r:id="rId13"/>
    <p:sldId id="259" r:id="rId14"/>
    <p:sldId id="291" r:id="rId15"/>
    <p:sldId id="267" r:id="rId16"/>
    <p:sldId id="276" r:id="rId17"/>
    <p:sldId id="268" r:id="rId18"/>
    <p:sldId id="283" r:id="rId19"/>
    <p:sldId id="260" r:id="rId20"/>
    <p:sldId id="266" r:id="rId21"/>
    <p:sldId id="279" r:id="rId22"/>
    <p:sldId id="277" r:id="rId23"/>
    <p:sldId id="262" r:id="rId24"/>
    <p:sldId id="280" r:id="rId25"/>
    <p:sldId id="278" r:id="rId26"/>
    <p:sldId id="263" r:id="rId27"/>
    <p:sldId id="269" r:id="rId28"/>
    <p:sldId id="281" r:id="rId29"/>
    <p:sldId id="290" r:id="rId30"/>
    <p:sldId id="270" r:id="rId31"/>
    <p:sldId id="292" r:id="rId32"/>
    <p:sldId id="294" r:id="rId33"/>
    <p:sldId id="282" r:id="rId34"/>
    <p:sldId id="271" r:id="rId35"/>
    <p:sldId id="293" r:id="rId36"/>
    <p:sldId id="284" r:id="rId37"/>
    <p:sldId id="264" r:id="rId38"/>
    <p:sldId id="296" r:id="rId39"/>
    <p:sldId id="295"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9111"/>
    <a:srgbClr val="659112"/>
    <a:srgbClr val="549E39"/>
    <a:srgbClr val="0989B1"/>
    <a:srgbClr val="D09E00"/>
    <a:srgbClr val="DFD00D"/>
    <a:srgbClr val="E8D804"/>
    <a:srgbClr val="8AB833"/>
    <a:srgbClr val="4AB5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4" autoAdjust="0"/>
    <p:restoredTop sz="77939" autoAdjust="0"/>
  </p:normalViewPr>
  <p:slideViewPr>
    <p:cSldViewPr snapToGrid="0">
      <p:cViewPr varScale="1">
        <p:scale>
          <a:sx n="68" d="100"/>
          <a:sy n="68" d="100"/>
        </p:scale>
        <p:origin x="1362" y="66"/>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8785D2-7C5E-427F-BB33-B7A6FF743ABC}" type="datetimeFigureOut">
              <a:rPr lang="en-US" smtClean="0"/>
              <a:t>6/8/2017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3543EC-ADD7-4E89-83A3-79935790AF01}" type="slidenum">
              <a:rPr lang="en-US" smtClean="0"/>
              <a:t>‹#›</a:t>
            </a:fld>
            <a:endParaRPr lang="en-US"/>
          </a:p>
        </p:txBody>
      </p:sp>
    </p:spTree>
    <p:extLst>
      <p:ext uri="{BB962C8B-B14F-4D97-AF65-F5344CB8AC3E}">
        <p14:creationId xmlns:p14="http://schemas.microsoft.com/office/powerpoint/2010/main" val="1139528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3543EC-ADD7-4E89-83A3-79935790AF01}" type="slidenum">
              <a:rPr lang="en-US" smtClean="0"/>
              <a:t>1</a:t>
            </a:fld>
            <a:endParaRPr lang="en-US"/>
          </a:p>
        </p:txBody>
      </p:sp>
    </p:spTree>
    <p:extLst>
      <p:ext uri="{BB962C8B-B14F-4D97-AF65-F5344CB8AC3E}">
        <p14:creationId xmlns:p14="http://schemas.microsoft.com/office/powerpoint/2010/main" val="800673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3543EC-ADD7-4E89-83A3-79935790AF01}" type="slidenum">
              <a:rPr lang="en-US" smtClean="0"/>
              <a:t>19</a:t>
            </a:fld>
            <a:endParaRPr lang="en-US"/>
          </a:p>
        </p:txBody>
      </p:sp>
    </p:spTree>
    <p:extLst>
      <p:ext uri="{BB962C8B-B14F-4D97-AF65-F5344CB8AC3E}">
        <p14:creationId xmlns:p14="http://schemas.microsoft.com/office/powerpoint/2010/main" val="3240203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err="1" smtClean="0"/>
              <a:t>Fistulated</a:t>
            </a:r>
            <a:r>
              <a:rPr lang="en-US" dirty="0" smtClean="0"/>
              <a:t> </a:t>
            </a:r>
            <a:r>
              <a:rPr lang="en-US" dirty="0" smtClean="0"/>
              <a:t>(or </a:t>
            </a:r>
            <a:r>
              <a:rPr lang="en-US" dirty="0" smtClean="0"/>
              <a:t>cannulated</a:t>
            </a:r>
            <a:r>
              <a:rPr lang="en-US" dirty="0" smtClean="0"/>
              <a:t>) cows are used in digestive</a:t>
            </a:r>
            <a:r>
              <a:rPr lang="en-US" baseline="0" dirty="0" smtClean="0"/>
              <a:t> trials to see how cattle digest different feeds. This allows us to pull feeds and microbes from a living cow! Some animal hospitals keep </a:t>
            </a:r>
            <a:r>
              <a:rPr lang="en-US" baseline="0" dirty="0" err="1" smtClean="0"/>
              <a:t>fistulated</a:t>
            </a:r>
            <a:r>
              <a:rPr lang="en-US" baseline="0" dirty="0" smtClean="0"/>
              <a:t> cows so that sick animals can be given some of the juice present in the healthy, cannulated cow to help heal the sick cow! COOL!!!!</a:t>
            </a:r>
            <a:endParaRPr lang="en-US" dirty="0"/>
          </a:p>
        </p:txBody>
      </p:sp>
      <p:sp>
        <p:nvSpPr>
          <p:cNvPr id="4" name="Slide Number Placeholder 3"/>
          <p:cNvSpPr>
            <a:spLocks noGrp="1"/>
          </p:cNvSpPr>
          <p:nvPr>
            <p:ph type="sldNum" sz="quarter" idx="10"/>
          </p:nvPr>
        </p:nvSpPr>
        <p:spPr/>
        <p:txBody>
          <a:bodyPr/>
          <a:lstStyle/>
          <a:p>
            <a:fld id="{F53543EC-ADD7-4E89-83A3-79935790AF01}" type="slidenum">
              <a:rPr lang="en-US" smtClean="0"/>
              <a:t>20</a:t>
            </a:fld>
            <a:endParaRPr lang="en-US"/>
          </a:p>
        </p:txBody>
      </p:sp>
    </p:spTree>
    <p:extLst>
      <p:ext uri="{BB962C8B-B14F-4D97-AF65-F5344CB8AC3E}">
        <p14:creationId xmlns:p14="http://schemas.microsoft.com/office/powerpoint/2010/main" val="916990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Enzymes are the way that</a:t>
            </a:r>
            <a:r>
              <a:rPr lang="en-US" baseline="0" dirty="0" smtClean="0"/>
              <a:t> monogastric animals digest most of their food</a:t>
            </a:r>
            <a:endParaRPr lang="en-US" dirty="0"/>
          </a:p>
        </p:txBody>
      </p:sp>
      <p:sp>
        <p:nvSpPr>
          <p:cNvPr id="4" name="Slide Number Placeholder 3"/>
          <p:cNvSpPr>
            <a:spLocks noGrp="1"/>
          </p:cNvSpPr>
          <p:nvPr>
            <p:ph type="sldNum" sz="quarter" idx="10"/>
          </p:nvPr>
        </p:nvSpPr>
        <p:spPr/>
        <p:txBody>
          <a:bodyPr/>
          <a:lstStyle/>
          <a:p>
            <a:fld id="{F53543EC-ADD7-4E89-83A3-79935790AF01}" type="slidenum">
              <a:rPr lang="en-US" smtClean="0"/>
              <a:t>27</a:t>
            </a:fld>
            <a:endParaRPr lang="en-US"/>
          </a:p>
        </p:txBody>
      </p:sp>
    </p:spTree>
    <p:extLst>
      <p:ext uri="{BB962C8B-B14F-4D97-AF65-F5344CB8AC3E}">
        <p14:creationId xmlns:p14="http://schemas.microsoft.com/office/powerpoint/2010/main" val="4018858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villi increase the surface</a:t>
            </a:r>
            <a:r>
              <a:rPr lang="en-US" baseline="0" dirty="0" smtClean="0"/>
              <a:t> area of the small intestine 600x!!!</a:t>
            </a:r>
            <a:endParaRPr lang="en-US" dirty="0"/>
          </a:p>
        </p:txBody>
      </p:sp>
      <p:sp>
        <p:nvSpPr>
          <p:cNvPr id="4" name="Slide Number Placeholder 3"/>
          <p:cNvSpPr>
            <a:spLocks noGrp="1"/>
          </p:cNvSpPr>
          <p:nvPr>
            <p:ph type="sldNum" sz="quarter" idx="10"/>
          </p:nvPr>
        </p:nvSpPr>
        <p:spPr/>
        <p:txBody>
          <a:bodyPr/>
          <a:lstStyle/>
          <a:p>
            <a:fld id="{F53543EC-ADD7-4E89-83A3-79935790AF01}" type="slidenum">
              <a:rPr lang="en-US" smtClean="0"/>
              <a:t>30</a:t>
            </a:fld>
            <a:endParaRPr lang="en-US"/>
          </a:p>
        </p:txBody>
      </p:sp>
    </p:spTree>
    <p:extLst>
      <p:ext uri="{BB962C8B-B14F-4D97-AF65-F5344CB8AC3E}">
        <p14:creationId xmlns:p14="http://schemas.microsoft.com/office/powerpoint/2010/main" val="2691582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more cool microscopic slides,</a:t>
            </a:r>
            <a:r>
              <a:rPr lang="en-US" baseline="0" dirty="0" smtClean="0"/>
              <a:t> visit http://peer.tamu.edu/vetschool.asp   </a:t>
            </a:r>
            <a:endParaRPr lang="en-US" dirty="0" smtClean="0"/>
          </a:p>
          <a:p>
            <a:endParaRPr lang="en-US" dirty="0"/>
          </a:p>
        </p:txBody>
      </p:sp>
      <p:sp>
        <p:nvSpPr>
          <p:cNvPr id="4" name="Slide Number Placeholder 3"/>
          <p:cNvSpPr>
            <a:spLocks noGrp="1"/>
          </p:cNvSpPr>
          <p:nvPr>
            <p:ph type="sldNum" sz="quarter" idx="10"/>
          </p:nvPr>
        </p:nvSpPr>
        <p:spPr/>
        <p:txBody>
          <a:bodyPr/>
          <a:lstStyle/>
          <a:p>
            <a:fld id="{F53543EC-ADD7-4E89-83A3-79935790AF01}" type="slidenum">
              <a:rPr lang="en-US" smtClean="0"/>
              <a:t>31</a:t>
            </a:fld>
            <a:endParaRPr lang="en-US"/>
          </a:p>
        </p:txBody>
      </p:sp>
    </p:spTree>
    <p:extLst>
      <p:ext uri="{BB962C8B-B14F-4D97-AF65-F5344CB8AC3E}">
        <p14:creationId xmlns:p14="http://schemas.microsoft.com/office/powerpoint/2010/main" val="3448318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http://imageshack.us/photo/my-images/42/picture7v.jpg/</a:t>
            </a:r>
          </a:p>
          <a:p>
            <a:endParaRPr lang="en-US" dirty="0"/>
          </a:p>
        </p:txBody>
      </p:sp>
      <p:sp>
        <p:nvSpPr>
          <p:cNvPr id="4" name="Slide Number Placeholder 3"/>
          <p:cNvSpPr>
            <a:spLocks noGrp="1"/>
          </p:cNvSpPr>
          <p:nvPr>
            <p:ph type="sldNum" sz="quarter" idx="10"/>
          </p:nvPr>
        </p:nvSpPr>
        <p:spPr/>
        <p:txBody>
          <a:bodyPr/>
          <a:lstStyle/>
          <a:p>
            <a:fld id="{F53543EC-ADD7-4E89-83A3-79935790AF01}" type="slidenum">
              <a:rPr lang="en-US" smtClean="0"/>
              <a:t>32</a:t>
            </a:fld>
            <a:endParaRPr lang="en-US"/>
          </a:p>
        </p:txBody>
      </p:sp>
    </p:spTree>
    <p:extLst>
      <p:ext uri="{BB962C8B-B14F-4D97-AF65-F5344CB8AC3E}">
        <p14:creationId xmlns:p14="http://schemas.microsoft.com/office/powerpoint/2010/main" val="2913685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epithelium of the LI appears smooth</a:t>
            </a:r>
            <a:r>
              <a:rPr lang="en-US" baseline="0" dirty="0" smtClean="0"/>
              <a:t> because it has no villi but it has some folds in it to increase surface area.</a:t>
            </a:r>
          </a:p>
          <a:p>
            <a:endParaRPr lang="en-US" baseline="0" dirty="0" smtClean="0"/>
          </a:p>
          <a:p>
            <a:r>
              <a:rPr lang="en-US" baseline="0" dirty="0" smtClean="0"/>
              <a:t>Just to clarify: fermentation in the large intestine is utilized in most animal species (</a:t>
            </a:r>
            <a:r>
              <a:rPr lang="en-US" baseline="0" dirty="0" err="1" smtClean="0"/>
              <a:t>monogastric</a:t>
            </a:r>
            <a:r>
              <a:rPr lang="en-US" baseline="0" dirty="0" smtClean="0"/>
              <a:t> animals and hindgut fermenters too). However, due to the unique ability of ruminant animals to ferment food in the </a:t>
            </a:r>
            <a:r>
              <a:rPr lang="en-US" u="sng" baseline="0" dirty="0" smtClean="0"/>
              <a:t>stomach in addition to the large intestine</a:t>
            </a:r>
            <a:r>
              <a:rPr lang="en-US" baseline="0" dirty="0" smtClean="0"/>
              <a:t>, they are able to utilize the process two places rather than in just one, making them more efficient than </a:t>
            </a:r>
            <a:r>
              <a:rPr lang="en-US" baseline="0" dirty="0" err="1" smtClean="0"/>
              <a:t>monogastric</a:t>
            </a:r>
            <a:r>
              <a:rPr lang="en-US" baseline="0" dirty="0" smtClean="0"/>
              <a:t> animals or hindgut fermenters. More nutrients can be absorbed through ruminant digestion.</a:t>
            </a:r>
            <a:endParaRPr lang="en-US" dirty="0"/>
          </a:p>
        </p:txBody>
      </p:sp>
      <p:sp>
        <p:nvSpPr>
          <p:cNvPr id="4" name="Slide Number Placeholder 3"/>
          <p:cNvSpPr>
            <a:spLocks noGrp="1"/>
          </p:cNvSpPr>
          <p:nvPr>
            <p:ph type="sldNum" sz="quarter" idx="10"/>
          </p:nvPr>
        </p:nvSpPr>
        <p:spPr/>
        <p:txBody>
          <a:bodyPr/>
          <a:lstStyle/>
          <a:p>
            <a:fld id="{F53543EC-ADD7-4E89-83A3-79935790AF01}" type="slidenum">
              <a:rPr lang="en-US" smtClean="0"/>
              <a:t>34</a:t>
            </a:fld>
            <a:endParaRPr lang="en-US"/>
          </a:p>
        </p:txBody>
      </p:sp>
    </p:spTree>
    <p:extLst>
      <p:ext uri="{BB962C8B-B14F-4D97-AF65-F5344CB8AC3E}">
        <p14:creationId xmlns:p14="http://schemas.microsoft.com/office/powerpoint/2010/main" val="2938779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more cool microscopic slides,</a:t>
            </a:r>
            <a:r>
              <a:rPr lang="en-US" baseline="0" dirty="0" smtClean="0"/>
              <a:t> visit http://peer.tamu.edu/vetschool.asp   </a:t>
            </a:r>
            <a:endParaRPr lang="en-US" dirty="0"/>
          </a:p>
        </p:txBody>
      </p:sp>
      <p:sp>
        <p:nvSpPr>
          <p:cNvPr id="4" name="Slide Number Placeholder 3"/>
          <p:cNvSpPr>
            <a:spLocks noGrp="1"/>
          </p:cNvSpPr>
          <p:nvPr>
            <p:ph type="sldNum" sz="quarter" idx="10"/>
          </p:nvPr>
        </p:nvSpPr>
        <p:spPr/>
        <p:txBody>
          <a:bodyPr/>
          <a:lstStyle/>
          <a:p>
            <a:fld id="{F53543EC-ADD7-4E89-83A3-79935790AF01}" type="slidenum">
              <a:rPr lang="en-US" smtClean="0"/>
              <a:t>35</a:t>
            </a:fld>
            <a:endParaRPr lang="en-US"/>
          </a:p>
        </p:txBody>
      </p:sp>
    </p:spTree>
    <p:extLst>
      <p:ext uri="{BB962C8B-B14F-4D97-AF65-F5344CB8AC3E}">
        <p14:creationId xmlns:p14="http://schemas.microsoft.com/office/powerpoint/2010/main" val="2553524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https://www.youtube.com/watch?v=SVNNJf_28KE</a:t>
            </a:r>
          </a:p>
          <a:p>
            <a:r>
              <a:rPr lang="en-US" dirty="0" smtClean="0"/>
              <a:t>While watching: ask</a:t>
            </a:r>
            <a:r>
              <a:rPr lang="en-US" baseline="0" dirty="0" smtClean="0"/>
              <a:t> the students if they can see the peristaltic contractions in the esophagus. In the rumen, they should see the papillae and the contractions happening in the rumen to mix the contents. They should also be able to recognize the gas layer, fiber mat, and liquid layer. In the reticulum they can see the honey-comb like lining, and in the omasum a lot of water is lost.</a:t>
            </a:r>
            <a:endParaRPr lang="en-US" dirty="0"/>
          </a:p>
        </p:txBody>
      </p:sp>
      <p:sp>
        <p:nvSpPr>
          <p:cNvPr id="4" name="Slide Number Placeholder 3"/>
          <p:cNvSpPr>
            <a:spLocks noGrp="1"/>
          </p:cNvSpPr>
          <p:nvPr>
            <p:ph type="sldNum" sz="quarter" idx="10"/>
          </p:nvPr>
        </p:nvSpPr>
        <p:spPr/>
        <p:txBody>
          <a:bodyPr/>
          <a:lstStyle/>
          <a:p>
            <a:fld id="{F53543EC-ADD7-4E89-83A3-79935790AF01}" type="slidenum">
              <a:rPr lang="en-US" smtClean="0"/>
              <a:t>37</a:t>
            </a:fld>
            <a:endParaRPr lang="en-US"/>
          </a:p>
        </p:txBody>
      </p:sp>
    </p:spTree>
    <p:extLst>
      <p:ext uri="{BB962C8B-B14F-4D97-AF65-F5344CB8AC3E}">
        <p14:creationId xmlns:p14="http://schemas.microsoft.com/office/powerpoint/2010/main" val="3733121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https://www.youtube.com/watch?v=JSlZjgpF_7g</a:t>
            </a:r>
            <a:endParaRPr lang="en-US" dirty="0"/>
          </a:p>
        </p:txBody>
      </p:sp>
      <p:sp>
        <p:nvSpPr>
          <p:cNvPr id="4" name="Slide Number Placeholder 3"/>
          <p:cNvSpPr>
            <a:spLocks noGrp="1"/>
          </p:cNvSpPr>
          <p:nvPr>
            <p:ph type="sldNum" sz="quarter" idx="10"/>
          </p:nvPr>
        </p:nvSpPr>
        <p:spPr/>
        <p:txBody>
          <a:bodyPr/>
          <a:lstStyle/>
          <a:p>
            <a:fld id="{F53543EC-ADD7-4E89-83A3-79935790AF01}" type="slidenum">
              <a:rPr lang="en-US" smtClean="0"/>
              <a:t>38</a:t>
            </a:fld>
            <a:endParaRPr lang="en-US"/>
          </a:p>
        </p:txBody>
      </p:sp>
    </p:spTree>
    <p:extLst>
      <p:ext uri="{BB962C8B-B14F-4D97-AF65-F5344CB8AC3E}">
        <p14:creationId xmlns:p14="http://schemas.microsoft.com/office/powerpoint/2010/main" val="1403885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All of the</a:t>
            </a:r>
            <a:r>
              <a:rPr lang="en-US" baseline="0" dirty="0" smtClean="0"/>
              <a:t> animals pictured on this slide are good examples of ruminant animal species!</a:t>
            </a:r>
            <a:endParaRPr lang="en-US" dirty="0"/>
          </a:p>
        </p:txBody>
      </p:sp>
      <p:sp>
        <p:nvSpPr>
          <p:cNvPr id="4" name="Slide Number Placeholder 3"/>
          <p:cNvSpPr>
            <a:spLocks noGrp="1"/>
          </p:cNvSpPr>
          <p:nvPr>
            <p:ph type="sldNum" sz="quarter" idx="10"/>
          </p:nvPr>
        </p:nvSpPr>
        <p:spPr/>
        <p:txBody>
          <a:bodyPr/>
          <a:lstStyle/>
          <a:p>
            <a:fld id="{F53543EC-ADD7-4E89-83A3-79935790AF01}" type="slidenum">
              <a:rPr lang="en-US" smtClean="0"/>
              <a:t>2</a:t>
            </a:fld>
            <a:endParaRPr lang="en-US"/>
          </a:p>
        </p:txBody>
      </p:sp>
    </p:spTree>
    <p:extLst>
      <p:ext uri="{BB962C8B-B14F-4D97-AF65-F5344CB8AC3E}">
        <p14:creationId xmlns:p14="http://schemas.microsoft.com/office/powerpoint/2010/main" val="3426769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Prehension: the act of gathering food</a:t>
            </a:r>
            <a:r>
              <a:rPr lang="en-US" baseline="0" dirty="0" smtClean="0"/>
              <a:t> and moving it into the animals mouth</a:t>
            </a:r>
            <a:endParaRPr lang="en-US" dirty="0" smtClean="0"/>
          </a:p>
          <a:p>
            <a:r>
              <a:rPr lang="en-US" dirty="0" smtClean="0"/>
              <a:t>Mechanical digestion:</a:t>
            </a:r>
            <a:r>
              <a:rPr lang="en-US" baseline="0" dirty="0" smtClean="0"/>
              <a:t> the process of breaking down food through physical means (ex. Chewing).</a:t>
            </a:r>
            <a:endParaRPr lang="en-US" dirty="0"/>
          </a:p>
        </p:txBody>
      </p:sp>
      <p:sp>
        <p:nvSpPr>
          <p:cNvPr id="4" name="Slide Number Placeholder 3"/>
          <p:cNvSpPr>
            <a:spLocks noGrp="1"/>
          </p:cNvSpPr>
          <p:nvPr>
            <p:ph type="sldNum" sz="quarter" idx="10"/>
          </p:nvPr>
        </p:nvSpPr>
        <p:spPr/>
        <p:txBody>
          <a:bodyPr/>
          <a:lstStyle/>
          <a:p>
            <a:fld id="{F53543EC-ADD7-4E89-83A3-79935790AF01}" type="slidenum">
              <a:rPr lang="en-US" smtClean="0"/>
              <a:t>4</a:t>
            </a:fld>
            <a:endParaRPr lang="en-US"/>
          </a:p>
        </p:txBody>
      </p:sp>
    </p:spTree>
    <p:extLst>
      <p:ext uri="{BB962C8B-B14F-4D97-AF65-F5344CB8AC3E}">
        <p14:creationId xmlns:p14="http://schemas.microsoft.com/office/powerpoint/2010/main" val="1054261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Many</a:t>
            </a:r>
            <a:r>
              <a:rPr lang="en-US" baseline="0" dirty="0" smtClean="0"/>
              <a:t> students say that ruminant animals have 4 stomachs, this is inaccurate. Rather, they have 4 chambers (or compartments) to their stomach, similar to a mammalian heart!!! Food flows from one compartment to the next like blood through the heart.</a:t>
            </a:r>
          </a:p>
        </p:txBody>
      </p:sp>
      <p:sp>
        <p:nvSpPr>
          <p:cNvPr id="4" name="Slide Number Placeholder 3"/>
          <p:cNvSpPr>
            <a:spLocks noGrp="1"/>
          </p:cNvSpPr>
          <p:nvPr>
            <p:ph type="sldNum" sz="quarter" idx="10"/>
          </p:nvPr>
        </p:nvSpPr>
        <p:spPr/>
        <p:txBody>
          <a:bodyPr/>
          <a:lstStyle/>
          <a:p>
            <a:fld id="{F53543EC-ADD7-4E89-83A3-79935790AF01}" type="slidenum">
              <a:rPr lang="en-US" smtClean="0"/>
              <a:t>8</a:t>
            </a:fld>
            <a:endParaRPr lang="en-US"/>
          </a:p>
        </p:txBody>
      </p:sp>
    </p:spTree>
    <p:extLst>
      <p:ext uri="{BB962C8B-B14F-4D97-AF65-F5344CB8AC3E}">
        <p14:creationId xmlns:p14="http://schemas.microsoft.com/office/powerpoint/2010/main" val="157009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Hardware</a:t>
            </a:r>
            <a:r>
              <a:rPr lang="en-US" baseline="0" dirty="0" smtClean="0"/>
              <a:t> disease occurs when a cow eats metal and it gets stuck in the reticulum. The metal can then pierce the stomach lining, which is very close to the heart. This can be very dangerous. Magnets are fed to the animal to prevent stray metal from piercing the lining.</a:t>
            </a:r>
          </a:p>
          <a:p>
            <a:endParaRPr lang="en-US" baseline="0" dirty="0" smtClean="0"/>
          </a:p>
          <a:p>
            <a:r>
              <a:rPr lang="en-US" baseline="0" dirty="0" smtClean="0"/>
              <a:t>Bee is there to remind students that the reticulum lining looks like a honeycomb!!!</a:t>
            </a:r>
            <a:endParaRPr lang="en-US" dirty="0"/>
          </a:p>
        </p:txBody>
      </p:sp>
      <p:sp>
        <p:nvSpPr>
          <p:cNvPr id="4" name="Slide Number Placeholder 3"/>
          <p:cNvSpPr>
            <a:spLocks noGrp="1"/>
          </p:cNvSpPr>
          <p:nvPr>
            <p:ph type="sldNum" sz="quarter" idx="10"/>
          </p:nvPr>
        </p:nvSpPr>
        <p:spPr/>
        <p:txBody>
          <a:bodyPr/>
          <a:lstStyle/>
          <a:p>
            <a:fld id="{F53543EC-ADD7-4E89-83A3-79935790AF01}" type="slidenum">
              <a:rPr lang="en-US" smtClean="0"/>
              <a:t>10</a:t>
            </a:fld>
            <a:endParaRPr lang="en-US"/>
          </a:p>
        </p:txBody>
      </p:sp>
    </p:spTree>
    <p:extLst>
      <p:ext uri="{BB962C8B-B14F-4D97-AF65-F5344CB8AC3E}">
        <p14:creationId xmlns:p14="http://schemas.microsoft.com/office/powerpoint/2010/main" val="1440424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http://www.extension.umn.edu/agriculture/dairy/feed-and-nutrition/feeding-the-dairy-herd/ruminant-anatomy-and-physiology.html</a:t>
            </a:r>
          </a:p>
          <a:p>
            <a:endParaRPr lang="en-US" dirty="0" smtClean="0"/>
          </a:p>
          <a:p>
            <a:r>
              <a:rPr lang="en-US" dirty="0" smtClean="0"/>
              <a:t>Papillae:</a:t>
            </a:r>
            <a:r>
              <a:rPr lang="en-US" baseline="0" dirty="0" smtClean="0"/>
              <a:t> small round projections, like on your </a:t>
            </a:r>
            <a:r>
              <a:rPr lang="en-US" baseline="0" dirty="0" err="1" smtClean="0"/>
              <a:t>tounge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53543EC-ADD7-4E89-83A3-79935790AF01}" type="slidenum">
              <a:rPr lang="en-US" smtClean="0"/>
              <a:t>13</a:t>
            </a:fld>
            <a:endParaRPr lang="en-US"/>
          </a:p>
        </p:txBody>
      </p:sp>
    </p:spTree>
    <p:extLst>
      <p:ext uri="{BB962C8B-B14F-4D97-AF65-F5344CB8AC3E}">
        <p14:creationId xmlns:p14="http://schemas.microsoft.com/office/powerpoint/2010/main" val="926205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more cool microscopic slides,</a:t>
            </a:r>
            <a:r>
              <a:rPr lang="en-US" baseline="0" dirty="0" smtClean="0"/>
              <a:t> visit http://peer.tamu.edu/vetschool.asp   </a:t>
            </a:r>
            <a:endParaRPr lang="en-US" dirty="0" smtClean="0"/>
          </a:p>
          <a:p>
            <a:endParaRPr lang="en-US" dirty="0"/>
          </a:p>
        </p:txBody>
      </p:sp>
      <p:sp>
        <p:nvSpPr>
          <p:cNvPr id="4" name="Slide Number Placeholder 3"/>
          <p:cNvSpPr>
            <a:spLocks noGrp="1"/>
          </p:cNvSpPr>
          <p:nvPr>
            <p:ph type="sldNum" sz="quarter" idx="10"/>
          </p:nvPr>
        </p:nvSpPr>
        <p:spPr/>
        <p:txBody>
          <a:bodyPr/>
          <a:lstStyle/>
          <a:p>
            <a:fld id="{F53543EC-ADD7-4E89-83A3-79935790AF01}" type="slidenum">
              <a:rPr lang="en-US" smtClean="0"/>
              <a:t>14</a:t>
            </a:fld>
            <a:endParaRPr lang="en-US"/>
          </a:p>
        </p:txBody>
      </p:sp>
    </p:spTree>
    <p:extLst>
      <p:ext uri="{BB962C8B-B14F-4D97-AF65-F5344CB8AC3E}">
        <p14:creationId xmlns:p14="http://schemas.microsoft.com/office/powerpoint/2010/main" val="1865896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See how the left side of</a:t>
            </a:r>
            <a:r>
              <a:rPr lang="en-US" baseline="0" dirty="0" smtClean="0"/>
              <a:t> this bull is much larger than the right side? The rumen takes up most of the left side of cattle, this is why bloat can be observed with this symptom.</a:t>
            </a:r>
            <a:endParaRPr lang="en-US" dirty="0"/>
          </a:p>
        </p:txBody>
      </p:sp>
      <p:sp>
        <p:nvSpPr>
          <p:cNvPr id="4" name="Slide Number Placeholder 3"/>
          <p:cNvSpPr>
            <a:spLocks noGrp="1"/>
          </p:cNvSpPr>
          <p:nvPr>
            <p:ph type="sldNum" sz="quarter" idx="10"/>
          </p:nvPr>
        </p:nvSpPr>
        <p:spPr/>
        <p:txBody>
          <a:bodyPr/>
          <a:lstStyle/>
          <a:p>
            <a:fld id="{F53543EC-ADD7-4E89-83A3-79935790AF01}" type="slidenum">
              <a:rPr lang="en-US" smtClean="0"/>
              <a:t>15</a:t>
            </a:fld>
            <a:endParaRPr lang="en-US"/>
          </a:p>
        </p:txBody>
      </p:sp>
    </p:spTree>
    <p:extLst>
      <p:ext uri="{BB962C8B-B14F-4D97-AF65-F5344CB8AC3E}">
        <p14:creationId xmlns:p14="http://schemas.microsoft.com/office/powerpoint/2010/main" val="2866808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http://www.ars.usda.gov/sp2UserFiles/Place/36553000/px-based_v3.2/educ-matrls/pdfs/FS_rumen-microbes.pdf </a:t>
            </a:r>
            <a:endParaRPr lang="en-US" dirty="0"/>
          </a:p>
        </p:txBody>
      </p:sp>
      <p:sp>
        <p:nvSpPr>
          <p:cNvPr id="4" name="Slide Number Placeholder 3"/>
          <p:cNvSpPr>
            <a:spLocks noGrp="1"/>
          </p:cNvSpPr>
          <p:nvPr>
            <p:ph type="sldNum" sz="quarter" idx="10"/>
          </p:nvPr>
        </p:nvSpPr>
        <p:spPr/>
        <p:txBody>
          <a:bodyPr/>
          <a:lstStyle/>
          <a:p>
            <a:fld id="{F53543EC-ADD7-4E89-83A3-79935790AF01}" type="slidenum">
              <a:rPr lang="en-US" smtClean="0"/>
              <a:t>17</a:t>
            </a:fld>
            <a:endParaRPr lang="en-US"/>
          </a:p>
        </p:txBody>
      </p:sp>
    </p:spTree>
    <p:extLst>
      <p:ext uri="{BB962C8B-B14F-4D97-AF65-F5344CB8AC3E}">
        <p14:creationId xmlns:p14="http://schemas.microsoft.com/office/powerpoint/2010/main" val="10600036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ectangle 15"/>
          <p:cNvSpPr/>
          <p:nvPr userDrawn="1"/>
        </p:nvSpPr>
        <p:spPr>
          <a:xfrm>
            <a:off x="0" y="0"/>
            <a:ext cx="9144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80902" y="1275025"/>
            <a:ext cx="7182197" cy="4307950"/>
          </a:xfrm>
          <a:prstGeom prst="rect">
            <a:avLst/>
          </a:prstGeom>
          <a:solidFill>
            <a:sysClr val="window" lastClr="FFFFFF"/>
          </a:solidFill>
          <a:ln w="6350" cap="flat" cmpd="sng" algn="ctr">
            <a:solidFill>
              <a:schemeClr val="tx1">
                <a:lumMod val="75000"/>
              </a:schemeClr>
            </a:solidFill>
            <a:prstDash val="solid"/>
          </a:ln>
          <a:effectLst>
            <a:outerShdw blurRad="63500" algn="ctr" rotWithShape="0">
              <a:prstClr val="black">
                <a:alpha val="40000"/>
              </a:prstClr>
            </a:outerShdw>
            <a:softEdge rad="0"/>
          </a:effectLst>
        </p:spPr>
      </p:sp>
      <p:sp>
        <p:nvSpPr>
          <p:cNvPr id="11" name="Rectangle 10"/>
          <p:cNvSpPr/>
          <p:nvPr/>
        </p:nvSpPr>
        <p:spPr>
          <a:xfrm>
            <a:off x="1088136" y="1385316"/>
            <a:ext cx="6967728" cy="4087368"/>
          </a:xfrm>
          <a:prstGeom prst="rect">
            <a:avLst/>
          </a:prstGeom>
          <a:solidFill>
            <a:schemeClr val="bg2"/>
          </a:solidFill>
          <a:ln w="6350" cap="sq" cmpd="sng" algn="ctr">
            <a:noFill/>
            <a:prstDash val="solid"/>
            <a:miter lim="800000"/>
          </a:ln>
          <a:effectLst/>
        </p:spPr>
      </p:sp>
      <p:sp>
        <p:nvSpPr>
          <p:cNvPr id="15" name="Rectangle 14"/>
          <p:cNvSpPr/>
          <p:nvPr/>
        </p:nvSpPr>
        <p:spPr>
          <a:xfrm>
            <a:off x="3794760" y="1274764"/>
            <a:ext cx="1554480" cy="640080"/>
          </a:xfrm>
          <a:prstGeom prst="rect">
            <a:avLst/>
          </a:prstGeom>
          <a:solidFill>
            <a:schemeClr val="accent1"/>
          </a:solidFill>
          <a:ln>
            <a:noFill/>
          </a:ln>
          <a:effectLst>
            <a:outerShdw blurRad="38100" dist="635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3886200" y="1274765"/>
            <a:ext cx="1371600" cy="548640"/>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71281" y="2091263"/>
            <a:ext cx="6801440" cy="2590800"/>
          </a:xfrm>
        </p:spPr>
        <p:txBody>
          <a:bodyPr tIns="45720" bIns="45720" anchor="ctr">
            <a:noAutofit/>
          </a:bodyPr>
          <a:lstStyle>
            <a:lvl1pPr algn="ctr">
              <a:lnSpc>
                <a:spcPct val="83000"/>
              </a:lnSpc>
              <a:defRPr kumimoji="0" lang="en-US" sz="6200" b="0" i="0" u="none" strike="noStrike" kern="1200" cap="all" spc="-100" normalizeH="0" baseline="0">
                <a:ln>
                  <a:noFill/>
                </a:ln>
                <a:solidFill>
                  <a:sysClr val="window" lastClr="FFFFFF"/>
                </a:solidFill>
                <a:effectLst>
                  <a:outerShdw blurRad="38100" dist="12700" dir="2700000" algn="tl" rotWithShape="0">
                    <a:prstClr val="black">
                      <a:alpha val="40000"/>
                    </a:prstClr>
                  </a:outerShdw>
                </a:effectLst>
                <a:uLnTx/>
                <a:uFillTx/>
                <a:latin typeface="+mj-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171575" y="4682062"/>
            <a:ext cx="6803136" cy="502920"/>
          </a:xfrm>
        </p:spPr>
        <p:txBody>
          <a:bodyPr>
            <a:normAutofit/>
          </a:bodyPr>
          <a:lstStyle>
            <a:lvl1pPr marL="0" indent="0" algn="ctr">
              <a:spcBef>
                <a:spcPts val="0"/>
              </a:spcBef>
              <a:buNone/>
              <a:defRPr sz="1400" spc="80" baseline="0">
                <a:solidFill>
                  <a:schemeClr val="tx2"/>
                </a:solidFill>
              </a:defRPr>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vl6pPr marL="2286000" indent="0" algn="ctr">
              <a:buNone/>
              <a:defRPr sz="1400"/>
            </a:lvl6pPr>
            <a:lvl7pPr marL="2743200" indent="0" algn="ctr">
              <a:buNone/>
              <a:defRPr sz="1400"/>
            </a:lvl7pPr>
            <a:lvl8pPr marL="3200400" indent="0" algn="ctr">
              <a:buNone/>
              <a:defRPr sz="1400"/>
            </a:lvl8pPr>
            <a:lvl9pPr marL="3657600" indent="0" algn="ctr">
              <a:buNone/>
              <a:defRPr sz="1400"/>
            </a:lvl9pPr>
          </a:lstStyle>
          <a:p>
            <a:r>
              <a:rPr lang="en-US" smtClean="0"/>
              <a:t>Click to edit Master subtitle style</a:t>
            </a:r>
            <a:endParaRPr lang="en-US" dirty="0"/>
          </a:p>
        </p:txBody>
      </p:sp>
      <p:sp>
        <p:nvSpPr>
          <p:cNvPr id="20" name="Date Placeholder 19"/>
          <p:cNvSpPr>
            <a:spLocks noGrp="1"/>
          </p:cNvSpPr>
          <p:nvPr>
            <p:ph type="dt" sz="half" idx="10"/>
          </p:nvPr>
        </p:nvSpPr>
        <p:spPr>
          <a:xfrm>
            <a:off x="3931920" y="1334222"/>
            <a:ext cx="1280160" cy="457200"/>
          </a:xfrm>
        </p:spPr>
        <p:txBody>
          <a:bodyPr/>
          <a:lstStyle>
            <a:lvl1pPr algn="ctr">
              <a:defRPr sz="1100" spc="0" baseline="0">
                <a:solidFill>
                  <a:srgbClr val="FFFFFF"/>
                </a:solidFill>
                <a:latin typeface="+mn-lt"/>
              </a:defRPr>
            </a:lvl1pPr>
          </a:lstStyle>
          <a:p>
            <a:fld id="{6AD6EE87-EBD5-4F12-A48A-63ACA297AC8F}" type="datetimeFigureOut">
              <a:rPr lang="en-US" smtClean="0"/>
              <a:t>6/8/2017</a:t>
            </a:fld>
            <a:endParaRPr lang="en-US" dirty="0"/>
          </a:p>
        </p:txBody>
      </p:sp>
      <p:sp>
        <p:nvSpPr>
          <p:cNvPr id="21" name="Footer Placeholder 20"/>
          <p:cNvSpPr>
            <a:spLocks noGrp="1"/>
          </p:cNvSpPr>
          <p:nvPr>
            <p:ph type="ftr" sz="quarter" idx="11"/>
          </p:nvPr>
        </p:nvSpPr>
        <p:spPr>
          <a:xfrm>
            <a:off x="1104936" y="5211060"/>
            <a:ext cx="4429125" cy="228600"/>
          </a:xfrm>
        </p:spPr>
        <p:txBody>
          <a:bodyPr/>
          <a:lstStyle>
            <a:lvl1pPr algn="l">
              <a:defRPr sz="900">
                <a:solidFill>
                  <a:schemeClr val="tx2"/>
                </a:solidFill>
              </a:defRPr>
            </a:lvl1pPr>
          </a:lstStyle>
          <a:p>
            <a:endParaRPr lang="en-US" dirty="0"/>
          </a:p>
        </p:txBody>
      </p:sp>
      <p:sp>
        <p:nvSpPr>
          <p:cNvPr id="22" name="Slide Number Placeholder 21"/>
          <p:cNvSpPr>
            <a:spLocks noGrp="1"/>
          </p:cNvSpPr>
          <p:nvPr>
            <p:ph type="sldNum" sz="quarter" idx="12"/>
          </p:nvPr>
        </p:nvSpPr>
        <p:spPr>
          <a:xfrm>
            <a:off x="6455190" y="5212080"/>
            <a:ext cx="1583911" cy="228600"/>
          </a:xfrm>
        </p:spPr>
        <p:txBody>
          <a:bodyPr/>
          <a:lstStyle>
            <a:lvl1pPr>
              <a:defRPr>
                <a:solidFill>
                  <a:schemeClr val="tx2"/>
                </a:solidFill>
              </a:defRPr>
            </a:lvl1pPr>
          </a:lstStyle>
          <a:p>
            <a:fld id="{4FAB73BC-B049-4115-A692-8D63A059BFB8}" type="slidenum">
              <a:rPr lang="en-US" smtClean="0"/>
              <a:t>‹#›</a:t>
            </a:fld>
            <a:endParaRPr lang="en-US" dirty="0"/>
          </a:p>
        </p:txBody>
      </p:sp>
    </p:spTree>
    <p:extLst>
      <p:ext uri="{BB962C8B-B14F-4D97-AF65-F5344CB8AC3E}">
        <p14:creationId xmlns:p14="http://schemas.microsoft.com/office/powerpoint/2010/main" val="1832908715"/>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smtClean="0"/>
              <a:t>6/8/2017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49110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0"/>
            <a:ext cx="1771650" cy="5257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762000"/>
            <a:ext cx="6057900"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smtClean="0"/>
              <a:t>6/8/2017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4965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a:blip r:embed="rId2">
            <a:duotone>
              <a:schemeClr val="accent2">
                <a:shade val="45000"/>
                <a:satMod val="135000"/>
              </a:schemeClr>
              <a:prstClr val="white"/>
            </a:duotone>
          </a:blip>
          <a:tile tx="-133350" ty="330200" sx="85000" sy="85000" flip="xy"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1520" y="642594"/>
            <a:ext cx="7680960" cy="738337"/>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31520" y="1455576"/>
            <a:ext cx="7680960" cy="497321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362044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2" name="Rectangle 21"/>
          <p:cNvSpPr/>
          <p:nvPr/>
        </p:nvSpPr>
        <p:spPr>
          <a:xfrm>
            <a:off x="0" y="0"/>
            <a:ext cx="9144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980902" y="1275025"/>
            <a:ext cx="7182197" cy="4307950"/>
          </a:xfrm>
          <a:prstGeom prst="rect">
            <a:avLst/>
          </a:prstGeom>
          <a:solidFill>
            <a:schemeClr val="tx1"/>
          </a:solidFill>
          <a:ln w="6350" cap="flat" cmpd="sng" algn="ctr">
            <a:solidFill>
              <a:schemeClr val="tx1">
                <a:lumMod val="75000"/>
              </a:schemeClr>
            </a:solidFill>
            <a:prstDash val="solid"/>
          </a:ln>
          <a:effectLst>
            <a:outerShdw blurRad="63500" algn="ctr" rotWithShape="0">
              <a:prstClr val="black">
                <a:alpha val="40000"/>
              </a:prstClr>
            </a:outerShdw>
            <a:softEdge rad="0"/>
          </a:effectLst>
        </p:spPr>
      </p:sp>
      <p:sp>
        <p:nvSpPr>
          <p:cNvPr id="24" name="Rectangle 23"/>
          <p:cNvSpPr/>
          <p:nvPr/>
        </p:nvSpPr>
        <p:spPr>
          <a:xfrm>
            <a:off x="1088136" y="1385316"/>
            <a:ext cx="6967728" cy="4087368"/>
          </a:xfrm>
          <a:prstGeom prst="rect">
            <a:avLst/>
          </a:prstGeom>
          <a:solidFill>
            <a:schemeClr val="bg2"/>
          </a:solidFill>
          <a:ln w="6350" cap="sq" cmpd="sng" algn="ctr">
            <a:noFill/>
            <a:prstDash val="solid"/>
            <a:miter lim="800000"/>
          </a:ln>
          <a:effectLst/>
        </p:spPr>
      </p:sp>
      <p:sp>
        <p:nvSpPr>
          <p:cNvPr id="30" name="Rectangle 29"/>
          <p:cNvSpPr/>
          <p:nvPr/>
        </p:nvSpPr>
        <p:spPr>
          <a:xfrm>
            <a:off x="3794760" y="1274764"/>
            <a:ext cx="1554480" cy="640080"/>
          </a:xfrm>
          <a:prstGeom prst="rect">
            <a:avLst/>
          </a:prstGeom>
          <a:solidFill>
            <a:schemeClr val="accent1"/>
          </a:solidFill>
          <a:ln>
            <a:noFill/>
          </a:ln>
          <a:effectLst>
            <a:outerShdw blurRad="38100" dist="635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3886200" y="1274765"/>
            <a:ext cx="1371600" cy="548640"/>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172717" y="2094309"/>
            <a:ext cx="6803136" cy="2587752"/>
          </a:xfrm>
        </p:spPr>
        <p:txBody>
          <a:bodyPr anchor="ctr">
            <a:noAutofit/>
          </a:bodyPr>
          <a:lstStyle>
            <a:lvl1pPr algn="ctr">
              <a:lnSpc>
                <a:spcPct val="83000"/>
              </a:lnSpc>
              <a:defRPr kumimoji="0" lang="en-US" sz="6200" b="0" i="0" u="none" strike="noStrike" kern="1200" cap="all" spc="-100" normalizeH="0" baseline="0" dirty="0">
                <a:ln>
                  <a:noFill/>
                </a:ln>
                <a:solidFill>
                  <a:sysClr val="window" lastClr="FFFFFF"/>
                </a:solidFill>
                <a:effectLst>
                  <a:outerShdw blurRad="38100" dist="12700" dir="2700000" algn="tl" rotWithShape="0">
                    <a:prstClr val="black">
                      <a:alpha val="40000"/>
                    </a:prstClr>
                  </a:outerShdw>
                </a:effectLst>
                <a:uLnTx/>
                <a:uFillTx/>
              </a:defRPr>
            </a:lvl1pPr>
          </a:lstStyle>
          <a:p>
            <a:r>
              <a:rPr lang="en-US" smtClean="0"/>
              <a:t>Click to edit Master title style</a:t>
            </a:r>
            <a:endParaRPr lang="en-US" dirty="0"/>
          </a:p>
        </p:txBody>
      </p:sp>
      <p:sp>
        <p:nvSpPr>
          <p:cNvPr id="3" name="Text Placeholder 2"/>
          <p:cNvSpPr>
            <a:spLocks noGrp="1"/>
          </p:cNvSpPr>
          <p:nvPr>
            <p:ph type="body" idx="1"/>
          </p:nvPr>
        </p:nvSpPr>
        <p:spPr>
          <a:xfrm>
            <a:off x="1172718" y="4682062"/>
            <a:ext cx="6803136" cy="502920"/>
          </a:xfrm>
        </p:spPr>
        <p:txBody>
          <a:bodyPr anchor="t">
            <a:normAutofit/>
          </a:bodyPr>
          <a:lstStyle>
            <a:lvl1pPr marL="0" indent="0" algn="ctr">
              <a:buNone/>
              <a:defRPr sz="1400">
                <a:solidFill>
                  <a:schemeClr val="tx2"/>
                </a:solidFill>
                <a:effectLst/>
              </a:defRPr>
            </a:lvl1pPr>
            <a:lvl2pPr marL="457200" indent="0">
              <a:buNone/>
              <a:defRPr sz="1400">
                <a:solidFill>
                  <a:schemeClr val="tx1">
                    <a:tint val="75000"/>
                  </a:schemeClr>
                </a:solidFill>
              </a:defRPr>
            </a:lvl2pPr>
            <a:lvl3pPr marL="914400" indent="0">
              <a:buNone/>
              <a:defRPr sz="14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931920" y="1332914"/>
            <a:ext cx="1280160" cy="457200"/>
          </a:xfrm>
        </p:spPr>
        <p:txBody>
          <a:bodyPr/>
          <a:lstStyle>
            <a:lvl1pPr algn="ctr">
              <a:defRPr lang="en-US" sz="1100" kern="1200" spc="0" baseline="0">
                <a:solidFill>
                  <a:srgbClr val="FFFFFF"/>
                </a:solidFill>
                <a:latin typeface="+mn-lt"/>
                <a:ea typeface="+mn-ea"/>
                <a:cs typeface="+mn-cs"/>
              </a:defRPr>
            </a:lvl1pPr>
          </a:lstStyle>
          <a:p>
            <a:fld id="{5A61015F-7CC6-4D0A-9D87-873EA4C304CC}" type="datetimeFigureOut">
              <a:rPr lang="en-US" smtClean="0"/>
              <a:t>6/8/2017</a:t>
            </a:fld>
            <a:endParaRPr lang="en-US" dirty="0"/>
          </a:p>
        </p:txBody>
      </p:sp>
      <p:sp>
        <p:nvSpPr>
          <p:cNvPr id="5" name="Footer Placeholder 4"/>
          <p:cNvSpPr>
            <a:spLocks noGrp="1"/>
          </p:cNvSpPr>
          <p:nvPr>
            <p:ph type="ftr" sz="quarter" idx="11"/>
          </p:nvPr>
        </p:nvSpPr>
        <p:spPr>
          <a:xfrm>
            <a:off x="1104679" y="5211060"/>
            <a:ext cx="4430268" cy="228600"/>
          </a:xfrm>
        </p:spPr>
        <p:txBody>
          <a:bodyPr/>
          <a:lstStyle>
            <a:lvl1pPr algn="l">
              <a:defRPr>
                <a:solidFill>
                  <a:schemeClr val="tx2"/>
                </a:solidFill>
              </a:defRPr>
            </a:lvl1pPr>
          </a:lstStyle>
          <a:p>
            <a:endParaRPr lang="en-US" dirty="0"/>
          </a:p>
        </p:txBody>
      </p:sp>
      <p:sp>
        <p:nvSpPr>
          <p:cNvPr id="6" name="Slide Number Placeholder 5"/>
          <p:cNvSpPr>
            <a:spLocks noGrp="1"/>
          </p:cNvSpPr>
          <p:nvPr>
            <p:ph type="sldNum" sz="quarter" idx="12"/>
          </p:nvPr>
        </p:nvSpPr>
        <p:spPr>
          <a:xfrm>
            <a:off x="6453378" y="5211060"/>
            <a:ext cx="1584198" cy="228600"/>
          </a:xfrm>
        </p:spPr>
        <p:txBody>
          <a:bodyPr/>
          <a:lstStyle>
            <a:lvl1pPr>
              <a:defRPr>
                <a:solidFill>
                  <a:schemeClr val="tx2"/>
                </a:solidFill>
              </a:defRPr>
            </a:lvl1pPr>
          </a:lstStyle>
          <a:p>
            <a:fld id="{4FAB73BC-B049-4115-A692-8D63A059BFB8}" type="slidenum">
              <a:rPr lang="en-US" smtClean="0"/>
              <a:t>‹#›</a:t>
            </a:fld>
            <a:endParaRPr lang="en-US" dirty="0"/>
          </a:p>
        </p:txBody>
      </p:sp>
    </p:spTree>
    <p:extLst>
      <p:ext uri="{BB962C8B-B14F-4D97-AF65-F5344CB8AC3E}">
        <p14:creationId xmlns:p14="http://schemas.microsoft.com/office/powerpoint/2010/main" val="1717655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31520" y="2103120"/>
            <a:ext cx="36576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54880" y="2103120"/>
            <a:ext cx="36576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smtClean="0"/>
              <a:t>6/8/2017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77911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31520" y="2074334"/>
            <a:ext cx="365760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31520" y="2755898"/>
            <a:ext cx="36576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2074334"/>
            <a:ext cx="365760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756581"/>
            <a:ext cx="36576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smtClean="0"/>
              <a:t>6/8/2017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44946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smtClean="0"/>
              <a:t>6/8/2017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30495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smtClean="0"/>
              <a:t>6/8/2017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3894770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3" name="Rectangle 12"/>
          <p:cNvSpPr/>
          <p:nvPr/>
        </p:nvSpPr>
        <p:spPr>
          <a:xfrm>
            <a:off x="307336" y="292608"/>
            <a:ext cx="6163056" cy="6272784"/>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84147" y="173736"/>
            <a:ext cx="6398514" cy="6510528"/>
          </a:xfrm>
          <a:prstGeom prst="rect">
            <a:avLst/>
          </a:prstGeom>
          <a:no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6765290" y="173736"/>
            <a:ext cx="2194560" cy="65105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7392"/>
            <a:ext cx="1823085" cy="1645920"/>
          </a:xfrm>
        </p:spPr>
        <p:txBody>
          <a:bodyPr anchor="b">
            <a:normAutofit/>
          </a:bodyPr>
          <a:lstStyle>
            <a:lvl1pPr algn="l" defTabSz="914400" rtl="0" eaLnBrk="1" latinLnBrk="0" hangingPunct="1">
              <a:lnSpc>
                <a:spcPct val="90000"/>
              </a:lnSpc>
              <a:spcBef>
                <a:spcPct val="0"/>
              </a:spcBef>
              <a:buNone/>
              <a:defRPr lang="en-US" sz="2400" b="0" kern="1200" cap="none" spc="0" baseline="0" dirty="0">
                <a:solidFill>
                  <a:schemeClr val="bg1"/>
                </a:solidFill>
                <a:effectLst/>
                <a:latin typeface="+mj-lt"/>
                <a:ea typeface="+mn-ea"/>
                <a:cs typeface="+mn-cs"/>
              </a:defRPr>
            </a:lvl1pPr>
          </a:lstStyle>
          <a:p>
            <a:r>
              <a:rPr lang="en-US" smtClean="0"/>
              <a:t>Click to edit Master title style</a:t>
            </a:r>
            <a:endParaRPr lang="en-US" dirty="0"/>
          </a:p>
        </p:txBody>
      </p:sp>
      <p:sp>
        <p:nvSpPr>
          <p:cNvPr id="3" name="Content Placeholder 2"/>
          <p:cNvSpPr>
            <a:spLocks noGrp="1"/>
          </p:cNvSpPr>
          <p:nvPr>
            <p:ph idx="1"/>
          </p:nvPr>
        </p:nvSpPr>
        <p:spPr>
          <a:xfrm>
            <a:off x="668976" y="907143"/>
            <a:ext cx="5428856" cy="5043714"/>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972300" y="2286000"/>
            <a:ext cx="1823085" cy="3505200"/>
          </a:xfrm>
        </p:spPr>
        <p:txBody>
          <a:bodyPr>
            <a:normAutofit/>
          </a:bodyPr>
          <a:lstStyle>
            <a:lvl1pPr marL="0" indent="0">
              <a:lnSpc>
                <a:spcPct val="110000"/>
              </a:lnSpc>
              <a:spcBef>
                <a:spcPts val="800"/>
              </a:spcBef>
              <a:buNone/>
              <a:defRPr sz="13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05C68B11-C5A8-448C-8CE9-B1A273C79CFC}" type="datetimeFigureOut">
              <a:rPr lang="en-US" smtClean="0"/>
              <a:t>6/8/2017</a:t>
            </a:fld>
            <a:endParaRPr lang="en-US" dirty="0"/>
          </a:p>
        </p:txBody>
      </p:sp>
      <p:sp>
        <p:nvSpPr>
          <p:cNvPr id="9" name="Footer Placeholder 8"/>
          <p:cNvSpPr>
            <a:spLocks noGrp="1"/>
          </p:cNvSpPr>
          <p:nvPr>
            <p:ph type="ftr" sz="quarter" idx="11"/>
          </p:nvPr>
        </p:nvSpPr>
        <p:spPr>
          <a:xfrm>
            <a:off x="2505454" y="6265818"/>
            <a:ext cx="3950208" cy="274320"/>
          </a:xfrm>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7795258" y="6310086"/>
            <a:ext cx="1097280" cy="274320"/>
          </a:xfrm>
        </p:spPr>
        <p:txBody>
          <a:bodyPr/>
          <a:lstStyle>
            <a:lvl1pPr>
              <a:defRPr>
                <a:solidFill>
                  <a:schemeClr val="bg2"/>
                </a:solidFill>
              </a:defRPr>
            </a:lvl1pPr>
          </a:lstStyle>
          <a:p>
            <a:fld id="{4FAB73BC-B049-4115-A692-8D63A059BFB8}" type="slidenum">
              <a:rPr lang="en-US" smtClean="0"/>
              <a:t>‹#›</a:t>
            </a:fld>
            <a:endParaRPr lang="en-US" dirty="0"/>
          </a:p>
        </p:txBody>
      </p:sp>
      <p:sp>
        <p:nvSpPr>
          <p:cNvPr id="12" name="Rectangle 11"/>
          <p:cNvSpPr/>
          <p:nvPr/>
        </p:nvSpPr>
        <p:spPr>
          <a:xfrm>
            <a:off x="6884162" y="292608"/>
            <a:ext cx="1956816" cy="6272784"/>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6723028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6765290" y="173736"/>
            <a:ext cx="2194560" cy="6510528"/>
          </a:xfrm>
          <a:prstGeom prst="rect">
            <a:avLst/>
          </a:prstGeom>
          <a:solidFill>
            <a:schemeClr val="tx1"/>
          </a:solidFill>
          <a:ln w="63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6884162" y="292608"/>
            <a:ext cx="1956816" cy="6272784"/>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3504"/>
            <a:ext cx="1824228" cy="1645920"/>
          </a:xfrm>
        </p:spPr>
        <p:txBody>
          <a:bodyPr anchor="b">
            <a:noAutofit/>
          </a:bodyPr>
          <a:lstStyle>
            <a:lvl1pPr algn="l">
              <a:defRPr sz="2400" b="0">
                <a:solidFill>
                  <a:schemeClr val="tx1"/>
                </a:solidFill>
                <a:latin typeface="+mj-lt"/>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1449" y="173736"/>
            <a:ext cx="6398514" cy="6510528"/>
          </a:xfrm>
          <a:solidFill>
            <a:schemeClr val="bg1">
              <a:lumMod val="50000"/>
              <a:lumOff val="5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972300" y="2286000"/>
            <a:ext cx="1824228" cy="3502152"/>
          </a:xfrm>
        </p:spPr>
        <p:txBody>
          <a:bodyPr>
            <a:normAutofit/>
          </a:bodyPr>
          <a:lstStyle>
            <a:lvl1pPr marL="0" indent="0" algn="l">
              <a:lnSpc>
                <a:spcPct val="110000"/>
              </a:lnSpc>
              <a:spcBef>
                <a:spcPts val="800"/>
              </a:spcBef>
              <a:buNone/>
              <a:defRPr sz="13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C7616CA0-919D-4A49-9C8A-62FDFB3A5183}" type="datetimeFigureOut">
              <a:rPr lang="en-US" smtClean="0"/>
              <a:t>6/8/2017</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9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7797546" y="6309360"/>
            <a:ext cx="1097280" cy="274320"/>
          </a:xfrm>
        </p:spPr>
        <p:txBody>
          <a:bodyPr/>
          <a:lstStyle>
            <a:lvl1pPr>
              <a:defRPr>
                <a:solidFill>
                  <a:schemeClr val="tx2"/>
                </a:solidFill>
              </a:defRPr>
            </a:lvl1pPr>
          </a:lstStyle>
          <a:p>
            <a:fld id="{867E5644-1E61-4311-A31E-84CB9C7AA8A9}" type="slidenum">
              <a:rPr lang="en-US" smtClean="0"/>
              <a:t>‹#›</a:t>
            </a:fld>
            <a:endParaRPr lang="en-US" dirty="0"/>
          </a:p>
        </p:txBody>
      </p:sp>
    </p:spTree>
    <p:extLst>
      <p:ext uri="{BB962C8B-B14F-4D97-AF65-F5344CB8AC3E}">
        <p14:creationId xmlns:p14="http://schemas.microsoft.com/office/powerpoint/2010/main" val="3397600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176022" y="173736"/>
            <a:ext cx="8791956" cy="6510528"/>
          </a:xfrm>
          <a:prstGeom prst="rect">
            <a:avLst/>
          </a:prstGeom>
          <a:solidFill>
            <a:schemeClr val="tx1"/>
          </a:solidFill>
          <a:ln w="6350" cap="flat" cmpd="sng" algn="ctr">
            <a:solidFill>
              <a:schemeClr val="tx1">
                <a:lumMod val="75000"/>
              </a:schemeClr>
            </a:solidFill>
            <a:prstDash val="solid"/>
          </a:ln>
          <a:effectLst>
            <a:softEdge rad="0"/>
          </a:effectLst>
        </p:spPr>
      </p:sp>
      <p:sp>
        <p:nvSpPr>
          <p:cNvPr id="9" name="Rectangle 8"/>
          <p:cNvSpPr/>
          <p:nvPr/>
        </p:nvSpPr>
        <p:spPr>
          <a:xfrm>
            <a:off x="292608" y="292608"/>
            <a:ext cx="8558784" cy="6272784"/>
          </a:xfrm>
          <a:prstGeom prst="rect">
            <a:avLst/>
          </a:prstGeom>
          <a:solidFill>
            <a:schemeClr val="bg2"/>
          </a:solidFill>
          <a:ln w="6350" cap="sq" cmpd="sng" algn="ctr">
            <a:noFill/>
            <a:prstDash val="solid"/>
            <a:miter lim="800000"/>
          </a:ln>
          <a:effectLst/>
        </p:spPr>
      </p:sp>
      <p:sp>
        <p:nvSpPr>
          <p:cNvPr id="2" name="Title Placeholder 1"/>
          <p:cNvSpPr>
            <a:spLocks noGrp="1"/>
          </p:cNvSpPr>
          <p:nvPr>
            <p:ph type="title"/>
          </p:nvPr>
        </p:nvSpPr>
        <p:spPr>
          <a:xfrm>
            <a:off x="731520" y="642594"/>
            <a:ext cx="7680960" cy="1371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31520" y="2103120"/>
            <a:ext cx="7680960" cy="39319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07338" y="6265818"/>
            <a:ext cx="2057400" cy="274320"/>
          </a:xfrm>
          <a:prstGeom prst="rect">
            <a:avLst/>
          </a:prstGeom>
        </p:spPr>
        <p:txBody>
          <a:bodyPr vert="horz" lIns="91440" tIns="45720" rIns="91440" bIns="45720" rtlCol="0" anchor="b"/>
          <a:lstStyle>
            <a:lvl1pPr algn="l">
              <a:defRPr sz="900">
                <a:solidFill>
                  <a:schemeClr val="tx2"/>
                </a:solidFill>
              </a:defRPr>
            </a:lvl1pPr>
          </a:lstStyle>
          <a:p>
            <a:fld id="{90298CD5-6C1E-4009-B41F-6DF62E31D3BE}" type="datetimeFigureOut">
              <a:rPr lang="en-US" smtClean="0"/>
              <a:pPr/>
              <a:t>6/8/2017</a:t>
            </a:fld>
            <a:endParaRPr lang="en-US" dirty="0"/>
          </a:p>
        </p:txBody>
      </p:sp>
      <p:sp>
        <p:nvSpPr>
          <p:cNvPr id="5" name="Footer Placeholder 4"/>
          <p:cNvSpPr>
            <a:spLocks noGrp="1"/>
          </p:cNvSpPr>
          <p:nvPr>
            <p:ph type="ftr" sz="quarter" idx="3"/>
          </p:nvPr>
        </p:nvSpPr>
        <p:spPr>
          <a:xfrm>
            <a:off x="2596896" y="6265818"/>
            <a:ext cx="3950208" cy="274320"/>
          </a:xfrm>
          <a:prstGeom prst="rect">
            <a:avLst/>
          </a:prstGeom>
        </p:spPr>
        <p:txBody>
          <a:bodyPr vert="horz" lIns="91440" tIns="45720" rIns="91440" bIns="45720" rtlCol="0" anchor="b"/>
          <a:lstStyle>
            <a:lvl1pPr algn="ctr">
              <a:defRPr sz="900">
                <a:solidFill>
                  <a:schemeClr val="tx2"/>
                </a:solidFill>
              </a:defRPr>
            </a:lvl1pPr>
          </a:lstStyle>
          <a:p>
            <a:endParaRPr lang="en-US" dirty="0"/>
          </a:p>
        </p:txBody>
      </p:sp>
      <p:sp>
        <p:nvSpPr>
          <p:cNvPr id="6" name="Slide Number Placeholder 5"/>
          <p:cNvSpPr>
            <a:spLocks noGrp="1"/>
          </p:cNvSpPr>
          <p:nvPr>
            <p:ph type="sldNum" sz="quarter" idx="4"/>
          </p:nvPr>
        </p:nvSpPr>
        <p:spPr>
          <a:xfrm>
            <a:off x="7743555" y="6265818"/>
            <a:ext cx="1097280" cy="274320"/>
          </a:xfrm>
          <a:prstGeom prst="rect">
            <a:avLst/>
          </a:prstGeom>
        </p:spPr>
        <p:txBody>
          <a:bodyPr vert="horz" lIns="91440" tIns="45720" rIns="91440" bIns="45720" rtlCol="0" anchor="b"/>
          <a:lstStyle>
            <a:lvl1pPr algn="r">
              <a:defRPr sz="900">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91869518"/>
      </p:ext>
    </p:extLst>
  </p:cSld>
  <p:clrMap bg1="dk1" tx1="lt1" bg2="dk2" tx2="lt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l" defTabSz="914400" rtl="0" eaLnBrk="1" latinLnBrk="0" hangingPunct="1">
        <a:lnSpc>
          <a:spcPct val="90000"/>
        </a:lnSpc>
        <a:spcBef>
          <a:spcPct val="0"/>
        </a:spcBef>
        <a:buNone/>
        <a:defRPr lang="en-US" sz="4000" kern="1200" cap="none" spc="0" baseline="0" dirty="0">
          <a:solidFill>
            <a:schemeClr val="tx1"/>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anose="020B0604020202020204"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gif"/><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4.gif"/></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emIsFt9gsf8" TargetMode="External"/><Relationship Id="rId5" Type="http://schemas.openxmlformats.org/officeDocument/2006/relationships/image" Target="../media/image35.jp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g"/></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3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3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SVNNJf_28KE?feature=player_detailpage" TargetMode="Externa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www.youtube.com/embed/JSlZjgpF_7g" TargetMode="External"/><Relationship Id="rId4" Type="http://schemas.openxmlformats.org/officeDocument/2006/relationships/image" Target="../media/image54.jpeg"/></Relationships>
</file>

<file path=ppt/slides/_rels/slide3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gif"/></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3471" y="2158584"/>
            <a:ext cx="6991240" cy="2381663"/>
          </a:xfrm>
        </p:spPr>
        <p:txBody>
          <a:bodyPr/>
          <a:lstStyle/>
          <a:p>
            <a:r>
              <a:rPr lang="en-US" dirty="0" smtClean="0"/>
              <a:t>Introduction to Ruminant Digestion</a:t>
            </a:r>
            <a:endParaRPr lang="en-US" dirty="0"/>
          </a:p>
        </p:txBody>
      </p:sp>
      <p:sp>
        <p:nvSpPr>
          <p:cNvPr id="4" name="Subtitle 2"/>
          <p:cNvSpPr txBox="1">
            <a:spLocks noGrp="1"/>
          </p:cNvSpPr>
          <p:nvPr>
            <p:ph type="subTitle" idx="1"/>
          </p:nvPr>
        </p:nvSpPr>
        <p:spPr>
          <a:xfrm>
            <a:off x="1103392" y="4705138"/>
            <a:ext cx="6991240" cy="759035"/>
          </a:xfrm>
          <a:prstGeom prst="rect">
            <a:avLst/>
          </a:prstGeom>
        </p:spPr>
        <p:txBody>
          <a:bodyPr vert="horz" lIns="91440" tIns="45720" rIns="91440" bIns="45720" rtlCol="0" anchor="ctr">
            <a:normAutofit fontScale="40000" lnSpcReduction="20000"/>
          </a:bodyPr>
          <a:lstStyle>
            <a:lvl1pPr marL="0" indent="0" algn="l" defTabSz="914400" rtl="0" eaLnBrk="1" latinLnBrk="0" hangingPunct="1">
              <a:lnSpc>
                <a:spcPct val="100000"/>
              </a:lnSpc>
              <a:spcBef>
                <a:spcPts val="0"/>
              </a:spcBef>
              <a:spcAft>
                <a:spcPts val="200"/>
              </a:spcAft>
              <a:buClr>
                <a:schemeClr val="accent1"/>
              </a:buClr>
              <a:buSzPct val="100000"/>
              <a:buFont typeface="Tw Cen MT" panose="020B0602020104020603" pitchFamily="34" charset="0"/>
              <a:buNone/>
              <a:defRPr sz="1600" kern="1200">
                <a:solidFill>
                  <a:schemeClr val="tx1">
                    <a:lumMod val="95000"/>
                    <a:lumOff val="5000"/>
                  </a:schemeClr>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6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6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600" kern="1200">
                <a:solidFill>
                  <a:schemeClr val="tx1"/>
                </a:solidFill>
                <a:latin typeface="+mn-lt"/>
                <a:ea typeface="+mn-ea"/>
                <a:cs typeface="+mn-cs"/>
              </a:defRPr>
            </a:lvl9pPr>
          </a:lstStyle>
          <a:p>
            <a:pPr algn="ctr"/>
            <a:endParaRPr lang="en-US" dirty="0" smtClean="0">
              <a:solidFill>
                <a:schemeClr val="tx1"/>
              </a:solidFill>
            </a:endParaRPr>
          </a:p>
          <a:p>
            <a:pPr algn="ctr"/>
            <a:r>
              <a:rPr lang="en-US" sz="2200" dirty="0" smtClean="0">
                <a:solidFill>
                  <a:schemeClr val="tx1"/>
                </a:solidFill>
              </a:rPr>
              <a:t>© Partnership for Environmental Education and Rural Health at 	</a:t>
            </a:r>
          </a:p>
          <a:p>
            <a:pPr algn="ctr"/>
            <a:r>
              <a:rPr lang="en-US" sz="2200" dirty="0" smtClean="0">
                <a:solidFill>
                  <a:schemeClr val="tx1"/>
                </a:solidFill>
              </a:rPr>
              <a:t>College of Veterinary Medicine &amp; Biomedical Sciences, Texas A&amp;M University  </a:t>
            </a:r>
          </a:p>
          <a:p>
            <a:pPr algn="ctr"/>
            <a:r>
              <a:rPr lang="en-US" sz="2200" dirty="0" smtClean="0">
                <a:solidFill>
                  <a:schemeClr val="tx1"/>
                </a:solidFill>
              </a:rPr>
              <a:t>Funding support from the National Institutes of Health Office of Research Infrastructure Programs (ORIP)</a:t>
            </a:r>
          </a:p>
          <a:p>
            <a:pPr algn="ctr"/>
            <a:endParaRPr lang="en-US" dirty="0">
              <a:solidFill>
                <a:schemeClr val="tx1"/>
              </a:solidFill>
            </a:endParaRPr>
          </a:p>
        </p:txBody>
      </p:sp>
    </p:spTree>
    <p:extLst>
      <p:ext uri="{BB962C8B-B14F-4D97-AF65-F5344CB8AC3E}">
        <p14:creationId xmlns:p14="http://schemas.microsoft.com/office/powerpoint/2010/main" val="3434568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644" y="421404"/>
            <a:ext cx="7680960" cy="760417"/>
          </a:xfrm>
        </p:spPr>
        <p:txBody>
          <a:bodyPr/>
          <a:lstStyle/>
          <a:p>
            <a:r>
              <a:rPr lang="en-US" dirty="0" smtClean="0"/>
              <a:t>1. Reticulum</a:t>
            </a:r>
            <a:endParaRPr lang="en-US" dirty="0"/>
          </a:p>
        </p:txBody>
      </p:sp>
      <p:sp>
        <p:nvSpPr>
          <p:cNvPr id="3" name="Content Placeholder 2"/>
          <p:cNvSpPr>
            <a:spLocks noGrp="1"/>
          </p:cNvSpPr>
          <p:nvPr>
            <p:ph idx="1"/>
          </p:nvPr>
        </p:nvSpPr>
        <p:spPr>
          <a:xfrm>
            <a:off x="721517" y="1194847"/>
            <a:ext cx="6114763" cy="3739896"/>
          </a:xfrm>
        </p:spPr>
        <p:txBody>
          <a:bodyPr/>
          <a:lstStyle/>
          <a:p>
            <a:r>
              <a:rPr lang="en-US" sz="2000" dirty="0" smtClean="0"/>
              <a:t>Smallest compartment (~5%)</a:t>
            </a:r>
          </a:p>
          <a:p>
            <a:r>
              <a:rPr lang="en-US" sz="2000" dirty="0" smtClean="0"/>
              <a:t>Not completely separated from the rumen</a:t>
            </a:r>
          </a:p>
          <a:p>
            <a:r>
              <a:rPr lang="en-US" sz="2000" dirty="0" smtClean="0"/>
              <a:t>Site for </a:t>
            </a:r>
            <a:r>
              <a:rPr lang="en-US" sz="2000" u="sng" dirty="0" smtClean="0"/>
              <a:t>hardware disease</a:t>
            </a:r>
            <a:r>
              <a:rPr lang="en-US" sz="2000" dirty="0" smtClean="0"/>
              <a:t>, dense or heavy objects sink here and can get stuck</a:t>
            </a:r>
          </a:p>
          <a:p>
            <a:pPr lvl="1"/>
            <a:r>
              <a:rPr lang="en-US" sz="1800" dirty="0" smtClean="0"/>
              <a:t>Many cattle have a magnet in their reticulum to collect any metal that is ingested</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735" t="4399" r="4300" b="4098"/>
          <a:stretch/>
        </p:blipFill>
        <p:spPr>
          <a:xfrm>
            <a:off x="374903" y="3349284"/>
            <a:ext cx="3654172" cy="3159091"/>
          </a:xfrm>
          <a:prstGeom prst="rect">
            <a:avLst/>
          </a:prstGeom>
        </p:spPr>
      </p:pic>
      <p:sp>
        <p:nvSpPr>
          <p:cNvPr id="6" name="Rectangle 5"/>
          <p:cNvSpPr/>
          <p:nvPr/>
        </p:nvSpPr>
        <p:spPr>
          <a:xfrm>
            <a:off x="374903" y="3349284"/>
            <a:ext cx="2035787" cy="260440"/>
          </a:xfrm>
          <a:prstGeom prst="rect">
            <a:avLst/>
          </a:prstGeom>
          <a:solidFill>
            <a:srgbClr val="65911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Reticulum </a:t>
            </a:r>
            <a:r>
              <a:rPr lang="en-US" dirty="0" smtClean="0"/>
              <a:t>lining</a:t>
            </a:r>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9826" y="3088701"/>
            <a:ext cx="3369134" cy="3419673"/>
          </a:xfrm>
          <a:prstGeom prst="rect">
            <a:avLst/>
          </a:prstGeom>
        </p:spPr>
      </p:pic>
      <p:sp>
        <p:nvSpPr>
          <p:cNvPr id="11" name="Rectangle 10"/>
          <p:cNvSpPr/>
          <p:nvPr/>
        </p:nvSpPr>
        <p:spPr>
          <a:xfrm>
            <a:off x="5048356" y="539201"/>
            <a:ext cx="3177707" cy="677420"/>
          </a:xfrm>
          <a:prstGeom prst="rect">
            <a:avLst/>
          </a:prstGeom>
          <a:solidFill>
            <a:srgbClr val="65911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reticulum is </a:t>
            </a:r>
            <a:r>
              <a:rPr lang="en-US" dirty="0" smtClean="0"/>
              <a:t>a pouch </a:t>
            </a:r>
            <a:r>
              <a:rPr lang="en-US" smtClean="0"/>
              <a:t>on the anterior </a:t>
            </a:r>
            <a:r>
              <a:rPr lang="en-US" dirty="0" smtClean="0"/>
              <a:t>the rumen</a:t>
            </a:r>
            <a:endParaRPr lang="en-US" dirty="0"/>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7220" t="10512" r="4851"/>
          <a:stretch/>
        </p:blipFill>
        <p:spPr>
          <a:xfrm>
            <a:off x="4054664" y="4806417"/>
            <a:ext cx="2231836" cy="1710470"/>
          </a:xfrm>
          <a:prstGeom prst="rect">
            <a:avLst/>
          </a:prstGeom>
        </p:spPr>
      </p:pic>
      <p:sp>
        <p:nvSpPr>
          <p:cNvPr id="12" name="Rectangle 11"/>
          <p:cNvSpPr/>
          <p:nvPr/>
        </p:nvSpPr>
        <p:spPr>
          <a:xfrm>
            <a:off x="5704768" y="6115106"/>
            <a:ext cx="1218137" cy="393268"/>
          </a:xfrm>
          <a:prstGeom prst="rect">
            <a:avLst/>
          </a:prstGeom>
          <a:solidFill>
            <a:srgbClr val="65911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Magnet</a:t>
            </a:r>
          </a:p>
        </p:txBody>
      </p:sp>
      <p:sp>
        <p:nvSpPr>
          <p:cNvPr id="5" name="Rectangle 4"/>
          <p:cNvSpPr/>
          <p:nvPr/>
        </p:nvSpPr>
        <p:spPr>
          <a:xfrm>
            <a:off x="2757304" y="3609724"/>
            <a:ext cx="2200379" cy="623559"/>
          </a:xfrm>
          <a:prstGeom prst="rect">
            <a:avLst/>
          </a:prstGeom>
          <a:solidFill>
            <a:srgbClr val="65911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Reticulum lining is honeycomb-like</a:t>
            </a: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6280" y="1423157"/>
            <a:ext cx="1526324" cy="1595945"/>
          </a:xfrm>
          <a:prstGeom prst="rect">
            <a:avLst/>
          </a:prstGeom>
        </p:spPr>
      </p:pic>
    </p:spTree>
    <p:extLst>
      <p:ext uri="{BB962C8B-B14F-4D97-AF65-F5344CB8AC3E}">
        <p14:creationId xmlns:p14="http://schemas.microsoft.com/office/powerpoint/2010/main" val="310416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642594"/>
            <a:ext cx="7680960" cy="854736"/>
          </a:xfrm>
        </p:spPr>
        <p:txBody>
          <a:bodyPr/>
          <a:lstStyle/>
          <a:p>
            <a:r>
              <a:rPr lang="en-US" dirty="0" smtClean="0"/>
              <a:t>Think about it! (Reticulum)</a:t>
            </a:r>
            <a:endParaRPr lang="en-US" dirty="0"/>
          </a:p>
        </p:txBody>
      </p:sp>
      <p:sp>
        <p:nvSpPr>
          <p:cNvPr id="3" name="Content Placeholder 2"/>
          <p:cNvSpPr>
            <a:spLocks noGrp="1"/>
          </p:cNvSpPr>
          <p:nvPr>
            <p:ph idx="1"/>
          </p:nvPr>
        </p:nvSpPr>
        <p:spPr>
          <a:xfrm>
            <a:off x="800101" y="1383030"/>
            <a:ext cx="4844561" cy="4816120"/>
          </a:xfrm>
        </p:spPr>
        <p:txBody>
          <a:bodyPr>
            <a:noAutofit/>
          </a:bodyPr>
          <a:lstStyle/>
          <a:p>
            <a:r>
              <a:rPr lang="en-US" dirty="0"/>
              <a:t>What does the lining of the reticulum look like in ruminant animals?</a:t>
            </a:r>
          </a:p>
          <a:p>
            <a:pPr marL="0" indent="0">
              <a:buNone/>
            </a:pPr>
            <a:r>
              <a:rPr lang="en-US" dirty="0">
                <a:solidFill>
                  <a:schemeClr val="accent2"/>
                </a:solidFill>
              </a:rPr>
              <a:t>ANSWER:  like honey-comb</a:t>
            </a:r>
          </a:p>
          <a:p>
            <a:r>
              <a:rPr lang="en-US" dirty="0"/>
              <a:t>What is hardware disease in cattle?</a:t>
            </a:r>
          </a:p>
          <a:p>
            <a:pPr marL="0" indent="0">
              <a:buNone/>
            </a:pPr>
            <a:r>
              <a:rPr lang="en-US" dirty="0">
                <a:solidFill>
                  <a:schemeClr val="accent2"/>
                </a:solidFill>
              </a:rPr>
              <a:t>ANSWER: when cattle eat dense or metal objects, they can settle in the reticulum and cause irritation or even piercing of the lining</a:t>
            </a:r>
          </a:p>
          <a:p>
            <a:r>
              <a:rPr lang="en-US" dirty="0"/>
              <a:t>How do we prevent hardware disease?</a:t>
            </a:r>
          </a:p>
          <a:p>
            <a:pPr marL="0" indent="0">
              <a:buNone/>
            </a:pPr>
            <a:r>
              <a:rPr lang="en-US" dirty="0">
                <a:solidFill>
                  <a:schemeClr val="accent2"/>
                </a:solidFill>
              </a:rPr>
              <a:t>ANSWER: by placing a magnet in the cows reticulum</a:t>
            </a:r>
          </a:p>
          <a:p>
            <a:r>
              <a:rPr lang="en-US" dirty="0"/>
              <a:t>About what percentage of a cows stomach is the reticulum?</a:t>
            </a:r>
          </a:p>
          <a:p>
            <a:pPr marL="0" indent="0">
              <a:buNone/>
            </a:pPr>
            <a:r>
              <a:rPr lang="en-US" dirty="0">
                <a:solidFill>
                  <a:schemeClr val="accent2"/>
                </a:solidFill>
              </a:rPr>
              <a:t>ANSWER: about 5%, it is the smallest compartment</a:t>
            </a:r>
          </a:p>
          <a:p>
            <a:endParaRPr lang="en-US" dirty="0" smtClean="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3243" y="2169554"/>
            <a:ext cx="2889504" cy="3243072"/>
          </a:xfrm>
          <a:prstGeom prst="rect">
            <a:avLst/>
          </a:prstGeom>
        </p:spPr>
      </p:pic>
    </p:spTree>
    <p:extLst>
      <p:ext uri="{BB962C8B-B14F-4D97-AF65-F5344CB8AC3E}">
        <p14:creationId xmlns:p14="http://schemas.microsoft.com/office/powerpoint/2010/main" val="412490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393" y="382819"/>
            <a:ext cx="7680960" cy="685800"/>
          </a:xfrm>
        </p:spPr>
        <p:txBody>
          <a:bodyPr/>
          <a:lstStyle/>
          <a:p>
            <a:r>
              <a:rPr lang="en-US" dirty="0" smtClean="0"/>
              <a:t>Rumen</a:t>
            </a:r>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393" y="1068619"/>
            <a:ext cx="7897091" cy="5393902"/>
          </a:xfrm>
          <a:prstGeom prst="rect">
            <a:avLst/>
          </a:prstGeom>
        </p:spPr>
      </p:pic>
      <p:sp>
        <p:nvSpPr>
          <p:cNvPr id="5" name="Oval 4"/>
          <p:cNvSpPr/>
          <p:nvPr/>
        </p:nvSpPr>
        <p:spPr>
          <a:xfrm>
            <a:off x="2558242" y="2092969"/>
            <a:ext cx="2994660" cy="20966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03687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2005" r="5152" b="6807"/>
          <a:stretch/>
        </p:blipFill>
        <p:spPr>
          <a:xfrm rot="16200000">
            <a:off x="1638101" y="2748637"/>
            <a:ext cx="2459022" cy="503755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4951" y="4037903"/>
            <a:ext cx="3278696" cy="2459022"/>
          </a:xfrm>
          <a:prstGeom prst="rect">
            <a:avLst/>
          </a:prstGeom>
        </p:spPr>
      </p:pic>
      <p:sp>
        <p:nvSpPr>
          <p:cNvPr id="14" name="Oval 13"/>
          <p:cNvSpPr/>
          <p:nvPr/>
        </p:nvSpPr>
        <p:spPr>
          <a:xfrm>
            <a:off x="5779983" y="4303008"/>
            <a:ext cx="2415140" cy="20932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731520" y="477921"/>
            <a:ext cx="7680960" cy="634136"/>
          </a:xfrm>
        </p:spPr>
        <p:txBody>
          <a:bodyPr>
            <a:normAutofit fontScale="90000"/>
          </a:bodyPr>
          <a:lstStyle/>
          <a:p>
            <a:r>
              <a:rPr lang="en-US" dirty="0"/>
              <a:t>2</a:t>
            </a:r>
            <a:r>
              <a:rPr lang="en-US" dirty="0" smtClean="0"/>
              <a:t>. Rumen</a:t>
            </a:r>
            <a:endParaRPr lang="en-US" dirty="0"/>
          </a:p>
        </p:txBody>
      </p:sp>
      <p:sp>
        <p:nvSpPr>
          <p:cNvPr id="3" name="Content Placeholder 2"/>
          <p:cNvSpPr>
            <a:spLocks noGrp="1"/>
          </p:cNvSpPr>
          <p:nvPr>
            <p:ph idx="1"/>
          </p:nvPr>
        </p:nvSpPr>
        <p:spPr>
          <a:xfrm>
            <a:off x="731520" y="1191011"/>
            <a:ext cx="4742110" cy="3931920"/>
          </a:xfrm>
        </p:spPr>
        <p:txBody>
          <a:bodyPr>
            <a:normAutofit/>
          </a:bodyPr>
          <a:lstStyle/>
          <a:p>
            <a:r>
              <a:rPr lang="en-US" sz="2000" dirty="0" smtClean="0"/>
              <a:t>Largest compartment (~80%)</a:t>
            </a:r>
          </a:p>
          <a:p>
            <a:r>
              <a:rPr lang="en-US" sz="2000" dirty="0" smtClean="0"/>
              <a:t>Located on the left side of the animal</a:t>
            </a:r>
          </a:p>
          <a:p>
            <a:r>
              <a:rPr lang="en-US" sz="2000" dirty="0" smtClean="0"/>
              <a:t>Can hold up to 25 gallons in a cow!</a:t>
            </a:r>
          </a:p>
          <a:p>
            <a:r>
              <a:rPr lang="en-US" sz="2000" dirty="0" smtClean="0"/>
              <a:t>Does </a:t>
            </a:r>
            <a:r>
              <a:rPr lang="en-US" sz="2000" u="sng" dirty="0" smtClean="0"/>
              <a:t>NOT</a:t>
            </a:r>
            <a:r>
              <a:rPr lang="en-US" sz="2000" dirty="0" smtClean="0"/>
              <a:t> secrete enzymes, </a:t>
            </a:r>
            <a:r>
              <a:rPr lang="en-US" sz="2000" u="sng" dirty="0" smtClean="0"/>
              <a:t>fermentation</a:t>
            </a:r>
            <a:r>
              <a:rPr lang="en-US" sz="2000" dirty="0" smtClean="0"/>
              <a:t> occurs</a:t>
            </a:r>
          </a:p>
          <a:p>
            <a:pPr lvl="1"/>
            <a:r>
              <a:rPr lang="en-US" sz="1800" dirty="0" smtClean="0"/>
              <a:t>Fermentation = microbes present!</a:t>
            </a:r>
            <a:endParaRPr lang="en-US" sz="1800" dirty="0"/>
          </a:p>
        </p:txBody>
      </p:sp>
      <p:sp>
        <p:nvSpPr>
          <p:cNvPr id="6" name="Rectangle 5"/>
          <p:cNvSpPr/>
          <p:nvPr/>
        </p:nvSpPr>
        <p:spPr>
          <a:xfrm>
            <a:off x="348835" y="4037901"/>
            <a:ext cx="1956827" cy="319066"/>
          </a:xfrm>
          <a:prstGeom prst="rect">
            <a:avLst/>
          </a:prstGeom>
          <a:solidFill>
            <a:srgbClr val="65911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Rumen lining</a:t>
            </a:r>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b="16195"/>
          <a:stretch/>
        </p:blipFill>
        <p:spPr>
          <a:xfrm>
            <a:off x="5473630" y="1882042"/>
            <a:ext cx="3305275" cy="2077492"/>
          </a:xfrm>
          <a:prstGeom prst="rect">
            <a:avLst/>
          </a:prstGeom>
        </p:spPr>
      </p:pic>
      <p:sp>
        <p:nvSpPr>
          <p:cNvPr id="10" name="Rectangle 9"/>
          <p:cNvSpPr/>
          <p:nvPr/>
        </p:nvSpPr>
        <p:spPr>
          <a:xfrm>
            <a:off x="3479770" y="5448798"/>
            <a:ext cx="2601364" cy="1012818"/>
          </a:xfrm>
          <a:prstGeom prst="rect">
            <a:avLst/>
          </a:prstGeom>
          <a:solidFill>
            <a:srgbClr val="65911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Rumen lining has </a:t>
            </a:r>
            <a:r>
              <a:rPr lang="en-US" u="sng" dirty="0"/>
              <a:t>papillae:</a:t>
            </a:r>
            <a:r>
              <a:rPr lang="en-US" dirty="0"/>
              <a:t> small, rounded projections</a:t>
            </a:r>
            <a:endParaRPr lang="en-US" u="sng" dirty="0"/>
          </a:p>
        </p:txBody>
      </p:sp>
      <p:cxnSp>
        <p:nvCxnSpPr>
          <p:cNvPr id="12" name="Straight Arrow Connector 11"/>
          <p:cNvCxnSpPr>
            <a:stCxn id="10" idx="1"/>
          </p:cNvCxnSpPr>
          <p:nvPr/>
        </p:nvCxnSpPr>
        <p:spPr>
          <a:xfrm flipH="1" flipV="1">
            <a:off x="2658118" y="5378179"/>
            <a:ext cx="821652" cy="5770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942446" y="590609"/>
            <a:ext cx="2490312" cy="730909"/>
          </a:xfrm>
          <a:prstGeom prst="rect">
            <a:avLst/>
          </a:prstGeom>
          <a:solidFill>
            <a:srgbClr val="65911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Rumens Job: store and ferment food</a:t>
            </a:r>
          </a:p>
        </p:txBody>
      </p:sp>
    </p:spTree>
    <p:extLst>
      <p:ext uri="{BB962C8B-B14F-4D97-AF65-F5344CB8AC3E}">
        <p14:creationId xmlns:p14="http://schemas.microsoft.com/office/powerpoint/2010/main" val="56969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642594"/>
            <a:ext cx="7680960" cy="857594"/>
          </a:xfrm>
        </p:spPr>
        <p:txBody>
          <a:bodyPr/>
          <a:lstStyle/>
          <a:p>
            <a:r>
              <a:rPr lang="en-US" dirty="0" smtClean="0"/>
              <a:t>Rumen (Microscopic!)</a:t>
            </a:r>
            <a:endParaRPr lang="en-US" dirty="0"/>
          </a:p>
        </p:txBody>
      </p:sp>
      <p:pic>
        <p:nvPicPr>
          <p:cNvPr id="4" name="Content Placeholder 3"/>
          <p:cNvPicPr>
            <a:picLocks noGrp="1" noChangeAspect="1"/>
          </p:cNvPicPr>
          <p:nvPr>
            <p:ph idx="1"/>
          </p:nvPr>
        </p:nvPicPr>
        <p:blipFill>
          <a:blip r:embed="rId3"/>
          <a:stretch>
            <a:fillRect/>
          </a:stretch>
        </p:blipFill>
        <p:spPr>
          <a:xfrm>
            <a:off x="731520" y="1500188"/>
            <a:ext cx="7950792" cy="4257675"/>
          </a:xfrm>
          <a:prstGeom prst="rect">
            <a:avLst/>
          </a:prstGeom>
        </p:spPr>
      </p:pic>
      <p:sp>
        <p:nvSpPr>
          <p:cNvPr id="6" name="Rectangle 5"/>
          <p:cNvSpPr/>
          <p:nvPr/>
        </p:nvSpPr>
        <p:spPr>
          <a:xfrm>
            <a:off x="731520" y="5929313"/>
            <a:ext cx="7680960" cy="500062"/>
          </a:xfrm>
          <a:prstGeom prst="rect">
            <a:avLst/>
          </a:prstGeom>
          <a:solidFill>
            <a:srgbClr val="65911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Do you see all of the papillae in this microscopic section of rumen?</a:t>
            </a:r>
            <a:endParaRPr lang="en-US" u="sng" dirty="0"/>
          </a:p>
        </p:txBody>
      </p:sp>
      <p:sp>
        <p:nvSpPr>
          <p:cNvPr id="9" name="Oval 8"/>
          <p:cNvSpPr/>
          <p:nvPr/>
        </p:nvSpPr>
        <p:spPr>
          <a:xfrm>
            <a:off x="6686550" y="4321810"/>
            <a:ext cx="1483042" cy="5502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Oval 12"/>
          <p:cNvSpPr/>
          <p:nvPr/>
        </p:nvSpPr>
        <p:spPr>
          <a:xfrm>
            <a:off x="7758113" y="1928986"/>
            <a:ext cx="924199" cy="12423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p:cNvSpPr/>
          <p:nvPr/>
        </p:nvSpPr>
        <p:spPr>
          <a:xfrm>
            <a:off x="5033962" y="5207636"/>
            <a:ext cx="1483042" cy="5502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14"/>
          <p:cNvSpPr/>
          <p:nvPr/>
        </p:nvSpPr>
        <p:spPr>
          <a:xfrm>
            <a:off x="1793358" y="4207745"/>
            <a:ext cx="1089383" cy="15501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p:cNvSpPr/>
          <p:nvPr/>
        </p:nvSpPr>
        <p:spPr>
          <a:xfrm>
            <a:off x="3022996" y="4872037"/>
            <a:ext cx="935355" cy="5502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58065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4398" t="5532" r="24772" b="30923"/>
          <a:stretch/>
        </p:blipFill>
        <p:spPr>
          <a:xfrm>
            <a:off x="5757864" y="3686776"/>
            <a:ext cx="2978476" cy="2792642"/>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16195"/>
          <a:stretch/>
        </p:blipFill>
        <p:spPr>
          <a:xfrm>
            <a:off x="448326" y="4627815"/>
            <a:ext cx="2945885" cy="1851602"/>
          </a:xfrm>
          <a:prstGeom prst="rect">
            <a:avLst/>
          </a:prstGeom>
        </p:spPr>
      </p:pic>
      <p:sp>
        <p:nvSpPr>
          <p:cNvPr id="2" name="Title 1"/>
          <p:cNvSpPr>
            <a:spLocks noGrp="1"/>
          </p:cNvSpPr>
          <p:nvPr>
            <p:ph type="title"/>
          </p:nvPr>
        </p:nvSpPr>
        <p:spPr>
          <a:xfrm>
            <a:off x="731520" y="503198"/>
            <a:ext cx="8004819" cy="614706"/>
          </a:xfrm>
        </p:spPr>
        <p:txBody>
          <a:bodyPr>
            <a:normAutofit fontScale="90000"/>
          </a:bodyPr>
          <a:lstStyle/>
          <a:p>
            <a:r>
              <a:rPr lang="en-US" dirty="0" smtClean="0"/>
              <a:t>Layers of nutrients in the rumen</a:t>
            </a:r>
            <a:endParaRPr lang="en-US" dirty="0"/>
          </a:p>
        </p:txBody>
      </p:sp>
      <p:sp>
        <p:nvSpPr>
          <p:cNvPr id="3" name="Content Placeholder 2"/>
          <p:cNvSpPr>
            <a:spLocks noGrp="1"/>
          </p:cNvSpPr>
          <p:nvPr>
            <p:ph idx="1"/>
          </p:nvPr>
        </p:nvSpPr>
        <p:spPr>
          <a:xfrm>
            <a:off x="800100" y="1040139"/>
            <a:ext cx="4350110" cy="3739896"/>
          </a:xfrm>
        </p:spPr>
        <p:txBody>
          <a:bodyPr/>
          <a:lstStyle/>
          <a:p>
            <a:r>
              <a:rPr lang="en-US" dirty="0" smtClean="0"/>
              <a:t>There </a:t>
            </a:r>
            <a:r>
              <a:rPr lang="en-US" smtClean="0"/>
              <a:t>are </a:t>
            </a:r>
            <a:r>
              <a:rPr lang="en-US" u="sng" smtClean="0"/>
              <a:t>three </a:t>
            </a:r>
            <a:r>
              <a:rPr lang="en-US" u="sng" dirty="0" smtClean="0"/>
              <a:t>layers </a:t>
            </a:r>
            <a:r>
              <a:rPr lang="en-US" dirty="0" smtClean="0"/>
              <a:t>of nutrients in the rumen:</a:t>
            </a:r>
          </a:p>
          <a:p>
            <a:pPr marL="462915" lvl="1" indent="-257175">
              <a:buFont typeface="+mj-lt"/>
              <a:buAutoNum type="arabicPeriod"/>
            </a:pPr>
            <a:r>
              <a:rPr lang="en-US" b="1" dirty="0"/>
              <a:t>Gas </a:t>
            </a:r>
            <a:r>
              <a:rPr lang="en-US" b="1" dirty="0" smtClean="0"/>
              <a:t>phase: </a:t>
            </a:r>
            <a:r>
              <a:rPr lang="en-US" dirty="0" smtClean="0"/>
              <a:t>top layer</a:t>
            </a:r>
            <a:endParaRPr lang="en-US" dirty="0"/>
          </a:p>
          <a:p>
            <a:pPr lvl="2"/>
            <a:r>
              <a:rPr lang="en-US" dirty="0"/>
              <a:t>If this gas cant be released, then </a:t>
            </a:r>
            <a:r>
              <a:rPr lang="en-US" u="sng" dirty="0"/>
              <a:t>bloat</a:t>
            </a:r>
            <a:r>
              <a:rPr lang="en-US" dirty="0"/>
              <a:t> results</a:t>
            </a:r>
          </a:p>
          <a:p>
            <a:pPr marL="462915" lvl="1" indent="-257175">
              <a:buFont typeface="+mj-lt"/>
              <a:buAutoNum type="arabicPeriod"/>
            </a:pPr>
            <a:r>
              <a:rPr lang="en-US" b="1" dirty="0" smtClean="0"/>
              <a:t>Fiber mat: </a:t>
            </a:r>
            <a:r>
              <a:rPr lang="en-US" dirty="0" smtClean="0"/>
              <a:t>roughage that floats on top of the liquid layer, middle layer</a:t>
            </a:r>
          </a:p>
          <a:p>
            <a:pPr lvl="2"/>
            <a:r>
              <a:rPr lang="en-US" dirty="0" smtClean="0"/>
              <a:t>Some microbes live here and help digest food</a:t>
            </a:r>
          </a:p>
          <a:p>
            <a:pPr lvl="2"/>
            <a:r>
              <a:rPr lang="en-US" dirty="0" smtClean="0"/>
              <a:t>Itches the wall of the rumen, causing the cow to ruminate (regurgitate cud)</a:t>
            </a:r>
          </a:p>
          <a:p>
            <a:pPr marL="462915" lvl="1" indent="-257175">
              <a:buFont typeface="+mj-lt"/>
              <a:buAutoNum type="arabicPeriod"/>
            </a:pPr>
            <a:r>
              <a:rPr lang="en-US" b="1" dirty="0" smtClean="0"/>
              <a:t>Liquid phase: </a:t>
            </a:r>
            <a:r>
              <a:rPr lang="en-US" dirty="0" smtClean="0"/>
              <a:t>bottom layer</a:t>
            </a:r>
          </a:p>
          <a:p>
            <a:pPr lvl="2"/>
            <a:r>
              <a:rPr lang="en-US" dirty="0" smtClean="0"/>
              <a:t>Where most of the microbes live</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9474" y="1117904"/>
            <a:ext cx="3586129" cy="2438567"/>
          </a:xfrm>
          <a:prstGeom prst="rect">
            <a:avLst/>
          </a:prstGeom>
          <a:ln w="38100">
            <a:solidFill>
              <a:schemeClr val="accent2"/>
            </a:solidFill>
          </a:ln>
        </p:spPr>
      </p:pic>
      <p:cxnSp>
        <p:nvCxnSpPr>
          <p:cNvPr id="8" name="Straight Arrow Connector 7"/>
          <p:cNvCxnSpPr/>
          <p:nvPr/>
        </p:nvCxnSpPr>
        <p:spPr>
          <a:xfrm flipV="1">
            <a:off x="6143626" y="4627814"/>
            <a:ext cx="242887" cy="9007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923266" y="5483289"/>
            <a:ext cx="3220360" cy="923330"/>
          </a:xfrm>
          <a:prstGeom prst="rect">
            <a:avLst/>
          </a:prstGeom>
          <a:solidFill>
            <a:srgbClr val="659111"/>
          </a:solidFill>
          <a:ln w="12700">
            <a:solidFill>
              <a:schemeClr val="tx1"/>
            </a:solidFill>
          </a:ln>
        </p:spPr>
        <p:txBody>
          <a:bodyPr wrap="square" rtlCol="0">
            <a:spAutoFit/>
          </a:bodyPr>
          <a:lstStyle/>
          <a:p>
            <a:r>
              <a:rPr lang="en-US" sz="1350" u="sng" dirty="0"/>
              <a:t>Bloat:</a:t>
            </a:r>
            <a:r>
              <a:rPr lang="en-US" sz="1350" dirty="0"/>
              <a:t> when the gas produced during fermentation is blocked from leaving the animal, producing a buildup of gas in the rumen</a:t>
            </a:r>
          </a:p>
        </p:txBody>
      </p:sp>
    </p:spTree>
    <p:extLst>
      <p:ext uri="{BB962C8B-B14F-4D97-AF65-F5344CB8AC3E}">
        <p14:creationId xmlns:p14="http://schemas.microsoft.com/office/powerpoint/2010/main" val="104369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142" y="515390"/>
            <a:ext cx="8013469" cy="720693"/>
          </a:xfrm>
        </p:spPr>
        <p:txBody>
          <a:bodyPr/>
          <a:lstStyle/>
          <a:p>
            <a:r>
              <a:rPr lang="en-US" dirty="0" smtClean="0"/>
              <a:t>Layers of nutrients in the rumen</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5202" y="1236083"/>
            <a:ext cx="6996413" cy="5247310"/>
          </a:xfrm>
          <a:prstGeom prst="rect">
            <a:avLst/>
          </a:prstGeom>
        </p:spPr>
      </p:pic>
      <p:sp>
        <p:nvSpPr>
          <p:cNvPr id="10" name="Rectangle 9"/>
          <p:cNvSpPr/>
          <p:nvPr/>
        </p:nvSpPr>
        <p:spPr>
          <a:xfrm>
            <a:off x="394402" y="2716822"/>
            <a:ext cx="1242060" cy="461597"/>
          </a:xfrm>
          <a:prstGeom prst="rect">
            <a:avLst/>
          </a:pr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Gas Layer</a:t>
            </a:r>
          </a:p>
        </p:txBody>
      </p:sp>
      <p:sp>
        <p:nvSpPr>
          <p:cNvPr id="11" name="Rectangle 10"/>
          <p:cNvSpPr/>
          <p:nvPr/>
        </p:nvSpPr>
        <p:spPr>
          <a:xfrm>
            <a:off x="394402" y="3393105"/>
            <a:ext cx="1242060" cy="461597"/>
          </a:xfrm>
          <a:prstGeom prst="rect">
            <a:avLst/>
          </a:prstGeom>
          <a:solidFill>
            <a:srgbClr val="D09E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Fiber Mat</a:t>
            </a:r>
          </a:p>
        </p:txBody>
      </p:sp>
      <p:sp>
        <p:nvSpPr>
          <p:cNvPr id="12" name="Rectangle 11"/>
          <p:cNvSpPr/>
          <p:nvPr/>
        </p:nvSpPr>
        <p:spPr>
          <a:xfrm>
            <a:off x="394402" y="4069388"/>
            <a:ext cx="1242060" cy="461597"/>
          </a:xfrm>
          <a:prstGeom prst="rect">
            <a:avLst/>
          </a:pr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Liquid Layer</a:t>
            </a:r>
          </a:p>
        </p:txBody>
      </p:sp>
      <p:sp>
        <p:nvSpPr>
          <p:cNvPr id="3" name="Freeform 2"/>
          <p:cNvSpPr/>
          <p:nvPr/>
        </p:nvSpPr>
        <p:spPr>
          <a:xfrm>
            <a:off x="1943100" y="3643313"/>
            <a:ext cx="6057900" cy="2357437"/>
          </a:xfrm>
          <a:custGeom>
            <a:avLst/>
            <a:gdLst>
              <a:gd name="connsiteX0" fmla="*/ 0 w 6057900"/>
              <a:gd name="connsiteY0" fmla="*/ 0 h 2357437"/>
              <a:gd name="connsiteX1" fmla="*/ 5457825 w 6057900"/>
              <a:gd name="connsiteY1" fmla="*/ 14287 h 2357437"/>
              <a:gd name="connsiteX2" fmla="*/ 5757863 w 6057900"/>
              <a:gd name="connsiteY2" fmla="*/ 342900 h 2357437"/>
              <a:gd name="connsiteX3" fmla="*/ 5986463 w 6057900"/>
              <a:gd name="connsiteY3" fmla="*/ 671512 h 2357437"/>
              <a:gd name="connsiteX4" fmla="*/ 6057900 w 6057900"/>
              <a:gd name="connsiteY4" fmla="*/ 985837 h 2357437"/>
              <a:gd name="connsiteX5" fmla="*/ 5072063 w 6057900"/>
              <a:gd name="connsiteY5" fmla="*/ 1528762 h 2357437"/>
              <a:gd name="connsiteX6" fmla="*/ 3543300 w 6057900"/>
              <a:gd name="connsiteY6" fmla="*/ 2214562 h 2357437"/>
              <a:gd name="connsiteX7" fmla="*/ 2900363 w 6057900"/>
              <a:gd name="connsiteY7" fmla="*/ 2357437 h 2357437"/>
              <a:gd name="connsiteX8" fmla="*/ 2243138 w 6057900"/>
              <a:gd name="connsiteY8" fmla="*/ 2228850 h 2357437"/>
              <a:gd name="connsiteX9" fmla="*/ 1671638 w 6057900"/>
              <a:gd name="connsiteY9" fmla="*/ 1928812 h 2357437"/>
              <a:gd name="connsiteX10" fmla="*/ 1300163 w 6057900"/>
              <a:gd name="connsiteY10" fmla="*/ 1614487 h 2357437"/>
              <a:gd name="connsiteX11" fmla="*/ 1128713 w 6057900"/>
              <a:gd name="connsiteY11" fmla="*/ 1500187 h 2357437"/>
              <a:gd name="connsiteX12" fmla="*/ 671513 w 6057900"/>
              <a:gd name="connsiteY12" fmla="*/ 1357312 h 2357437"/>
              <a:gd name="connsiteX13" fmla="*/ 271463 w 6057900"/>
              <a:gd name="connsiteY13" fmla="*/ 1157287 h 2357437"/>
              <a:gd name="connsiteX14" fmla="*/ 85725 w 6057900"/>
              <a:gd name="connsiteY14" fmla="*/ 871537 h 2357437"/>
              <a:gd name="connsiteX15" fmla="*/ 28575 w 6057900"/>
              <a:gd name="connsiteY15" fmla="*/ 657225 h 2357437"/>
              <a:gd name="connsiteX16" fmla="*/ 57150 w 6057900"/>
              <a:gd name="connsiteY16" fmla="*/ 428625 h 2357437"/>
              <a:gd name="connsiteX17" fmla="*/ 128588 w 6057900"/>
              <a:gd name="connsiteY17" fmla="*/ 271462 h 2357437"/>
              <a:gd name="connsiteX18" fmla="*/ 242888 w 6057900"/>
              <a:gd name="connsiteY18" fmla="*/ 157162 h 2357437"/>
              <a:gd name="connsiteX19" fmla="*/ 0 w 6057900"/>
              <a:gd name="connsiteY19" fmla="*/ 0 h 235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57900" h="2357437">
                <a:moveTo>
                  <a:pt x="0" y="0"/>
                </a:moveTo>
                <a:lnTo>
                  <a:pt x="5457825" y="14287"/>
                </a:lnTo>
                <a:lnTo>
                  <a:pt x="5757863" y="342900"/>
                </a:lnTo>
                <a:lnTo>
                  <a:pt x="5986463" y="671512"/>
                </a:lnTo>
                <a:lnTo>
                  <a:pt x="6057900" y="985837"/>
                </a:lnTo>
                <a:lnTo>
                  <a:pt x="5072063" y="1528762"/>
                </a:lnTo>
                <a:lnTo>
                  <a:pt x="3543300" y="2214562"/>
                </a:lnTo>
                <a:lnTo>
                  <a:pt x="2900363" y="2357437"/>
                </a:lnTo>
                <a:lnTo>
                  <a:pt x="2243138" y="2228850"/>
                </a:lnTo>
                <a:lnTo>
                  <a:pt x="1671638" y="1928812"/>
                </a:lnTo>
                <a:lnTo>
                  <a:pt x="1300163" y="1614487"/>
                </a:lnTo>
                <a:lnTo>
                  <a:pt x="1128713" y="1500187"/>
                </a:lnTo>
                <a:lnTo>
                  <a:pt x="671513" y="1357312"/>
                </a:lnTo>
                <a:lnTo>
                  <a:pt x="271463" y="1157287"/>
                </a:lnTo>
                <a:lnTo>
                  <a:pt x="85725" y="871537"/>
                </a:lnTo>
                <a:lnTo>
                  <a:pt x="28575" y="657225"/>
                </a:lnTo>
                <a:lnTo>
                  <a:pt x="57150" y="428625"/>
                </a:lnTo>
                <a:lnTo>
                  <a:pt x="128588" y="271462"/>
                </a:lnTo>
                <a:lnTo>
                  <a:pt x="242888" y="157162"/>
                </a:lnTo>
                <a:lnTo>
                  <a:pt x="0" y="0"/>
                </a:lnTo>
                <a:close/>
              </a:path>
            </a:pathLst>
          </a:custGeom>
          <a:solidFill>
            <a:srgbClr val="0989B1">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1900238" y="1800225"/>
            <a:ext cx="5472112" cy="1843088"/>
          </a:xfrm>
          <a:custGeom>
            <a:avLst/>
            <a:gdLst>
              <a:gd name="connsiteX0" fmla="*/ 71437 w 5472112"/>
              <a:gd name="connsiteY0" fmla="*/ 1814513 h 1843088"/>
              <a:gd name="connsiteX1" fmla="*/ 0 w 5472112"/>
              <a:gd name="connsiteY1" fmla="*/ 1600200 h 1843088"/>
              <a:gd name="connsiteX2" fmla="*/ 85725 w 5472112"/>
              <a:gd name="connsiteY2" fmla="*/ 1343025 h 1843088"/>
              <a:gd name="connsiteX3" fmla="*/ 214312 w 5472112"/>
              <a:gd name="connsiteY3" fmla="*/ 1128713 h 1843088"/>
              <a:gd name="connsiteX4" fmla="*/ 385762 w 5472112"/>
              <a:gd name="connsiteY4" fmla="*/ 942975 h 1843088"/>
              <a:gd name="connsiteX5" fmla="*/ 528637 w 5472112"/>
              <a:gd name="connsiteY5" fmla="*/ 771525 h 1843088"/>
              <a:gd name="connsiteX6" fmla="*/ 742950 w 5472112"/>
              <a:gd name="connsiteY6" fmla="*/ 642938 h 1843088"/>
              <a:gd name="connsiteX7" fmla="*/ 971550 w 5472112"/>
              <a:gd name="connsiteY7" fmla="*/ 514350 h 1843088"/>
              <a:gd name="connsiteX8" fmla="*/ 1200150 w 5472112"/>
              <a:gd name="connsiteY8" fmla="*/ 485775 h 1843088"/>
              <a:gd name="connsiteX9" fmla="*/ 1457325 w 5472112"/>
              <a:gd name="connsiteY9" fmla="*/ 400050 h 1843088"/>
              <a:gd name="connsiteX10" fmla="*/ 1857375 w 5472112"/>
              <a:gd name="connsiteY10" fmla="*/ 214313 h 1843088"/>
              <a:gd name="connsiteX11" fmla="*/ 2185987 w 5472112"/>
              <a:gd name="connsiteY11" fmla="*/ 85725 h 1843088"/>
              <a:gd name="connsiteX12" fmla="*/ 2628900 w 5472112"/>
              <a:gd name="connsiteY12" fmla="*/ 0 h 1843088"/>
              <a:gd name="connsiteX13" fmla="*/ 3100387 w 5472112"/>
              <a:gd name="connsiteY13" fmla="*/ 28575 h 1843088"/>
              <a:gd name="connsiteX14" fmla="*/ 3486150 w 5472112"/>
              <a:gd name="connsiteY14" fmla="*/ 157163 h 1843088"/>
              <a:gd name="connsiteX15" fmla="*/ 3843337 w 5472112"/>
              <a:gd name="connsiteY15" fmla="*/ 371475 h 1843088"/>
              <a:gd name="connsiteX16" fmla="*/ 4229100 w 5472112"/>
              <a:gd name="connsiteY16" fmla="*/ 671513 h 1843088"/>
              <a:gd name="connsiteX17" fmla="*/ 4529137 w 5472112"/>
              <a:gd name="connsiteY17" fmla="*/ 957263 h 1843088"/>
              <a:gd name="connsiteX18" fmla="*/ 4757737 w 5472112"/>
              <a:gd name="connsiteY18" fmla="*/ 1257300 h 1843088"/>
              <a:gd name="connsiteX19" fmla="*/ 4943475 w 5472112"/>
              <a:gd name="connsiteY19" fmla="*/ 1414463 h 1843088"/>
              <a:gd name="connsiteX20" fmla="*/ 5272087 w 5472112"/>
              <a:gd name="connsiteY20" fmla="*/ 1643063 h 1843088"/>
              <a:gd name="connsiteX21" fmla="*/ 5472112 w 5472112"/>
              <a:gd name="connsiteY21" fmla="*/ 1843088 h 1843088"/>
              <a:gd name="connsiteX22" fmla="*/ 71437 w 5472112"/>
              <a:gd name="connsiteY22" fmla="*/ 1814513 h 1843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72112" h="1843088">
                <a:moveTo>
                  <a:pt x="71437" y="1814513"/>
                </a:moveTo>
                <a:lnTo>
                  <a:pt x="0" y="1600200"/>
                </a:lnTo>
                <a:lnTo>
                  <a:pt x="85725" y="1343025"/>
                </a:lnTo>
                <a:lnTo>
                  <a:pt x="214312" y="1128713"/>
                </a:lnTo>
                <a:lnTo>
                  <a:pt x="385762" y="942975"/>
                </a:lnTo>
                <a:lnTo>
                  <a:pt x="528637" y="771525"/>
                </a:lnTo>
                <a:lnTo>
                  <a:pt x="742950" y="642938"/>
                </a:lnTo>
                <a:lnTo>
                  <a:pt x="971550" y="514350"/>
                </a:lnTo>
                <a:lnTo>
                  <a:pt x="1200150" y="485775"/>
                </a:lnTo>
                <a:lnTo>
                  <a:pt x="1457325" y="400050"/>
                </a:lnTo>
                <a:lnTo>
                  <a:pt x="1857375" y="214313"/>
                </a:lnTo>
                <a:lnTo>
                  <a:pt x="2185987" y="85725"/>
                </a:lnTo>
                <a:lnTo>
                  <a:pt x="2628900" y="0"/>
                </a:lnTo>
                <a:lnTo>
                  <a:pt x="3100387" y="28575"/>
                </a:lnTo>
                <a:lnTo>
                  <a:pt x="3486150" y="157163"/>
                </a:lnTo>
                <a:lnTo>
                  <a:pt x="3843337" y="371475"/>
                </a:lnTo>
                <a:lnTo>
                  <a:pt x="4229100" y="671513"/>
                </a:lnTo>
                <a:lnTo>
                  <a:pt x="4529137" y="957263"/>
                </a:lnTo>
                <a:lnTo>
                  <a:pt x="4757737" y="1257300"/>
                </a:lnTo>
                <a:lnTo>
                  <a:pt x="4943475" y="1414463"/>
                </a:lnTo>
                <a:lnTo>
                  <a:pt x="5272087" y="1643063"/>
                </a:lnTo>
                <a:lnTo>
                  <a:pt x="5472112" y="1843088"/>
                </a:lnTo>
                <a:lnTo>
                  <a:pt x="71437" y="1814513"/>
                </a:lnTo>
                <a:close/>
              </a:path>
            </a:pathLst>
          </a:custGeom>
          <a:solidFill>
            <a:srgbClr val="549E39">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a:stCxn id="3" idx="0"/>
          </p:cNvCxnSpPr>
          <p:nvPr/>
        </p:nvCxnSpPr>
        <p:spPr>
          <a:xfrm>
            <a:off x="1943100" y="3643313"/>
            <a:ext cx="5466550" cy="17620"/>
          </a:xfrm>
          <a:prstGeom prst="line">
            <a:avLst/>
          </a:prstGeom>
          <a:ln w="76200">
            <a:solidFill>
              <a:srgbClr val="D09E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330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3"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430076"/>
            <a:ext cx="7680960" cy="729006"/>
          </a:xfrm>
        </p:spPr>
        <p:txBody>
          <a:bodyPr/>
          <a:lstStyle/>
          <a:p>
            <a:r>
              <a:rPr lang="en-US" dirty="0" smtClean="0"/>
              <a:t>Microbes!</a:t>
            </a:r>
            <a:endParaRPr lang="en-US" dirty="0"/>
          </a:p>
        </p:txBody>
      </p:sp>
      <p:sp>
        <p:nvSpPr>
          <p:cNvPr id="3" name="Content Placeholder 2"/>
          <p:cNvSpPr>
            <a:spLocks noGrp="1"/>
          </p:cNvSpPr>
          <p:nvPr>
            <p:ph idx="1"/>
          </p:nvPr>
        </p:nvSpPr>
        <p:spPr>
          <a:xfrm>
            <a:off x="731520" y="1260398"/>
            <a:ext cx="7680960" cy="3931920"/>
          </a:xfrm>
        </p:spPr>
        <p:txBody>
          <a:bodyPr/>
          <a:lstStyle/>
          <a:p>
            <a:r>
              <a:rPr lang="en-US" sz="2000" dirty="0"/>
              <a:t>Three main types of microbes are used in the rumen:</a:t>
            </a:r>
          </a:p>
          <a:p>
            <a:pPr marL="462915" lvl="1" indent="-257175">
              <a:buFont typeface="+mj-lt"/>
              <a:buAutoNum type="arabicPeriod"/>
            </a:pPr>
            <a:r>
              <a:rPr lang="en-US" sz="1800" b="1" dirty="0"/>
              <a:t>Bacteria</a:t>
            </a:r>
          </a:p>
          <a:p>
            <a:pPr marL="462915" lvl="1" indent="-257175">
              <a:buFont typeface="+mj-lt"/>
              <a:buAutoNum type="arabicPeriod"/>
            </a:pPr>
            <a:r>
              <a:rPr lang="en-US" sz="1800" b="1" dirty="0"/>
              <a:t>Protozoa</a:t>
            </a:r>
          </a:p>
          <a:p>
            <a:pPr marL="462915" lvl="1" indent="-257175">
              <a:buFont typeface="+mj-lt"/>
              <a:buAutoNum type="arabicPeriod"/>
            </a:pPr>
            <a:r>
              <a:rPr lang="en-US" sz="1800" b="1" dirty="0"/>
              <a:t>Fungi</a:t>
            </a:r>
          </a:p>
          <a:p>
            <a:pPr marL="137160" lvl="1">
              <a:spcBef>
                <a:spcPts val="675"/>
              </a:spcBef>
            </a:pPr>
            <a:r>
              <a:rPr lang="en-US" sz="2000" dirty="0" smtClean="0"/>
              <a:t>Vertebrates </a:t>
            </a:r>
            <a:r>
              <a:rPr lang="en-US" sz="2000" dirty="0"/>
              <a:t>cant digest fiber, but microbes can! So microbes </a:t>
            </a:r>
            <a:r>
              <a:rPr lang="en-US" sz="2000" dirty="0" smtClean="0"/>
              <a:t>in the rumen break down fiber for ruminant animals. So, ruminant animals are more efficient at digesting fiber than </a:t>
            </a:r>
            <a:r>
              <a:rPr lang="en-US" sz="2000" dirty="0" err="1" smtClean="0"/>
              <a:t>monogastric</a:t>
            </a:r>
            <a:r>
              <a:rPr lang="en-US" sz="2000" dirty="0" smtClean="0"/>
              <a:t> animals.</a:t>
            </a:r>
          </a:p>
          <a:p>
            <a:pPr marL="137160" lvl="1">
              <a:spcBef>
                <a:spcPts val="675"/>
              </a:spcBef>
            </a:pPr>
            <a:r>
              <a:rPr lang="en-US" sz="1800" dirty="0" smtClean="0"/>
              <a:t>Microbes are also a good source of protein for ruminants</a:t>
            </a:r>
          </a:p>
          <a:p>
            <a:pPr marL="342900" lvl="2">
              <a:spcBef>
                <a:spcPts val="675"/>
              </a:spcBef>
            </a:pPr>
            <a:r>
              <a:rPr lang="en-US" sz="1600" dirty="0" smtClean="0"/>
              <a:t>When microbes die they are digested by the host animal for protein!</a:t>
            </a:r>
          </a:p>
        </p:txBody>
      </p:sp>
      <p:sp>
        <p:nvSpPr>
          <p:cNvPr id="4" name="Rectangle 3"/>
          <p:cNvSpPr/>
          <p:nvPr/>
        </p:nvSpPr>
        <p:spPr>
          <a:xfrm>
            <a:off x="4763145" y="430076"/>
            <a:ext cx="3618210" cy="800386"/>
          </a:xfrm>
          <a:prstGeom prst="rect">
            <a:avLst/>
          </a:prstGeom>
          <a:solidFill>
            <a:srgbClr val="65911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Fun Fact: There </a:t>
            </a:r>
            <a:r>
              <a:rPr lang="en-US" dirty="0"/>
              <a:t>can be 1,000,000,000,000 microbes in an ounce of rumen fluid!!!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351" y="4714303"/>
            <a:ext cx="2821706" cy="1787081"/>
          </a:xfrm>
          <a:prstGeom prst="rect">
            <a:avLst/>
          </a:prstGeom>
          <a:ln w="38100">
            <a:solidFill>
              <a:schemeClr val="accent2"/>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8373" y="4714303"/>
            <a:ext cx="2382774" cy="1787081"/>
          </a:xfrm>
          <a:prstGeom prst="rect">
            <a:avLst/>
          </a:prstGeom>
          <a:ln w="38100">
            <a:solidFill>
              <a:schemeClr val="accent2"/>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2250" y="1590423"/>
            <a:ext cx="2041398" cy="119308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7463" y="4714303"/>
            <a:ext cx="2386185" cy="1789639"/>
          </a:xfrm>
          <a:prstGeom prst="rect">
            <a:avLst/>
          </a:prstGeom>
          <a:ln w="38100">
            <a:solidFill>
              <a:schemeClr val="accent2"/>
            </a:solidFill>
          </a:ln>
        </p:spPr>
      </p:pic>
    </p:spTree>
    <p:extLst>
      <p:ext uri="{BB962C8B-B14F-4D97-AF65-F5344CB8AC3E}">
        <p14:creationId xmlns:p14="http://schemas.microsoft.com/office/powerpoint/2010/main" val="135435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642594"/>
            <a:ext cx="7680960" cy="797586"/>
          </a:xfrm>
        </p:spPr>
        <p:txBody>
          <a:bodyPr/>
          <a:lstStyle/>
          <a:p>
            <a:r>
              <a:rPr lang="en-US" dirty="0" smtClean="0"/>
              <a:t>Microbes from Rumen Fluid!</a:t>
            </a:r>
            <a:endParaRPr lang="en-US" dirty="0"/>
          </a:p>
        </p:txBody>
      </p:sp>
      <p:pic>
        <p:nvPicPr>
          <p:cNvPr id="4" name="Rumen fluid (1).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40359" y="1668779"/>
            <a:ext cx="8463281" cy="4760596"/>
          </a:xfrm>
        </p:spPr>
      </p:pic>
    </p:spTree>
    <p:extLst>
      <p:ext uri="{BB962C8B-B14F-4D97-AF65-F5344CB8AC3E}">
        <p14:creationId xmlns:p14="http://schemas.microsoft.com/office/powerpoint/2010/main" val="27361713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13667"/>
          <a:stretch/>
        </p:blipFill>
        <p:spPr>
          <a:xfrm>
            <a:off x="564614" y="4896852"/>
            <a:ext cx="4255108" cy="1535048"/>
          </a:xfrm>
          <a:prstGeom prst="rect">
            <a:avLst/>
          </a:prstGeom>
        </p:spPr>
      </p:pic>
      <p:cxnSp>
        <p:nvCxnSpPr>
          <p:cNvPr id="13" name="Straight Arrow Connector 12"/>
          <p:cNvCxnSpPr/>
          <p:nvPr/>
        </p:nvCxnSpPr>
        <p:spPr>
          <a:xfrm flipV="1">
            <a:off x="1300257" y="4586288"/>
            <a:ext cx="71343" cy="13184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5213" y="1573142"/>
            <a:ext cx="3220793" cy="2415595"/>
          </a:xfrm>
          <a:prstGeom prst="rect">
            <a:avLst/>
          </a:prstGeom>
        </p:spPr>
      </p:pic>
      <p:sp>
        <p:nvSpPr>
          <p:cNvPr id="2" name="Title 1"/>
          <p:cNvSpPr>
            <a:spLocks noGrp="1"/>
          </p:cNvSpPr>
          <p:nvPr>
            <p:ph type="title"/>
          </p:nvPr>
        </p:nvSpPr>
        <p:spPr>
          <a:xfrm>
            <a:off x="679171" y="426015"/>
            <a:ext cx="7680960" cy="730941"/>
          </a:xfrm>
        </p:spPr>
        <p:txBody>
          <a:bodyPr/>
          <a:lstStyle/>
          <a:p>
            <a:r>
              <a:rPr lang="en-US" dirty="0" smtClean="0"/>
              <a:t>Fermentation</a:t>
            </a:r>
            <a:endParaRPr lang="en-US" dirty="0"/>
          </a:p>
        </p:txBody>
      </p:sp>
      <p:sp>
        <p:nvSpPr>
          <p:cNvPr id="3" name="Content Placeholder 2"/>
          <p:cNvSpPr>
            <a:spLocks noGrp="1"/>
          </p:cNvSpPr>
          <p:nvPr>
            <p:ph idx="1"/>
          </p:nvPr>
        </p:nvSpPr>
        <p:spPr>
          <a:xfrm>
            <a:off x="768087" y="1156956"/>
            <a:ext cx="5084073" cy="3739896"/>
          </a:xfrm>
        </p:spPr>
        <p:txBody>
          <a:bodyPr/>
          <a:lstStyle/>
          <a:p>
            <a:r>
              <a:rPr lang="en-US" dirty="0" smtClean="0"/>
              <a:t>Digestion process utilized by the </a:t>
            </a:r>
            <a:r>
              <a:rPr lang="en-US" u="sng" dirty="0" smtClean="0"/>
              <a:t>rumen</a:t>
            </a:r>
          </a:p>
          <a:p>
            <a:r>
              <a:rPr lang="en-US" dirty="0" smtClean="0"/>
              <a:t>Occurs in </a:t>
            </a:r>
            <a:r>
              <a:rPr lang="en-US" u="sng" dirty="0" smtClean="0"/>
              <a:t>anaerobic</a:t>
            </a:r>
            <a:r>
              <a:rPr lang="en-US" dirty="0" smtClean="0"/>
              <a:t> environments</a:t>
            </a:r>
          </a:p>
          <a:p>
            <a:r>
              <a:rPr lang="en-US" u="sng" dirty="0"/>
              <a:t>Microbes</a:t>
            </a:r>
            <a:r>
              <a:rPr lang="en-US" dirty="0"/>
              <a:t> (bacteria, protozoa, and fungi) break down food</a:t>
            </a:r>
          </a:p>
          <a:p>
            <a:pPr lvl="1"/>
            <a:r>
              <a:rPr lang="en-US" dirty="0"/>
              <a:t>The cow does not break down food with fermentation, the microbes do!</a:t>
            </a:r>
          </a:p>
          <a:p>
            <a:pPr lvl="1"/>
            <a:r>
              <a:rPr lang="en-US" u="sng" dirty="0"/>
              <a:t>Symbiotic relationship</a:t>
            </a:r>
          </a:p>
          <a:p>
            <a:pPr lvl="2"/>
            <a:r>
              <a:rPr lang="en-US" dirty="0"/>
              <a:t>Cow gets nutrients from microbes</a:t>
            </a:r>
          </a:p>
          <a:p>
            <a:pPr lvl="2"/>
            <a:r>
              <a:rPr lang="en-US" dirty="0"/>
              <a:t>Microbes get a nice place to live!</a:t>
            </a:r>
          </a:p>
          <a:p>
            <a:r>
              <a:rPr lang="en-US" dirty="0" smtClean="0"/>
              <a:t>Microbes break down molecules that </a:t>
            </a:r>
            <a:r>
              <a:rPr lang="en-US" u="sng" dirty="0" smtClean="0"/>
              <a:t>enzymes</a:t>
            </a:r>
            <a:r>
              <a:rPr lang="en-US" dirty="0" smtClean="0"/>
              <a:t> cant</a:t>
            </a:r>
          </a:p>
        </p:txBody>
      </p:sp>
      <p:sp>
        <p:nvSpPr>
          <p:cNvPr id="5" name="Rectangle 4"/>
          <p:cNvSpPr/>
          <p:nvPr/>
        </p:nvSpPr>
        <p:spPr>
          <a:xfrm>
            <a:off x="5412353" y="618743"/>
            <a:ext cx="2817247" cy="354164"/>
          </a:xfrm>
          <a:prstGeom prst="rect">
            <a:avLst/>
          </a:prstGeom>
          <a:solidFill>
            <a:srgbClr val="65911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Anaerobic:</a:t>
            </a:r>
            <a:r>
              <a:rPr lang="en-US" dirty="0"/>
              <a:t> no oxygen!</a:t>
            </a:r>
          </a:p>
        </p:txBody>
      </p:sp>
      <p:sp>
        <p:nvSpPr>
          <p:cNvPr id="6" name="Rectangle 5"/>
          <p:cNvSpPr/>
          <p:nvPr/>
        </p:nvSpPr>
        <p:spPr>
          <a:xfrm>
            <a:off x="2697828" y="4371975"/>
            <a:ext cx="2385790" cy="708926"/>
          </a:xfrm>
          <a:prstGeom prst="rect">
            <a:avLst/>
          </a:prstGeom>
          <a:solidFill>
            <a:srgbClr val="65911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This is why cows can eat lower quality feed than </a:t>
            </a:r>
            <a:r>
              <a:rPr lang="en-US" sz="1600" dirty="0" smtClean="0"/>
              <a:t>horses or pigs!</a:t>
            </a:r>
            <a:endParaRPr lang="en-US" sz="1600" dirty="0"/>
          </a:p>
        </p:txBody>
      </p:sp>
      <p:sp>
        <p:nvSpPr>
          <p:cNvPr id="11" name="Rectangle 10"/>
          <p:cNvSpPr/>
          <p:nvPr/>
        </p:nvSpPr>
        <p:spPr>
          <a:xfrm>
            <a:off x="420811" y="5904691"/>
            <a:ext cx="1693507" cy="573833"/>
          </a:xfrm>
          <a:prstGeom prst="rect">
            <a:avLst/>
          </a:prstGeom>
          <a:solidFill>
            <a:srgbClr val="65911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We will discuss enzymes later!</a:t>
            </a:r>
          </a:p>
        </p:txBody>
      </p:sp>
      <p:sp>
        <p:nvSpPr>
          <p:cNvPr id="20" name="Oval 19"/>
          <p:cNvSpPr/>
          <p:nvPr/>
        </p:nvSpPr>
        <p:spPr>
          <a:xfrm>
            <a:off x="5683559" y="1815104"/>
            <a:ext cx="2274833" cy="19316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0807" y="4112623"/>
            <a:ext cx="3934590" cy="2299549"/>
          </a:xfrm>
          <a:prstGeom prst="rect">
            <a:avLst/>
          </a:prstGeom>
        </p:spPr>
      </p:pic>
    </p:spTree>
    <p:extLst>
      <p:ext uri="{BB962C8B-B14F-4D97-AF65-F5344CB8AC3E}">
        <p14:creationId xmlns:p14="http://schemas.microsoft.com/office/powerpoint/2010/main" val="116780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833" y="557758"/>
            <a:ext cx="7543800" cy="609870"/>
          </a:xfrm>
        </p:spPr>
        <p:txBody>
          <a:bodyPr>
            <a:normAutofit fontScale="90000"/>
          </a:bodyPr>
          <a:lstStyle/>
          <a:p>
            <a:r>
              <a:rPr lang="en-US" dirty="0"/>
              <a:t>What is a ruminant animal?</a:t>
            </a:r>
          </a:p>
        </p:txBody>
      </p:sp>
      <p:sp>
        <p:nvSpPr>
          <p:cNvPr id="3" name="Content Placeholder 2"/>
          <p:cNvSpPr>
            <a:spLocks noGrp="1"/>
          </p:cNvSpPr>
          <p:nvPr>
            <p:ph idx="1"/>
          </p:nvPr>
        </p:nvSpPr>
        <p:spPr>
          <a:xfrm>
            <a:off x="572818" y="1275987"/>
            <a:ext cx="6447501" cy="3297596"/>
          </a:xfrm>
        </p:spPr>
        <p:txBody>
          <a:bodyPr/>
          <a:lstStyle/>
          <a:p>
            <a:r>
              <a:rPr lang="en-US" sz="2000" dirty="0"/>
              <a:t>Ruminant animals share the following </a:t>
            </a:r>
            <a:r>
              <a:rPr lang="en-US" sz="2000" dirty="0" smtClean="0"/>
              <a:t>characteristics:</a:t>
            </a:r>
          </a:p>
          <a:p>
            <a:pPr lvl="1"/>
            <a:r>
              <a:rPr lang="en-US" sz="1800" dirty="0" smtClean="0"/>
              <a:t>Four </a:t>
            </a:r>
            <a:r>
              <a:rPr lang="en-US" sz="1800" dirty="0"/>
              <a:t>chambered stomach</a:t>
            </a:r>
          </a:p>
          <a:p>
            <a:pPr lvl="1"/>
            <a:r>
              <a:rPr lang="en-US" sz="1800" dirty="0"/>
              <a:t>Regurgitates cud (food)</a:t>
            </a:r>
          </a:p>
          <a:p>
            <a:pPr lvl="1"/>
            <a:r>
              <a:rPr lang="en-US" sz="1800" dirty="0"/>
              <a:t>Even </a:t>
            </a:r>
            <a:r>
              <a:rPr lang="en-US" sz="1800" dirty="0" smtClean="0"/>
              <a:t>number of toes (i.e. 2, 4, 6)</a:t>
            </a:r>
            <a:endParaRPr lang="en-US" sz="1800" dirty="0"/>
          </a:p>
          <a:p>
            <a:pPr marL="96012" lvl="1" indent="0">
              <a:buNone/>
            </a:pPr>
            <a:endParaRPr lang="en-US" dirty="0" smtClean="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423" t="25710" r="29884"/>
          <a:stretch/>
        </p:blipFill>
        <p:spPr>
          <a:xfrm>
            <a:off x="357826" y="4289367"/>
            <a:ext cx="2946054" cy="2199557"/>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8613" t="3854" r="5180" b="2101"/>
          <a:stretch/>
        </p:blipFill>
        <p:spPr>
          <a:xfrm>
            <a:off x="3463903" y="4290086"/>
            <a:ext cx="2689546" cy="2198247"/>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4036" t="6400" r="9692" b="4177"/>
          <a:stretch/>
        </p:blipFill>
        <p:spPr>
          <a:xfrm>
            <a:off x="6264909" y="4289365"/>
            <a:ext cx="2443784" cy="2198968"/>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23335" t="3555" r="9640" b="11467"/>
          <a:stretch/>
        </p:blipFill>
        <p:spPr>
          <a:xfrm>
            <a:off x="5030055" y="4289955"/>
            <a:ext cx="2543996" cy="2198379"/>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12075" t="6578" r="793" b="9333"/>
          <a:stretch/>
        </p:blipFill>
        <p:spPr>
          <a:xfrm>
            <a:off x="2635430" y="4289364"/>
            <a:ext cx="1653827" cy="2198970"/>
          </a:xfrm>
          <a:prstGeom prst="rect">
            <a:avLst/>
          </a:prstGeom>
        </p:spPr>
      </p:pic>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l="3515" t="7345" r="5200" b="7321"/>
          <a:stretch/>
        </p:blipFill>
        <p:spPr>
          <a:xfrm>
            <a:off x="3164208" y="4289955"/>
            <a:ext cx="3091788" cy="2198379"/>
          </a:xfrm>
          <a:prstGeom prst="rect">
            <a:avLst/>
          </a:prstGeom>
        </p:spPr>
      </p:pic>
      <p:sp>
        <p:nvSpPr>
          <p:cNvPr id="11" name="Rectangle 10"/>
          <p:cNvSpPr/>
          <p:nvPr/>
        </p:nvSpPr>
        <p:spPr>
          <a:xfrm>
            <a:off x="5237018" y="1678684"/>
            <a:ext cx="3345451" cy="1428027"/>
          </a:xfrm>
          <a:prstGeom prst="rect">
            <a:avLst/>
          </a:prstGeom>
          <a:solidFill>
            <a:srgbClr val="65911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There are many more, but for the purposes of this lecture we are going to focus on cattle! </a:t>
            </a:r>
          </a:p>
        </p:txBody>
      </p:sp>
      <p:sp>
        <p:nvSpPr>
          <p:cNvPr id="7" name="Rectangle 6"/>
          <p:cNvSpPr/>
          <p:nvPr/>
        </p:nvSpPr>
        <p:spPr>
          <a:xfrm>
            <a:off x="506997" y="3215070"/>
            <a:ext cx="8075472" cy="858165"/>
          </a:xfrm>
          <a:prstGeom prst="rect">
            <a:avLst/>
          </a:prstGeom>
          <a:solidFill>
            <a:srgbClr val="65911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 </a:t>
            </a:r>
            <a:r>
              <a:rPr lang="en-US" sz="2000" dirty="0" smtClean="0"/>
              <a:t>Based upon the above requirements, discuss three species </a:t>
            </a:r>
            <a:r>
              <a:rPr lang="en-US" sz="2000" dirty="0"/>
              <a:t>that you think might be </a:t>
            </a:r>
            <a:r>
              <a:rPr lang="en-US" sz="2000" dirty="0" smtClean="0"/>
              <a:t>ruminant animals, then share with the class!</a:t>
            </a:r>
            <a:endParaRPr lang="en-US" sz="2000" dirty="0"/>
          </a:p>
        </p:txBody>
      </p:sp>
    </p:spTree>
    <p:extLst>
      <p:ext uri="{BB962C8B-B14F-4D97-AF65-F5344CB8AC3E}">
        <p14:creationId xmlns:p14="http://schemas.microsoft.com/office/powerpoint/2010/main" val="240439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19" y="511965"/>
            <a:ext cx="6409509" cy="739892"/>
          </a:xfrm>
        </p:spPr>
        <p:txBody>
          <a:bodyPr/>
          <a:lstStyle/>
          <a:p>
            <a:r>
              <a:rPr lang="en-US" dirty="0" err="1" smtClean="0"/>
              <a:t>Fistulated</a:t>
            </a:r>
            <a:r>
              <a:rPr lang="en-US" dirty="0" smtClean="0"/>
              <a:t> </a:t>
            </a:r>
            <a:r>
              <a:rPr lang="en-US" dirty="0" smtClean="0"/>
              <a:t>Steer</a:t>
            </a:r>
            <a:endParaRPr lang="en-US" dirty="0"/>
          </a:p>
        </p:txBody>
      </p:sp>
      <p:pic>
        <p:nvPicPr>
          <p:cNvPr id="4" name="emIsFt9gsf8"/>
          <p:cNvPicPr>
            <a:picLocks noGrp="1" noRot="1" noChangeAspect="1"/>
          </p:cNvPicPr>
          <p:nvPr>
            <p:ph idx="1"/>
            <a:videoFile r:link="rId1"/>
          </p:nvPr>
        </p:nvPicPr>
        <p:blipFill>
          <a:blip r:embed="rId4"/>
          <a:stretch>
            <a:fillRect/>
          </a:stretch>
        </p:blipFill>
        <p:spPr>
          <a:xfrm>
            <a:off x="577595" y="2950482"/>
            <a:ext cx="6008261" cy="3379647"/>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3818" t="10997" r="27659"/>
          <a:stretch/>
        </p:blipFill>
        <p:spPr>
          <a:xfrm>
            <a:off x="5736772" y="511965"/>
            <a:ext cx="2921428" cy="3866979"/>
          </a:xfrm>
          <a:prstGeom prst="rect">
            <a:avLst/>
          </a:prstGeom>
        </p:spPr>
      </p:pic>
      <p:sp>
        <p:nvSpPr>
          <p:cNvPr id="3" name="Rectangle 2"/>
          <p:cNvSpPr/>
          <p:nvPr/>
        </p:nvSpPr>
        <p:spPr>
          <a:xfrm>
            <a:off x="731519" y="1295772"/>
            <a:ext cx="4227048" cy="637687"/>
          </a:xfrm>
          <a:prstGeom prst="rect">
            <a:avLst/>
          </a:prstGeom>
          <a:solidFill>
            <a:srgbClr val="65911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 hole is surgically placed in the rumen of a cow to allow scientists to study it!</a:t>
            </a:r>
          </a:p>
        </p:txBody>
      </p:sp>
    </p:spTree>
    <p:extLst>
      <p:ext uri="{BB962C8B-B14F-4D97-AF65-F5344CB8AC3E}">
        <p14:creationId xmlns:p14="http://schemas.microsoft.com/office/powerpoint/2010/main" val="12990085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642594"/>
            <a:ext cx="7680960" cy="1014756"/>
          </a:xfrm>
        </p:spPr>
        <p:txBody>
          <a:bodyPr/>
          <a:lstStyle/>
          <a:p>
            <a:r>
              <a:rPr lang="en-US" dirty="0" smtClean="0"/>
              <a:t>Think about it! (Rumen)</a:t>
            </a:r>
            <a:endParaRPr lang="en-US" dirty="0"/>
          </a:p>
        </p:txBody>
      </p:sp>
      <p:sp>
        <p:nvSpPr>
          <p:cNvPr id="3" name="Content Placeholder 2"/>
          <p:cNvSpPr>
            <a:spLocks noGrp="1"/>
          </p:cNvSpPr>
          <p:nvPr>
            <p:ph idx="1"/>
          </p:nvPr>
        </p:nvSpPr>
        <p:spPr>
          <a:xfrm>
            <a:off x="800100" y="1440180"/>
            <a:ext cx="4251959" cy="4857750"/>
          </a:xfrm>
        </p:spPr>
        <p:txBody>
          <a:bodyPr>
            <a:noAutofit/>
          </a:bodyPr>
          <a:lstStyle/>
          <a:p>
            <a:r>
              <a:rPr lang="en-US" dirty="0"/>
              <a:t>How is food digested in the rumen?</a:t>
            </a:r>
          </a:p>
          <a:p>
            <a:pPr marL="0" indent="0">
              <a:buNone/>
            </a:pPr>
            <a:r>
              <a:rPr lang="en-US" dirty="0">
                <a:solidFill>
                  <a:schemeClr val="accent2"/>
                </a:solidFill>
              </a:rPr>
              <a:t>ANSWER: fermentation</a:t>
            </a:r>
          </a:p>
          <a:p>
            <a:r>
              <a:rPr lang="en-US" dirty="0"/>
              <a:t>What do microbes do in the rumen?</a:t>
            </a:r>
          </a:p>
          <a:p>
            <a:pPr marL="0" indent="0">
              <a:buNone/>
            </a:pPr>
            <a:r>
              <a:rPr lang="en-US" dirty="0">
                <a:solidFill>
                  <a:schemeClr val="accent2"/>
                </a:solidFill>
              </a:rPr>
              <a:t>ANSWER: they help break down food that the animal cant!</a:t>
            </a:r>
          </a:p>
          <a:p>
            <a:r>
              <a:rPr lang="en-US" dirty="0"/>
              <a:t>What are the three layers in the rumen?</a:t>
            </a:r>
          </a:p>
          <a:p>
            <a:pPr marL="0" indent="0">
              <a:buNone/>
            </a:pPr>
            <a:r>
              <a:rPr lang="en-US" dirty="0">
                <a:solidFill>
                  <a:schemeClr val="accent2"/>
                </a:solidFill>
              </a:rPr>
              <a:t>ANSWER: gas layer, fiber mat, and liquid layer</a:t>
            </a:r>
          </a:p>
          <a:p>
            <a:r>
              <a:rPr lang="en-US" dirty="0" smtClean="0"/>
              <a:t>What are the projections on the lining of the rumen called?</a:t>
            </a:r>
          </a:p>
          <a:p>
            <a:pPr marL="0" indent="0">
              <a:buNone/>
            </a:pPr>
            <a:r>
              <a:rPr lang="en-US" dirty="0" smtClean="0">
                <a:solidFill>
                  <a:schemeClr val="accent2"/>
                </a:solidFill>
              </a:rPr>
              <a:t>ANSWER: papillae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1567" y="1995487"/>
            <a:ext cx="3490913" cy="3490913"/>
          </a:xfrm>
          <a:prstGeom prst="rect">
            <a:avLst/>
          </a:prstGeom>
        </p:spPr>
      </p:pic>
    </p:spTree>
    <p:extLst>
      <p:ext uri="{BB962C8B-B14F-4D97-AF65-F5344CB8AC3E}">
        <p14:creationId xmlns:p14="http://schemas.microsoft.com/office/powerpoint/2010/main" val="309399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90" y="390548"/>
            <a:ext cx="7680960" cy="659778"/>
          </a:xfrm>
        </p:spPr>
        <p:txBody>
          <a:bodyPr/>
          <a:lstStyle/>
          <a:p>
            <a:r>
              <a:rPr lang="en-US" dirty="0" smtClean="0"/>
              <a:t>Omasum</a:t>
            </a:r>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090" y="1050325"/>
            <a:ext cx="7978140" cy="5449261"/>
          </a:xfrm>
          <a:prstGeom prst="rect">
            <a:avLst/>
          </a:prstGeom>
        </p:spPr>
      </p:pic>
      <p:sp>
        <p:nvSpPr>
          <p:cNvPr id="5" name="Oval 4"/>
          <p:cNvSpPr/>
          <p:nvPr/>
        </p:nvSpPr>
        <p:spPr>
          <a:xfrm>
            <a:off x="4668715" y="2660553"/>
            <a:ext cx="910004" cy="9627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6255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642594"/>
            <a:ext cx="7680960" cy="659518"/>
          </a:xfrm>
        </p:spPr>
        <p:txBody>
          <a:bodyPr/>
          <a:lstStyle/>
          <a:p>
            <a:r>
              <a:rPr lang="en-US" dirty="0" smtClean="0"/>
              <a:t>3. Omasum</a:t>
            </a:r>
            <a:endParaRPr lang="en-US" dirty="0"/>
          </a:p>
        </p:txBody>
      </p:sp>
      <p:sp>
        <p:nvSpPr>
          <p:cNvPr id="3" name="Content Placeholder 2"/>
          <p:cNvSpPr>
            <a:spLocks noGrp="1"/>
          </p:cNvSpPr>
          <p:nvPr>
            <p:ph idx="1"/>
          </p:nvPr>
        </p:nvSpPr>
        <p:spPr>
          <a:xfrm>
            <a:off x="731520" y="1377822"/>
            <a:ext cx="4629150" cy="3739896"/>
          </a:xfrm>
        </p:spPr>
        <p:txBody>
          <a:bodyPr>
            <a:normAutofit/>
          </a:bodyPr>
          <a:lstStyle/>
          <a:p>
            <a:r>
              <a:rPr lang="en-US" dirty="0" smtClean="0"/>
              <a:t>Second smallest compartment (~7-8%)</a:t>
            </a:r>
          </a:p>
          <a:p>
            <a:r>
              <a:rPr lang="en-US" dirty="0" smtClean="0"/>
              <a:t>Also known as the “Butchers bible” or “</a:t>
            </a:r>
            <a:r>
              <a:rPr lang="en-US" dirty="0" err="1" smtClean="0"/>
              <a:t>manyplies</a:t>
            </a:r>
            <a:r>
              <a:rPr lang="en-US" dirty="0" smtClean="0"/>
              <a:t>” because it has many folds</a:t>
            </a:r>
          </a:p>
          <a:p>
            <a:pPr lvl="1"/>
            <a:r>
              <a:rPr lang="en-US" dirty="0" smtClean="0"/>
              <a:t>The folds increase surface area, allowing it to absorb more water!</a:t>
            </a:r>
          </a:p>
          <a:p>
            <a:pPr lvl="1"/>
            <a:r>
              <a:rPr lang="en-US" dirty="0" smtClean="0"/>
              <a:t>Also has small papillae, like the rumen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4405" y="1200906"/>
            <a:ext cx="3494695" cy="2476519"/>
          </a:xfrm>
          <a:prstGeom prst="rect">
            <a:avLst/>
          </a:prstGeom>
        </p:spPr>
      </p:pic>
      <p:sp>
        <p:nvSpPr>
          <p:cNvPr id="8" name="Oval 7"/>
          <p:cNvSpPr/>
          <p:nvPr/>
        </p:nvSpPr>
        <p:spPr>
          <a:xfrm>
            <a:off x="7041752" y="1993951"/>
            <a:ext cx="971819" cy="84068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p:nvSpPr>
        <p:spPr>
          <a:xfrm>
            <a:off x="4686301" y="535037"/>
            <a:ext cx="3027233" cy="485268"/>
          </a:xfrm>
          <a:prstGeom prst="rect">
            <a:avLst/>
          </a:prstGeom>
          <a:solidFill>
            <a:srgbClr val="65911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Omasums Job: absorb water</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3876" t="35819" r="251" b="14290"/>
          <a:stretch/>
        </p:blipFill>
        <p:spPr>
          <a:xfrm>
            <a:off x="335322" y="3858026"/>
            <a:ext cx="6005277" cy="262288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3524" y="3751169"/>
            <a:ext cx="3036776" cy="2733099"/>
          </a:xfrm>
          <a:prstGeom prst="rect">
            <a:avLst/>
          </a:prstGeom>
        </p:spPr>
      </p:pic>
      <p:sp>
        <p:nvSpPr>
          <p:cNvPr id="5" name="Rectangle 4"/>
          <p:cNvSpPr/>
          <p:nvPr/>
        </p:nvSpPr>
        <p:spPr>
          <a:xfrm>
            <a:off x="4107590" y="5521381"/>
            <a:ext cx="2092327" cy="825112"/>
          </a:xfrm>
          <a:prstGeom prst="rect">
            <a:avLst/>
          </a:prstGeom>
          <a:solidFill>
            <a:srgbClr val="65911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Omasum lining has many folds and small papillae</a:t>
            </a:r>
          </a:p>
        </p:txBody>
      </p:sp>
      <p:sp>
        <p:nvSpPr>
          <p:cNvPr id="6" name="Rectangle 5"/>
          <p:cNvSpPr/>
          <p:nvPr/>
        </p:nvSpPr>
        <p:spPr>
          <a:xfrm>
            <a:off x="5096327" y="3777107"/>
            <a:ext cx="1850277" cy="277137"/>
          </a:xfrm>
          <a:prstGeom prst="rect">
            <a:avLst/>
          </a:prstGeom>
          <a:solidFill>
            <a:srgbClr val="65911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Omasum lining</a:t>
            </a:r>
          </a:p>
        </p:txBody>
      </p:sp>
    </p:spTree>
    <p:extLst>
      <p:ext uri="{BB962C8B-B14F-4D97-AF65-F5344CB8AC3E}">
        <p14:creationId xmlns:p14="http://schemas.microsoft.com/office/powerpoint/2010/main" val="26373968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 about it! (Omasum)</a:t>
            </a:r>
            <a:endParaRPr lang="en-US" dirty="0"/>
          </a:p>
        </p:txBody>
      </p:sp>
      <p:sp>
        <p:nvSpPr>
          <p:cNvPr id="3" name="Content Placeholder 2"/>
          <p:cNvSpPr>
            <a:spLocks noGrp="1"/>
          </p:cNvSpPr>
          <p:nvPr>
            <p:ph idx="1"/>
          </p:nvPr>
        </p:nvSpPr>
        <p:spPr>
          <a:xfrm>
            <a:off x="800100" y="1927098"/>
            <a:ext cx="4211516" cy="3739896"/>
          </a:xfrm>
        </p:spPr>
        <p:txBody>
          <a:bodyPr>
            <a:normAutofit/>
          </a:bodyPr>
          <a:lstStyle/>
          <a:p>
            <a:r>
              <a:rPr lang="en-US" dirty="0"/>
              <a:t>What percentage of the stomach is the omasum?</a:t>
            </a:r>
          </a:p>
          <a:p>
            <a:pPr marL="0" indent="0">
              <a:buNone/>
            </a:pPr>
            <a:r>
              <a:rPr lang="en-US" dirty="0">
                <a:solidFill>
                  <a:schemeClr val="accent2"/>
                </a:solidFill>
              </a:rPr>
              <a:t>ANSWER: Approximately 7-8%</a:t>
            </a:r>
          </a:p>
          <a:p>
            <a:r>
              <a:rPr lang="en-US" dirty="0"/>
              <a:t>What is the primary job of the omasum?</a:t>
            </a:r>
          </a:p>
          <a:p>
            <a:pPr marL="0" indent="0">
              <a:buNone/>
            </a:pPr>
            <a:r>
              <a:rPr lang="en-US" dirty="0">
                <a:solidFill>
                  <a:schemeClr val="accent2"/>
                </a:solidFill>
              </a:rPr>
              <a:t>ANSWER: absorb water</a:t>
            </a:r>
          </a:p>
          <a:p>
            <a:r>
              <a:rPr lang="en-US" dirty="0"/>
              <a:t>What is a common name for the Omasum?</a:t>
            </a:r>
          </a:p>
          <a:p>
            <a:pPr marL="0" indent="0">
              <a:buNone/>
            </a:pPr>
            <a:r>
              <a:rPr lang="en-US" dirty="0">
                <a:solidFill>
                  <a:schemeClr val="accent2"/>
                </a:solidFill>
              </a:rPr>
              <a:t>ANSWER: butchers bible or “</a:t>
            </a:r>
            <a:r>
              <a:rPr lang="en-US" dirty="0" err="1">
                <a:solidFill>
                  <a:schemeClr val="accent2"/>
                </a:solidFill>
              </a:rPr>
              <a:t>manyplies</a:t>
            </a:r>
            <a:r>
              <a:rPr lang="en-US" dirty="0">
                <a:solidFill>
                  <a:schemeClr val="accent2"/>
                </a:solidFill>
              </a:rPr>
              <a:t>”</a:t>
            </a:r>
          </a:p>
          <a:p>
            <a:endParaRPr lang="en-US" dirty="0" smtClean="0"/>
          </a:p>
          <a:p>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5717" r="23298" b="57547"/>
          <a:stretch/>
        </p:blipFill>
        <p:spPr>
          <a:xfrm>
            <a:off x="5011616" y="2014194"/>
            <a:ext cx="3707285" cy="3043581"/>
          </a:xfrm>
          <a:prstGeom prst="rect">
            <a:avLst/>
          </a:prstGeom>
        </p:spPr>
      </p:pic>
    </p:spTree>
    <p:extLst>
      <p:ext uri="{BB962C8B-B14F-4D97-AF65-F5344CB8AC3E}">
        <p14:creationId xmlns:p14="http://schemas.microsoft.com/office/powerpoint/2010/main" val="231438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405" y="356844"/>
            <a:ext cx="7680960" cy="626136"/>
          </a:xfrm>
        </p:spPr>
        <p:txBody>
          <a:bodyPr>
            <a:normAutofit fontScale="90000"/>
          </a:bodyPr>
          <a:lstStyle/>
          <a:p>
            <a:r>
              <a:rPr lang="en-US" dirty="0" smtClean="0"/>
              <a:t>Abomasum</a:t>
            </a:r>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420" y="982980"/>
            <a:ext cx="7440930" cy="5477088"/>
          </a:xfrm>
          <a:prstGeom prst="rect">
            <a:avLst/>
          </a:prstGeom>
        </p:spPr>
      </p:pic>
      <p:sp>
        <p:nvSpPr>
          <p:cNvPr id="5" name="Oval 4"/>
          <p:cNvSpPr/>
          <p:nvPr/>
        </p:nvSpPr>
        <p:spPr>
          <a:xfrm>
            <a:off x="4427806" y="3228536"/>
            <a:ext cx="1378634" cy="9777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20465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0297" y="3394710"/>
            <a:ext cx="4050790" cy="3038094"/>
          </a:xfrm>
          <a:prstGeom prst="rect">
            <a:avLst/>
          </a:prstGeom>
        </p:spPr>
      </p:pic>
      <p:sp>
        <p:nvSpPr>
          <p:cNvPr id="2" name="Title 1"/>
          <p:cNvSpPr>
            <a:spLocks noGrp="1"/>
          </p:cNvSpPr>
          <p:nvPr>
            <p:ph type="title"/>
          </p:nvPr>
        </p:nvSpPr>
        <p:spPr>
          <a:xfrm>
            <a:off x="731520" y="642594"/>
            <a:ext cx="7680960" cy="696602"/>
          </a:xfrm>
        </p:spPr>
        <p:txBody>
          <a:bodyPr/>
          <a:lstStyle/>
          <a:p>
            <a:r>
              <a:rPr lang="en-US" dirty="0" smtClean="0"/>
              <a:t>4. Abomasum</a:t>
            </a:r>
            <a:endParaRPr lang="en-US" dirty="0"/>
          </a:p>
        </p:txBody>
      </p:sp>
      <p:sp>
        <p:nvSpPr>
          <p:cNvPr id="3" name="Content Placeholder 2"/>
          <p:cNvSpPr>
            <a:spLocks noGrp="1"/>
          </p:cNvSpPr>
          <p:nvPr>
            <p:ph idx="1"/>
          </p:nvPr>
        </p:nvSpPr>
        <p:spPr>
          <a:xfrm>
            <a:off x="731520" y="1489129"/>
            <a:ext cx="7680960" cy="3931920"/>
          </a:xfrm>
        </p:spPr>
        <p:txBody>
          <a:bodyPr>
            <a:normAutofit/>
          </a:bodyPr>
          <a:lstStyle/>
          <a:p>
            <a:r>
              <a:rPr lang="en-US" sz="2000" dirty="0" smtClean="0"/>
              <a:t>Second largest compartment (~8-9%)</a:t>
            </a:r>
          </a:p>
          <a:p>
            <a:r>
              <a:rPr lang="en-US" sz="2000" dirty="0" smtClean="0"/>
              <a:t>Known as the “true stomach”, most similar to </a:t>
            </a:r>
            <a:r>
              <a:rPr lang="en-US" sz="2000" dirty="0" err="1" smtClean="0"/>
              <a:t>monogastrics</a:t>
            </a:r>
            <a:endParaRPr lang="en-US" sz="2000" dirty="0" smtClean="0"/>
          </a:p>
          <a:p>
            <a:r>
              <a:rPr lang="en-US" sz="2000" dirty="0" smtClean="0"/>
              <a:t>First glandular portion of the ruminant digestive tract (</a:t>
            </a:r>
            <a:r>
              <a:rPr lang="en-US" sz="2000" u="sng" dirty="0" smtClean="0"/>
              <a:t>enzymatic</a:t>
            </a:r>
            <a:r>
              <a:rPr lang="en-US" sz="2000" dirty="0" smtClean="0"/>
              <a:t> digestion)</a:t>
            </a:r>
            <a:endParaRPr lang="en-US" sz="2000" dirty="0"/>
          </a:p>
        </p:txBody>
      </p:sp>
      <p:sp>
        <p:nvSpPr>
          <p:cNvPr id="4" name="Rectangle 3"/>
          <p:cNvSpPr/>
          <p:nvPr/>
        </p:nvSpPr>
        <p:spPr>
          <a:xfrm>
            <a:off x="5666994" y="562014"/>
            <a:ext cx="2745486" cy="770153"/>
          </a:xfrm>
          <a:prstGeom prst="rect">
            <a:avLst/>
          </a:prstGeom>
          <a:solidFill>
            <a:srgbClr val="65911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u="sng" dirty="0"/>
              <a:t>Monogastric:</a:t>
            </a:r>
            <a:r>
              <a:rPr lang="en-US" sz="1600" dirty="0"/>
              <a:t> one compartment stomach Ex. Humans, pigs</a:t>
            </a:r>
          </a:p>
        </p:txBody>
      </p:sp>
      <p:sp>
        <p:nvSpPr>
          <p:cNvPr id="6" name="Oval 5"/>
          <p:cNvSpPr/>
          <p:nvPr/>
        </p:nvSpPr>
        <p:spPr>
          <a:xfrm>
            <a:off x="6309360" y="5421049"/>
            <a:ext cx="1588677" cy="7282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203" y="3415498"/>
            <a:ext cx="4023074" cy="3017306"/>
          </a:xfrm>
          <a:prstGeom prst="rect">
            <a:avLst/>
          </a:prstGeom>
        </p:spPr>
      </p:pic>
      <p:sp>
        <p:nvSpPr>
          <p:cNvPr id="8" name="Rectangle 7"/>
          <p:cNvSpPr/>
          <p:nvPr/>
        </p:nvSpPr>
        <p:spPr>
          <a:xfrm>
            <a:off x="3509010" y="5682767"/>
            <a:ext cx="2044733" cy="704545"/>
          </a:xfrm>
          <a:prstGeom prst="rect">
            <a:avLst/>
          </a:prstGeom>
          <a:solidFill>
            <a:srgbClr val="65911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Abomasum lining has glands that secrete enzymes</a:t>
            </a:r>
          </a:p>
        </p:txBody>
      </p:sp>
      <p:sp>
        <p:nvSpPr>
          <p:cNvPr id="9" name="Rectangle 8"/>
          <p:cNvSpPr/>
          <p:nvPr/>
        </p:nvSpPr>
        <p:spPr>
          <a:xfrm>
            <a:off x="480203" y="3394710"/>
            <a:ext cx="1970245" cy="356617"/>
          </a:xfrm>
          <a:prstGeom prst="rect">
            <a:avLst/>
          </a:prstGeom>
          <a:solidFill>
            <a:srgbClr val="65911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Abomasum lining</a:t>
            </a:r>
          </a:p>
        </p:txBody>
      </p:sp>
    </p:spTree>
    <p:extLst>
      <p:ext uri="{BB962C8B-B14F-4D97-AF65-F5344CB8AC3E}">
        <p14:creationId xmlns:p14="http://schemas.microsoft.com/office/powerpoint/2010/main" val="16122537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9375" y="4017016"/>
            <a:ext cx="3615607" cy="2448067"/>
          </a:xfrm>
          <a:prstGeom prst="rect">
            <a:avLst/>
          </a:prstGeom>
        </p:spPr>
      </p:pic>
      <p:sp>
        <p:nvSpPr>
          <p:cNvPr id="2" name="Title 1"/>
          <p:cNvSpPr>
            <a:spLocks noGrp="1"/>
          </p:cNvSpPr>
          <p:nvPr>
            <p:ph type="title"/>
          </p:nvPr>
        </p:nvSpPr>
        <p:spPr>
          <a:xfrm>
            <a:off x="731520" y="642594"/>
            <a:ext cx="7680960" cy="625195"/>
          </a:xfrm>
        </p:spPr>
        <p:txBody>
          <a:bodyPr>
            <a:normAutofit fontScale="90000"/>
          </a:bodyPr>
          <a:lstStyle/>
          <a:p>
            <a:r>
              <a:rPr lang="en-US" dirty="0" smtClean="0"/>
              <a:t>Enzymes</a:t>
            </a:r>
            <a:endParaRPr lang="en-US" dirty="0"/>
          </a:p>
        </p:txBody>
      </p:sp>
      <p:sp>
        <p:nvSpPr>
          <p:cNvPr id="3" name="Content Placeholder 2"/>
          <p:cNvSpPr>
            <a:spLocks noGrp="1"/>
          </p:cNvSpPr>
          <p:nvPr>
            <p:ph idx="1"/>
          </p:nvPr>
        </p:nvSpPr>
        <p:spPr>
          <a:xfrm>
            <a:off x="731520" y="1287794"/>
            <a:ext cx="4907591" cy="3739896"/>
          </a:xfrm>
        </p:spPr>
        <p:txBody>
          <a:bodyPr/>
          <a:lstStyle/>
          <a:p>
            <a:r>
              <a:rPr lang="en-US" dirty="0" smtClean="0"/>
              <a:t>Produced and secreted by the animal to aid in digestion</a:t>
            </a:r>
          </a:p>
          <a:p>
            <a:r>
              <a:rPr lang="en-US" dirty="0" smtClean="0"/>
              <a:t>Proteins that speed up reactions</a:t>
            </a:r>
          </a:p>
          <a:p>
            <a:r>
              <a:rPr lang="en-US" dirty="0" smtClean="0"/>
              <a:t>Help break down big molecules into smaller ones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7100" y="449818"/>
            <a:ext cx="3377882" cy="2454595"/>
          </a:xfrm>
          <a:prstGeom prst="rect">
            <a:avLst/>
          </a:prstGeom>
        </p:spPr>
      </p:pic>
      <p:sp>
        <p:nvSpPr>
          <p:cNvPr id="6" name="Rectangle 5"/>
          <p:cNvSpPr/>
          <p:nvPr/>
        </p:nvSpPr>
        <p:spPr>
          <a:xfrm>
            <a:off x="6004471" y="3006165"/>
            <a:ext cx="2710511" cy="1058201"/>
          </a:xfrm>
          <a:prstGeom prst="rect">
            <a:avLst/>
          </a:prstGeom>
          <a:solidFill>
            <a:srgbClr val="65911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u="sng" dirty="0"/>
              <a:t>Enzymes:</a:t>
            </a:r>
            <a:r>
              <a:rPr lang="en-US" sz="1600" dirty="0"/>
              <a:t> molecules </a:t>
            </a:r>
            <a:r>
              <a:rPr lang="en-US" sz="1600" b="1" u="sng" dirty="0"/>
              <a:t>made by animals</a:t>
            </a:r>
            <a:r>
              <a:rPr lang="en-US" sz="1600" dirty="0"/>
              <a:t> to digest food, they are like scissors!</a:t>
            </a:r>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39868"/>
          <a:stretch/>
        </p:blipFill>
        <p:spPr>
          <a:xfrm flipH="1">
            <a:off x="521385" y="4253253"/>
            <a:ext cx="1819062" cy="2286171"/>
          </a:xfrm>
          <a:prstGeom prst="rect">
            <a:avLst/>
          </a:prstGeom>
        </p:spPr>
      </p:pic>
      <p:sp>
        <p:nvSpPr>
          <p:cNvPr id="10" name="Right Arrow 9"/>
          <p:cNvSpPr/>
          <p:nvPr/>
        </p:nvSpPr>
        <p:spPr>
          <a:xfrm>
            <a:off x="2461674" y="5455557"/>
            <a:ext cx="1308069" cy="605117"/>
          </a:xfrm>
          <a:prstGeom prst="rightArrow">
            <a:avLst/>
          </a:prstGeom>
          <a:solidFill>
            <a:srgbClr val="65911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Enzymes</a:t>
            </a: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 t="29747" r="61329"/>
          <a:stretch/>
        </p:blipFill>
        <p:spPr>
          <a:xfrm flipH="1">
            <a:off x="3890970" y="5162378"/>
            <a:ext cx="965951" cy="1326163"/>
          </a:xfrm>
          <a:prstGeom prst="rect">
            <a:avLst/>
          </a:prstGeom>
        </p:spPr>
      </p:pic>
      <p:sp>
        <p:nvSpPr>
          <p:cNvPr id="9" name="Rectangle 8"/>
          <p:cNvSpPr/>
          <p:nvPr/>
        </p:nvSpPr>
        <p:spPr>
          <a:xfrm>
            <a:off x="671741" y="2989520"/>
            <a:ext cx="4584141" cy="1263733"/>
          </a:xfrm>
          <a:prstGeom prst="rect">
            <a:avLst/>
          </a:prstGeom>
          <a:solidFill>
            <a:srgbClr val="65911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Large molecules (like big Mario) cant be absorbed through the digestive lining, so enzymes </a:t>
            </a:r>
            <a:r>
              <a:rPr lang="en-US" sz="1600" dirty="0" smtClean="0"/>
              <a:t>break big </a:t>
            </a:r>
            <a:r>
              <a:rPr lang="en-US" sz="1600" dirty="0"/>
              <a:t>molecules </a:t>
            </a:r>
            <a:r>
              <a:rPr lang="en-US" sz="1600" dirty="0" smtClean="0"/>
              <a:t>into multiple smaller molecules </a:t>
            </a:r>
            <a:r>
              <a:rPr lang="en-US" sz="1600" dirty="0"/>
              <a:t>(like small Mario) so that they can be absorbed!!!</a:t>
            </a:r>
          </a:p>
        </p:txBody>
      </p:sp>
    </p:spTree>
    <p:extLst>
      <p:ext uri="{BB962C8B-B14F-4D97-AF65-F5344CB8AC3E}">
        <p14:creationId xmlns:p14="http://schemas.microsoft.com/office/powerpoint/2010/main" val="12462015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 about it! (abomasum)</a:t>
            </a:r>
            <a:endParaRPr lang="en-US" dirty="0"/>
          </a:p>
        </p:txBody>
      </p:sp>
      <p:sp>
        <p:nvSpPr>
          <p:cNvPr id="3" name="Content Placeholder 2"/>
          <p:cNvSpPr>
            <a:spLocks noGrp="1"/>
          </p:cNvSpPr>
          <p:nvPr>
            <p:ph idx="1"/>
          </p:nvPr>
        </p:nvSpPr>
        <p:spPr>
          <a:xfrm>
            <a:off x="800100" y="1927098"/>
            <a:ext cx="4514850" cy="3739896"/>
          </a:xfrm>
        </p:spPr>
        <p:txBody>
          <a:bodyPr>
            <a:normAutofit/>
          </a:bodyPr>
          <a:lstStyle/>
          <a:p>
            <a:r>
              <a:rPr lang="en-US" dirty="0"/>
              <a:t>How does the abomasum digest food?</a:t>
            </a:r>
          </a:p>
          <a:p>
            <a:pPr marL="0" indent="0">
              <a:buNone/>
            </a:pPr>
            <a:r>
              <a:rPr lang="en-US" dirty="0">
                <a:solidFill>
                  <a:schemeClr val="accent2"/>
                </a:solidFill>
              </a:rPr>
              <a:t>ANSWER: through enzymatic digestion</a:t>
            </a:r>
          </a:p>
          <a:p>
            <a:r>
              <a:rPr lang="en-US" dirty="0"/>
              <a:t>What does the lining of the abomasum being “glandular” mean?</a:t>
            </a:r>
          </a:p>
          <a:p>
            <a:pPr marL="0" indent="0">
              <a:buNone/>
            </a:pPr>
            <a:r>
              <a:rPr lang="en-US" dirty="0">
                <a:solidFill>
                  <a:schemeClr val="accent2"/>
                </a:solidFill>
              </a:rPr>
              <a:t>ANSWER: that it can secrete enzymes</a:t>
            </a:r>
          </a:p>
          <a:p>
            <a:r>
              <a:rPr lang="en-US" dirty="0" smtClean="0"/>
              <a:t>Why are enzymes important?</a:t>
            </a:r>
          </a:p>
          <a:p>
            <a:pPr marL="0" indent="0">
              <a:buNone/>
            </a:pPr>
            <a:r>
              <a:rPr lang="en-US" dirty="0" smtClean="0">
                <a:solidFill>
                  <a:schemeClr val="accent2"/>
                </a:solidFill>
              </a:rPr>
              <a:t>ANSWER: they break down food particles into smaller pieces that can be absorbed by the animal</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4950" y="1745037"/>
            <a:ext cx="2958088" cy="3921957"/>
          </a:xfrm>
          <a:prstGeom prst="rect">
            <a:avLst/>
          </a:prstGeom>
        </p:spPr>
      </p:pic>
    </p:spTree>
    <p:extLst>
      <p:ext uri="{BB962C8B-B14F-4D97-AF65-F5344CB8AC3E}">
        <p14:creationId xmlns:p14="http://schemas.microsoft.com/office/powerpoint/2010/main" val="203891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405" y="356844"/>
            <a:ext cx="7680960" cy="626136"/>
          </a:xfrm>
        </p:spPr>
        <p:txBody>
          <a:bodyPr>
            <a:normAutofit fontScale="90000"/>
          </a:bodyPr>
          <a:lstStyle/>
          <a:p>
            <a:r>
              <a:rPr lang="en-US" dirty="0" smtClean="0"/>
              <a:t>Intestines</a:t>
            </a:r>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420" y="982980"/>
            <a:ext cx="7440930" cy="5477088"/>
          </a:xfrm>
          <a:prstGeom prst="rect">
            <a:avLst/>
          </a:prstGeom>
        </p:spPr>
      </p:pic>
      <p:sp>
        <p:nvSpPr>
          <p:cNvPr id="5" name="Oval 4"/>
          <p:cNvSpPr/>
          <p:nvPr/>
        </p:nvSpPr>
        <p:spPr>
          <a:xfrm>
            <a:off x="1613167" y="1842648"/>
            <a:ext cx="2544495" cy="15292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44577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642594"/>
            <a:ext cx="7680960" cy="714719"/>
          </a:xfrm>
        </p:spPr>
        <p:txBody>
          <a:bodyPr/>
          <a:lstStyle/>
          <a:p>
            <a:r>
              <a:rPr lang="en-US" dirty="0" smtClean="0"/>
              <a:t>Prehension and Mastication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1520" y="1357313"/>
            <a:ext cx="7483793" cy="5111610"/>
          </a:xfrm>
        </p:spPr>
      </p:pic>
      <p:sp>
        <p:nvSpPr>
          <p:cNvPr id="5" name="Oval 4"/>
          <p:cNvSpPr/>
          <p:nvPr/>
        </p:nvSpPr>
        <p:spPr>
          <a:xfrm>
            <a:off x="7029451" y="4450026"/>
            <a:ext cx="929074" cy="8220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3270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642594"/>
            <a:ext cx="7680960" cy="788729"/>
          </a:xfrm>
        </p:spPr>
        <p:txBody>
          <a:bodyPr/>
          <a:lstStyle/>
          <a:p>
            <a:r>
              <a:rPr lang="en-US" dirty="0" smtClean="0"/>
              <a:t>Small Intestine</a:t>
            </a:r>
            <a:endParaRPr lang="en-US" dirty="0"/>
          </a:p>
        </p:txBody>
      </p:sp>
      <p:sp>
        <p:nvSpPr>
          <p:cNvPr id="3" name="Content Placeholder 2"/>
          <p:cNvSpPr>
            <a:spLocks noGrp="1"/>
          </p:cNvSpPr>
          <p:nvPr>
            <p:ph idx="1"/>
          </p:nvPr>
        </p:nvSpPr>
        <p:spPr>
          <a:xfrm>
            <a:off x="731520" y="1390344"/>
            <a:ext cx="4257675" cy="4649581"/>
          </a:xfrm>
        </p:spPr>
        <p:txBody>
          <a:bodyPr>
            <a:normAutofit fontScale="92500" lnSpcReduction="20000"/>
          </a:bodyPr>
          <a:lstStyle/>
          <a:p>
            <a:r>
              <a:rPr lang="en-US" sz="2200" dirty="0"/>
              <a:t>After the stomach, nutrients move into the small intestine</a:t>
            </a:r>
          </a:p>
          <a:p>
            <a:r>
              <a:rPr lang="en-US" sz="2200" dirty="0"/>
              <a:t>20% of a cows digestive tract is small intestine</a:t>
            </a:r>
          </a:p>
          <a:p>
            <a:r>
              <a:rPr lang="en-US" sz="2200" dirty="0"/>
              <a:t>Three parts:</a:t>
            </a:r>
          </a:p>
          <a:p>
            <a:pPr marL="462915" lvl="1" indent="-257175">
              <a:buFont typeface="+mj-lt"/>
              <a:buAutoNum type="arabicPeriod"/>
            </a:pPr>
            <a:r>
              <a:rPr lang="en-US" sz="2100" b="1" dirty="0"/>
              <a:t>Duodenum</a:t>
            </a:r>
          </a:p>
          <a:p>
            <a:pPr lvl="2"/>
            <a:r>
              <a:rPr lang="en-US" sz="1900" dirty="0"/>
              <a:t>Continues enzymatic digestion</a:t>
            </a:r>
          </a:p>
          <a:p>
            <a:pPr lvl="2"/>
            <a:r>
              <a:rPr lang="en-US" sz="1900" u="sng" dirty="0"/>
              <a:t>Enzymes</a:t>
            </a:r>
            <a:r>
              <a:rPr lang="en-US" sz="1900" dirty="0"/>
              <a:t> released from liver and pancreas</a:t>
            </a:r>
          </a:p>
          <a:p>
            <a:pPr marL="462915" lvl="1" indent="-257175">
              <a:buFont typeface="+mj-lt"/>
              <a:buAutoNum type="arabicPeriod"/>
            </a:pPr>
            <a:r>
              <a:rPr lang="en-US" sz="2100" b="1" dirty="0"/>
              <a:t>Jejunum</a:t>
            </a:r>
          </a:p>
          <a:p>
            <a:pPr lvl="2"/>
            <a:r>
              <a:rPr lang="en-US" sz="1900" dirty="0"/>
              <a:t>Absorbs nutrients</a:t>
            </a:r>
          </a:p>
          <a:p>
            <a:pPr lvl="2"/>
            <a:r>
              <a:rPr lang="en-US" sz="1900" dirty="0"/>
              <a:t>Covered in villi (similar to papillae)</a:t>
            </a:r>
          </a:p>
          <a:p>
            <a:pPr marL="462915" lvl="1" indent="-257175">
              <a:buFont typeface="+mj-lt"/>
              <a:buAutoNum type="arabicPeriod"/>
            </a:pPr>
            <a:r>
              <a:rPr lang="en-US" sz="2100" b="1" dirty="0"/>
              <a:t>Ilium</a:t>
            </a:r>
          </a:p>
          <a:p>
            <a:pPr lvl="2"/>
            <a:r>
              <a:rPr lang="en-US" sz="1900" dirty="0"/>
              <a:t>Continues nutrient absorption</a:t>
            </a:r>
          </a:p>
          <a:p>
            <a:endParaRPr lang="en-US"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9195" y="1031818"/>
            <a:ext cx="3771900" cy="2630238"/>
          </a:xfrm>
          <a:prstGeom prst="rect">
            <a:avLst/>
          </a:prstGeom>
        </p:spPr>
      </p:pic>
      <p:sp>
        <p:nvSpPr>
          <p:cNvPr id="5" name="Oval 4"/>
          <p:cNvSpPr/>
          <p:nvPr/>
        </p:nvSpPr>
        <p:spPr>
          <a:xfrm>
            <a:off x="5524977" y="1390344"/>
            <a:ext cx="892969" cy="6286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731520" y="6039925"/>
            <a:ext cx="3966210" cy="406998"/>
          </a:xfrm>
          <a:prstGeom prst="rect">
            <a:avLst/>
          </a:prstGeom>
          <a:solidFill>
            <a:srgbClr val="65911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Villi:</a:t>
            </a:r>
            <a:r>
              <a:rPr lang="en-US" dirty="0"/>
              <a:t> small finger-like projections</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14377" b="36667"/>
          <a:stretch/>
        </p:blipFill>
        <p:spPr>
          <a:xfrm>
            <a:off x="4989195" y="3995857"/>
            <a:ext cx="3771900" cy="2518029"/>
          </a:xfrm>
          <a:prstGeom prst="rect">
            <a:avLst/>
          </a:prstGeom>
        </p:spPr>
      </p:pic>
      <p:cxnSp>
        <p:nvCxnSpPr>
          <p:cNvPr id="10" name="Straight Arrow Connector 9"/>
          <p:cNvCxnSpPr/>
          <p:nvPr/>
        </p:nvCxnSpPr>
        <p:spPr>
          <a:xfrm flipV="1">
            <a:off x="4697730" y="5374503"/>
            <a:ext cx="1143000" cy="7009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12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642594"/>
            <a:ext cx="7680960" cy="886169"/>
          </a:xfrm>
        </p:spPr>
        <p:txBody>
          <a:bodyPr/>
          <a:lstStyle/>
          <a:p>
            <a:r>
              <a:rPr lang="en-US" dirty="0" smtClean="0"/>
              <a:t>Small Intestine (Microscopic!)</a:t>
            </a:r>
            <a:endParaRPr lang="en-US" dirty="0"/>
          </a:p>
        </p:txBody>
      </p:sp>
      <p:pic>
        <p:nvPicPr>
          <p:cNvPr id="4" name="Content Placeholder 3"/>
          <p:cNvPicPr>
            <a:picLocks noGrp="1" noChangeAspect="1"/>
          </p:cNvPicPr>
          <p:nvPr>
            <p:ph idx="1"/>
          </p:nvPr>
        </p:nvPicPr>
        <p:blipFill>
          <a:blip r:embed="rId3"/>
          <a:stretch>
            <a:fillRect/>
          </a:stretch>
        </p:blipFill>
        <p:spPr>
          <a:xfrm>
            <a:off x="1465897" y="1400176"/>
            <a:ext cx="6212205" cy="5001019"/>
          </a:xfrm>
          <a:prstGeom prst="rect">
            <a:avLst/>
          </a:prstGeom>
        </p:spPr>
      </p:pic>
      <p:sp>
        <p:nvSpPr>
          <p:cNvPr id="5" name="Rectangle 4"/>
          <p:cNvSpPr/>
          <p:nvPr/>
        </p:nvSpPr>
        <p:spPr>
          <a:xfrm>
            <a:off x="6081733" y="5751429"/>
            <a:ext cx="2547918" cy="477921"/>
          </a:xfrm>
          <a:prstGeom prst="rect">
            <a:avLst/>
          </a:prstGeom>
          <a:solidFill>
            <a:srgbClr val="65911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Can you see the villi?</a:t>
            </a:r>
            <a:endParaRPr lang="en-US" dirty="0"/>
          </a:p>
        </p:txBody>
      </p:sp>
    </p:spTree>
    <p:extLst>
      <p:ext uri="{BB962C8B-B14F-4D97-AF65-F5344CB8AC3E}">
        <p14:creationId xmlns:p14="http://schemas.microsoft.com/office/powerpoint/2010/main" val="7363990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642594"/>
            <a:ext cx="7680960" cy="786156"/>
          </a:xfrm>
        </p:spPr>
        <p:txBody>
          <a:bodyPr/>
          <a:lstStyle/>
          <a:p>
            <a:r>
              <a:rPr lang="en-US" dirty="0" smtClean="0"/>
              <a:t>Villi (Microscopic!)</a:t>
            </a:r>
            <a:endParaRPr lang="en-US" dirty="0"/>
          </a:p>
        </p:txBody>
      </p:sp>
      <p:pic>
        <p:nvPicPr>
          <p:cNvPr id="4" name="Picture 51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95021" y="1428750"/>
            <a:ext cx="6553957" cy="492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872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642594"/>
            <a:ext cx="7680960" cy="717576"/>
          </a:xfrm>
        </p:spPr>
        <p:txBody>
          <a:bodyPr/>
          <a:lstStyle/>
          <a:p>
            <a:r>
              <a:rPr lang="en-US" dirty="0" smtClean="0"/>
              <a:t>Connect the dots!!!</a:t>
            </a:r>
            <a:endParaRPr lang="en-US" dirty="0"/>
          </a:p>
        </p:txBody>
      </p:sp>
      <p:sp>
        <p:nvSpPr>
          <p:cNvPr id="3" name="Content Placeholder 2"/>
          <p:cNvSpPr>
            <a:spLocks noGrp="1"/>
          </p:cNvSpPr>
          <p:nvPr>
            <p:ph idx="1"/>
          </p:nvPr>
        </p:nvSpPr>
        <p:spPr>
          <a:xfrm>
            <a:off x="731520" y="1474470"/>
            <a:ext cx="7680960" cy="3931920"/>
          </a:xfrm>
        </p:spPr>
        <p:txBody>
          <a:bodyPr/>
          <a:lstStyle/>
          <a:p>
            <a:r>
              <a:rPr lang="en-US" sz="2000" u="sng" dirty="0"/>
              <a:t>WHY</a:t>
            </a:r>
            <a:r>
              <a:rPr lang="en-US" sz="2000" dirty="0"/>
              <a:t> would the jejunum be covered in villi?</a:t>
            </a:r>
          </a:p>
          <a:p>
            <a:r>
              <a:rPr lang="en-US" sz="2000" dirty="0"/>
              <a:t>Hint: what is the </a:t>
            </a:r>
            <a:r>
              <a:rPr lang="en-US" sz="2000" u="sng" dirty="0"/>
              <a:t>function</a:t>
            </a:r>
            <a:r>
              <a:rPr lang="en-US" sz="2000" dirty="0"/>
              <a:t> of the jejunum and what do villi do?</a:t>
            </a:r>
          </a:p>
          <a:p>
            <a:pPr marL="0" indent="0">
              <a:buNone/>
            </a:pPr>
            <a:r>
              <a:rPr lang="en-US" sz="2000" dirty="0">
                <a:solidFill>
                  <a:schemeClr val="accent2"/>
                </a:solidFill>
              </a:rPr>
              <a:t>ANSWER: the villi increases the surface area of the jejunum, allowing more contact with nutrients which allows for more absorption!</a:t>
            </a:r>
          </a:p>
          <a:p>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4377" b="36667"/>
          <a:stretch/>
        </p:blipFill>
        <p:spPr>
          <a:xfrm>
            <a:off x="331470" y="3611880"/>
            <a:ext cx="4348900" cy="290322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7533" y="3342807"/>
            <a:ext cx="3732110" cy="3172293"/>
          </a:xfrm>
          <a:prstGeom prst="rect">
            <a:avLst/>
          </a:prstGeom>
        </p:spPr>
      </p:pic>
    </p:spTree>
    <p:extLst>
      <p:ext uri="{BB962C8B-B14F-4D97-AF65-F5344CB8AC3E}">
        <p14:creationId xmlns:p14="http://schemas.microsoft.com/office/powerpoint/2010/main" val="397800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642594"/>
            <a:ext cx="7680960" cy="671856"/>
          </a:xfrm>
        </p:spPr>
        <p:txBody>
          <a:bodyPr/>
          <a:lstStyle/>
          <a:p>
            <a:r>
              <a:rPr lang="en-US" dirty="0" smtClean="0"/>
              <a:t>Large Intestine</a:t>
            </a:r>
            <a:endParaRPr lang="en-US" dirty="0"/>
          </a:p>
        </p:txBody>
      </p:sp>
      <p:sp>
        <p:nvSpPr>
          <p:cNvPr id="3" name="Content Placeholder 2"/>
          <p:cNvSpPr>
            <a:spLocks noGrp="1"/>
          </p:cNvSpPr>
          <p:nvPr>
            <p:ph idx="1"/>
          </p:nvPr>
        </p:nvSpPr>
        <p:spPr>
          <a:xfrm>
            <a:off x="731520" y="1314450"/>
            <a:ext cx="5883593" cy="4937760"/>
          </a:xfrm>
        </p:spPr>
        <p:txBody>
          <a:bodyPr>
            <a:normAutofit/>
          </a:bodyPr>
          <a:lstStyle/>
          <a:p>
            <a:r>
              <a:rPr lang="en-US" sz="2000" dirty="0"/>
              <a:t>After the small intestine, the nutrients move into the large intestine</a:t>
            </a:r>
          </a:p>
          <a:p>
            <a:r>
              <a:rPr lang="en-US" sz="2000" dirty="0"/>
              <a:t>12% of a cows digestive tract is large intestine</a:t>
            </a:r>
          </a:p>
          <a:p>
            <a:r>
              <a:rPr lang="en-US" sz="2000" dirty="0"/>
              <a:t>Three parts:</a:t>
            </a:r>
          </a:p>
          <a:p>
            <a:pPr marL="462915" lvl="1" indent="-257175">
              <a:buFont typeface="+mj-lt"/>
              <a:buAutoNum type="arabicPeriod"/>
            </a:pPr>
            <a:r>
              <a:rPr lang="en-US" sz="1800" b="1" dirty="0" smtClean="0"/>
              <a:t>Cecum (blind pouch)</a:t>
            </a:r>
            <a:endParaRPr lang="en-US" sz="1800" b="1" dirty="0"/>
          </a:p>
          <a:p>
            <a:pPr lvl="2"/>
            <a:r>
              <a:rPr lang="en-US" sz="1600" dirty="0"/>
              <a:t>Pouch where microbes live</a:t>
            </a:r>
          </a:p>
          <a:p>
            <a:pPr lvl="2"/>
            <a:r>
              <a:rPr lang="en-US" sz="1600" u="sng" dirty="0"/>
              <a:t>Fermentation</a:t>
            </a:r>
            <a:r>
              <a:rPr lang="en-US" sz="1600" dirty="0"/>
              <a:t> of food </a:t>
            </a:r>
          </a:p>
          <a:p>
            <a:pPr lvl="2"/>
            <a:r>
              <a:rPr lang="en-US" sz="1600" dirty="0" smtClean="0"/>
              <a:t>Digest nutrients (last chance)</a:t>
            </a:r>
            <a:endParaRPr lang="en-US" sz="1600" dirty="0"/>
          </a:p>
          <a:p>
            <a:pPr marL="462915" lvl="1" indent="-257175">
              <a:buFont typeface="+mj-lt"/>
              <a:buAutoNum type="arabicPeriod"/>
            </a:pPr>
            <a:r>
              <a:rPr lang="en-US" sz="1800" b="1" dirty="0"/>
              <a:t>Colon</a:t>
            </a:r>
          </a:p>
          <a:p>
            <a:pPr lvl="2"/>
            <a:r>
              <a:rPr lang="en-US" sz="1600" dirty="0"/>
              <a:t>Absorbs water/nutrients</a:t>
            </a:r>
          </a:p>
          <a:p>
            <a:pPr marL="462915" lvl="1" indent="-257175">
              <a:buFont typeface="+mj-lt"/>
              <a:buAutoNum type="arabicPeriod"/>
            </a:pPr>
            <a:r>
              <a:rPr lang="en-US" sz="1800" b="1" dirty="0"/>
              <a:t>Rectum</a:t>
            </a:r>
          </a:p>
          <a:p>
            <a:pPr lvl="2"/>
            <a:r>
              <a:rPr lang="en-US" sz="1600" dirty="0"/>
              <a:t>Wastes leave the body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9120" y="3463736"/>
            <a:ext cx="4413374" cy="3039133"/>
          </a:xfrm>
          <a:prstGeom prst="rect">
            <a:avLst/>
          </a:prstGeom>
        </p:spPr>
      </p:pic>
      <p:sp>
        <p:nvSpPr>
          <p:cNvPr id="6" name="Oval 5"/>
          <p:cNvSpPr/>
          <p:nvPr/>
        </p:nvSpPr>
        <p:spPr>
          <a:xfrm>
            <a:off x="4572000" y="3851910"/>
            <a:ext cx="778669" cy="5600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p:cNvSpPr/>
          <p:nvPr/>
        </p:nvSpPr>
        <p:spPr>
          <a:xfrm>
            <a:off x="386476" y="5711534"/>
            <a:ext cx="5751434" cy="698031"/>
          </a:xfrm>
          <a:prstGeom prst="rect">
            <a:avLst/>
          </a:prstGeom>
          <a:solidFill>
            <a:srgbClr val="65911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Don’t be confused: the large intestine is </a:t>
            </a:r>
            <a:r>
              <a:rPr lang="en-US" u="sng" dirty="0"/>
              <a:t>shorter</a:t>
            </a:r>
            <a:r>
              <a:rPr lang="en-US" dirty="0"/>
              <a:t>, but has a </a:t>
            </a:r>
            <a:r>
              <a:rPr lang="en-US" u="sng" dirty="0"/>
              <a:t>larger diameter</a:t>
            </a:r>
            <a:r>
              <a:rPr lang="en-US" dirty="0"/>
              <a:t> than the small intestine</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2993" y="397164"/>
            <a:ext cx="2187381" cy="2909217"/>
          </a:xfrm>
          <a:prstGeom prst="rect">
            <a:avLst/>
          </a:prstGeom>
        </p:spPr>
      </p:pic>
      <p:sp>
        <p:nvSpPr>
          <p:cNvPr id="8" name="Rectangle 7"/>
          <p:cNvSpPr/>
          <p:nvPr/>
        </p:nvSpPr>
        <p:spPr>
          <a:xfrm>
            <a:off x="5977713" y="2826722"/>
            <a:ext cx="1964888" cy="686270"/>
          </a:xfrm>
          <a:prstGeom prst="rect">
            <a:avLst/>
          </a:prstGeom>
          <a:solidFill>
            <a:srgbClr val="65911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LI lining: folded but </a:t>
            </a:r>
            <a:r>
              <a:rPr lang="en-US" u="sng" dirty="0" smtClean="0"/>
              <a:t>no villi</a:t>
            </a:r>
            <a:endParaRPr lang="en-US" u="sng" dirty="0"/>
          </a:p>
        </p:txBody>
      </p:sp>
    </p:spTree>
    <p:extLst>
      <p:ext uri="{BB962C8B-B14F-4D97-AF65-F5344CB8AC3E}">
        <p14:creationId xmlns:p14="http://schemas.microsoft.com/office/powerpoint/2010/main" val="69940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642594"/>
            <a:ext cx="7680960" cy="857594"/>
          </a:xfrm>
        </p:spPr>
        <p:txBody>
          <a:bodyPr/>
          <a:lstStyle/>
          <a:p>
            <a:r>
              <a:rPr lang="en-US" dirty="0" smtClean="0"/>
              <a:t>Large Intestine (Microscopic!)</a:t>
            </a:r>
            <a:endParaRPr lang="en-US" dirty="0"/>
          </a:p>
        </p:txBody>
      </p:sp>
      <p:pic>
        <p:nvPicPr>
          <p:cNvPr id="4" name="Content Placeholder 3"/>
          <p:cNvPicPr>
            <a:picLocks noGrp="1" noChangeAspect="1"/>
          </p:cNvPicPr>
          <p:nvPr>
            <p:ph idx="1"/>
          </p:nvPr>
        </p:nvPicPr>
        <p:blipFill>
          <a:blip r:embed="rId3"/>
          <a:stretch>
            <a:fillRect/>
          </a:stretch>
        </p:blipFill>
        <p:spPr>
          <a:xfrm>
            <a:off x="1671247" y="1385888"/>
            <a:ext cx="5801505" cy="5055888"/>
          </a:xfrm>
          <a:prstGeom prst="rect">
            <a:avLst/>
          </a:prstGeom>
        </p:spPr>
      </p:pic>
      <p:sp>
        <p:nvSpPr>
          <p:cNvPr id="5" name="Rectangle 4"/>
          <p:cNvSpPr/>
          <p:nvPr/>
        </p:nvSpPr>
        <p:spPr>
          <a:xfrm>
            <a:off x="6777242" y="5808579"/>
            <a:ext cx="1391019" cy="477921"/>
          </a:xfrm>
          <a:prstGeom prst="rect">
            <a:avLst/>
          </a:prstGeom>
          <a:solidFill>
            <a:srgbClr val="65911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 Villi!</a:t>
            </a:r>
            <a:endParaRPr lang="en-US" dirty="0"/>
          </a:p>
        </p:txBody>
      </p:sp>
    </p:spTree>
    <p:extLst>
      <p:ext uri="{BB962C8B-B14F-4D97-AF65-F5344CB8AC3E}">
        <p14:creationId xmlns:p14="http://schemas.microsoft.com/office/powerpoint/2010/main" val="42304602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642594"/>
            <a:ext cx="7680960" cy="671856"/>
          </a:xfrm>
        </p:spPr>
        <p:txBody>
          <a:bodyPr>
            <a:normAutofit fontScale="90000"/>
          </a:bodyPr>
          <a:lstStyle/>
          <a:p>
            <a:r>
              <a:rPr lang="en-US" dirty="0" smtClean="0"/>
              <a:t>Summary of Ruminant Digestion</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33930828"/>
              </p:ext>
            </p:extLst>
          </p:nvPr>
        </p:nvGraphicFramePr>
        <p:xfrm>
          <a:off x="428625" y="1600197"/>
          <a:ext cx="8358189" cy="4629156"/>
        </p:xfrm>
        <a:graphic>
          <a:graphicData uri="http://schemas.openxmlformats.org/drawingml/2006/table">
            <a:tbl>
              <a:tblPr firstRow="1" bandRow="1">
                <a:tableStyleId>{5C22544A-7EE6-4342-B048-85BDC9FD1C3A}</a:tableStyleId>
              </a:tblPr>
              <a:tblGrid>
                <a:gridCol w="1971675"/>
                <a:gridCol w="3829050"/>
                <a:gridCol w="2557464"/>
              </a:tblGrid>
              <a:tr h="661308">
                <a:tc>
                  <a:txBody>
                    <a:bodyPr/>
                    <a:lstStyle/>
                    <a:p>
                      <a:pPr algn="ctr"/>
                      <a:r>
                        <a:rPr lang="en-US" dirty="0" smtClean="0"/>
                        <a:t>Location</a:t>
                      </a:r>
                      <a:endParaRPr lang="en-US" dirty="0"/>
                    </a:p>
                  </a:txBody>
                  <a:tcPr anchor="ctr"/>
                </a:tc>
                <a:tc>
                  <a:txBody>
                    <a:bodyPr/>
                    <a:lstStyle/>
                    <a:p>
                      <a:pPr algn="ctr"/>
                      <a:r>
                        <a:rPr lang="en-US" dirty="0" smtClean="0"/>
                        <a:t>Digestion Method</a:t>
                      </a:r>
                      <a:endParaRPr lang="en-US" dirty="0"/>
                    </a:p>
                  </a:txBody>
                  <a:tcPr anchor="ctr"/>
                </a:tc>
                <a:tc>
                  <a:txBody>
                    <a:bodyPr/>
                    <a:lstStyle/>
                    <a:p>
                      <a:pPr algn="ctr"/>
                      <a:r>
                        <a:rPr lang="en-US" dirty="0" smtClean="0"/>
                        <a:t>Lining Features</a:t>
                      </a:r>
                      <a:endParaRPr lang="en-US" dirty="0"/>
                    </a:p>
                  </a:txBody>
                  <a:tcPr anchor="ctr"/>
                </a:tc>
              </a:tr>
              <a:tr h="661308">
                <a:tc>
                  <a:txBody>
                    <a:bodyPr/>
                    <a:lstStyle/>
                    <a:p>
                      <a:pPr algn="ctr"/>
                      <a:r>
                        <a:rPr lang="en-US" b="1" dirty="0" smtClean="0"/>
                        <a:t>Reticulum</a:t>
                      </a:r>
                      <a:endParaRPr lang="en-US" b="1" dirty="0"/>
                    </a:p>
                  </a:txBody>
                  <a:tcPr anchor="ctr"/>
                </a:tc>
                <a:tc>
                  <a:txBody>
                    <a:bodyPr/>
                    <a:lstStyle/>
                    <a:p>
                      <a:pPr algn="ctr"/>
                      <a:r>
                        <a:rPr lang="en-US" dirty="0" smtClean="0"/>
                        <a:t>Fermentation (microbes)</a:t>
                      </a:r>
                      <a:endParaRPr lang="en-US" dirty="0"/>
                    </a:p>
                  </a:txBody>
                  <a:tcPr anchor="ctr"/>
                </a:tc>
                <a:tc>
                  <a:txBody>
                    <a:bodyPr/>
                    <a:lstStyle/>
                    <a:p>
                      <a:pPr algn="ctr"/>
                      <a:r>
                        <a:rPr lang="en-US" dirty="0" smtClean="0"/>
                        <a:t>Honeycomb-like</a:t>
                      </a:r>
                      <a:endParaRPr lang="en-US" dirty="0"/>
                    </a:p>
                  </a:txBody>
                  <a:tcPr anchor="ctr"/>
                </a:tc>
              </a:tr>
              <a:tr h="661308">
                <a:tc>
                  <a:txBody>
                    <a:bodyPr/>
                    <a:lstStyle/>
                    <a:p>
                      <a:pPr algn="ctr"/>
                      <a:r>
                        <a:rPr lang="en-US" b="1" dirty="0" smtClean="0"/>
                        <a:t>Rumen</a:t>
                      </a:r>
                      <a:endParaRPr lang="en-US" b="1" dirty="0"/>
                    </a:p>
                  </a:txBody>
                  <a:tcPr anchor="ctr"/>
                </a:tc>
                <a:tc>
                  <a:txBody>
                    <a:bodyPr/>
                    <a:lstStyle/>
                    <a:p>
                      <a:pPr algn="ctr"/>
                      <a:r>
                        <a:rPr lang="en-US" dirty="0" smtClean="0"/>
                        <a:t>Fermentation (microbes)</a:t>
                      </a:r>
                      <a:endParaRPr lang="en-US" dirty="0"/>
                    </a:p>
                  </a:txBody>
                  <a:tcPr anchor="ctr"/>
                </a:tc>
                <a:tc>
                  <a:txBody>
                    <a:bodyPr/>
                    <a:lstStyle/>
                    <a:p>
                      <a:pPr algn="ctr"/>
                      <a:r>
                        <a:rPr lang="en-US" dirty="0" smtClean="0"/>
                        <a:t>papillae</a:t>
                      </a:r>
                      <a:endParaRPr lang="en-US" dirty="0"/>
                    </a:p>
                  </a:txBody>
                  <a:tcPr anchor="ctr"/>
                </a:tc>
              </a:tr>
              <a:tr h="661308">
                <a:tc>
                  <a:txBody>
                    <a:bodyPr/>
                    <a:lstStyle/>
                    <a:p>
                      <a:pPr algn="ctr"/>
                      <a:r>
                        <a:rPr lang="en-US" b="1" dirty="0" smtClean="0"/>
                        <a:t>Omasum</a:t>
                      </a:r>
                      <a:endParaRPr lang="en-US" b="1" dirty="0"/>
                    </a:p>
                  </a:txBody>
                  <a:tcPr anchor="ctr"/>
                </a:tc>
                <a:tc>
                  <a:txBody>
                    <a:bodyPr/>
                    <a:lstStyle/>
                    <a:p>
                      <a:pPr algn="ctr"/>
                      <a:r>
                        <a:rPr lang="en-US" dirty="0" smtClean="0"/>
                        <a:t>Fermentation (microbes)</a:t>
                      </a:r>
                      <a:endParaRPr lang="en-US" dirty="0"/>
                    </a:p>
                  </a:txBody>
                  <a:tcPr anchor="ctr"/>
                </a:tc>
                <a:tc>
                  <a:txBody>
                    <a:bodyPr/>
                    <a:lstStyle/>
                    <a:p>
                      <a:pPr algn="ctr"/>
                      <a:r>
                        <a:rPr lang="en-US" dirty="0" smtClean="0"/>
                        <a:t>Small</a:t>
                      </a:r>
                      <a:r>
                        <a:rPr lang="en-US" baseline="0" dirty="0" smtClean="0"/>
                        <a:t> papillae, many folds</a:t>
                      </a:r>
                      <a:endParaRPr lang="en-US" dirty="0"/>
                    </a:p>
                  </a:txBody>
                  <a:tcPr anchor="ctr"/>
                </a:tc>
              </a:tr>
              <a:tr h="661308">
                <a:tc>
                  <a:txBody>
                    <a:bodyPr/>
                    <a:lstStyle/>
                    <a:p>
                      <a:pPr algn="ctr"/>
                      <a:r>
                        <a:rPr lang="en-US" b="1" dirty="0" smtClean="0"/>
                        <a:t>Abomasum</a:t>
                      </a:r>
                    </a:p>
                  </a:txBody>
                  <a:tcPr anchor="ctr"/>
                </a:tc>
                <a:tc>
                  <a:txBody>
                    <a:bodyPr/>
                    <a:lstStyle/>
                    <a:p>
                      <a:pPr algn="ctr"/>
                      <a:r>
                        <a:rPr lang="en-US" dirty="0" smtClean="0"/>
                        <a:t>Enzymatic</a:t>
                      </a:r>
                      <a:endParaRPr lang="en-US" dirty="0"/>
                    </a:p>
                  </a:txBody>
                  <a:tcPr anchor="ctr"/>
                </a:tc>
                <a:tc>
                  <a:txBody>
                    <a:bodyPr/>
                    <a:lstStyle/>
                    <a:p>
                      <a:pPr algn="ctr"/>
                      <a:r>
                        <a:rPr lang="en-US" dirty="0" smtClean="0"/>
                        <a:t>glandular</a:t>
                      </a:r>
                      <a:endParaRPr lang="en-US" dirty="0"/>
                    </a:p>
                  </a:txBody>
                  <a:tcPr anchor="ctr"/>
                </a:tc>
              </a:tr>
              <a:tr h="661308">
                <a:tc>
                  <a:txBody>
                    <a:bodyPr/>
                    <a:lstStyle/>
                    <a:p>
                      <a:pPr algn="ctr"/>
                      <a:r>
                        <a:rPr lang="en-US" b="1" dirty="0" smtClean="0"/>
                        <a:t>Small Intestine</a:t>
                      </a:r>
                    </a:p>
                  </a:txBody>
                  <a:tcPr anchor="ctr"/>
                </a:tc>
                <a:tc>
                  <a:txBody>
                    <a:bodyPr/>
                    <a:lstStyle/>
                    <a:p>
                      <a:pPr algn="ctr"/>
                      <a:r>
                        <a:rPr lang="en-US" dirty="0" smtClean="0"/>
                        <a:t>Enzymatic</a:t>
                      </a:r>
                      <a:endParaRPr lang="en-US" dirty="0"/>
                    </a:p>
                  </a:txBody>
                  <a:tcPr anchor="ctr"/>
                </a:tc>
                <a:tc>
                  <a:txBody>
                    <a:bodyPr/>
                    <a:lstStyle/>
                    <a:p>
                      <a:pPr algn="ctr"/>
                      <a:r>
                        <a:rPr lang="en-US" dirty="0" smtClean="0"/>
                        <a:t>Villi, glandular</a:t>
                      </a:r>
                      <a:endParaRPr lang="en-US" dirty="0"/>
                    </a:p>
                  </a:txBody>
                  <a:tcPr anchor="ctr"/>
                </a:tc>
              </a:tr>
              <a:tr h="661308">
                <a:tc>
                  <a:txBody>
                    <a:bodyPr/>
                    <a:lstStyle/>
                    <a:p>
                      <a:pPr algn="ctr"/>
                      <a:r>
                        <a:rPr lang="en-US" b="1" dirty="0" smtClean="0"/>
                        <a:t>Large Intestine</a:t>
                      </a:r>
                    </a:p>
                  </a:txBody>
                  <a:tcPr anchor="ctr"/>
                </a:tc>
                <a:tc>
                  <a:txBody>
                    <a:bodyPr/>
                    <a:lstStyle/>
                    <a:p>
                      <a:pPr algn="ctr"/>
                      <a:r>
                        <a:rPr lang="en-US" dirty="0" smtClean="0"/>
                        <a:t>Fermentation (microbes)</a:t>
                      </a:r>
                      <a:endParaRPr lang="en-US" dirty="0"/>
                    </a:p>
                  </a:txBody>
                  <a:tcPr anchor="ctr"/>
                </a:tc>
                <a:tc>
                  <a:txBody>
                    <a:bodyPr/>
                    <a:lstStyle/>
                    <a:p>
                      <a:pPr algn="ctr"/>
                      <a:r>
                        <a:rPr lang="en-US" dirty="0" smtClean="0"/>
                        <a:t>Folded (no villi)</a:t>
                      </a:r>
                      <a:endParaRPr lang="en-US" dirty="0"/>
                    </a:p>
                  </a:txBody>
                  <a:tcPr anchor="ctr"/>
                </a:tc>
              </a:tr>
            </a:tbl>
          </a:graphicData>
        </a:graphic>
      </p:graphicFrame>
    </p:spTree>
    <p:extLst>
      <p:ext uri="{BB962C8B-B14F-4D97-AF65-F5344CB8AC3E}">
        <p14:creationId xmlns:p14="http://schemas.microsoft.com/office/powerpoint/2010/main" val="1412156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530" y="631164"/>
            <a:ext cx="7829041" cy="809016"/>
          </a:xfrm>
        </p:spPr>
        <p:txBody>
          <a:bodyPr>
            <a:normAutofit fontScale="90000"/>
          </a:bodyPr>
          <a:lstStyle/>
          <a:p>
            <a:r>
              <a:rPr lang="en-US" dirty="0" smtClean="0"/>
              <a:t>Animated ruminant digestive tract</a:t>
            </a:r>
            <a:endParaRPr lang="en-US" dirty="0"/>
          </a:p>
        </p:txBody>
      </p:sp>
      <p:pic>
        <p:nvPicPr>
          <p:cNvPr id="8" name="SVNNJf_28KE"/>
          <p:cNvPicPr>
            <a:picLocks noGrp="1" noRot="1" noChangeAspect="1"/>
          </p:cNvPicPr>
          <p:nvPr>
            <p:ph idx="1"/>
            <a:videoFile r:link="rId1"/>
          </p:nvPr>
        </p:nvPicPr>
        <p:blipFill>
          <a:blip r:embed="rId4"/>
          <a:stretch>
            <a:fillRect/>
          </a:stretch>
        </p:blipFill>
        <p:spPr>
          <a:xfrm>
            <a:off x="387362" y="1771650"/>
            <a:ext cx="8351298" cy="4697730"/>
          </a:xfrm>
          <a:prstGeom prst="rect">
            <a:avLst/>
          </a:prstGeom>
        </p:spPr>
      </p:pic>
    </p:spTree>
    <p:extLst>
      <p:ext uri="{BB962C8B-B14F-4D97-AF65-F5344CB8AC3E}">
        <p14:creationId xmlns:p14="http://schemas.microsoft.com/office/powerpoint/2010/main" val="21437250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526684"/>
            <a:ext cx="7680960" cy="1371600"/>
          </a:xfrm>
        </p:spPr>
        <p:txBody>
          <a:bodyPr/>
          <a:lstStyle/>
          <a:p>
            <a:r>
              <a:rPr lang="en-US" dirty="0" smtClean="0"/>
              <a:t>Gross anatomical view of ruminant digestive anatomy</a:t>
            </a:r>
            <a:endParaRPr lang="en-US" dirty="0"/>
          </a:p>
        </p:txBody>
      </p:sp>
      <p:pic>
        <p:nvPicPr>
          <p:cNvPr id="4" name="JSlZjgpF_7g"/>
          <p:cNvPicPr>
            <a:picLocks noGrp="1" noRot="1" noChangeAspect="1"/>
          </p:cNvPicPr>
          <p:nvPr>
            <p:ph idx="1"/>
            <a:videoFile r:link="rId1"/>
          </p:nvPr>
        </p:nvPicPr>
        <p:blipFill>
          <a:blip r:embed="rId4"/>
          <a:stretch>
            <a:fillRect/>
          </a:stretch>
        </p:blipFill>
        <p:spPr>
          <a:xfrm>
            <a:off x="731520" y="2014194"/>
            <a:ext cx="8034548" cy="4519433"/>
          </a:xfrm>
          <a:prstGeom prst="rect">
            <a:avLst/>
          </a:prstGeom>
        </p:spPr>
      </p:pic>
    </p:spTree>
    <p:extLst>
      <p:ext uri="{BB962C8B-B14F-4D97-AF65-F5344CB8AC3E}">
        <p14:creationId xmlns:p14="http://schemas.microsoft.com/office/powerpoint/2010/main" val="41206164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642594"/>
            <a:ext cx="7680960" cy="743294"/>
          </a:xfrm>
        </p:spPr>
        <p:txBody>
          <a:bodyPr/>
          <a:lstStyle/>
          <a:p>
            <a:r>
              <a:rPr lang="en-US" dirty="0" smtClean="0"/>
              <a:t>Let’s wrap it up!</a:t>
            </a:r>
            <a:endParaRPr lang="en-US" dirty="0"/>
          </a:p>
        </p:txBody>
      </p:sp>
      <p:sp>
        <p:nvSpPr>
          <p:cNvPr id="3" name="Content Placeholder 2"/>
          <p:cNvSpPr>
            <a:spLocks noGrp="1"/>
          </p:cNvSpPr>
          <p:nvPr>
            <p:ph idx="1"/>
          </p:nvPr>
        </p:nvSpPr>
        <p:spPr>
          <a:xfrm>
            <a:off x="731520" y="1385888"/>
            <a:ext cx="7680960" cy="4649152"/>
          </a:xfrm>
        </p:spPr>
        <p:txBody>
          <a:bodyPr>
            <a:normAutofit/>
          </a:bodyPr>
          <a:lstStyle/>
          <a:p>
            <a:r>
              <a:rPr lang="en-US" sz="2000" dirty="0" smtClean="0"/>
              <a:t>What could be one reason for why ruminant animals evolved to have such a different digestive tract than monogastric animals?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6205" y="2557463"/>
            <a:ext cx="4848036" cy="3234333"/>
          </a:xfrm>
          <a:prstGeom prst="rect">
            <a:avLst/>
          </a:prstGeom>
        </p:spPr>
      </p:pic>
      <p:sp>
        <p:nvSpPr>
          <p:cNvPr id="6" name="TextBox 5"/>
          <p:cNvSpPr txBox="1"/>
          <p:nvPr/>
        </p:nvSpPr>
        <p:spPr>
          <a:xfrm>
            <a:off x="731520" y="2398871"/>
            <a:ext cx="3204685" cy="3693319"/>
          </a:xfrm>
          <a:prstGeom prst="rect">
            <a:avLst/>
          </a:prstGeom>
          <a:noFill/>
        </p:spPr>
        <p:txBody>
          <a:bodyPr wrap="square" rtlCol="0">
            <a:spAutoFit/>
          </a:bodyPr>
          <a:lstStyle/>
          <a:p>
            <a:r>
              <a:rPr lang="en-US" dirty="0">
                <a:solidFill>
                  <a:schemeClr val="accent2"/>
                </a:solidFill>
              </a:rPr>
              <a:t>ANSWER: Microbes allow ruminant animals to digest cellulose, a major component in roughages (like hay). This enables ruminants to get more nutrients from the same quality and quantity of hay than </a:t>
            </a:r>
            <a:r>
              <a:rPr lang="en-US" dirty="0" smtClean="0">
                <a:solidFill>
                  <a:schemeClr val="accent2"/>
                </a:solidFill>
              </a:rPr>
              <a:t>a non-ruminant animal, like a </a:t>
            </a:r>
            <a:r>
              <a:rPr lang="en-US" dirty="0">
                <a:solidFill>
                  <a:schemeClr val="accent2"/>
                </a:solidFill>
              </a:rPr>
              <a:t>horse. They have become more </a:t>
            </a:r>
            <a:r>
              <a:rPr lang="en-US" dirty="0" smtClean="0">
                <a:solidFill>
                  <a:schemeClr val="accent2"/>
                </a:solidFill>
              </a:rPr>
              <a:t>efficient at digesting forages!</a:t>
            </a:r>
            <a:endParaRPr lang="en-US" dirty="0">
              <a:solidFill>
                <a:schemeClr val="accent2"/>
              </a:solidFill>
            </a:endParaRPr>
          </a:p>
        </p:txBody>
      </p:sp>
    </p:spTree>
    <p:extLst>
      <p:ext uri="{BB962C8B-B14F-4D97-AF65-F5344CB8AC3E}">
        <p14:creationId xmlns:p14="http://schemas.microsoft.com/office/powerpoint/2010/main" val="401923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1520" y="1443038"/>
            <a:ext cx="7680960" cy="4549140"/>
          </a:xfrm>
        </p:spPr>
        <p:txBody>
          <a:bodyPr>
            <a:normAutofit/>
          </a:bodyPr>
          <a:lstStyle/>
          <a:p>
            <a:pPr marL="342900" indent="-342900">
              <a:buFont typeface="+mj-lt"/>
              <a:buAutoNum type="arabicPeriod"/>
            </a:pPr>
            <a:r>
              <a:rPr lang="en-US" sz="2000" u="sng" dirty="0" smtClean="0"/>
              <a:t>Prehension:</a:t>
            </a:r>
            <a:r>
              <a:rPr lang="en-US" sz="2000" dirty="0" smtClean="0"/>
              <a:t> gather food and move it into the mouth</a:t>
            </a:r>
          </a:p>
          <a:p>
            <a:pPr lvl="1"/>
            <a:r>
              <a:rPr lang="en-US" sz="1800" dirty="0" smtClean="0"/>
              <a:t>In ruminant animals, this is their tongue and lips</a:t>
            </a:r>
          </a:p>
          <a:p>
            <a:pPr marL="342900" indent="-342900">
              <a:buFont typeface="+mj-lt"/>
              <a:buAutoNum type="arabicPeriod"/>
            </a:pPr>
            <a:r>
              <a:rPr lang="en-US" sz="2000" u="sng" dirty="0" smtClean="0"/>
              <a:t>Mastication:</a:t>
            </a:r>
            <a:r>
              <a:rPr lang="en-US" sz="2000" dirty="0" smtClean="0"/>
              <a:t> Chewing </a:t>
            </a:r>
            <a:r>
              <a:rPr lang="en-US" sz="2000" dirty="0"/>
              <a:t>food into smaller </a:t>
            </a:r>
            <a:r>
              <a:rPr lang="en-US" sz="2000" dirty="0" smtClean="0"/>
              <a:t>particles</a:t>
            </a:r>
            <a:endParaRPr lang="en-US" sz="2000" dirty="0"/>
          </a:p>
          <a:p>
            <a:pPr lvl="1"/>
            <a:r>
              <a:rPr lang="en-US" sz="1800" dirty="0"/>
              <a:t>Occurs when </a:t>
            </a:r>
            <a:r>
              <a:rPr lang="en-US" sz="1800" dirty="0" smtClean="0"/>
              <a:t>an animal </a:t>
            </a:r>
            <a:r>
              <a:rPr lang="en-US" sz="1800" dirty="0"/>
              <a:t>grinds and chews with teeth</a:t>
            </a:r>
          </a:p>
          <a:p>
            <a:pPr marL="342900" indent="-342900">
              <a:buFont typeface="+mj-lt"/>
              <a:buAutoNum type="arabicPeriod"/>
            </a:pPr>
            <a:r>
              <a:rPr lang="en-US" sz="2000" strike="sngStrike" dirty="0" smtClean="0"/>
              <a:t>Enzymatic digestion in the mouth by salivary amylase</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779" r="11299" b="23479"/>
          <a:stretch/>
        </p:blipFill>
        <p:spPr>
          <a:xfrm>
            <a:off x="4710082" y="4148433"/>
            <a:ext cx="4061015" cy="2309517"/>
          </a:xfrm>
          <a:prstGeom prst="rect">
            <a:avLst/>
          </a:prstGeom>
        </p:spPr>
      </p:pic>
      <p:sp>
        <p:nvSpPr>
          <p:cNvPr id="11" name="Bent Arrow 10"/>
          <p:cNvSpPr/>
          <p:nvPr/>
        </p:nvSpPr>
        <p:spPr>
          <a:xfrm rot="5400000">
            <a:off x="5777670" y="2606629"/>
            <a:ext cx="3486150" cy="2016223"/>
          </a:xfrm>
          <a:prstGeom prst="bentArrow">
            <a:avLst>
              <a:gd name="adj1" fmla="val 12969"/>
              <a:gd name="adj2" fmla="val 17003"/>
              <a:gd name="adj3" fmla="val 24882"/>
              <a:gd name="adj4" fmla="val 46410"/>
            </a:avLst>
          </a:prstGeom>
          <a:solidFill>
            <a:srgbClr val="65911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731520" y="642594"/>
            <a:ext cx="7680960" cy="800444"/>
          </a:xfrm>
        </p:spPr>
        <p:txBody>
          <a:bodyPr/>
          <a:lstStyle/>
          <a:p>
            <a:r>
              <a:rPr lang="en-US" dirty="0" smtClean="0"/>
              <a:t>Prehension and Mastication</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501" y="3660680"/>
            <a:ext cx="4207107" cy="2802986"/>
          </a:xfrm>
          <a:prstGeom prst="rect">
            <a:avLst/>
          </a:prstGeom>
        </p:spPr>
      </p:pic>
      <p:sp>
        <p:nvSpPr>
          <p:cNvPr id="8" name="Rectangle 7"/>
          <p:cNvSpPr/>
          <p:nvPr/>
        </p:nvSpPr>
        <p:spPr>
          <a:xfrm>
            <a:off x="3843338" y="3486154"/>
            <a:ext cx="4927759" cy="692832"/>
          </a:xfrm>
          <a:prstGeom prst="rect">
            <a:avLst/>
          </a:prstGeom>
          <a:solidFill>
            <a:srgbClr val="65911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Ruminant animals </a:t>
            </a:r>
            <a:r>
              <a:rPr lang="en-US" u="sng" dirty="0" smtClean="0"/>
              <a:t>do not</a:t>
            </a:r>
            <a:r>
              <a:rPr lang="en-US" dirty="0" smtClean="0"/>
              <a:t> secrete enzymes in their saliva like most </a:t>
            </a:r>
            <a:r>
              <a:rPr lang="en-US" dirty="0" err="1" smtClean="0"/>
              <a:t>monogastrics</a:t>
            </a:r>
            <a:endParaRPr lang="en-US" dirty="0"/>
          </a:p>
        </p:txBody>
      </p:sp>
      <p:sp>
        <p:nvSpPr>
          <p:cNvPr id="5" name="Rectangle 4"/>
          <p:cNvSpPr/>
          <p:nvPr/>
        </p:nvSpPr>
        <p:spPr>
          <a:xfrm>
            <a:off x="2171701" y="5742598"/>
            <a:ext cx="3567992" cy="613016"/>
          </a:xfrm>
          <a:prstGeom prst="rect">
            <a:avLst/>
          </a:prstGeom>
          <a:solidFill>
            <a:srgbClr val="65911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smtClean="0"/>
              <a:t>Mastication:</a:t>
            </a:r>
            <a:r>
              <a:rPr lang="en-US" dirty="0" smtClean="0"/>
              <a:t> mechanical digestion of food by chewing</a:t>
            </a:r>
            <a:endParaRPr lang="en-US" dirty="0"/>
          </a:p>
        </p:txBody>
      </p:sp>
    </p:spTree>
    <p:extLst>
      <p:ext uri="{BB962C8B-B14F-4D97-AF65-F5344CB8AC3E}">
        <p14:creationId xmlns:p14="http://schemas.microsoft.com/office/powerpoint/2010/main" val="37047232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642594"/>
            <a:ext cx="7680960" cy="900456"/>
          </a:xfrm>
        </p:spPr>
        <p:txBody>
          <a:bodyPr/>
          <a:lstStyle/>
          <a:p>
            <a:r>
              <a:rPr lang="en-US" dirty="0" smtClean="0"/>
              <a:t>Esophagus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1520" y="1543050"/>
            <a:ext cx="7255193" cy="4955470"/>
          </a:xfrm>
        </p:spPr>
      </p:pic>
      <p:sp>
        <p:nvSpPr>
          <p:cNvPr id="5" name="Oval 4"/>
          <p:cNvSpPr/>
          <p:nvPr/>
        </p:nvSpPr>
        <p:spPr>
          <a:xfrm rot="2199573">
            <a:off x="4629387" y="3301347"/>
            <a:ext cx="2694622" cy="5542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5189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642594"/>
            <a:ext cx="7680960" cy="800444"/>
          </a:xfrm>
        </p:spPr>
        <p:txBody>
          <a:bodyPr/>
          <a:lstStyle/>
          <a:p>
            <a:r>
              <a:rPr lang="en-US" dirty="0" smtClean="0"/>
              <a:t>Esophagus</a:t>
            </a:r>
            <a:endParaRPr lang="en-US" dirty="0"/>
          </a:p>
        </p:txBody>
      </p:sp>
      <p:sp>
        <p:nvSpPr>
          <p:cNvPr id="3" name="Content Placeholder 2"/>
          <p:cNvSpPr>
            <a:spLocks noGrp="1"/>
          </p:cNvSpPr>
          <p:nvPr>
            <p:ph idx="1"/>
          </p:nvPr>
        </p:nvSpPr>
        <p:spPr>
          <a:xfrm>
            <a:off x="731520" y="1443038"/>
            <a:ext cx="5063647" cy="4592002"/>
          </a:xfrm>
        </p:spPr>
        <p:txBody>
          <a:bodyPr/>
          <a:lstStyle/>
          <a:p>
            <a:r>
              <a:rPr lang="en-US" sz="2000" dirty="0" smtClean="0"/>
              <a:t>Connects the mouth and the stomach of the animal</a:t>
            </a:r>
          </a:p>
          <a:p>
            <a:r>
              <a:rPr lang="en-US" sz="2000" dirty="0"/>
              <a:t>S</a:t>
            </a:r>
            <a:r>
              <a:rPr lang="en-US" sz="2000" dirty="0" smtClean="0"/>
              <a:t>mooth-muscle contractions allow the food to be transported from the mouth to the stomach</a:t>
            </a:r>
          </a:p>
          <a:p>
            <a:r>
              <a:rPr lang="en-US" sz="2000" u="sng" dirty="0" smtClean="0"/>
              <a:t>Peristaltic waves:</a:t>
            </a:r>
            <a:r>
              <a:rPr lang="en-US" sz="2000" dirty="0" smtClean="0"/>
              <a:t> muscular contractions that move objects from one area to another</a:t>
            </a:r>
          </a:p>
          <a:p>
            <a:pPr lvl="1"/>
            <a:r>
              <a:rPr lang="en-US" sz="1800" dirty="0" smtClean="0"/>
              <a:t>Bidirectional in ruminant animals, allowing them to regurgitate cud for rumination</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5167" y="361951"/>
            <a:ext cx="2977357" cy="4171949"/>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990" t="6516" r="6548" b="6957"/>
          <a:stretch/>
        </p:blipFill>
        <p:spPr>
          <a:xfrm>
            <a:off x="5795167" y="4212908"/>
            <a:ext cx="2998734" cy="2245042"/>
          </a:xfrm>
          <a:prstGeom prst="rect">
            <a:avLst/>
          </a:prstGeom>
        </p:spPr>
      </p:pic>
      <p:sp>
        <p:nvSpPr>
          <p:cNvPr id="7" name="Rectangle 6"/>
          <p:cNvSpPr/>
          <p:nvPr/>
        </p:nvSpPr>
        <p:spPr>
          <a:xfrm>
            <a:off x="436254" y="5335429"/>
            <a:ext cx="5150158" cy="1046027"/>
          </a:xfrm>
          <a:prstGeom prst="rect">
            <a:avLst/>
          </a:prstGeom>
          <a:solidFill>
            <a:srgbClr val="65911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Fun Fact: cattle produce about 100 liters of saliva a day, that’s enough to fill a bathtub!</a:t>
            </a:r>
            <a:endParaRPr lang="en-US" dirty="0"/>
          </a:p>
        </p:txBody>
      </p:sp>
      <p:sp>
        <p:nvSpPr>
          <p:cNvPr id="8" name="Rectangle 7"/>
          <p:cNvSpPr/>
          <p:nvPr/>
        </p:nvSpPr>
        <p:spPr>
          <a:xfrm>
            <a:off x="5795167" y="4212908"/>
            <a:ext cx="2148683" cy="320992"/>
          </a:xfrm>
          <a:prstGeom prst="rect">
            <a:avLst/>
          </a:prstGeom>
          <a:solidFill>
            <a:srgbClr val="65911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Esophageal lining</a:t>
            </a:r>
            <a:endParaRPr lang="en-US" dirty="0"/>
          </a:p>
        </p:txBody>
      </p:sp>
    </p:spTree>
    <p:extLst>
      <p:ext uri="{BB962C8B-B14F-4D97-AF65-F5344CB8AC3E}">
        <p14:creationId xmlns:p14="http://schemas.microsoft.com/office/powerpoint/2010/main" val="401221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642594"/>
            <a:ext cx="7680960" cy="786156"/>
          </a:xfrm>
        </p:spPr>
        <p:txBody>
          <a:bodyPr/>
          <a:lstStyle/>
          <a:p>
            <a:r>
              <a:rPr lang="en-US" dirty="0" smtClean="0"/>
              <a:t>Ruminant Stomach</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1520" y="1428750"/>
            <a:ext cx="7384058" cy="5043488"/>
          </a:xfrm>
        </p:spPr>
      </p:pic>
      <p:sp>
        <p:nvSpPr>
          <p:cNvPr id="5" name="Oval 4"/>
          <p:cNvSpPr/>
          <p:nvPr/>
        </p:nvSpPr>
        <p:spPr>
          <a:xfrm>
            <a:off x="2271714" y="2343150"/>
            <a:ext cx="3514724" cy="22288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00781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6961" y="3783648"/>
            <a:ext cx="3552991" cy="2664743"/>
          </a:xfrm>
          <a:prstGeom prst="rect">
            <a:avLst/>
          </a:prstGeom>
        </p:spPr>
      </p:pic>
      <p:sp>
        <p:nvSpPr>
          <p:cNvPr id="2" name="Title 1"/>
          <p:cNvSpPr>
            <a:spLocks noGrp="1"/>
          </p:cNvSpPr>
          <p:nvPr>
            <p:ph type="title"/>
          </p:nvPr>
        </p:nvSpPr>
        <p:spPr>
          <a:xfrm>
            <a:off x="731520" y="146753"/>
            <a:ext cx="7680960" cy="1371600"/>
          </a:xfrm>
        </p:spPr>
        <p:txBody>
          <a:bodyPr/>
          <a:lstStyle/>
          <a:p>
            <a:r>
              <a:rPr lang="en-US" dirty="0" smtClean="0"/>
              <a:t>Ruminant stomach</a:t>
            </a:r>
            <a:endParaRPr lang="en-US" dirty="0"/>
          </a:p>
        </p:txBody>
      </p:sp>
      <p:sp>
        <p:nvSpPr>
          <p:cNvPr id="3" name="Content Placeholder 2"/>
          <p:cNvSpPr>
            <a:spLocks noGrp="1"/>
          </p:cNvSpPr>
          <p:nvPr>
            <p:ph idx="1"/>
          </p:nvPr>
        </p:nvSpPr>
        <p:spPr>
          <a:xfrm>
            <a:off x="704413" y="1173615"/>
            <a:ext cx="5464434" cy="3739896"/>
          </a:xfrm>
        </p:spPr>
        <p:txBody>
          <a:bodyPr>
            <a:normAutofit/>
          </a:bodyPr>
          <a:lstStyle/>
          <a:p>
            <a:r>
              <a:rPr lang="en-US" sz="2000" dirty="0" smtClean="0"/>
              <a:t>Ruminant animals have a 4 </a:t>
            </a:r>
            <a:r>
              <a:rPr lang="en-US" sz="2000" u="sng" dirty="0" smtClean="0"/>
              <a:t>chambered</a:t>
            </a:r>
            <a:r>
              <a:rPr lang="en-US" sz="2000" dirty="0" smtClean="0"/>
              <a:t> stomach! (Like a mammalian heart!)</a:t>
            </a:r>
          </a:p>
          <a:p>
            <a:pPr marL="462915" lvl="1" indent="-257175">
              <a:buFont typeface="+mj-lt"/>
              <a:buAutoNum type="arabicPeriod"/>
            </a:pPr>
            <a:r>
              <a:rPr lang="en-US" sz="1800" dirty="0" smtClean="0"/>
              <a:t>Reticulum</a:t>
            </a:r>
          </a:p>
          <a:p>
            <a:pPr marL="462915" lvl="1" indent="-257175">
              <a:buFont typeface="+mj-lt"/>
              <a:buAutoNum type="arabicPeriod"/>
            </a:pPr>
            <a:r>
              <a:rPr lang="en-US" sz="1800" dirty="0" smtClean="0"/>
              <a:t>Rumen</a:t>
            </a:r>
          </a:p>
          <a:p>
            <a:pPr marL="462915" lvl="1" indent="-257175">
              <a:buFont typeface="+mj-lt"/>
              <a:buAutoNum type="arabicPeriod"/>
            </a:pPr>
            <a:r>
              <a:rPr lang="en-US" sz="1800" dirty="0" smtClean="0"/>
              <a:t>Omasum</a:t>
            </a:r>
          </a:p>
          <a:p>
            <a:pPr marL="462915" lvl="1" indent="-257175">
              <a:buFont typeface="+mj-lt"/>
              <a:buAutoNum type="arabicPeriod"/>
            </a:pPr>
            <a:r>
              <a:rPr lang="en-US" sz="1800" dirty="0" smtClean="0"/>
              <a:t>Abomasum </a:t>
            </a:r>
            <a:endParaRPr lang="en-US" sz="18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509" y="3308465"/>
            <a:ext cx="4732640" cy="3139926"/>
          </a:xfrm>
          <a:prstGeom prst="rect">
            <a:avLst/>
          </a:prstGeom>
          <a:ln w="38100">
            <a:noFill/>
          </a:ln>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4299" y="336067"/>
            <a:ext cx="2425654" cy="3400451"/>
          </a:xfrm>
          <a:prstGeom prst="rect">
            <a:avLst/>
          </a:prstGeom>
        </p:spPr>
      </p:pic>
      <p:cxnSp>
        <p:nvCxnSpPr>
          <p:cNvPr id="12" name="Straight Arrow Connector 11"/>
          <p:cNvCxnSpPr/>
          <p:nvPr/>
        </p:nvCxnSpPr>
        <p:spPr>
          <a:xfrm>
            <a:off x="5520837" y="1680856"/>
            <a:ext cx="648010" cy="471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823396" y="1984707"/>
            <a:ext cx="3345451" cy="1121016"/>
          </a:xfrm>
          <a:prstGeom prst="rect">
            <a:avLst/>
          </a:prstGeom>
          <a:solidFill>
            <a:srgbClr val="65911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The stomach takes up ¾ of the abdominal cavity in ruminant animals!</a:t>
            </a:r>
            <a:endParaRPr lang="en-US" sz="2000" dirty="0"/>
          </a:p>
        </p:txBody>
      </p:sp>
    </p:spTree>
    <p:extLst>
      <p:ext uri="{BB962C8B-B14F-4D97-AF65-F5344CB8AC3E}">
        <p14:creationId xmlns:p14="http://schemas.microsoft.com/office/powerpoint/2010/main" val="65063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269" y="376587"/>
            <a:ext cx="7680960" cy="820446"/>
          </a:xfrm>
        </p:spPr>
        <p:txBody>
          <a:bodyPr>
            <a:normAutofit/>
          </a:bodyPr>
          <a:lstStyle/>
          <a:p>
            <a:r>
              <a:rPr lang="en-US" dirty="0" smtClean="0"/>
              <a:t>Reticulum</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8269" y="1197033"/>
            <a:ext cx="7680960" cy="5246279"/>
          </a:xfrm>
        </p:spPr>
      </p:pic>
      <p:sp>
        <p:nvSpPr>
          <p:cNvPr id="5" name="Oval 4"/>
          <p:cNvSpPr/>
          <p:nvPr/>
        </p:nvSpPr>
        <p:spPr>
          <a:xfrm>
            <a:off x="5186364" y="2943225"/>
            <a:ext cx="799740" cy="8149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742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Custom 11">
      <a:dk1>
        <a:sysClr val="windowText" lastClr="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6728D11B-929E-4324-91B0-4A4DA4CAC3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Savon</Template>
  <TotalTime>2974</TotalTime>
  <Words>2089</Words>
  <Application>Microsoft Office PowerPoint</Application>
  <PresentationFormat>On-screen Show (4:3)</PresentationFormat>
  <Paragraphs>261</Paragraphs>
  <Slides>39</Slides>
  <Notes>19</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Century Gothic</vt:lpstr>
      <vt:lpstr>Tw Cen MT</vt:lpstr>
      <vt:lpstr>Savon</vt:lpstr>
      <vt:lpstr>Introduction to Ruminant Digestion</vt:lpstr>
      <vt:lpstr>What is a ruminant animal?</vt:lpstr>
      <vt:lpstr>Prehension and Mastication</vt:lpstr>
      <vt:lpstr>Prehension and Mastication</vt:lpstr>
      <vt:lpstr>Esophagus</vt:lpstr>
      <vt:lpstr>Esophagus</vt:lpstr>
      <vt:lpstr>Ruminant Stomach</vt:lpstr>
      <vt:lpstr>Ruminant stomach</vt:lpstr>
      <vt:lpstr>Reticulum</vt:lpstr>
      <vt:lpstr>1. Reticulum</vt:lpstr>
      <vt:lpstr>Think about it! (Reticulum)</vt:lpstr>
      <vt:lpstr>Rumen</vt:lpstr>
      <vt:lpstr>2. Rumen</vt:lpstr>
      <vt:lpstr>Rumen (Microscopic!)</vt:lpstr>
      <vt:lpstr>Layers of nutrients in the rumen</vt:lpstr>
      <vt:lpstr>Layers of nutrients in the rumen</vt:lpstr>
      <vt:lpstr>Microbes!</vt:lpstr>
      <vt:lpstr>Microbes from Rumen Fluid!</vt:lpstr>
      <vt:lpstr>Fermentation</vt:lpstr>
      <vt:lpstr>Fistulated Steer</vt:lpstr>
      <vt:lpstr>Think about it! (Rumen)</vt:lpstr>
      <vt:lpstr>Omasum</vt:lpstr>
      <vt:lpstr>3. Omasum</vt:lpstr>
      <vt:lpstr>Think about it! (Omasum)</vt:lpstr>
      <vt:lpstr>Abomasum</vt:lpstr>
      <vt:lpstr>4. Abomasum</vt:lpstr>
      <vt:lpstr>Enzymes</vt:lpstr>
      <vt:lpstr>Think about it! (abomasum)</vt:lpstr>
      <vt:lpstr>Intestines</vt:lpstr>
      <vt:lpstr>Small Intestine</vt:lpstr>
      <vt:lpstr>Small Intestine (Microscopic!)</vt:lpstr>
      <vt:lpstr>Villi (Microscopic!)</vt:lpstr>
      <vt:lpstr>Connect the dots!!!</vt:lpstr>
      <vt:lpstr>Large Intestine</vt:lpstr>
      <vt:lpstr>Large Intestine (Microscopic!)</vt:lpstr>
      <vt:lpstr>Summary of Ruminant Digestion</vt:lpstr>
      <vt:lpstr>Animated ruminant digestive tract</vt:lpstr>
      <vt:lpstr>Gross anatomical view of ruminant digestive anatomy</vt:lpstr>
      <vt:lpstr>Let’s wrap it up!</vt:lpstr>
    </vt:vector>
  </TitlesOfParts>
  <Company>College of Veterinary Medicine - Texas A&amp;M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Ruminant Nutrition</dc:title>
  <dc:creator>Lab, L Johnson's</dc:creator>
  <cp:lastModifiedBy>College of Veterinary Medicine</cp:lastModifiedBy>
  <cp:revision>96</cp:revision>
  <dcterms:created xsi:type="dcterms:W3CDTF">2016-02-12T17:00:08Z</dcterms:created>
  <dcterms:modified xsi:type="dcterms:W3CDTF">2017-06-08T15:57:08Z</dcterms:modified>
</cp:coreProperties>
</file>