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56" r:id="rId2"/>
    <p:sldId id="261" r:id="rId3"/>
    <p:sldId id="262" r:id="rId4"/>
    <p:sldId id="260" r:id="rId5"/>
    <p:sldId id="263" r:id="rId6"/>
    <p:sldId id="265" r:id="rId7"/>
    <p:sldId id="266" r:id="rId8"/>
    <p:sldId id="267" r:id="rId9"/>
    <p:sldId id="268" r:id="rId10"/>
    <p:sldId id="269" r:id="rId11"/>
    <p:sldId id="270" r:id="rId12"/>
    <p:sldId id="271" r:id="rId13"/>
    <p:sldId id="272" r:id="rId14"/>
    <p:sldId id="273" r:id="rId15"/>
    <p:sldId id="274" r:id="rId16"/>
    <p:sldId id="286" r:id="rId17"/>
    <p:sldId id="275" r:id="rId18"/>
    <p:sldId id="276" r:id="rId19"/>
    <p:sldId id="277" r:id="rId20"/>
    <p:sldId id="278" r:id="rId21"/>
    <p:sldId id="279" r:id="rId22"/>
    <p:sldId id="283" r:id="rId23"/>
    <p:sldId id="280" r:id="rId24"/>
    <p:sldId id="285" r:id="rId25"/>
    <p:sldId id="282" r:id="rId26"/>
    <p:sldId id="258" r:id="rId27"/>
    <p:sldId id="296" r:id="rId28"/>
    <p:sldId id="297" r:id="rId29"/>
    <p:sldId id="298" r:id="rId30"/>
    <p:sldId id="301" r:id="rId31"/>
    <p:sldId id="302" r:id="rId32"/>
    <p:sldId id="303" r:id="rId33"/>
    <p:sldId id="299" r:id="rId34"/>
    <p:sldId id="300" r:id="rId35"/>
    <p:sldId id="259" r:id="rId36"/>
    <p:sldId id="287" r:id="rId37"/>
    <p:sldId id="290" r:id="rId38"/>
    <p:sldId id="291" r:id="rId39"/>
    <p:sldId id="292" r:id="rId40"/>
    <p:sldId id="293" r:id="rId41"/>
    <p:sldId id="295" r:id="rId42"/>
    <p:sldId id="284" r:id="rId43"/>
    <p:sldId id="25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54" y="15648"/>
    </p:cViewPr>
  </p:outlineViewPr>
  <p:notesTextViewPr>
    <p:cViewPr>
      <p:scale>
        <a:sx n="1" d="1"/>
        <a:sy n="1" d="1"/>
      </p:scale>
      <p:origin x="0" y="0"/>
    </p:cViewPr>
  </p:notesTextViewPr>
  <p:sorterViewPr>
    <p:cViewPr>
      <p:scale>
        <a:sx n="100" d="100"/>
        <a:sy n="100" d="100"/>
      </p:scale>
      <p:origin x="0" y="106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E0567-183B-4B85-9E65-31B18F111170}" type="datetimeFigureOut">
              <a:rPr lang="en-US" smtClean="0"/>
              <a:t>4/16/2012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5AD8F-87A4-4AC1-B029-0E6BA29E75DE}" type="slidenum">
              <a:rPr lang="en-US" smtClean="0"/>
              <a:t>‹#›</a:t>
            </a:fld>
            <a:endParaRPr lang="en-US"/>
          </a:p>
        </p:txBody>
      </p:sp>
    </p:spTree>
    <p:extLst>
      <p:ext uri="{BB962C8B-B14F-4D97-AF65-F5344CB8AC3E}">
        <p14:creationId xmlns:p14="http://schemas.microsoft.com/office/powerpoint/2010/main" val="3794119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5AD8F-87A4-4AC1-B029-0E6BA29E75DE}" type="slidenum">
              <a:rPr lang="en-US" smtClean="0"/>
              <a:t>5</a:t>
            </a:fld>
            <a:endParaRPr lang="en-US"/>
          </a:p>
        </p:txBody>
      </p:sp>
    </p:spTree>
    <p:extLst>
      <p:ext uri="{BB962C8B-B14F-4D97-AF65-F5344CB8AC3E}">
        <p14:creationId xmlns:p14="http://schemas.microsoft.com/office/powerpoint/2010/main" val="272560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49DEF0A-7E7E-435D-A65D-3D7425CD5596}" type="datetimeFigureOut">
              <a:rPr lang="en-US" smtClean="0"/>
              <a:t>4/16/2012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2920F14-1473-4CB8-A1DE-6E2239F82B24}"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9DEF0A-7E7E-435D-A65D-3D7425CD5596}"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20F14-1473-4CB8-A1DE-6E2239F82B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9DEF0A-7E7E-435D-A65D-3D7425CD5596}"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20F14-1473-4CB8-A1DE-6E2239F82B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49DEF0A-7E7E-435D-A65D-3D7425CD5596}"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20F14-1473-4CB8-A1DE-6E2239F82B24}"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9DEF0A-7E7E-435D-A65D-3D7425CD5596}" type="datetimeFigureOut">
              <a:rPr lang="en-US" smtClean="0"/>
              <a:t>4/16/2012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2920F14-1473-4CB8-A1DE-6E2239F82B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49DEF0A-7E7E-435D-A65D-3D7425CD5596}"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20F14-1473-4CB8-A1DE-6E2239F82B24}"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49DEF0A-7E7E-435D-A65D-3D7425CD5596}" type="datetimeFigureOut">
              <a:rPr lang="en-US" smtClean="0"/>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20F14-1473-4CB8-A1DE-6E2239F82B24}"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9DEF0A-7E7E-435D-A65D-3D7425CD5596}" type="datetimeFigureOut">
              <a:rPr lang="en-US" smtClean="0"/>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20F14-1473-4CB8-A1DE-6E2239F82B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DEF0A-7E7E-435D-A65D-3D7425CD5596}" type="datetimeFigureOut">
              <a:rPr lang="en-US" smtClean="0"/>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20F14-1473-4CB8-A1DE-6E2239F82B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9DEF0A-7E7E-435D-A65D-3D7425CD5596}"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20F14-1473-4CB8-A1DE-6E2239F82B24}"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9DEF0A-7E7E-435D-A65D-3D7425CD5596}" type="datetimeFigureOut">
              <a:rPr lang="en-US" smtClean="0"/>
              <a:t>4/16/2012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2920F14-1473-4CB8-A1DE-6E2239F82B24}"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9DEF0A-7E7E-435D-A65D-3D7425CD5596}" type="datetimeFigureOut">
              <a:rPr lang="en-US" smtClean="0"/>
              <a:t>4/16/2012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2920F14-1473-4CB8-A1DE-6E2239F82B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thejudgingconnection.com/pdfs/Biosecurity_in_Livestock_Shows.pdf" TargetMode="External"/><Relationship Id="rId13" Type="http://schemas.openxmlformats.org/officeDocument/2006/relationships/hyperlink" Target="http://www.sheep101.info/201/handling.html" TargetMode="External"/><Relationship Id="rId3" Type="http://schemas.openxmlformats.org/officeDocument/2006/relationships/hyperlink" Target="http://www.grandin.com/references/safe.html" TargetMode="External"/><Relationship Id="rId7" Type="http://schemas.openxmlformats.org/officeDocument/2006/relationships/hyperlink" Target="http://fazd.tamu.edu/files/2010/05/Prevent-the-spread-of-zoonotic-diseases.pdf" TargetMode="External"/><Relationship Id="rId12" Type="http://schemas.openxmlformats.org/officeDocument/2006/relationships/hyperlink" Target="http://web.jhu.edu/animalcare/procedures/restraint.html" TargetMode="External"/><Relationship Id="rId2" Type="http://schemas.openxmlformats.org/officeDocument/2006/relationships/hyperlink" Target="http://www.fss.txstate.edu/ehsrm/safetymanual/agsafe/livestock.html" TargetMode="External"/><Relationship Id="rId1" Type="http://schemas.openxmlformats.org/officeDocument/2006/relationships/slideLayout" Target="../slideLayouts/slideLayout2.xml"/><Relationship Id="rId6" Type="http://schemas.openxmlformats.org/officeDocument/2006/relationships/hyperlink" Target="http://www.ag.auburn.edu/~schmisp/safety/" TargetMode="External"/><Relationship Id="rId11" Type="http://schemas.openxmlformats.org/officeDocument/2006/relationships/hyperlink" Target="http://www.lar.iastate.edu/index.php?option=com_content&amp;view=article&amp;id=127&amp;Itemid=150" TargetMode="External"/><Relationship Id="rId5" Type="http://schemas.openxmlformats.org/officeDocument/2006/relationships/hyperlink" Target="http://ohioline.osu.edu/atts/PDF-English/Stock-Facilities.pdf" TargetMode="External"/><Relationship Id="rId10" Type="http://schemas.openxmlformats.org/officeDocument/2006/relationships/hyperlink" Target="http://www.doctordog.com/catbook/cathand.html" TargetMode="External"/><Relationship Id="rId4" Type="http://schemas.openxmlformats.org/officeDocument/2006/relationships/hyperlink" Target="http://extension.missouri.edu/p/G1931" TargetMode="External"/><Relationship Id="rId9" Type="http://schemas.openxmlformats.org/officeDocument/2006/relationships/hyperlink" Target="http://www.vetmed.wsu.edu/cliented/dog_restraint.aspx" TargetMode="External"/><Relationship Id="rId14" Type="http://schemas.openxmlformats.org/officeDocument/2006/relationships/hyperlink" Target="http://www.lar.iastate.edu/index.php?option=com_content&amp;view=article&amp;id=132&amp;Itemid=15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76200" y="1066800"/>
            <a:ext cx="8915400" cy="2357760"/>
          </a:xfrm>
        </p:spPr>
        <p:txBody>
          <a:bodyPr>
            <a:normAutofit/>
          </a:bodyPr>
          <a:lstStyle/>
          <a:p>
            <a:pPr algn="ctr"/>
            <a:r>
              <a:rPr lang="en-US" sz="8000" dirty="0" smtClean="0"/>
              <a:t>Safety with Animals</a:t>
            </a:r>
            <a:endParaRPr lang="en-US" sz="8000" dirty="0"/>
          </a:p>
        </p:txBody>
      </p:sp>
    </p:spTree>
    <p:extLst>
      <p:ext uri="{BB962C8B-B14F-4D97-AF65-F5344CB8AC3E}">
        <p14:creationId xmlns:p14="http://schemas.microsoft.com/office/powerpoint/2010/main" val="731502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Animal Sight</a:t>
            </a:r>
            <a:endParaRPr lang="en-US" sz="5400" dirty="0"/>
          </a:p>
        </p:txBody>
      </p:sp>
      <p:sp>
        <p:nvSpPr>
          <p:cNvPr id="3" name="Content Placeholder 2"/>
          <p:cNvSpPr>
            <a:spLocks noGrp="1"/>
          </p:cNvSpPr>
          <p:nvPr>
            <p:ph sz="quarter" idx="1"/>
          </p:nvPr>
        </p:nvSpPr>
        <p:spPr>
          <a:xfrm>
            <a:off x="76200" y="1447800"/>
            <a:ext cx="8839200" cy="4572000"/>
          </a:xfrm>
        </p:spPr>
        <p:txBody>
          <a:bodyPr/>
          <a:lstStyle/>
          <a:p>
            <a:r>
              <a:rPr lang="en-US" sz="2800" dirty="0" smtClean="0"/>
              <a:t>Horses and cattle can see color</a:t>
            </a:r>
          </a:p>
          <a:p>
            <a:r>
              <a:rPr lang="en-US" sz="2800" dirty="0" smtClean="0"/>
              <a:t>All prey/grazing animals have wide angle vision because their eyes are located on the sides of their heads.</a:t>
            </a:r>
          </a:p>
          <a:p>
            <a:r>
              <a:rPr lang="en-US" sz="2800" dirty="0" smtClean="0"/>
              <a:t>They have a small blind spot behind and directly in front of them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4142" y="3565124"/>
            <a:ext cx="3733800" cy="3144873"/>
          </a:xfrm>
          <a:prstGeom prst="rect">
            <a:avLst/>
          </a:prstGeom>
        </p:spPr>
      </p:pic>
    </p:spTree>
    <p:extLst>
      <p:ext uri="{BB962C8B-B14F-4D97-AF65-F5344CB8AC3E}">
        <p14:creationId xmlns:p14="http://schemas.microsoft.com/office/powerpoint/2010/main" val="3636473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normAutofit/>
          </a:bodyPr>
          <a:lstStyle/>
          <a:p>
            <a:pPr algn="ctr"/>
            <a:r>
              <a:rPr lang="en-US" sz="5400" dirty="0" smtClean="0"/>
              <a:t>Animal Hearing</a:t>
            </a:r>
            <a:endParaRPr lang="en-US" sz="5400" dirty="0"/>
          </a:p>
        </p:txBody>
      </p:sp>
      <p:sp>
        <p:nvSpPr>
          <p:cNvPr id="3" name="Content Placeholder 2"/>
          <p:cNvSpPr>
            <a:spLocks noGrp="1"/>
          </p:cNvSpPr>
          <p:nvPr>
            <p:ph sz="quarter" idx="1"/>
          </p:nvPr>
        </p:nvSpPr>
        <p:spPr>
          <a:xfrm>
            <a:off x="152400" y="1219200"/>
            <a:ext cx="8839200" cy="3391511"/>
          </a:xfrm>
        </p:spPr>
        <p:txBody>
          <a:bodyPr>
            <a:normAutofit/>
          </a:bodyPr>
          <a:lstStyle/>
          <a:p>
            <a:r>
              <a:rPr lang="en-US" sz="2700" dirty="0" smtClean="0"/>
              <a:t>Horses and cattle are more sensitive to high-pitched sound than people</a:t>
            </a:r>
          </a:p>
          <a:p>
            <a:r>
              <a:rPr lang="en-US" sz="2700" dirty="0"/>
              <a:t>speak softly with a low tone of </a:t>
            </a:r>
            <a:r>
              <a:rPr lang="en-US" sz="2700" dirty="0" smtClean="0"/>
              <a:t>voice when working around animals </a:t>
            </a:r>
          </a:p>
          <a:p>
            <a:r>
              <a:rPr lang="en-US" sz="2700" dirty="0" smtClean="0"/>
              <a:t>Yelling may result in an animal becoming fearful, and attempting to kick, charge, or run</a:t>
            </a:r>
          </a:p>
          <a:p>
            <a:r>
              <a:rPr lang="en-US" sz="2700" dirty="0" smtClean="0"/>
              <a:t>Animals can detect noises that humans cannot hear</a:t>
            </a:r>
          </a:p>
          <a:p>
            <a:r>
              <a:rPr lang="en-US" sz="2700" dirty="0"/>
              <a:t>Animals will adapt to reasonable levels of continuous </a:t>
            </a:r>
            <a:r>
              <a:rPr lang="en-US" sz="2700" dirty="0" smtClean="0"/>
              <a:t>sound</a:t>
            </a:r>
            <a:endParaRPr lang="en-US" sz="2700"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48200"/>
            <a:ext cx="2827713" cy="186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38" y="4648200"/>
            <a:ext cx="2804534" cy="186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24" y="4648200"/>
            <a:ext cx="2481769" cy="186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677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Behavior Patterns</a:t>
            </a:r>
            <a:endParaRPr lang="en-US" sz="5400" dirty="0"/>
          </a:p>
        </p:txBody>
      </p:sp>
      <p:sp>
        <p:nvSpPr>
          <p:cNvPr id="3" name="Content Placeholder 2"/>
          <p:cNvSpPr>
            <a:spLocks noGrp="1"/>
          </p:cNvSpPr>
          <p:nvPr>
            <p:ph sz="quarter" idx="1"/>
          </p:nvPr>
        </p:nvSpPr>
        <p:spPr>
          <a:xfrm>
            <a:off x="152400" y="1447800"/>
            <a:ext cx="8839200" cy="1981200"/>
          </a:xfrm>
        </p:spPr>
        <p:txBody>
          <a:bodyPr/>
          <a:lstStyle/>
          <a:p>
            <a:r>
              <a:rPr lang="en-US" sz="3000" dirty="0" smtClean="0"/>
              <a:t>Herd animals often become agitated and fearful when a lone animal is separate from the herd</a:t>
            </a:r>
          </a:p>
          <a:p>
            <a:r>
              <a:rPr lang="en-US" sz="3000" dirty="0" smtClean="0"/>
              <a:t>Animals will make every effort to return to the herd.</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0" y="3505200"/>
            <a:ext cx="3597505" cy="2698129"/>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05200"/>
            <a:ext cx="4038600" cy="269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992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Flight Zone</a:t>
            </a:r>
            <a:endParaRPr lang="en-US" sz="5400" dirty="0"/>
          </a:p>
        </p:txBody>
      </p:sp>
      <p:sp>
        <p:nvSpPr>
          <p:cNvPr id="3" name="Content Placeholder 2"/>
          <p:cNvSpPr>
            <a:spLocks noGrp="1"/>
          </p:cNvSpPr>
          <p:nvPr>
            <p:ph sz="quarter" idx="1"/>
          </p:nvPr>
        </p:nvSpPr>
        <p:spPr>
          <a:xfrm>
            <a:off x="152400" y="1447800"/>
            <a:ext cx="8763000" cy="4572000"/>
          </a:xfrm>
        </p:spPr>
        <p:txBody>
          <a:bodyPr>
            <a:normAutofit/>
          </a:bodyPr>
          <a:lstStyle/>
          <a:p>
            <a:r>
              <a:rPr lang="en-US" sz="2800" dirty="0" smtClean="0"/>
              <a:t>An animals safety zone</a:t>
            </a:r>
          </a:p>
          <a:p>
            <a:pPr lvl="1"/>
            <a:r>
              <a:rPr lang="en-US" sz="2700" dirty="0" smtClean="0"/>
              <a:t>Size varies depending on the degree of tameness</a:t>
            </a:r>
          </a:p>
          <a:p>
            <a:r>
              <a:rPr lang="en-US" sz="2800" dirty="0" smtClean="0"/>
              <a:t>A show steer or riding horse will eventually have no flight zone, but cattle that rarely see people would have a large flight zone.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432397"/>
            <a:ext cx="3962400" cy="3221048"/>
          </a:xfrm>
          <a:prstGeom prst="rect">
            <a:avLst/>
          </a:prstGeom>
        </p:spPr>
      </p:pic>
    </p:spTree>
    <p:extLst>
      <p:ext uri="{BB962C8B-B14F-4D97-AF65-F5344CB8AC3E}">
        <p14:creationId xmlns:p14="http://schemas.microsoft.com/office/powerpoint/2010/main" val="3122598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normAutofit/>
          </a:bodyPr>
          <a:lstStyle/>
          <a:p>
            <a:pPr algn="ctr"/>
            <a:r>
              <a:rPr lang="en-US" sz="5400" dirty="0" smtClean="0"/>
              <a:t>Moving Livestock</a:t>
            </a:r>
            <a:endParaRPr lang="en-US" sz="5400" dirty="0"/>
          </a:p>
        </p:txBody>
      </p:sp>
      <p:sp>
        <p:nvSpPr>
          <p:cNvPr id="3" name="Content Placeholder 2"/>
          <p:cNvSpPr>
            <a:spLocks noGrp="1"/>
          </p:cNvSpPr>
          <p:nvPr>
            <p:ph sz="quarter" idx="1"/>
          </p:nvPr>
        </p:nvSpPr>
        <p:spPr>
          <a:xfrm>
            <a:off x="152400" y="1295400"/>
            <a:ext cx="8839200" cy="2743200"/>
          </a:xfrm>
        </p:spPr>
        <p:txBody>
          <a:bodyPr>
            <a:normAutofit/>
          </a:bodyPr>
          <a:lstStyle/>
          <a:p>
            <a:r>
              <a:rPr lang="en-US" sz="2800" dirty="0" smtClean="0"/>
              <a:t>Handling is safer when animals are moved quietly</a:t>
            </a:r>
          </a:p>
          <a:p>
            <a:r>
              <a:rPr lang="en-US" sz="2800" dirty="0" smtClean="0"/>
              <a:t>Yelling or flapping arms or excessive use of electric prods can increase agitation </a:t>
            </a:r>
          </a:p>
          <a:p>
            <a:r>
              <a:rPr lang="en-US" sz="2800" dirty="0"/>
              <a:t>I</a:t>
            </a:r>
            <a:r>
              <a:rPr lang="en-US" sz="2800" dirty="0" smtClean="0"/>
              <a:t>t can take up to 20 minutes for an animal’s heart rate to return to normal after being agitated</a:t>
            </a:r>
            <a:endParaRPr lang="en-US" sz="28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8"/>
          <a:stretch/>
        </p:blipFill>
        <p:spPr bwMode="auto">
          <a:xfrm>
            <a:off x="4846830" y="3505200"/>
            <a:ext cx="3692749" cy="306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527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normAutofit fontScale="90000"/>
          </a:bodyPr>
          <a:lstStyle/>
          <a:p>
            <a:pPr algn="ctr"/>
            <a:r>
              <a:rPr lang="en-US" sz="5400" dirty="0" smtClean="0"/>
              <a:t>Point of balance</a:t>
            </a:r>
            <a:endParaRPr lang="en-US" sz="5400" dirty="0"/>
          </a:p>
        </p:txBody>
      </p:sp>
      <p:sp>
        <p:nvSpPr>
          <p:cNvPr id="3" name="Content Placeholder 2"/>
          <p:cNvSpPr>
            <a:spLocks noGrp="1"/>
          </p:cNvSpPr>
          <p:nvPr>
            <p:ph sz="quarter" idx="1"/>
          </p:nvPr>
        </p:nvSpPr>
        <p:spPr>
          <a:xfrm>
            <a:off x="76200" y="1066800"/>
            <a:ext cx="8915400" cy="4572000"/>
          </a:xfrm>
        </p:spPr>
        <p:txBody>
          <a:bodyPr>
            <a:normAutofit/>
          </a:bodyPr>
          <a:lstStyle/>
          <a:p>
            <a:r>
              <a:rPr lang="en-US" sz="2800" dirty="0" smtClean="0"/>
              <a:t>Imaginary line at the animal’s shoulder</a:t>
            </a:r>
          </a:p>
          <a:p>
            <a:r>
              <a:rPr lang="en-US" sz="2800" dirty="0" smtClean="0"/>
              <a:t>For the animal to move forward, the handler must be behind the point of balance</a:t>
            </a:r>
          </a:p>
          <a:p>
            <a:r>
              <a:rPr lang="en-US" sz="2800" dirty="0" smtClean="0"/>
              <a:t>For the animal to move backward, the handler must be in front of the point of balance.</a:t>
            </a:r>
          </a:p>
          <a:p>
            <a:r>
              <a:rPr lang="en-US" sz="2800" dirty="0" smtClean="0"/>
              <a:t>Grazing animals move forward when a handler walks past the point of balance in the opposite direction of desired movement</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419600"/>
            <a:ext cx="3313083" cy="2272609"/>
          </a:xfrm>
          <a:prstGeom prst="rect">
            <a:avLst/>
          </a:prstGeom>
        </p:spPr>
      </p:pic>
    </p:spTree>
    <p:extLst>
      <p:ext uri="{BB962C8B-B14F-4D97-AF65-F5344CB8AC3E}">
        <p14:creationId xmlns:p14="http://schemas.microsoft.com/office/powerpoint/2010/main" val="1833513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066800"/>
          </a:xfrm>
        </p:spPr>
        <p:txBody>
          <a:bodyPr>
            <a:normAutofit/>
          </a:bodyPr>
          <a:lstStyle/>
          <a:p>
            <a:pPr algn="ctr"/>
            <a:r>
              <a:rPr lang="en-US" sz="5400" dirty="0" smtClean="0"/>
              <a:t>Health and Hygiene</a:t>
            </a:r>
            <a:endParaRPr lang="en-US" sz="5400" dirty="0"/>
          </a:p>
        </p:txBody>
      </p:sp>
      <p:sp>
        <p:nvSpPr>
          <p:cNvPr id="3" name="Content Placeholder 2"/>
          <p:cNvSpPr>
            <a:spLocks noGrp="1"/>
          </p:cNvSpPr>
          <p:nvPr>
            <p:ph sz="quarter" idx="1"/>
          </p:nvPr>
        </p:nvSpPr>
        <p:spPr>
          <a:xfrm>
            <a:off x="152400" y="1447800"/>
            <a:ext cx="8839200" cy="2514600"/>
          </a:xfrm>
        </p:spPr>
        <p:txBody>
          <a:bodyPr>
            <a:normAutofit/>
          </a:bodyPr>
          <a:lstStyle/>
          <a:p>
            <a:r>
              <a:rPr lang="en-US" sz="2800" dirty="0" smtClean="0"/>
              <a:t>Vital to good livestock management </a:t>
            </a:r>
          </a:p>
          <a:p>
            <a:r>
              <a:rPr lang="en-US" sz="2800" dirty="0" smtClean="0"/>
              <a:t>Maintain a clean, dry environment</a:t>
            </a:r>
          </a:p>
          <a:p>
            <a:r>
              <a:rPr lang="en-US" sz="2800" dirty="0" smtClean="0"/>
              <a:t>Minimize dust with ventilation </a:t>
            </a:r>
          </a:p>
          <a:p>
            <a:r>
              <a:rPr lang="en-US" sz="2800" dirty="0" smtClean="0"/>
              <a:t>Inspect feeds for mold which can cause respiratory and digestive problems</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489186"/>
            <a:ext cx="3124200" cy="20772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6935" y="4489186"/>
            <a:ext cx="3124200" cy="2082800"/>
          </a:xfrm>
          <a:prstGeom prst="rect">
            <a:avLst/>
          </a:prstGeom>
        </p:spPr>
      </p:pic>
      <p:sp>
        <p:nvSpPr>
          <p:cNvPr id="6" name="Rectangle 5"/>
          <p:cNvSpPr/>
          <p:nvPr/>
        </p:nvSpPr>
        <p:spPr>
          <a:xfrm>
            <a:off x="5566935" y="4088404"/>
            <a:ext cx="3124199" cy="523220"/>
          </a:xfrm>
          <a:prstGeom prst="rect">
            <a:avLst/>
          </a:prstGeom>
          <a:no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Good</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533400" y="4088404"/>
            <a:ext cx="3124200" cy="523220"/>
          </a:xfrm>
          <a:prstGeom prst="rect">
            <a:avLst/>
          </a:prstGeom>
          <a:no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Bad</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588081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90600"/>
          </a:xfrm>
        </p:spPr>
        <p:txBody>
          <a:bodyPr>
            <a:normAutofit/>
          </a:bodyPr>
          <a:lstStyle/>
          <a:p>
            <a:pPr algn="ctr"/>
            <a:r>
              <a:rPr lang="en-US" sz="5400" dirty="0" smtClean="0"/>
              <a:t>Crowded Pens</a:t>
            </a:r>
            <a:endParaRPr lang="en-US" sz="5400" dirty="0"/>
          </a:p>
        </p:txBody>
      </p:sp>
      <p:sp>
        <p:nvSpPr>
          <p:cNvPr id="3" name="Content Placeholder 2"/>
          <p:cNvSpPr>
            <a:spLocks noGrp="1"/>
          </p:cNvSpPr>
          <p:nvPr>
            <p:ph sz="quarter" idx="1"/>
          </p:nvPr>
        </p:nvSpPr>
        <p:spPr>
          <a:xfrm>
            <a:off x="152400" y="1371600"/>
            <a:ext cx="8763000" cy="1828800"/>
          </a:xfrm>
        </p:spPr>
        <p:txBody>
          <a:bodyPr>
            <a:normAutofit/>
          </a:bodyPr>
          <a:lstStyle/>
          <a:p>
            <a:r>
              <a:rPr lang="en-US" sz="2800" dirty="0" smtClean="0"/>
              <a:t>Having too </a:t>
            </a:r>
            <a:r>
              <a:rPr lang="en-US" sz="2800" dirty="0"/>
              <a:t>many animals in a pen </a:t>
            </a:r>
            <a:r>
              <a:rPr lang="en-US" sz="2800" dirty="0" smtClean="0"/>
              <a:t>is the number one mistake when handling livestock</a:t>
            </a:r>
          </a:p>
          <a:p>
            <a:pPr lvl="1"/>
            <a:r>
              <a:rPr lang="en-US" sz="2600" dirty="0" smtClean="0"/>
              <a:t>Handlers are more susceptible to injuries such as trampling or crushing</a:t>
            </a:r>
            <a:endParaRPr lang="en-US" sz="2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276600"/>
            <a:ext cx="5105400" cy="3397587"/>
          </a:xfrm>
          <a:prstGeom prst="rect">
            <a:avLst/>
          </a:prstGeom>
        </p:spPr>
      </p:pic>
    </p:spTree>
    <p:extLst>
      <p:ext uri="{BB962C8B-B14F-4D97-AF65-F5344CB8AC3E}">
        <p14:creationId xmlns:p14="http://schemas.microsoft.com/office/powerpoint/2010/main" val="3344203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rmAutofit/>
          </a:bodyPr>
          <a:lstStyle/>
          <a:p>
            <a:pPr algn="ctr"/>
            <a:r>
              <a:rPr lang="en-US" sz="5400" dirty="0" smtClean="0"/>
              <a:t>Previous handling effects</a:t>
            </a:r>
            <a:endParaRPr lang="en-US" sz="5400" dirty="0"/>
          </a:p>
        </p:txBody>
      </p:sp>
      <p:sp>
        <p:nvSpPr>
          <p:cNvPr id="3" name="Content Placeholder 2"/>
          <p:cNvSpPr>
            <a:spLocks noGrp="1"/>
          </p:cNvSpPr>
          <p:nvPr>
            <p:ph sz="quarter" idx="1"/>
          </p:nvPr>
        </p:nvSpPr>
        <p:spPr>
          <a:xfrm>
            <a:off x="152400" y="1371600"/>
            <a:ext cx="8763000" cy="3124200"/>
          </a:xfrm>
        </p:spPr>
        <p:txBody>
          <a:bodyPr>
            <a:normAutofit/>
          </a:bodyPr>
          <a:lstStyle/>
          <a:p>
            <a:r>
              <a:rPr lang="en-US" sz="2800" dirty="0" smtClean="0"/>
              <a:t>Livestock have excellent memories</a:t>
            </a:r>
          </a:p>
          <a:p>
            <a:r>
              <a:rPr lang="en-US" sz="2800" dirty="0" smtClean="0"/>
              <a:t>Painful or aversive experiences may result in reluctance to be handled subsequent times</a:t>
            </a:r>
          </a:p>
          <a:p>
            <a:r>
              <a:rPr lang="en-US" sz="2800" dirty="0" smtClean="0"/>
              <a:t>Abused animals can be very dangerous. </a:t>
            </a:r>
          </a:p>
          <a:p>
            <a:pPr lvl="1"/>
            <a:r>
              <a:rPr lang="en-US" sz="2700" dirty="0" smtClean="0"/>
              <a:t>More likely to panic when it sees a person similar to the abuser</a:t>
            </a:r>
            <a:endParaRPr lang="en-US" sz="2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1" y="3886200"/>
            <a:ext cx="2685478" cy="2819400"/>
          </a:xfrm>
          <a:prstGeom prst="rect">
            <a:avLst/>
          </a:prstGeom>
        </p:spPr>
      </p:pic>
    </p:spTree>
    <p:extLst>
      <p:ext uri="{BB962C8B-B14F-4D97-AF65-F5344CB8AC3E}">
        <p14:creationId xmlns:p14="http://schemas.microsoft.com/office/powerpoint/2010/main" val="3859561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normAutofit/>
          </a:bodyPr>
          <a:lstStyle/>
          <a:p>
            <a:pPr algn="ctr"/>
            <a:r>
              <a:rPr lang="en-US" sz="5400" dirty="0" smtClean="0"/>
              <a:t>Training </a:t>
            </a:r>
            <a:endParaRPr lang="en-US" sz="5400" dirty="0"/>
          </a:p>
        </p:txBody>
      </p:sp>
      <p:sp>
        <p:nvSpPr>
          <p:cNvPr id="3" name="Content Placeholder 2"/>
          <p:cNvSpPr>
            <a:spLocks noGrp="1"/>
          </p:cNvSpPr>
          <p:nvPr>
            <p:ph sz="quarter" idx="1"/>
          </p:nvPr>
        </p:nvSpPr>
        <p:spPr>
          <a:xfrm>
            <a:off x="152400" y="1148795"/>
            <a:ext cx="8763000" cy="3474005"/>
          </a:xfrm>
        </p:spPr>
        <p:txBody>
          <a:bodyPr>
            <a:normAutofit/>
          </a:bodyPr>
          <a:lstStyle/>
          <a:p>
            <a:r>
              <a:rPr lang="en-US" sz="2800" dirty="0" smtClean="0"/>
              <a:t>Training animals to cooperate with handling procedures helps reduce stress and accidents</a:t>
            </a:r>
          </a:p>
          <a:p>
            <a:r>
              <a:rPr lang="en-US" sz="2800" dirty="0" smtClean="0"/>
              <a:t>Animals with a flighty, excitable temperament must be trained slowly, over many days</a:t>
            </a:r>
          </a:p>
          <a:p>
            <a:r>
              <a:rPr lang="en-US" sz="2800" dirty="0" smtClean="0"/>
              <a:t>Animals with a placid temperament can be trained more quickly </a:t>
            </a:r>
          </a:p>
          <a:p>
            <a:r>
              <a:rPr lang="en-US" sz="2800" dirty="0" smtClean="0"/>
              <a:t>Training periods should be short and animals should be allowed to relax between training sessions.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47717"/>
            <a:ext cx="2724255" cy="2043191"/>
          </a:xfrm>
          <a:prstGeom prst="rect">
            <a:avLst/>
          </a:prstGeom>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547717"/>
            <a:ext cx="2562225" cy="202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474" y="4548458"/>
            <a:ext cx="2698643" cy="202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872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Livestock Safety</a:t>
            </a:r>
            <a:endParaRPr lang="en-US" sz="5400" dirty="0"/>
          </a:p>
        </p:txBody>
      </p:sp>
      <p:sp>
        <p:nvSpPr>
          <p:cNvPr id="3" name="Content Placeholder 2"/>
          <p:cNvSpPr>
            <a:spLocks noGrp="1"/>
          </p:cNvSpPr>
          <p:nvPr>
            <p:ph sz="quarter" idx="1"/>
          </p:nvPr>
        </p:nvSpPr>
        <p:spPr>
          <a:xfrm>
            <a:off x="304800" y="1447800"/>
            <a:ext cx="8610600" cy="1295400"/>
          </a:xfrm>
        </p:spPr>
        <p:txBody>
          <a:bodyPr/>
          <a:lstStyle/>
          <a:p>
            <a:r>
              <a:rPr lang="en-US" sz="2800" dirty="0" smtClean="0"/>
              <a:t>Farm animals are responsible for many disabling injuries costing producers time, money, and productivity.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590800"/>
            <a:ext cx="5677993" cy="3724276"/>
          </a:xfrm>
          <a:prstGeom prst="rect">
            <a:avLst/>
          </a:prstGeom>
        </p:spPr>
      </p:pic>
    </p:spTree>
    <p:extLst>
      <p:ext uri="{BB962C8B-B14F-4D97-AF65-F5344CB8AC3E}">
        <p14:creationId xmlns:p14="http://schemas.microsoft.com/office/powerpoint/2010/main" val="1641559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5400" dirty="0" smtClean="0"/>
              <a:t>Genetic Effects</a:t>
            </a:r>
            <a:endParaRPr lang="en-US" sz="5400" dirty="0"/>
          </a:p>
        </p:txBody>
      </p:sp>
      <p:sp>
        <p:nvSpPr>
          <p:cNvPr id="3" name="Content Placeholder 2"/>
          <p:cNvSpPr>
            <a:spLocks noGrp="1"/>
          </p:cNvSpPr>
          <p:nvPr>
            <p:ph sz="quarter" idx="1"/>
          </p:nvPr>
        </p:nvSpPr>
        <p:spPr>
          <a:xfrm>
            <a:off x="152400" y="1524000"/>
            <a:ext cx="8839200" cy="1676400"/>
          </a:xfrm>
        </p:spPr>
        <p:txBody>
          <a:bodyPr>
            <a:noAutofit/>
          </a:bodyPr>
          <a:lstStyle/>
          <a:p>
            <a:r>
              <a:rPr lang="en-US" sz="2800" dirty="0" smtClean="0"/>
              <a:t>Cattle and horse breeds with excitable temperaments are more likely to be difficult to handle in new surroundings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860" y="2895600"/>
            <a:ext cx="5196078" cy="3706536"/>
          </a:xfrm>
          <a:prstGeom prst="rect">
            <a:avLst/>
          </a:prstGeom>
        </p:spPr>
      </p:pic>
    </p:spTree>
    <p:extLst>
      <p:ext uri="{BB962C8B-B14F-4D97-AF65-F5344CB8AC3E}">
        <p14:creationId xmlns:p14="http://schemas.microsoft.com/office/powerpoint/2010/main" val="1523935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5400" dirty="0" smtClean="0"/>
              <a:t>Escaped animals</a:t>
            </a:r>
            <a:endParaRPr lang="en-US" sz="5400" dirty="0"/>
          </a:p>
        </p:txBody>
      </p:sp>
      <p:sp>
        <p:nvSpPr>
          <p:cNvPr id="3" name="Content Placeholder 2"/>
          <p:cNvSpPr>
            <a:spLocks noGrp="1"/>
          </p:cNvSpPr>
          <p:nvPr>
            <p:ph sz="quarter" idx="1"/>
          </p:nvPr>
        </p:nvSpPr>
        <p:spPr>
          <a:xfrm>
            <a:off x="228600" y="1447800"/>
            <a:ext cx="8686800" cy="3429000"/>
          </a:xfrm>
        </p:spPr>
        <p:txBody>
          <a:bodyPr>
            <a:normAutofit/>
          </a:bodyPr>
          <a:lstStyle/>
          <a:p>
            <a:r>
              <a:rPr lang="en-US" sz="2800" dirty="0"/>
              <a:t>Allow experienced livestock people to handle escaped animals</a:t>
            </a:r>
          </a:p>
          <a:p>
            <a:r>
              <a:rPr lang="en-US" sz="2800" dirty="0" smtClean="0"/>
              <a:t>An escaped animal that is not an immediate threat to people should not be chased</a:t>
            </a:r>
          </a:p>
          <a:p>
            <a:pPr lvl="1"/>
            <a:r>
              <a:rPr lang="en-US" sz="2700" dirty="0" smtClean="0"/>
              <a:t>Allow it to calm down for </a:t>
            </a:r>
            <a:r>
              <a:rPr lang="en-US" sz="2700" dirty="0"/>
              <a:t>30 minutes </a:t>
            </a:r>
            <a:r>
              <a:rPr lang="en-US" sz="2700" dirty="0" smtClean="0"/>
              <a:t>and </a:t>
            </a:r>
            <a:r>
              <a:rPr lang="en-US" sz="2700" dirty="0"/>
              <a:t>then calmly try to retrieve </a:t>
            </a:r>
            <a:r>
              <a:rPr lang="en-US" sz="2700" dirty="0" smtClean="0"/>
              <a:t>it</a:t>
            </a:r>
            <a:endParaRPr lang="en-US" sz="2700" dirty="0"/>
          </a:p>
          <a:p>
            <a:r>
              <a:rPr lang="en-US" sz="2800" dirty="0" smtClean="0"/>
              <a:t>A </a:t>
            </a:r>
            <a:r>
              <a:rPr lang="en-US" sz="2800" dirty="0"/>
              <a:t>lone animal often returns on its own to a herd of other </a:t>
            </a:r>
            <a:r>
              <a:rPr lang="en-US" sz="2800" dirty="0" smtClean="0"/>
              <a:t>animals</a:t>
            </a: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350058"/>
            <a:ext cx="355218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651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5400" dirty="0" smtClean="0"/>
              <a:t>Aggression</a:t>
            </a:r>
            <a:endParaRPr lang="en-US" sz="5400" dirty="0"/>
          </a:p>
        </p:txBody>
      </p:sp>
      <p:sp>
        <p:nvSpPr>
          <p:cNvPr id="4" name="Text Placeholder 3"/>
          <p:cNvSpPr>
            <a:spLocks noGrp="1"/>
          </p:cNvSpPr>
          <p:nvPr>
            <p:ph type="body" idx="1"/>
          </p:nvPr>
        </p:nvSpPr>
        <p:spPr>
          <a:xfrm>
            <a:off x="443345" y="3200400"/>
            <a:ext cx="4040188" cy="639762"/>
          </a:xfrm>
        </p:spPr>
        <p:txBody>
          <a:bodyPr>
            <a:normAutofit/>
          </a:bodyPr>
          <a:lstStyle/>
          <a:p>
            <a:r>
              <a:rPr lang="en-US" sz="2800" dirty="0" smtClean="0"/>
              <a:t>Male Aggression</a:t>
            </a:r>
            <a:endParaRPr lang="en-US" sz="2800" dirty="0"/>
          </a:p>
        </p:txBody>
      </p:sp>
      <p:sp>
        <p:nvSpPr>
          <p:cNvPr id="6" name="Text Placeholder 5"/>
          <p:cNvSpPr>
            <a:spLocks noGrp="1"/>
          </p:cNvSpPr>
          <p:nvPr>
            <p:ph type="body" sz="half" idx="3"/>
          </p:nvPr>
        </p:nvSpPr>
        <p:spPr>
          <a:xfrm>
            <a:off x="5056911" y="2971800"/>
            <a:ext cx="3733800" cy="762000"/>
          </a:xfrm>
        </p:spPr>
        <p:txBody>
          <a:bodyPr/>
          <a:lstStyle/>
          <a:p>
            <a:r>
              <a:rPr lang="en-US" sz="2800" dirty="0" smtClean="0"/>
              <a:t>Maternal Aggression</a:t>
            </a:r>
            <a:endParaRPr lang="en-US" sz="2800" dirty="0"/>
          </a:p>
        </p:txBody>
      </p:sp>
      <p:sp>
        <p:nvSpPr>
          <p:cNvPr id="5" name="Content Placeholder 4"/>
          <p:cNvSpPr>
            <a:spLocks noGrp="1"/>
          </p:cNvSpPr>
          <p:nvPr>
            <p:ph sz="half" idx="2"/>
          </p:nvPr>
        </p:nvSpPr>
        <p:spPr>
          <a:xfrm>
            <a:off x="340007" y="3810000"/>
            <a:ext cx="4040188" cy="2438400"/>
          </a:xfrm>
        </p:spPr>
        <p:txBody>
          <a:bodyPr>
            <a:noAutofit/>
          </a:bodyPr>
          <a:lstStyle/>
          <a:p>
            <a:r>
              <a:rPr lang="en-US" sz="2800" dirty="0" smtClean="0"/>
              <a:t>Males will fight other males or people to establish dominanc</a:t>
            </a:r>
            <a:r>
              <a:rPr lang="en-US" sz="2800" dirty="0"/>
              <a:t>e</a:t>
            </a:r>
            <a:endParaRPr lang="en-US" sz="2800" dirty="0" smtClean="0"/>
          </a:p>
          <a:p>
            <a:r>
              <a:rPr lang="en-US" sz="2800" dirty="0" smtClean="0"/>
              <a:t>Castrate any males not intended for breeding</a:t>
            </a:r>
          </a:p>
        </p:txBody>
      </p:sp>
      <p:sp>
        <p:nvSpPr>
          <p:cNvPr id="7" name="Content Placeholder 6"/>
          <p:cNvSpPr>
            <a:spLocks noGrp="1"/>
          </p:cNvSpPr>
          <p:nvPr>
            <p:ph sz="half" idx="4"/>
          </p:nvPr>
        </p:nvSpPr>
        <p:spPr>
          <a:xfrm>
            <a:off x="4953000" y="3733800"/>
            <a:ext cx="3886200" cy="2819400"/>
          </a:xfrm>
        </p:spPr>
        <p:txBody>
          <a:bodyPr>
            <a:noAutofit/>
          </a:bodyPr>
          <a:lstStyle/>
          <a:p>
            <a:r>
              <a:rPr lang="en-US" sz="2800" dirty="0" smtClean="0"/>
              <a:t>Even typically docile animals can </a:t>
            </a:r>
            <a:r>
              <a:rPr lang="en-US" sz="2800" dirty="0"/>
              <a:t>be very protective and defensive of their </a:t>
            </a:r>
            <a:r>
              <a:rPr lang="en-US" sz="2800" dirty="0" smtClean="0"/>
              <a:t>young</a:t>
            </a:r>
          </a:p>
          <a:p>
            <a:r>
              <a:rPr lang="en-US" sz="2800" dirty="0"/>
              <a:t>Be alert to warning signals</a:t>
            </a:r>
            <a:endParaRPr lang="en-US" sz="28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6911" y="1027424"/>
            <a:ext cx="2897299" cy="2172976"/>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27424"/>
            <a:ext cx="2838450" cy="217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570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Facilities</a:t>
            </a:r>
            <a:endParaRPr lang="en-US" sz="7200" dirty="0"/>
          </a:p>
        </p:txBody>
      </p:sp>
      <p:sp>
        <p:nvSpPr>
          <p:cNvPr id="4" name="Text Placeholder 3"/>
          <p:cNvSpPr>
            <a:spLocks noGrp="1"/>
          </p:cNvSpPr>
          <p:nvPr>
            <p:ph type="body" idx="1"/>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59784"/>
            <a:ext cx="3048000" cy="20807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729" y="3871468"/>
            <a:ext cx="2610387" cy="2057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3871468"/>
            <a:ext cx="2743200" cy="2057400"/>
          </a:xfrm>
          <a:prstGeom prst="rect">
            <a:avLst/>
          </a:prstGeom>
        </p:spPr>
      </p:pic>
    </p:spTree>
    <p:extLst>
      <p:ext uri="{BB962C8B-B14F-4D97-AF65-F5344CB8AC3E}">
        <p14:creationId xmlns:p14="http://schemas.microsoft.com/office/powerpoint/2010/main" val="2984189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normAutofit/>
          </a:bodyPr>
          <a:lstStyle/>
          <a:p>
            <a:pPr algn="ctr"/>
            <a:r>
              <a:rPr lang="en-US" sz="5400" dirty="0" smtClean="0"/>
              <a:t>Equipment</a:t>
            </a:r>
            <a:endParaRPr lang="en-US" sz="5400" dirty="0"/>
          </a:p>
        </p:txBody>
      </p:sp>
      <p:sp>
        <p:nvSpPr>
          <p:cNvPr id="3" name="Content Placeholder 2"/>
          <p:cNvSpPr>
            <a:spLocks noGrp="1"/>
          </p:cNvSpPr>
          <p:nvPr>
            <p:ph sz="quarter" idx="1"/>
          </p:nvPr>
        </p:nvSpPr>
        <p:spPr>
          <a:xfrm>
            <a:off x="152400" y="1219200"/>
            <a:ext cx="8839200" cy="3394636"/>
          </a:xfrm>
        </p:spPr>
        <p:txBody>
          <a:bodyPr/>
          <a:lstStyle/>
          <a:p>
            <a:r>
              <a:rPr lang="en-US" sz="2800" dirty="0" smtClean="0"/>
              <a:t>Fences and gates should be strong enough to contain crowded livestock</a:t>
            </a:r>
          </a:p>
          <a:p>
            <a:r>
              <a:rPr lang="en-US" sz="2800" dirty="0" smtClean="0"/>
              <a:t>Alleys and chutes should be wide enough to allow animals to pass, but not to turn around</a:t>
            </a:r>
          </a:p>
          <a:p>
            <a:r>
              <a:rPr lang="en-US" sz="2800" dirty="0" smtClean="0"/>
              <a:t>Lighting should be even and diffused</a:t>
            </a:r>
          </a:p>
          <a:p>
            <a:r>
              <a:rPr lang="en-US" sz="2800" dirty="0" smtClean="0"/>
              <a:t>Squeeze chutes should </a:t>
            </a:r>
            <a:r>
              <a:rPr lang="en-US" sz="2800" dirty="0"/>
              <a:t>have non-slip </a:t>
            </a:r>
            <a:r>
              <a:rPr lang="en-US" sz="2800" dirty="0" smtClean="0"/>
              <a:t>floors and animals should never be left unattended</a:t>
            </a: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999" y="4191000"/>
            <a:ext cx="3469067" cy="2516775"/>
          </a:xfrm>
          <a:prstGeom prst="rect">
            <a:avLst/>
          </a:prstGeom>
        </p:spPr>
      </p:pic>
    </p:spTree>
    <p:extLst>
      <p:ext uri="{BB962C8B-B14F-4D97-AF65-F5344CB8AC3E}">
        <p14:creationId xmlns:p14="http://schemas.microsoft.com/office/powerpoint/2010/main" val="3229481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gn="ctr"/>
            <a:r>
              <a:rPr lang="en-US" sz="5400" dirty="0" smtClean="0"/>
              <a:t>Tips to improve Facility Safety</a:t>
            </a:r>
            <a:endParaRPr lang="en-US" sz="5400" dirty="0"/>
          </a:p>
        </p:txBody>
      </p:sp>
      <p:sp>
        <p:nvSpPr>
          <p:cNvPr id="3" name="Content Placeholder 2"/>
          <p:cNvSpPr>
            <a:spLocks noGrp="1"/>
          </p:cNvSpPr>
          <p:nvPr>
            <p:ph sz="quarter" idx="1"/>
          </p:nvPr>
        </p:nvSpPr>
        <p:spPr>
          <a:xfrm>
            <a:off x="228600" y="1447800"/>
            <a:ext cx="8686800" cy="5029200"/>
          </a:xfrm>
        </p:spPr>
        <p:txBody>
          <a:bodyPr>
            <a:noAutofit/>
          </a:bodyPr>
          <a:lstStyle/>
          <a:p>
            <a:pPr marL="514350" indent="-514350">
              <a:buFont typeface="+mj-lt"/>
              <a:buAutoNum type="arabicPeriod"/>
            </a:pPr>
            <a:r>
              <a:rPr lang="en-US" sz="2800" dirty="0" smtClean="0"/>
              <a:t>Panels should have solid sides</a:t>
            </a:r>
          </a:p>
          <a:p>
            <a:pPr marL="514350" indent="-514350">
              <a:buFont typeface="+mj-lt"/>
              <a:buAutoNum type="arabicPeriod"/>
            </a:pPr>
            <a:r>
              <a:rPr lang="en-US" sz="2800" dirty="0" smtClean="0"/>
              <a:t>Pens should have escape routes or man Gates</a:t>
            </a:r>
          </a:p>
          <a:p>
            <a:pPr marL="514350" indent="-514350">
              <a:buFont typeface="+mj-lt"/>
              <a:buAutoNum type="arabicPeriod"/>
            </a:pPr>
            <a:r>
              <a:rPr lang="en-US" sz="2800" dirty="0" smtClean="0"/>
              <a:t>Areas holding animals should have nonslip floors</a:t>
            </a:r>
          </a:p>
          <a:p>
            <a:pPr marL="514350" indent="-514350">
              <a:buFont typeface="+mj-lt"/>
              <a:buAutoNum type="arabicPeriod"/>
            </a:pPr>
            <a:r>
              <a:rPr lang="en-US" sz="2800" dirty="0" smtClean="0"/>
              <a:t>Reduce the noise in facilities</a:t>
            </a:r>
          </a:p>
          <a:p>
            <a:pPr marL="514350" indent="-514350">
              <a:buFont typeface="+mj-lt"/>
              <a:buAutoNum type="arabicPeriod"/>
            </a:pPr>
            <a:r>
              <a:rPr lang="en-US" sz="2800" dirty="0" smtClean="0"/>
              <a:t>Maintain facility</a:t>
            </a:r>
          </a:p>
          <a:p>
            <a:pPr marL="514350" indent="-514350">
              <a:buFont typeface="+mj-lt"/>
              <a:buAutoNum type="arabicPeriod"/>
            </a:pPr>
            <a:r>
              <a:rPr lang="en-US" sz="2800" dirty="0" smtClean="0"/>
              <a:t>Remove distractions</a:t>
            </a:r>
          </a:p>
          <a:p>
            <a:pPr marL="514350" indent="-514350">
              <a:buFont typeface="+mj-lt"/>
              <a:buAutoNum type="arabicPeriod"/>
            </a:pPr>
            <a:r>
              <a:rPr lang="en-US" sz="2800" dirty="0" smtClean="0"/>
              <a:t>Handrails</a:t>
            </a:r>
          </a:p>
          <a:p>
            <a:pPr marL="514350" indent="-514350">
              <a:buFont typeface="+mj-lt"/>
              <a:buAutoNum type="arabicPeriod"/>
            </a:pPr>
            <a:r>
              <a:rPr lang="en-US" sz="2800" dirty="0" smtClean="0"/>
              <a:t>Anti-back-up Gates</a:t>
            </a:r>
          </a:p>
          <a:p>
            <a:pPr marL="514350" indent="-514350">
              <a:buFont typeface="+mj-lt"/>
              <a:buAutoNum type="arabicPeriod"/>
            </a:pPr>
            <a:r>
              <a:rPr lang="en-US" sz="2800" dirty="0" smtClean="0"/>
              <a:t>Diffuse lighting</a:t>
            </a:r>
            <a:endParaRPr lang="en-US" sz="2800" dirty="0"/>
          </a:p>
        </p:txBody>
      </p:sp>
    </p:spTree>
    <p:extLst>
      <p:ext uri="{BB962C8B-B14F-4D97-AF65-F5344CB8AC3E}">
        <p14:creationId xmlns:p14="http://schemas.microsoft.com/office/powerpoint/2010/main" val="3356474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t>Restraint Techniques</a:t>
            </a:r>
            <a:endParaRPr lang="en-US" sz="6000" dirty="0"/>
          </a:p>
        </p:txBody>
      </p:sp>
      <p:sp>
        <p:nvSpPr>
          <p:cNvPr id="5" name="Text Placeholder 4"/>
          <p:cNvSpPr>
            <a:spLocks noGrp="1"/>
          </p:cNvSpPr>
          <p:nvPr>
            <p:ph type="body" idx="1"/>
          </p:nvPr>
        </p:nvSpPr>
        <p:spPr/>
        <p:txBody>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214813"/>
            <a:ext cx="2586624" cy="23602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125" y="4214813"/>
            <a:ext cx="2506508" cy="23602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4214813"/>
            <a:ext cx="2400300" cy="2360295"/>
          </a:xfrm>
          <a:prstGeom prst="rect">
            <a:avLst/>
          </a:prstGeom>
        </p:spPr>
      </p:pic>
    </p:spTree>
    <p:extLst>
      <p:ext uri="{BB962C8B-B14F-4D97-AF65-F5344CB8AC3E}">
        <p14:creationId xmlns:p14="http://schemas.microsoft.com/office/powerpoint/2010/main" val="1516730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5400" dirty="0" smtClean="0"/>
              <a:t>Types of restraints</a:t>
            </a:r>
            <a:endParaRPr lang="en-US" sz="5400" dirty="0"/>
          </a:p>
        </p:txBody>
      </p:sp>
      <p:sp>
        <p:nvSpPr>
          <p:cNvPr id="3" name="Content Placeholder 2"/>
          <p:cNvSpPr>
            <a:spLocks noGrp="1"/>
          </p:cNvSpPr>
          <p:nvPr>
            <p:ph sz="quarter" idx="1"/>
          </p:nvPr>
        </p:nvSpPr>
        <p:spPr>
          <a:xfrm>
            <a:off x="152400" y="1524000"/>
            <a:ext cx="8839200" cy="3124200"/>
          </a:xfrm>
        </p:spPr>
        <p:txBody>
          <a:bodyPr>
            <a:normAutofit/>
          </a:bodyPr>
          <a:lstStyle/>
          <a:p>
            <a:r>
              <a:rPr lang="en-US" sz="2800" dirty="0" smtClean="0"/>
              <a:t>There are 4 types of restraints routinely used on animals:</a:t>
            </a:r>
          </a:p>
          <a:p>
            <a:pPr lvl="1"/>
            <a:r>
              <a:rPr lang="en-US" sz="2800" dirty="0" smtClean="0"/>
              <a:t>Non-Contact: voice, eye contact, gesture</a:t>
            </a:r>
          </a:p>
          <a:p>
            <a:pPr lvl="1"/>
            <a:r>
              <a:rPr lang="en-US" sz="2800" dirty="0" smtClean="0"/>
              <a:t>Manual or physical: using body or devices</a:t>
            </a:r>
          </a:p>
          <a:p>
            <a:pPr lvl="1"/>
            <a:r>
              <a:rPr lang="en-US" sz="2800" dirty="0" smtClean="0"/>
              <a:t>Chemical: using tranquilizers or anesthetics</a:t>
            </a:r>
          </a:p>
          <a:p>
            <a:pPr lvl="1"/>
            <a:r>
              <a:rPr lang="en-US" sz="2800" dirty="0" smtClean="0"/>
              <a:t>Combination Method: using two or more of the previous methods</a:t>
            </a:r>
            <a:endParaRPr lang="en-US" sz="2800" dirty="0"/>
          </a:p>
        </p:txBody>
      </p:sp>
    </p:spTree>
    <p:extLst>
      <p:ext uri="{BB962C8B-B14F-4D97-AF65-F5344CB8AC3E}">
        <p14:creationId xmlns:p14="http://schemas.microsoft.com/office/powerpoint/2010/main" val="1306963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Effects of Restraints</a:t>
            </a:r>
            <a:endParaRPr lang="en-US" sz="5400" dirty="0"/>
          </a:p>
        </p:txBody>
      </p:sp>
      <p:sp>
        <p:nvSpPr>
          <p:cNvPr id="3" name="Content Placeholder 2"/>
          <p:cNvSpPr>
            <a:spLocks noGrp="1"/>
          </p:cNvSpPr>
          <p:nvPr>
            <p:ph sz="quarter" idx="1"/>
          </p:nvPr>
        </p:nvSpPr>
        <p:spPr>
          <a:xfrm>
            <a:off x="76200" y="1600200"/>
            <a:ext cx="9067800" cy="5257800"/>
          </a:xfrm>
        </p:spPr>
        <p:txBody>
          <a:bodyPr>
            <a:normAutofit/>
          </a:bodyPr>
          <a:lstStyle/>
          <a:p>
            <a:r>
              <a:rPr lang="en-US" sz="2800" dirty="0" smtClean="0"/>
              <a:t>Restraints are stressful to some degree. The effects can be grouped in 4 areas:</a:t>
            </a:r>
          </a:p>
          <a:p>
            <a:pPr lvl="1"/>
            <a:r>
              <a:rPr lang="en-US" sz="2800" dirty="0" smtClean="0"/>
              <a:t>Physical- including such things as bruising, hypoxia, hyperthermia and even fractures</a:t>
            </a:r>
          </a:p>
          <a:p>
            <a:pPr lvl="1"/>
            <a:r>
              <a:rPr lang="en-US" sz="2800" dirty="0" smtClean="0"/>
              <a:t>Physiological- including increased heart rate, respiration, temperature and blood pressure</a:t>
            </a:r>
          </a:p>
          <a:p>
            <a:pPr lvl="1"/>
            <a:r>
              <a:rPr lang="en-US" sz="2800" dirty="0" smtClean="0"/>
              <a:t>Changes related to laboratory values- increased number of white blood cells, decrease number of white blood cells, decreased clotting time</a:t>
            </a:r>
          </a:p>
          <a:p>
            <a:pPr lvl="1"/>
            <a:r>
              <a:rPr lang="en-US" sz="2800" dirty="0" smtClean="0"/>
              <a:t>Psychological- An enduring fear of the veterinary hospital and medical treatment or aggressive/defensive behavior</a:t>
            </a:r>
          </a:p>
          <a:p>
            <a:pPr lvl="1"/>
            <a:endParaRPr lang="en-US" dirty="0"/>
          </a:p>
        </p:txBody>
      </p:sp>
    </p:spTree>
    <p:extLst>
      <p:ext uri="{BB962C8B-B14F-4D97-AF65-F5344CB8AC3E}">
        <p14:creationId xmlns:p14="http://schemas.microsoft.com/office/powerpoint/2010/main" val="2335807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a:bodyPr>
          <a:lstStyle/>
          <a:p>
            <a:pPr algn="ctr"/>
            <a:r>
              <a:rPr lang="en-US" sz="5400" dirty="0" smtClean="0"/>
              <a:t>Cattle Restraints </a:t>
            </a:r>
            <a:endParaRPr lang="en-US" sz="5400" dirty="0"/>
          </a:p>
        </p:txBody>
      </p:sp>
      <p:sp>
        <p:nvSpPr>
          <p:cNvPr id="3" name="Content Placeholder 2"/>
          <p:cNvSpPr>
            <a:spLocks noGrp="1"/>
          </p:cNvSpPr>
          <p:nvPr>
            <p:ph sz="quarter" idx="1"/>
          </p:nvPr>
        </p:nvSpPr>
        <p:spPr>
          <a:xfrm>
            <a:off x="228600" y="1447800"/>
            <a:ext cx="8686800" cy="3048000"/>
          </a:xfrm>
        </p:spPr>
        <p:txBody>
          <a:bodyPr>
            <a:normAutofit/>
          </a:bodyPr>
          <a:lstStyle/>
          <a:p>
            <a:r>
              <a:rPr lang="en-US" sz="2800" dirty="0" smtClean="0"/>
              <a:t>Tools</a:t>
            </a:r>
          </a:p>
          <a:p>
            <a:pPr lvl="1"/>
            <a:r>
              <a:rPr lang="en-US" sz="2800" dirty="0" smtClean="0"/>
              <a:t>Rope Halter - basic tool for restraining cattle</a:t>
            </a:r>
          </a:p>
          <a:p>
            <a:pPr lvl="2"/>
            <a:r>
              <a:rPr lang="en-US" sz="2700" dirty="0" smtClean="0"/>
              <a:t>Important to place the halter on the cow correctly. Once the animal is haltered, the rope should be tied to a secure object.</a:t>
            </a:r>
          </a:p>
          <a:p>
            <a:pPr lvl="1"/>
            <a:r>
              <a:rPr lang="en-US" sz="2800" dirty="0"/>
              <a:t> </a:t>
            </a:r>
            <a:r>
              <a:rPr lang="en-US" sz="2800" dirty="0" smtClean="0"/>
              <a:t>Nose Tongs- </a:t>
            </a:r>
            <a:r>
              <a:rPr lang="en-US" sz="2800" dirty="0"/>
              <a:t>a clamp </a:t>
            </a:r>
            <a:r>
              <a:rPr lang="en-US" sz="2800" dirty="0" smtClean="0"/>
              <a:t>used </a:t>
            </a:r>
            <a:r>
              <a:rPr lang="en-US" sz="2800" dirty="0"/>
              <a:t>to grasp the </a:t>
            </a:r>
            <a:r>
              <a:rPr lang="en-US" sz="2800" dirty="0" smtClean="0"/>
              <a:t>very sensitive nasal septum </a:t>
            </a:r>
            <a:r>
              <a:rPr lang="en-US" sz="2800" dirty="0"/>
              <a:t>and can severely restrict </a:t>
            </a:r>
            <a:r>
              <a:rPr lang="en-US" sz="2800" dirty="0" smtClean="0"/>
              <a:t>activity</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267200"/>
            <a:ext cx="2286000" cy="2286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11359"/>
            <a:ext cx="3505199" cy="233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42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Guidelines for Safety</a:t>
            </a:r>
            <a:endParaRPr lang="en-US" sz="5400" dirty="0"/>
          </a:p>
        </p:txBody>
      </p:sp>
      <p:sp>
        <p:nvSpPr>
          <p:cNvPr id="3" name="Content Placeholder 2"/>
          <p:cNvSpPr>
            <a:spLocks noGrp="1"/>
          </p:cNvSpPr>
          <p:nvPr>
            <p:ph sz="quarter" idx="1"/>
          </p:nvPr>
        </p:nvSpPr>
        <p:spPr>
          <a:xfrm>
            <a:off x="228600" y="1447800"/>
            <a:ext cx="8686800" cy="4572000"/>
          </a:xfrm>
        </p:spPr>
        <p:txBody>
          <a:bodyPr>
            <a:normAutofit/>
          </a:bodyPr>
          <a:lstStyle/>
          <a:p>
            <a:r>
              <a:rPr lang="en-US" sz="2800" dirty="0" smtClean="0"/>
              <a:t>Care for animals with kindness and respect</a:t>
            </a:r>
          </a:p>
          <a:p>
            <a:r>
              <a:rPr lang="en-US" sz="2800" dirty="0"/>
              <a:t>Wear sturdy, closed-toe shoes</a:t>
            </a:r>
          </a:p>
          <a:p>
            <a:r>
              <a:rPr lang="en-US" sz="2800" dirty="0" smtClean="0"/>
              <a:t>Speak softly and kindly when approaching an animal</a:t>
            </a:r>
          </a:p>
          <a:p>
            <a:r>
              <a:rPr lang="en-US" sz="2800" dirty="0" smtClean="0"/>
              <a:t>Use adequate restraining and handling facilities when working with animals</a:t>
            </a:r>
          </a:p>
          <a:p>
            <a:r>
              <a:rPr lang="en-US" sz="2800" dirty="0" smtClean="0"/>
              <a:t>Always leave yourself an escape route when working with animals</a:t>
            </a:r>
          </a:p>
          <a:p>
            <a:r>
              <a:rPr lang="en-US" sz="2800" dirty="0" smtClean="0"/>
              <a:t>Do not handle livestock when you are alone</a:t>
            </a:r>
          </a:p>
          <a:p>
            <a:pPr marL="0" indent="0">
              <a:buNone/>
            </a:pPr>
            <a:endParaRPr lang="en-US" dirty="0"/>
          </a:p>
        </p:txBody>
      </p:sp>
    </p:spTree>
    <p:extLst>
      <p:ext uri="{BB962C8B-B14F-4D97-AF65-F5344CB8AC3E}">
        <p14:creationId xmlns:p14="http://schemas.microsoft.com/office/powerpoint/2010/main" val="469868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r>
              <a:rPr lang="en-US" sz="5400" dirty="0" smtClean="0"/>
              <a:t>Horse Restraints</a:t>
            </a:r>
            <a:endParaRPr lang="en-US" sz="5400" dirty="0"/>
          </a:p>
        </p:txBody>
      </p:sp>
      <p:sp>
        <p:nvSpPr>
          <p:cNvPr id="3" name="Content Placeholder 2"/>
          <p:cNvSpPr>
            <a:spLocks noGrp="1"/>
          </p:cNvSpPr>
          <p:nvPr>
            <p:ph sz="quarter" idx="1"/>
          </p:nvPr>
        </p:nvSpPr>
        <p:spPr>
          <a:xfrm>
            <a:off x="152400" y="1447800"/>
            <a:ext cx="6248400" cy="5105400"/>
          </a:xfrm>
        </p:spPr>
        <p:txBody>
          <a:bodyPr>
            <a:noAutofit/>
          </a:bodyPr>
          <a:lstStyle/>
          <a:p>
            <a:r>
              <a:rPr lang="en-US" sz="2800" dirty="0" smtClean="0"/>
              <a:t>Halter and lead rope</a:t>
            </a:r>
          </a:p>
          <a:p>
            <a:r>
              <a:rPr lang="en-US" sz="2800" dirty="0" smtClean="0"/>
              <a:t>Rope or chain - over nose, under chin, or through mouth</a:t>
            </a:r>
          </a:p>
          <a:p>
            <a:r>
              <a:rPr lang="en-US" sz="2800" dirty="0" smtClean="0"/>
              <a:t>Twitch </a:t>
            </a:r>
            <a:r>
              <a:rPr lang="en-US" sz="2800" dirty="0"/>
              <a:t>– grasp sensitive </a:t>
            </a:r>
            <a:r>
              <a:rPr lang="en-US" sz="2800" dirty="0" smtClean="0"/>
              <a:t>areas such as ear, neck skin, or nose</a:t>
            </a:r>
          </a:p>
          <a:p>
            <a:r>
              <a:rPr lang="en-US" sz="2800" dirty="0" smtClean="0"/>
              <a:t>Lifting a limb- may be useful to allow examination of weight bearing limbs</a:t>
            </a:r>
          </a:p>
          <a:p>
            <a:r>
              <a:rPr lang="en-US" sz="2800" dirty="0" smtClean="0"/>
              <a:t>Stocks- useful for rectal exams and reproductive evaluations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752600"/>
            <a:ext cx="2586251" cy="3049760"/>
          </a:xfrm>
          <a:prstGeom prst="rect">
            <a:avLst/>
          </a:prstGeom>
        </p:spPr>
      </p:pic>
    </p:spTree>
    <p:extLst>
      <p:ext uri="{BB962C8B-B14F-4D97-AF65-F5344CB8AC3E}">
        <p14:creationId xmlns:p14="http://schemas.microsoft.com/office/powerpoint/2010/main" val="551231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066800"/>
          </a:xfrm>
        </p:spPr>
        <p:txBody>
          <a:bodyPr>
            <a:normAutofit/>
          </a:bodyPr>
          <a:lstStyle/>
          <a:p>
            <a:pPr algn="ctr"/>
            <a:r>
              <a:rPr lang="en-US" sz="5400" dirty="0" smtClean="0"/>
              <a:t>Sheep restraints</a:t>
            </a:r>
            <a:endParaRPr lang="en-US" sz="5400" dirty="0"/>
          </a:p>
        </p:txBody>
      </p:sp>
      <p:sp>
        <p:nvSpPr>
          <p:cNvPr id="3" name="Content Placeholder 2"/>
          <p:cNvSpPr>
            <a:spLocks noGrp="1"/>
          </p:cNvSpPr>
          <p:nvPr>
            <p:ph sz="quarter" idx="1"/>
          </p:nvPr>
        </p:nvSpPr>
        <p:spPr>
          <a:xfrm>
            <a:off x="152400" y="1219200"/>
            <a:ext cx="8839200" cy="3733800"/>
          </a:xfrm>
        </p:spPr>
        <p:txBody>
          <a:bodyPr>
            <a:noAutofit/>
          </a:bodyPr>
          <a:lstStyle/>
          <a:p>
            <a:r>
              <a:rPr lang="en-US" sz="2800" dirty="0" smtClean="0"/>
              <a:t>Halter </a:t>
            </a:r>
          </a:p>
          <a:p>
            <a:r>
              <a:rPr lang="en-US" sz="2800" dirty="0" smtClean="0"/>
              <a:t>Press against a wall or straddle it to limit movement</a:t>
            </a:r>
          </a:p>
          <a:p>
            <a:r>
              <a:rPr lang="en-US" sz="2800" dirty="0" smtClean="0"/>
              <a:t>Tipping a sheep- setting it on its rump</a:t>
            </a:r>
          </a:p>
          <a:p>
            <a:r>
              <a:rPr lang="en-US" sz="2800" dirty="0" smtClean="0"/>
              <a:t>Sheep “chair” holds a sheep on its rump </a:t>
            </a:r>
          </a:p>
          <a:p>
            <a:r>
              <a:rPr lang="en-US" sz="2800" dirty="0" smtClean="0"/>
              <a:t>Trimming or blocking stand - sheep held in place by a neck piece</a:t>
            </a:r>
          </a:p>
          <a:p>
            <a:r>
              <a:rPr lang="en-US" sz="2800" dirty="0" smtClean="0"/>
              <a:t>Turning cradle squeezes the sheep and turns it on its side or upside down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2146" y="4343400"/>
            <a:ext cx="3098800" cy="2324100"/>
          </a:xfrm>
          <a:prstGeom prst="rect">
            <a:avLst/>
          </a:prstGeom>
        </p:spPr>
      </p:pic>
    </p:spTree>
    <p:extLst>
      <p:ext uri="{BB962C8B-B14F-4D97-AF65-F5344CB8AC3E}">
        <p14:creationId xmlns:p14="http://schemas.microsoft.com/office/powerpoint/2010/main" val="2419412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066800"/>
          </a:xfrm>
        </p:spPr>
        <p:txBody>
          <a:bodyPr>
            <a:normAutofit/>
          </a:bodyPr>
          <a:lstStyle/>
          <a:p>
            <a:pPr algn="ctr"/>
            <a:r>
              <a:rPr lang="en-US" sz="5400" dirty="0" smtClean="0"/>
              <a:t>Pig Restraints</a:t>
            </a:r>
            <a:endParaRPr lang="en-US" sz="5400" dirty="0"/>
          </a:p>
        </p:txBody>
      </p:sp>
      <p:sp>
        <p:nvSpPr>
          <p:cNvPr id="3" name="Content Placeholder 2"/>
          <p:cNvSpPr>
            <a:spLocks noGrp="1"/>
          </p:cNvSpPr>
          <p:nvPr>
            <p:ph sz="quarter" idx="1"/>
          </p:nvPr>
        </p:nvSpPr>
        <p:spPr>
          <a:xfrm>
            <a:off x="152400" y="1295400"/>
            <a:ext cx="8839200" cy="3581400"/>
          </a:xfrm>
        </p:spPr>
        <p:txBody>
          <a:bodyPr>
            <a:noAutofit/>
          </a:bodyPr>
          <a:lstStyle/>
          <a:p>
            <a:r>
              <a:rPr lang="en-US" sz="2800" dirty="0" smtClean="0"/>
              <a:t>Transport Cart- cage on wheels</a:t>
            </a:r>
          </a:p>
          <a:p>
            <a:r>
              <a:rPr lang="en-US" sz="2800" dirty="0" smtClean="0"/>
              <a:t>Hog board- a portable wall to coax or trap pig in a desired area </a:t>
            </a:r>
          </a:p>
          <a:p>
            <a:r>
              <a:rPr lang="en-US" sz="2800" dirty="0" err="1" smtClean="0"/>
              <a:t>Panepinto</a:t>
            </a:r>
            <a:r>
              <a:rPr lang="en-US" sz="2800" dirty="0" smtClean="0"/>
              <a:t> sling- hammock with four holes, hung on a metal frame. The legs are placed onto the four holes and are tied loosely to the frame.</a:t>
            </a:r>
          </a:p>
          <a:p>
            <a:r>
              <a:rPr lang="en-US" sz="2800" dirty="0" smtClean="0"/>
              <a:t>Bucket or blindfold over the head stops forward movement</a:t>
            </a:r>
          </a:p>
          <a:p>
            <a:pPr lvl="1"/>
            <a:r>
              <a:rPr lang="en-US" dirty="0" smtClean="0"/>
              <a:t> </a:t>
            </a:r>
            <a:r>
              <a:rPr lang="en-US" sz="2700" dirty="0" smtClean="0"/>
              <a:t>The pig will retreat and can be backed to desired location</a:t>
            </a:r>
            <a:endParaRPr lang="en-US" sz="2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4160" y="4648200"/>
            <a:ext cx="3291840" cy="2057400"/>
          </a:xfrm>
          <a:prstGeom prst="rect">
            <a:avLst/>
          </a:prstGeom>
        </p:spPr>
      </p:pic>
    </p:spTree>
    <p:extLst>
      <p:ext uri="{BB962C8B-B14F-4D97-AF65-F5344CB8AC3E}">
        <p14:creationId xmlns:p14="http://schemas.microsoft.com/office/powerpoint/2010/main" val="596507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90600"/>
          </a:xfrm>
        </p:spPr>
        <p:txBody>
          <a:bodyPr>
            <a:normAutofit/>
          </a:bodyPr>
          <a:lstStyle/>
          <a:p>
            <a:pPr algn="ctr"/>
            <a:r>
              <a:rPr lang="en-US" sz="5400" dirty="0" smtClean="0"/>
              <a:t>Cat Restraints</a:t>
            </a:r>
            <a:endParaRPr lang="en-US" sz="5400" dirty="0"/>
          </a:p>
        </p:txBody>
      </p:sp>
      <p:sp>
        <p:nvSpPr>
          <p:cNvPr id="3" name="Content Placeholder 2"/>
          <p:cNvSpPr>
            <a:spLocks noGrp="1"/>
          </p:cNvSpPr>
          <p:nvPr>
            <p:ph sz="quarter" idx="1"/>
          </p:nvPr>
        </p:nvSpPr>
        <p:spPr>
          <a:xfrm>
            <a:off x="152400" y="1219200"/>
            <a:ext cx="8686800" cy="2590800"/>
          </a:xfrm>
        </p:spPr>
        <p:txBody>
          <a:bodyPr>
            <a:normAutofit/>
          </a:bodyPr>
          <a:lstStyle/>
          <a:p>
            <a:r>
              <a:rPr lang="en-US" sz="2800" dirty="0" smtClean="0"/>
              <a:t>Cat stretch - </a:t>
            </a:r>
            <a:r>
              <a:rPr lang="en-US" sz="2800" dirty="0"/>
              <a:t>Hold the scruff of the neck with one hand and the hind legs with the other </a:t>
            </a:r>
            <a:r>
              <a:rPr lang="en-US" sz="2800" dirty="0" smtClean="0"/>
              <a:t>hand stretch </a:t>
            </a:r>
            <a:r>
              <a:rPr lang="en-US" sz="2800" dirty="0"/>
              <a:t>the cat and press it’s back or side against the table or your outstretched </a:t>
            </a:r>
            <a:r>
              <a:rPr lang="en-US" sz="2800" dirty="0" smtClean="0"/>
              <a:t>arm</a:t>
            </a:r>
          </a:p>
          <a:p>
            <a:r>
              <a:rPr lang="en-US" sz="2800" dirty="0" smtClean="0"/>
              <a:t>A fractious cat may have to be wrapped in a heavy towel or cat bag with any needed limb carefully withdrawn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657600"/>
            <a:ext cx="5159375" cy="2971800"/>
          </a:xfrm>
          <a:prstGeom prst="rect">
            <a:avLst/>
          </a:prstGeom>
        </p:spPr>
      </p:pic>
    </p:spTree>
    <p:extLst>
      <p:ext uri="{BB962C8B-B14F-4D97-AF65-F5344CB8AC3E}">
        <p14:creationId xmlns:p14="http://schemas.microsoft.com/office/powerpoint/2010/main" val="4063863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914400"/>
          </a:xfrm>
        </p:spPr>
        <p:txBody>
          <a:bodyPr>
            <a:noAutofit/>
          </a:bodyPr>
          <a:lstStyle/>
          <a:p>
            <a:pPr algn="ctr"/>
            <a:r>
              <a:rPr lang="en-US" sz="5400" dirty="0" smtClean="0"/>
              <a:t>Dog Restraints</a:t>
            </a:r>
            <a:endParaRPr lang="en-US" sz="5400" dirty="0"/>
          </a:p>
        </p:txBody>
      </p:sp>
      <p:sp>
        <p:nvSpPr>
          <p:cNvPr id="3" name="Content Placeholder 2"/>
          <p:cNvSpPr>
            <a:spLocks noGrp="1"/>
          </p:cNvSpPr>
          <p:nvPr>
            <p:ph sz="quarter" idx="1"/>
          </p:nvPr>
        </p:nvSpPr>
        <p:spPr>
          <a:xfrm>
            <a:off x="76200" y="1219200"/>
            <a:ext cx="8972131" cy="3048000"/>
          </a:xfrm>
        </p:spPr>
        <p:txBody>
          <a:bodyPr>
            <a:normAutofit/>
          </a:bodyPr>
          <a:lstStyle/>
          <a:p>
            <a:r>
              <a:rPr lang="en-US" sz="2800" dirty="0" smtClean="0"/>
              <a:t>Sternal or lateral recumbency or in a sitting position for injections and minor procedures</a:t>
            </a:r>
          </a:p>
          <a:p>
            <a:r>
              <a:rPr lang="en-US" sz="2800" dirty="0" smtClean="0"/>
              <a:t>Muzzles -  nylon, leather, or a single loop of a long piece of bandage passed over the dogs muzzle, tied under the mouth, and tied behind the ears</a:t>
            </a:r>
          </a:p>
          <a:p>
            <a:r>
              <a:rPr lang="en-US" sz="2800" dirty="0" smtClean="0"/>
              <a:t>Capture stick - highly aggressive dogs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636" y="4343400"/>
            <a:ext cx="5256550" cy="2261943"/>
          </a:xfrm>
          <a:prstGeom prst="rect">
            <a:avLst/>
          </a:prstGeom>
        </p:spPr>
      </p:pic>
    </p:spTree>
    <p:extLst>
      <p:ext uri="{BB962C8B-B14F-4D97-AF65-F5344CB8AC3E}">
        <p14:creationId xmlns:p14="http://schemas.microsoft.com/office/powerpoint/2010/main" val="443312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Zoonotic Diseases</a:t>
            </a:r>
            <a:endParaRPr lang="en-US" sz="6600" dirty="0"/>
          </a:p>
        </p:txBody>
      </p:sp>
      <p:sp>
        <p:nvSpPr>
          <p:cNvPr id="3" name="Text Placeholder 2"/>
          <p:cNvSpPr>
            <a:spLocks noGrp="1"/>
          </p:cNvSpPr>
          <p:nvPr>
            <p:ph type="body" idx="1"/>
          </p:nvPr>
        </p:nvSpPr>
        <p:spPr>
          <a:xfrm>
            <a:off x="76200" y="2547938"/>
            <a:ext cx="8915400" cy="1338262"/>
          </a:xfrm>
        </p:spPr>
        <p:txBody>
          <a:bodyPr>
            <a:normAutofit lnSpcReduction="10000"/>
          </a:bodyPr>
          <a:lstStyle/>
          <a:p>
            <a:pPr marL="457200" indent="-457200">
              <a:buFont typeface="Arial" pitchFamily="34" charset="0"/>
              <a:buChar char="•"/>
            </a:pPr>
            <a:r>
              <a:rPr lang="en-US" sz="2800" dirty="0"/>
              <a:t>Diseases that can be transmitted between animals and people</a:t>
            </a:r>
          </a:p>
          <a:p>
            <a:pPr marL="457200" indent="-457200">
              <a:buFont typeface="Arial" pitchFamily="34" charset="0"/>
              <a:buChar char="•"/>
            </a:pPr>
            <a:r>
              <a:rPr lang="en-US" sz="2800" dirty="0"/>
              <a:t>Person may become infected indirectly(through flies, mosquitoes, ticks, fleas) or directly</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61816"/>
            <a:ext cx="5551487" cy="284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996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5400" dirty="0" smtClean="0"/>
              <a:t>Rabies</a:t>
            </a:r>
            <a:endParaRPr lang="en-US" sz="5400" dirty="0"/>
          </a:p>
        </p:txBody>
      </p:sp>
      <p:sp>
        <p:nvSpPr>
          <p:cNvPr id="3" name="Content Placeholder 2"/>
          <p:cNvSpPr>
            <a:spLocks noGrp="1"/>
          </p:cNvSpPr>
          <p:nvPr>
            <p:ph sz="quarter" idx="1"/>
          </p:nvPr>
        </p:nvSpPr>
        <p:spPr>
          <a:xfrm>
            <a:off x="228600" y="1447800"/>
            <a:ext cx="8763000" cy="4572000"/>
          </a:xfrm>
        </p:spPr>
        <p:txBody>
          <a:bodyPr/>
          <a:lstStyle/>
          <a:p>
            <a:r>
              <a:rPr lang="en-US" sz="2800" dirty="0" smtClean="0"/>
              <a:t>Deadly virus that affects the central nervous system</a:t>
            </a:r>
          </a:p>
          <a:p>
            <a:r>
              <a:rPr lang="en-US" sz="2800" dirty="0" smtClean="0"/>
              <a:t>Can be transmitted by saliva from an infected animal through a bite, open wound or sore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0" y="2895600"/>
            <a:ext cx="4533900" cy="3627120"/>
          </a:xfrm>
          <a:prstGeom prst="rect">
            <a:avLst/>
          </a:prstGeom>
        </p:spPr>
      </p:pic>
    </p:spTree>
    <p:extLst>
      <p:ext uri="{BB962C8B-B14F-4D97-AF65-F5344CB8AC3E}">
        <p14:creationId xmlns:p14="http://schemas.microsoft.com/office/powerpoint/2010/main" val="1186066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5400" dirty="0" smtClean="0"/>
              <a:t>Lyme Disease</a:t>
            </a:r>
            <a:endParaRPr lang="en-US" sz="5400" dirty="0"/>
          </a:p>
        </p:txBody>
      </p:sp>
      <p:sp>
        <p:nvSpPr>
          <p:cNvPr id="5" name="Content Placeholder 4"/>
          <p:cNvSpPr>
            <a:spLocks noGrp="1"/>
          </p:cNvSpPr>
          <p:nvPr>
            <p:ph sz="quarter" idx="1"/>
          </p:nvPr>
        </p:nvSpPr>
        <p:spPr>
          <a:xfrm>
            <a:off x="228600" y="1447800"/>
            <a:ext cx="8763000" cy="1905000"/>
          </a:xfrm>
        </p:spPr>
        <p:txBody>
          <a:bodyPr/>
          <a:lstStyle/>
          <a:p>
            <a:r>
              <a:rPr lang="en-US" dirty="0" smtClean="0"/>
              <a:t>Spread through bite of infected tick</a:t>
            </a:r>
          </a:p>
          <a:p>
            <a:r>
              <a:rPr lang="en-US" dirty="0" smtClean="0"/>
              <a:t>There is no evidence that has supported that you can get Lyme disease from other humans or animals that have it, but you can get the disease from the same tick that the animal or person got it from.</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352800"/>
            <a:ext cx="3276600" cy="3276600"/>
          </a:xfrm>
          <a:prstGeom prst="rect">
            <a:avLst/>
          </a:prstGeom>
        </p:spPr>
      </p:pic>
    </p:spTree>
    <p:extLst>
      <p:ext uri="{BB962C8B-B14F-4D97-AF65-F5344CB8AC3E}">
        <p14:creationId xmlns:p14="http://schemas.microsoft.com/office/powerpoint/2010/main" val="1498933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143000"/>
          </a:xfrm>
        </p:spPr>
        <p:txBody>
          <a:bodyPr>
            <a:noAutofit/>
          </a:bodyPr>
          <a:lstStyle/>
          <a:p>
            <a:pPr algn="ctr"/>
            <a:r>
              <a:rPr lang="en-US" sz="5400" dirty="0" smtClean="0"/>
              <a:t>Brucellosis(Bangs Disease)</a:t>
            </a:r>
            <a:endParaRPr lang="en-US" sz="5400" dirty="0"/>
          </a:p>
        </p:txBody>
      </p:sp>
      <p:sp>
        <p:nvSpPr>
          <p:cNvPr id="3" name="Content Placeholder 2"/>
          <p:cNvSpPr>
            <a:spLocks noGrp="1"/>
          </p:cNvSpPr>
          <p:nvPr>
            <p:ph sz="quarter" idx="1"/>
          </p:nvPr>
        </p:nvSpPr>
        <p:spPr>
          <a:xfrm>
            <a:off x="152400" y="1295400"/>
            <a:ext cx="8839200" cy="3048000"/>
          </a:xfrm>
        </p:spPr>
        <p:txBody>
          <a:bodyPr>
            <a:normAutofit/>
          </a:bodyPr>
          <a:lstStyle/>
          <a:p>
            <a:r>
              <a:rPr lang="en-US" sz="2800" dirty="0" smtClean="0"/>
              <a:t>Affects cattle, goats and swine</a:t>
            </a:r>
          </a:p>
          <a:p>
            <a:r>
              <a:rPr lang="en-US" sz="2800" dirty="0" smtClean="0"/>
              <a:t>Transmitted to people in unprocessed milk, infected carcasses, or by an aborted fetus or afterbirth from the affected animal</a:t>
            </a:r>
          </a:p>
          <a:p>
            <a:r>
              <a:rPr lang="en-US" sz="2800" dirty="0" smtClean="0"/>
              <a:t>Good sanitation practices reduce chances that a herd will be affected</a:t>
            </a:r>
          </a:p>
          <a:p>
            <a:r>
              <a:rPr lang="en-US" sz="2800" dirty="0" smtClean="0"/>
              <a:t>Animals should be tested periodically</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300" y="3810000"/>
            <a:ext cx="3429000" cy="2743200"/>
          </a:xfrm>
          <a:prstGeom prst="rect">
            <a:avLst/>
          </a:prstGeom>
        </p:spPr>
      </p:pic>
    </p:spTree>
    <p:extLst>
      <p:ext uri="{BB962C8B-B14F-4D97-AF65-F5344CB8AC3E}">
        <p14:creationId xmlns:p14="http://schemas.microsoft.com/office/powerpoint/2010/main" val="2991543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5400" dirty="0" smtClean="0"/>
              <a:t>Trichinosis</a:t>
            </a:r>
            <a:endParaRPr lang="en-US" sz="5400" dirty="0"/>
          </a:p>
        </p:txBody>
      </p:sp>
      <p:sp>
        <p:nvSpPr>
          <p:cNvPr id="3" name="Content Placeholder 2"/>
          <p:cNvSpPr>
            <a:spLocks noGrp="1"/>
          </p:cNvSpPr>
          <p:nvPr>
            <p:ph sz="quarter" idx="1"/>
          </p:nvPr>
        </p:nvSpPr>
        <p:spPr>
          <a:xfrm>
            <a:off x="152400" y="1295400"/>
            <a:ext cx="8839200" cy="2514600"/>
          </a:xfrm>
        </p:spPr>
        <p:txBody>
          <a:bodyPr>
            <a:normAutofit/>
          </a:bodyPr>
          <a:lstStyle/>
          <a:p>
            <a:r>
              <a:rPr lang="en-US" sz="2800" dirty="0" smtClean="0"/>
              <a:t>Caused by parasites</a:t>
            </a:r>
          </a:p>
          <a:p>
            <a:r>
              <a:rPr lang="en-US" sz="2800" dirty="0" smtClean="0"/>
              <a:t>Can be painful and sometimes fatal in humans</a:t>
            </a:r>
          </a:p>
          <a:p>
            <a:r>
              <a:rPr lang="en-US" sz="2800" dirty="0" smtClean="0"/>
              <a:t>Transmitted by consumption of uncooked or partially cooked pork</a:t>
            </a:r>
          </a:p>
          <a:p>
            <a:r>
              <a:rPr lang="en-US" sz="2800" dirty="0" smtClean="0"/>
              <a:t>Thorough cooking is the best prevention</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8859" y="3276600"/>
            <a:ext cx="2833033" cy="3398697"/>
          </a:xfrm>
          <a:prstGeom prst="rect">
            <a:avLst/>
          </a:prstGeom>
        </p:spPr>
      </p:pic>
    </p:spTree>
    <p:extLst>
      <p:ext uri="{BB962C8B-B14F-4D97-AF65-F5344CB8AC3E}">
        <p14:creationId xmlns:p14="http://schemas.microsoft.com/office/powerpoint/2010/main" val="2284043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874520"/>
          </a:xfrm>
        </p:spPr>
        <p:txBody>
          <a:bodyPr>
            <a:noAutofit/>
          </a:bodyPr>
          <a:lstStyle/>
          <a:p>
            <a:pPr algn="ctr"/>
            <a:r>
              <a:rPr lang="en-US" sz="6000" dirty="0" smtClean="0"/>
              <a:t>Safe Practices </a:t>
            </a:r>
            <a:r>
              <a:rPr lang="en-US" sz="6000" dirty="0"/>
              <a:t>W</a:t>
            </a:r>
            <a:r>
              <a:rPr lang="en-US" sz="6000" dirty="0" smtClean="0"/>
              <a:t>hen </a:t>
            </a:r>
            <a:r>
              <a:rPr lang="en-US" sz="6000" dirty="0"/>
              <a:t>D</a:t>
            </a:r>
            <a:r>
              <a:rPr lang="en-US" sz="6000" dirty="0" smtClean="0"/>
              <a:t>ealing </a:t>
            </a:r>
            <a:r>
              <a:rPr lang="en-US" sz="6000" dirty="0"/>
              <a:t>W</a:t>
            </a:r>
            <a:r>
              <a:rPr lang="en-US" sz="6000" dirty="0" smtClean="0"/>
              <a:t>ith Animals</a:t>
            </a:r>
            <a:endParaRPr lang="en-US" sz="6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84488"/>
            <a:ext cx="5071225" cy="336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697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normAutofit fontScale="90000"/>
          </a:bodyPr>
          <a:lstStyle/>
          <a:p>
            <a:pPr algn="ctr"/>
            <a:r>
              <a:rPr lang="en-US" sz="5400" dirty="0" smtClean="0"/>
              <a:t>Salmonella</a:t>
            </a:r>
            <a:endParaRPr lang="en-US" sz="5400" dirty="0"/>
          </a:p>
        </p:txBody>
      </p:sp>
      <p:sp>
        <p:nvSpPr>
          <p:cNvPr id="3" name="Content Placeholder 2"/>
          <p:cNvSpPr>
            <a:spLocks noGrp="1"/>
          </p:cNvSpPr>
          <p:nvPr>
            <p:ph sz="quarter" idx="1"/>
          </p:nvPr>
        </p:nvSpPr>
        <p:spPr>
          <a:xfrm>
            <a:off x="152400" y="1143000"/>
            <a:ext cx="8839200" cy="2286000"/>
          </a:xfrm>
        </p:spPr>
        <p:txBody>
          <a:bodyPr/>
          <a:lstStyle/>
          <a:p>
            <a:r>
              <a:rPr lang="en-US" sz="2800" dirty="0" smtClean="0"/>
              <a:t>Organisms are found in poultry and in wild and domestic animals</a:t>
            </a:r>
          </a:p>
          <a:p>
            <a:r>
              <a:rPr lang="en-US" sz="2800" dirty="0" smtClean="0"/>
              <a:t>Transmitted to people through contaminated food or water</a:t>
            </a:r>
          </a:p>
          <a:p>
            <a:r>
              <a:rPr lang="en-US" sz="2800" dirty="0" smtClean="0"/>
              <a:t>Prevention includes proper storage and cooking of animal-derived foods.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831659"/>
            <a:ext cx="4202438" cy="3864416"/>
          </a:xfrm>
          <a:prstGeom prst="rect">
            <a:avLst/>
          </a:prstGeom>
        </p:spPr>
      </p:pic>
    </p:spTree>
    <p:extLst>
      <p:ext uri="{BB962C8B-B14F-4D97-AF65-F5344CB8AC3E}">
        <p14:creationId xmlns:p14="http://schemas.microsoft.com/office/powerpoint/2010/main" val="331963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868362"/>
          </a:xfrm>
        </p:spPr>
        <p:txBody>
          <a:bodyPr>
            <a:noAutofit/>
          </a:bodyPr>
          <a:lstStyle/>
          <a:p>
            <a:pPr algn="ctr"/>
            <a:r>
              <a:rPr lang="en-US" sz="4400" dirty="0" smtClean="0"/>
              <a:t>Ways to prevent spreading disease</a:t>
            </a:r>
            <a:endParaRPr lang="en-US" sz="4400" dirty="0"/>
          </a:p>
        </p:txBody>
      </p:sp>
      <p:sp>
        <p:nvSpPr>
          <p:cNvPr id="3" name="Content Placeholder 2"/>
          <p:cNvSpPr>
            <a:spLocks noGrp="1"/>
          </p:cNvSpPr>
          <p:nvPr>
            <p:ph sz="quarter" idx="1"/>
          </p:nvPr>
        </p:nvSpPr>
        <p:spPr>
          <a:xfrm>
            <a:off x="152400" y="1447800"/>
            <a:ext cx="8763000" cy="4572000"/>
          </a:xfrm>
        </p:spPr>
        <p:txBody>
          <a:bodyPr>
            <a:normAutofit/>
          </a:bodyPr>
          <a:lstStyle/>
          <a:p>
            <a:r>
              <a:rPr lang="en-US" sz="2800" dirty="0" smtClean="0"/>
              <a:t>Wash your hands</a:t>
            </a:r>
          </a:p>
          <a:p>
            <a:r>
              <a:rPr lang="en-US" sz="2800" dirty="0" smtClean="0"/>
              <a:t>Practice food safety</a:t>
            </a:r>
          </a:p>
          <a:p>
            <a:r>
              <a:rPr lang="en-US" sz="2800" dirty="0" smtClean="0"/>
              <a:t>Use biosecurity measures</a:t>
            </a:r>
          </a:p>
          <a:p>
            <a:r>
              <a:rPr lang="en-US" sz="2800" dirty="0" smtClean="0"/>
              <a:t>Pay attention to animal health</a:t>
            </a:r>
          </a:p>
          <a:p>
            <a:r>
              <a:rPr lang="en-US" sz="2800" dirty="0" smtClean="0"/>
              <a:t>Take precautions when handling and caring for animals</a:t>
            </a:r>
          </a:p>
          <a:p>
            <a:r>
              <a:rPr lang="en-US" sz="2800" dirty="0" smtClean="0"/>
              <a:t>Clean and disinfect to kill disease causing germs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5720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684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smtClean="0"/>
              <a:t>Inherent Danger</a:t>
            </a:r>
            <a:endParaRPr lang="en-US" sz="5400" dirty="0"/>
          </a:p>
        </p:txBody>
      </p:sp>
      <p:sp>
        <p:nvSpPr>
          <p:cNvPr id="5" name="Content Placeholder 4"/>
          <p:cNvSpPr>
            <a:spLocks noGrp="1"/>
          </p:cNvSpPr>
          <p:nvPr>
            <p:ph sz="quarter" idx="1"/>
          </p:nvPr>
        </p:nvSpPr>
        <p:spPr>
          <a:xfrm>
            <a:off x="88900" y="1524000"/>
            <a:ext cx="8839200" cy="2514600"/>
          </a:xfrm>
        </p:spPr>
        <p:txBody>
          <a:bodyPr>
            <a:normAutofit/>
          </a:bodyPr>
          <a:lstStyle/>
          <a:p>
            <a:r>
              <a:rPr lang="en-US" sz="2800" dirty="0" smtClean="0"/>
              <a:t>It is impossible to make handling large and small animals completely safe</a:t>
            </a:r>
          </a:p>
          <a:p>
            <a:r>
              <a:rPr lang="en-US" sz="2800" dirty="0" smtClean="0"/>
              <a:t>Follow all safety precautions, be aware of the surroundings, and prepared to respond to any change in situation.</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733800"/>
            <a:ext cx="2768600" cy="2768600"/>
          </a:xfrm>
          <a:prstGeom prst="rect">
            <a:avLst/>
          </a:prstGeom>
        </p:spPr>
      </p:pic>
    </p:spTree>
    <p:extLst>
      <p:ext uri="{BB962C8B-B14F-4D97-AF65-F5344CB8AC3E}">
        <p14:creationId xmlns:p14="http://schemas.microsoft.com/office/powerpoint/2010/main" val="2947350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hlinkClick r:id="rId2"/>
              </a:rPr>
              <a:t>http://www.fss.txstate.edu/ehsrm/safetymanual/agsafe/livestock.html</a:t>
            </a:r>
            <a:endParaRPr lang="en-US" dirty="0" smtClean="0"/>
          </a:p>
          <a:p>
            <a:r>
              <a:rPr lang="en-US" dirty="0" smtClean="0">
                <a:hlinkClick r:id="rId3"/>
              </a:rPr>
              <a:t>http://www.grandin.com/references/safe.html</a:t>
            </a:r>
            <a:endParaRPr lang="en-US" dirty="0" smtClean="0"/>
          </a:p>
          <a:p>
            <a:r>
              <a:rPr lang="en-US" dirty="0" smtClean="0">
                <a:hlinkClick r:id="rId4"/>
              </a:rPr>
              <a:t>http://extension.missouri.edu/p/G1931</a:t>
            </a:r>
            <a:endParaRPr lang="en-US" dirty="0" smtClean="0"/>
          </a:p>
          <a:p>
            <a:r>
              <a:rPr lang="en-US" dirty="0" smtClean="0">
                <a:hlinkClick r:id="rId5"/>
              </a:rPr>
              <a:t>http://ohioline.osu.edu/atts/PDF-English/Stock-Facilities.pdf</a:t>
            </a:r>
            <a:endParaRPr lang="en-US" dirty="0" smtClean="0"/>
          </a:p>
          <a:p>
            <a:r>
              <a:rPr lang="en-US" dirty="0" smtClean="0">
                <a:hlinkClick r:id="rId6"/>
              </a:rPr>
              <a:t>http://www.ag.auburn.edu/~schmisp/safety/</a:t>
            </a:r>
            <a:endParaRPr lang="en-US" dirty="0" smtClean="0"/>
          </a:p>
          <a:p>
            <a:r>
              <a:rPr lang="en-US" dirty="0" smtClean="0">
                <a:hlinkClick r:id="rId7"/>
              </a:rPr>
              <a:t>http://fazd.tamu.edu/files/2010/05/Prevent-the-spread-of-zoonotic-diseases.pdf</a:t>
            </a:r>
            <a:endParaRPr lang="en-US" dirty="0" smtClean="0"/>
          </a:p>
          <a:p>
            <a:r>
              <a:rPr lang="en-US" dirty="0" smtClean="0">
                <a:hlinkClick r:id="rId8"/>
              </a:rPr>
              <a:t>http://www.thejudgingconnection.com/pdfs/Biosecurity_in_Livestock_Shows.pdf</a:t>
            </a:r>
            <a:endParaRPr lang="en-US" dirty="0" smtClean="0"/>
          </a:p>
          <a:p>
            <a:r>
              <a:rPr lang="en-US" dirty="0" smtClean="0">
                <a:hlinkClick r:id="rId9"/>
              </a:rPr>
              <a:t>http://www.vetmed.wsu.edu/cliented/dog_restraint.aspx</a:t>
            </a:r>
            <a:endParaRPr lang="en-US" dirty="0" smtClean="0"/>
          </a:p>
          <a:p>
            <a:r>
              <a:rPr lang="en-US" dirty="0" smtClean="0">
                <a:hlinkClick r:id="rId10"/>
              </a:rPr>
              <a:t>http://www.doctordog.com/catbook/cathand.html</a:t>
            </a:r>
            <a:endParaRPr lang="en-US" dirty="0" smtClean="0"/>
          </a:p>
          <a:p>
            <a:r>
              <a:rPr lang="en-US" dirty="0" smtClean="0">
                <a:hlinkClick r:id="rId11"/>
              </a:rPr>
              <a:t>http://www.lar.iastate.edu/index.php?option=com_content&amp;view=article&amp;id=127&amp;Itemid=150</a:t>
            </a:r>
            <a:endParaRPr lang="en-US" dirty="0" smtClean="0"/>
          </a:p>
          <a:p>
            <a:r>
              <a:rPr lang="en-US" dirty="0">
                <a:hlinkClick r:id="rId12"/>
              </a:rPr>
              <a:t>http://</a:t>
            </a:r>
            <a:r>
              <a:rPr lang="en-US" dirty="0" smtClean="0">
                <a:hlinkClick r:id="rId12"/>
              </a:rPr>
              <a:t>web.jhu.edu/animalcare/procedures/restraint.html</a:t>
            </a:r>
            <a:endParaRPr lang="en-US" dirty="0" smtClean="0"/>
          </a:p>
          <a:p>
            <a:r>
              <a:rPr lang="en-US" dirty="0">
                <a:hlinkClick r:id="rId13"/>
              </a:rPr>
              <a:t>http://</a:t>
            </a:r>
            <a:r>
              <a:rPr lang="en-US" dirty="0" smtClean="0">
                <a:hlinkClick r:id="rId13"/>
              </a:rPr>
              <a:t>www.sheep101.info/201/handling.html</a:t>
            </a:r>
            <a:endParaRPr lang="en-US" dirty="0" smtClean="0"/>
          </a:p>
          <a:p>
            <a:r>
              <a:rPr lang="en-US" dirty="0">
                <a:hlinkClick r:id="rId14"/>
              </a:rPr>
              <a:t>http://www.lar.iastate.edu/index.php?option=com_content&amp;view=article&amp;id=132&amp;Itemid=155</a:t>
            </a:r>
            <a:endParaRPr lang="en-US" dirty="0" smtClean="0"/>
          </a:p>
          <a:p>
            <a:endParaRPr lang="en-US" dirty="0"/>
          </a:p>
        </p:txBody>
      </p:sp>
    </p:spTree>
    <p:extLst>
      <p:ext uri="{BB962C8B-B14F-4D97-AF65-F5344CB8AC3E}">
        <p14:creationId xmlns:p14="http://schemas.microsoft.com/office/powerpoint/2010/main" val="2689560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normAutofit/>
          </a:bodyPr>
          <a:lstStyle/>
          <a:p>
            <a:pPr algn="ctr"/>
            <a:r>
              <a:rPr lang="en-US" sz="5400" dirty="0" smtClean="0"/>
              <a:t>Beef Cattle</a:t>
            </a:r>
            <a:endParaRPr lang="en-US" sz="5400" dirty="0"/>
          </a:p>
        </p:txBody>
      </p:sp>
      <p:sp>
        <p:nvSpPr>
          <p:cNvPr id="3" name="Content Placeholder 2"/>
          <p:cNvSpPr>
            <a:spLocks noGrp="1"/>
          </p:cNvSpPr>
          <p:nvPr>
            <p:ph sz="quarter" idx="1"/>
          </p:nvPr>
        </p:nvSpPr>
        <p:spPr>
          <a:xfrm>
            <a:off x="152400" y="1600200"/>
            <a:ext cx="5943600" cy="3962400"/>
          </a:xfrm>
        </p:spPr>
        <p:txBody>
          <a:bodyPr>
            <a:normAutofit/>
          </a:bodyPr>
          <a:lstStyle/>
          <a:p>
            <a:r>
              <a:rPr lang="en-US" sz="2800" dirty="0"/>
              <a:t>Easily </a:t>
            </a:r>
            <a:r>
              <a:rPr lang="en-US" sz="2800" dirty="0" smtClean="0"/>
              <a:t>spooked by loud, sudden noises and movements</a:t>
            </a:r>
          </a:p>
          <a:p>
            <a:pPr lvl="1"/>
            <a:r>
              <a:rPr lang="en-US" sz="2700" dirty="0" smtClean="0"/>
              <a:t>Tend to kick forward and then backward</a:t>
            </a:r>
          </a:p>
          <a:p>
            <a:pPr lvl="1"/>
            <a:r>
              <a:rPr lang="en-US" sz="2700" dirty="0" smtClean="0"/>
              <a:t>Visual field is almost 360⁰</a:t>
            </a:r>
          </a:p>
          <a:p>
            <a:r>
              <a:rPr lang="en-US" sz="2800" dirty="0" smtClean="0"/>
              <a:t>Their </a:t>
            </a:r>
            <a:r>
              <a:rPr lang="en-US" sz="2800" dirty="0"/>
              <a:t>size and weight can be </a:t>
            </a:r>
            <a:r>
              <a:rPr lang="en-US" sz="2800" dirty="0" smtClean="0"/>
              <a:t>dangerous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599" y="1676400"/>
            <a:ext cx="25177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471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Dairy Cattle</a:t>
            </a:r>
            <a:endParaRPr lang="en-US" sz="5400" dirty="0"/>
          </a:p>
        </p:txBody>
      </p:sp>
      <p:sp>
        <p:nvSpPr>
          <p:cNvPr id="3" name="Content Placeholder 2"/>
          <p:cNvSpPr>
            <a:spLocks noGrp="1"/>
          </p:cNvSpPr>
          <p:nvPr>
            <p:ph sz="quarter" idx="1"/>
          </p:nvPr>
        </p:nvSpPr>
        <p:spPr>
          <a:xfrm>
            <a:off x="228600" y="1447800"/>
            <a:ext cx="8763000" cy="4572000"/>
          </a:xfrm>
        </p:spPr>
        <p:txBody>
          <a:bodyPr>
            <a:normAutofit/>
          </a:bodyPr>
          <a:lstStyle/>
          <a:p>
            <a:r>
              <a:rPr lang="en-US" sz="2800" dirty="0" smtClean="0"/>
              <a:t>Tend to be more docile than beef cattle</a:t>
            </a:r>
          </a:p>
          <a:p>
            <a:pPr lvl="1"/>
            <a:r>
              <a:rPr lang="en-US" sz="2700" dirty="0" smtClean="0"/>
              <a:t>Handled more often so less fearful of people and activity</a:t>
            </a:r>
          </a:p>
          <a:p>
            <a:r>
              <a:rPr lang="en-US" sz="2800" dirty="0" smtClean="0"/>
              <a:t>Can still be easily startled</a:t>
            </a:r>
            <a:endParaRPr lang="en-US" dirty="0"/>
          </a:p>
          <a:p>
            <a:r>
              <a:rPr lang="en-US" sz="2800" dirty="0"/>
              <a:t>Use </a:t>
            </a:r>
            <a:r>
              <a:rPr lang="en-US" sz="2800" dirty="0" smtClean="0"/>
              <a:t>particular caution </a:t>
            </a:r>
            <a:r>
              <a:rPr lang="en-US" sz="2800" dirty="0"/>
              <a:t>when milking cows with teat or other injuries</a:t>
            </a:r>
            <a:endParaRPr lang="en-US" sz="2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3657600"/>
            <a:ext cx="4075113" cy="305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626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5400" dirty="0" smtClean="0"/>
              <a:t>Swine</a:t>
            </a:r>
            <a:endParaRPr lang="en-US" sz="5400" dirty="0"/>
          </a:p>
        </p:txBody>
      </p:sp>
      <p:sp>
        <p:nvSpPr>
          <p:cNvPr id="3" name="Content Placeholder 2"/>
          <p:cNvSpPr>
            <a:spLocks noGrp="1"/>
          </p:cNvSpPr>
          <p:nvPr>
            <p:ph sz="quarter" idx="1"/>
          </p:nvPr>
        </p:nvSpPr>
        <p:spPr>
          <a:xfrm>
            <a:off x="228600" y="1447800"/>
            <a:ext cx="5486400" cy="5257800"/>
          </a:xfrm>
        </p:spPr>
        <p:txBody>
          <a:bodyPr>
            <a:normAutofit/>
          </a:bodyPr>
          <a:lstStyle/>
          <a:p>
            <a:r>
              <a:rPr lang="en-US" sz="2800" dirty="0" smtClean="0"/>
              <a:t>Can bite with enough force to cause serious injury</a:t>
            </a:r>
          </a:p>
          <a:p>
            <a:r>
              <a:rPr lang="en-US" sz="2800" dirty="0" smtClean="0"/>
              <a:t>Can push </a:t>
            </a:r>
            <a:r>
              <a:rPr lang="en-US" sz="2800" dirty="0"/>
              <a:t>and </a:t>
            </a:r>
            <a:r>
              <a:rPr lang="en-US" sz="2800" dirty="0" smtClean="0"/>
              <a:t>shove forcefully</a:t>
            </a:r>
          </a:p>
          <a:p>
            <a:pPr lvl="1"/>
            <a:r>
              <a:rPr lang="en-US" sz="2700" dirty="0" smtClean="0"/>
              <a:t>Children </a:t>
            </a:r>
            <a:r>
              <a:rPr lang="en-US" sz="2700" dirty="0"/>
              <a:t>and older </a:t>
            </a:r>
            <a:r>
              <a:rPr lang="en-US" sz="2700" dirty="0" smtClean="0"/>
              <a:t>persons </a:t>
            </a:r>
            <a:r>
              <a:rPr lang="en-US" sz="2700" dirty="0"/>
              <a:t>should </a:t>
            </a:r>
            <a:r>
              <a:rPr lang="en-US" sz="2700" dirty="0" smtClean="0"/>
              <a:t>not enter pens </a:t>
            </a:r>
            <a:r>
              <a:rPr lang="en-US" sz="2700" dirty="0"/>
              <a:t>with large numbers of </a:t>
            </a:r>
            <a:r>
              <a:rPr lang="en-US" sz="2700" dirty="0" smtClean="0"/>
              <a:t>swine</a:t>
            </a:r>
          </a:p>
          <a:p>
            <a:r>
              <a:rPr lang="en-US" dirty="0"/>
              <a:t>Tusks, when allowed to grow, can cause serious </a:t>
            </a:r>
            <a:r>
              <a:rPr lang="en-US" dirty="0" smtClean="0"/>
              <a:t>damage</a:t>
            </a:r>
          </a:p>
          <a:p>
            <a:pPr lvl="1"/>
            <a:r>
              <a:rPr lang="en-US" sz="2700" dirty="0" smtClean="0"/>
              <a:t>Animals should be de-tusked</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76400"/>
            <a:ext cx="2276475" cy="410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223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rmAutofit/>
          </a:bodyPr>
          <a:lstStyle/>
          <a:p>
            <a:pPr algn="ctr"/>
            <a:r>
              <a:rPr lang="en-US" sz="5400" dirty="0" smtClean="0"/>
              <a:t>Horses</a:t>
            </a:r>
            <a:endParaRPr lang="en-US" sz="5400" dirty="0"/>
          </a:p>
        </p:txBody>
      </p:sp>
      <p:sp>
        <p:nvSpPr>
          <p:cNvPr id="3" name="Content Placeholder 2"/>
          <p:cNvSpPr>
            <a:spLocks noGrp="1"/>
          </p:cNvSpPr>
          <p:nvPr>
            <p:ph sz="quarter" idx="1"/>
          </p:nvPr>
        </p:nvSpPr>
        <p:spPr>
          <a:xfrm>
            <a:off x="152400" y="1295400"/>
            <a:ext cx="8866632" cy="1676400"/>
          </a:xfrm>
        </p:spPr>
        <p:txBody>
          <a:bodyPr/>
          <a:lstStyle/>
          <a:p>
            <a:r>
              <a:rPr lang="en-US" sz="2800" dirty="0" smtClean="0"/>
              <a:t>May spook at loud noises or sudden movements</a:t>
            </a:r>
          </a:p>
          <a:p>
            <a:r>
              <a:rPr lang="en-US" sz="2800" dirty="0" smtClean="0"/>
              <a:t>Extremely quick </a:t>
            </a:r>
          </a:p>
          <a:p>
            <a:r>
              <a:rPr lang="en-US" sz="2800" dirty="0" smtClean="0"/>
              <a:t>Defend themselves by running, striking, biting, and/or kicking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124200"/>
            <a:ext cx="8485632" cy="2706624"/>
          </a:xfrm>
          <a:prstGeom prst="rect">
            <a:avLst/>
          </a:prstGeom>
        </p:spPr>
      </p:pic>
    </p:spTree>
    <p:extLst>
      <p:ext uri="{BB962C8B-B14F-4D97-AF65-F5344CB8AC3E}">
        <p14:creationId xmlns:p14="http://schemas.microsoft.com/office/powerpoint/2010/main" val="2713697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14400"/>
          </a:xfrm>
        </p:spPr>
        <p:txBody>
          <a:bodyPr>
            <a:normAutofit fontScale="90000"/>
          </a:bodyPr>
          <a:lstStyle/>
          <a:p>
            <a:pPr algn="ctr"/>
            <a:r>
              <a:rPr lang="en-US" sz="5400" dirty="0" smtClean="0"/>
              <a:t>Sheep</a:t>
            </a:r>
            <a:endParaRPr lang="en-US" sz="5400" dirty="0"/>
          </a:p>
        </p:txBody>
      </p:sp>
      <p:sp>
        <p:nvSpPr>
          <p:cNvPr id="3" name="Content Placeholder 2"/>
          <p:cNvSpPr>
            <a:spLocks noGrp="1"/>
          </p:cNvSpPr>
          <p:nvPr>
            <p:ph sz="quarter" idx="1"/>
          </p:nvPr>
        </p:nvSpPr>
        <p:spPr>
          <a:xfrm>
            <a:off x="76200" y="1143000"/>
            <a:ext cx="8839200" cy="4572000"/>
          </a:xfrm>
        </p:spPr>
        <p:txBody>
          <a:bodyPr/>
          <a:lstStyle/>
          <a:p>
            <a:r>
              <a:rPr lang="en-US" sz="2800" dirty="0" smtClean="0"/>
              <a:t>Flock </a:t>
            </a:r>
            <a:r>
              <a:rPr lang="en-US" sz="2800" dirty="0"/>
              <a:t>animals and may feel threatened if </a:t>
            </a:r>
            <a:r>
              <a:rPr lang="en-US" sz="2800" dirty="0" smtClean="0"/>
              <a:t>separated</a:t>
            </a:r>
            <a:endParaRPr lang="en-US" sz="2800" dirty="0"/>
          </a:p>
          <a:p>
            <a:r>
              <a:rPr lang="en-US" sz="2800" dirty="0" smtClean="0"/>
              <a:t>Rams may charge or butt with enough force to knock a person down</a:t>
            </a:r>
          </a:p>
          <a:p>
            <a:pPr lvl="1"/>
            <a:r>
              <a:rPr lang="en-US" sz="2700" dirty="0" smtClean="0"/>
              <a:t>Warning signs include stomping feet </a:t>
            </a:r>
            <a:r>
              <a:rPr lang="en-US" sz="2700" dirty="0"/>
              <a:t>or shaking </a:t>
            </a:r>
            <a:r>
              <a:rPr lang="en-US" sz="2700" dirty="0" smtClean="0"/>
              <a:t>head up and down</a:t>
            </a:r>
          </a:p>
          <a:p>
            <a:r>
              <a:rPr lang="en-US" sz="2800" dirty="0"/>
              <a:t>Sheep can jump with enough force to break handlers' legs and cause head or shoulder injuries by knocking the handler down</a:t>
            </a:r>
            <a:endParaRPr lang="en-US" sz="2800" dirty="0" smtClean="0"/>
          </a:p>
          <a:p>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449858"/>
            <a:ext cx="3352800" cy="227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755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1486</TotalTime>
  <Words>1695</Words>
  <Application>Microsoft Office PowerPoint</Application>
  <PresentationFormat>On-screen Show (4:3)</PresentationFormat>
  <Paragraphs>204</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Equity</vt:lpstr>
      <vt:lpstr>Safety with Animals</vt:lpstr>
      <vt:lpstr>Livestock Safety</vt:lpstr>
      <vt:lpstr>Guidelines for Safety</vt:lpstr>
      <vt:lpstr>Safe Practices When Dealing With Animals</vt:lpstr>
      <vt:lpstr>Beef Cattle</vt:lpstr>
      <vt:lpstr>Dairy Cattle</vt:lpstr>
      <vt:lpstr>Swine</vt:lpstr>
      <vt:lpstr>Horses</vt:lpstr>
      <vt:lpstr>Sheep</vt:lpstr>
      <vt:lpstr>Animal Sight</vt:lpstr>
      <vt:lpstr>Animal Hearing</vt:lpstr>
      <vt:lpstr>Behavior Patterns</vt:lpstr>
      <vt:lpstr>Flight Zone</vt:lpstr>
      <vt:lpstr>Moving Livestock</vt:lpstr>
      <vt:lpstr>Point of balance</vt:lpstr>
      <vt:lpstr>Health and Hygiene</vt:lpstr>
      <vt:lpstr>Crowded Pens</vt:lpstr>
      <vt:lpstr>Previous handling effects</vt:lpstr>
      <vt:lpstr>Training </vt:lpstr>
      <vt:lpstr>Genetic Effects</vt:lpstr>
      <vt:lpstr>Escaped animals</vt:lpstr>
      <vt:lpstr>Aggression</vt:lpstr>
      <vt:lpstr>Facilities</vt:lpstr>
      <vt:lpstr>Equipment</vt:lpstr>
      <vt:lpstr>Tips to improve Facility Safety</vt:lpstr>
      <vt:lpstr>Restraint Techniques</vt:lpstr>
      <vt:lpstr>Types of restraints</vt:lpstr>
      <vt:lpstr>Effects of Restraints</vt:lpstr>
      <vt:lpstr>Cattle Restraints </vt:lpstr>
      <vt:lpstr>Horse Restraints</vt:lpstr>
      <vt:lpstr>Sheep restraints</vt:lpstr>
      <vt:lpstr>Pig Restraints</vt:lpstr>
      <vt:lpstr>Cat Restraints</vt:lpstr>
      <vt:lpstr>Dog Restraints</vt:lpstr>
      <vt:lpstr>Zoonotic Diseases</vt:lpstr>
      <vt:lpstr>Rabies</vt:lpstr>
      <vt:lpstr>Lyme Disease</vt:lpstr>
      <vt:lpstr>Brucellosis(Bangs Disease)</vt:lpstr>
      <vt:lpstr>Trichinosis</vt:lpstr>
      <vt:lpstr>Salmonella</vt:lpstr>
      <vt:lpstr>Ways to prevent spreading disease</vt:lpstr>
      <vt:lpstr>Inherent Danger</vt:lpstr>
      <vt:lpstr>References </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Ljlab</dc:creator>
  <cp:lastModifiedBy>Whitaker, Torri</cp:lastModifiedBy>
  <cp:revision>100</cp:revision>
  <dcterms:created xsi:type="dcterms:W3CDTF">2012-02-07T17:05:57Z</dcterms:created>
  <dcterms:modified xsi:type="dcterms:W3CDTF">2012-04-16T15:23:22Z</dcterms:modified>
</cp:coreProperties>
</file>