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331" r:id="rId3"/>
    <p:sldId id="272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57" r:id="rId13"/>
    <p:sldId id="258" r:id="rId14"/>
    <p:sldId id="259" r:id="rId15"/>
    <p:sldId id="260" r:id="rId16"/>
    <p:sldId id="261" r:id="rId17"/>
    <p:sldId id="330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80" r:id="rId28"/>
    <p:sldId id="281" r:id="rId29"/>
    <p:sldId id="282" r:id="rId30"/>
    <p:sldId id="283" r:id="rId31"/>
    <p:sldId id="284" r:id="rId32"/>
    <p:sldId id="285" r:id="rId33"/>
    <p:sldId id="287" r:id="rId34"/>
    <p:sldId id="288" r:id="rId35"/>
    <p:sldId id="289" r:id="rId36"/>
    <p:sldId id="290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00" r:id="rId59"/>
    <p:sldId id="314" r:id="rId60"/>
    <p:sldId id="315" r:id="rId61"/>
    <p:sldId id="316" r:id="rId62"/>
    <p:sldId id="317" r:id="rId63"/>
    <p:sldId id="318" r:id="rId64"/>
    <p:sldId id="319" r:id="rId65"/>
    <p:sldId id="32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0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grpSp>
        <p:nvGrpSpPr>
          <p:cNvPr id="5" name="Freeform 9"/>
          <p:cNvGrpSpPr>
            <a:grpSpLocks/>
          </p:cNvGrpSpPr>
          <p:nvPr/>
        </p:nvGrpSpPr>
        <p:grpSpPr bwMode="auto">
          <a:xfrm>
            <a:off x="0" y="5291138"/>
            <a:ext cx="9144000" cy="1444625"/>
            <a:chOff x="0" y="3333"/>
            <a:chExt cx="5760" cy="910"/>
          </a:xfrm>
        </p:grpSpPr>
        <p:pic>
          <p:nvPicPr>
            <p:cNvPr id="6" name="Freeform 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33"/>
              <a:ext cx="5760" cy="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0" y="3334"/>
              <a:ext cx="5760" cy="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/>
              <a:endParaRPr lang="en-US" b="1">
                <a:solidFill>
                  <a:srgbClr val="FFFFFF"/>
                </a:solidFill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8693C-6D87-4419-A9FF-896749868630}" type="datetimeFigureOut">
              <a:rPr/>
              <a:pPr>
                <a:defRPr/>
              </a:pPr>
              <a:t>1/30/2012</a:t>
            </a:fld>
            <a:endParaRPr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57CA927A-8907-4B66-833F-9225CC5A37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08218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CF217-0ACA-4B1D-887D-2C0F7D3E24EA}" type="datetimeFigureOut">
              <a:rPr/>
              <a:pPr>
                <a:defRPr/>
              </a:pPr>
              <a:t>1/30/2012</a:t>
            </a:fld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5DD25-88A2-4286-AE3A-665557C4F4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0506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59B85-D352-44DA-BDAD-396A96FF0A79}" type="datetimeFigureOut">
              <a:rPr/>
              <a:pPr>
                <a:defRPr/>
              </a:pPr>
              <a:t>1/30/2012</a:t>
            </a:fld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4D238-2577-4885-B155-ECB763214D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4440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115F0-6306-4F64-A88E-843C62C4E957}" type="datetimeFigureOut">
              <a:rPr/>
              <a:pPr>
                <a:defRPr/>
              </a:pPr>
              <a:t>1/30/2012</a:t>
            </a:fld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38914-FA11-4B77-B8BE-45612866F1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8289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Freeform 10"/>
          <p:cNvGrpSpPr>
            <a:grpSpLocks/>
          </p:cNvGrpSpPr>
          <p:nvPr/>
        </p:nvGrpSpPr>
        <p:grpSpPr bwMode="auto">
          <a:xfrm>
            <a:off x="0" y="5291138"/>
            <a:ext cx="9144000" cy="1444625"/>
            <a:chOff x="0" y="3333"/>
            <a:chExt cx="5760" cy="910"/>
          </a:xfrm>
        </p:grpSpPr>
        <p:pic>
          <p:nvPicPr>
            <p:cNvPr id="7" name="Freeform 1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33"/>
              <a:ext cx="5760" cy="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0" y="3334"/>
              <a:ext cx="5760" cy="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A175C-3E84-4347-896B-3AF75D8AAE1A}" type="datetimeFigureOut">
              <a:rPr/>
              <a:pPr>
                <a:defRPr/>
              </a:pPr>
              <a:t>1/30/2012</a:t>
            </a:fld>
            <a:endParaRPr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B5997-ADAE-4E35-8032-951A983D35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0001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CD9B1-8F6D-4EB5-A0EA-534B8A4887BA}" type="datetimeFigureOut">
              <a:rPr/>
              <a:pPr>
                <a:defRPr/>
              </a:pPr>
              <a:t>1/30/2012</a:t>
            </a:fld>
            <a:endParaRPr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C6B28-0315-4F09-9954-DFF73B20AC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66264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B3F4E-0575-4877-871F-08A6050AAAB4}" type="datetimeFigureOut">
              <a:rPr/>
              <a:pPr>
                <a:defRPr/>
              </a:pPr>
              <a:t>1/30/2012</a:t>
            </a:fld>
            <a:endParaRPr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AF02F-1BC3-4587-8DFA-D45E28301F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2182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71010-6DC1-4A65-A0B7-AEA4BC1C7CF5}" type="datetimeFigureOut">
              <a:rPr/>
              <a:pPr>
                <a:defRPr/>
              </a:pPr>
              <a:t>1/30/2012</a:t>
            </a:fld>
            <a:endParaRPr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68384-B556-4B11-A504-385381BAAB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0277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0" y="5381625"/>
            <a:ext cx="3286125" cy="1208088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5346700"/>
            <a:ext cx="3425825" cy="94456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ABAF2-82C9-44E1-8D50-A4032C10493B}" type="datetimeFigureOut">
              <a:rPr/>
              <a:pPr>
                <a:defRPr/>
              </a:pPr>
              <a:t>1/30/2012</a:t>
            </a:fld>
            <a:endParaRPr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A9E4F-1960-426B-883D-6ECA107539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5974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3904E-5EAD-473C-89A0-32D8048C755C}" type="datetimeFigureOut">
              <a:rPr/>
              <a:pPr>
                <a:defRPr/>
              </a:pPr>
              <a:t>1/30/2012</a:t>
            </a:fld>
            <a:endParaRPr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D212E-DCD9-4A40-B048-DF59154E25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31879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4992A-4CCB-4F31-9BF4-45FF228E6097}" type="datetimeFigureOut">
              <a:rPr/>
              <a:pPr>
                <a:defRPr/>
              </a:pPr>
              <a:t>1/30/2012</a:t>
            </a:fld>
            <a:endParaRPr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5CCA3-C5BC-41D8-B7D1-FE91D01AAC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06250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ectangle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26" name="Rectangle 7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5CC3B1-020F-47E7-BB2D-46B4BEF058DC}" type="datetimeFigureOut">
              <a:rPr/>
              <a:pPr>
                <a:defRPr/>
              </a:pPr>
              <a:t>1/30/2012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spc="110" baseline="0" dirty="0">
                <a:solidFill>
                  <a:srgbClr val="4D4D4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baseline="0" smtClean="0">
                <a:solidFill>
                  <a:srgbClr val="4D4D4D"/>
                </a:solidFill>
                <a:latin typeface="+mn-lt"/>
              </a:defRPr>
            </a:lvl1pPr>
          </a:lstStyle>
          <a:p>
            <a:pPr>
              <a:defRPr/>
            </a:pPr>
            <a:fld id="{7F4B26E1-9569-4679-98EE-6657BF0401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3" Type="http://schemas.openxmlformats.org/officeDocument/2006/relationships/slide" Target="slide27.xml"/><Relationship Id="rId7" Type="http://schemas.openxmlformats.org/officeDocument/2006/relationships/slide" Target="slide60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5.xml"/><Relationship Id="rId5" Type="http://schemas.openxmlformats.org/officeDocument/2006/relationships/slide" Target="slide47.xml"/><Relationship Id="rId4" Type="http://schemas.openxmlformats.org/officeDocument/2006/relationships/slide" Target="slide4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ep101.info/201/behavior.html" TargetMode="External"/><Relationship Id="rId2" Type="http://schemas.openxmlformats.org/officeDocument/2006/relationships/hyperlink" Target="http://www.sheep101.info/201/index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5"/>
            <a:ext cx="3886200" cy="18256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097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0"/>
            <a:ext cx="5160962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3529013"/>
            <a:ext cx="5160963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9650"/>
            <a:ext cx="3990975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Rectangle 1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2054225"/>
            <a:ext cx="7113588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Mutton</a:t>
            </a:r>
            <a:endParaRPr lang="en-US" sz="4400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572000" cy="4038600"/>
          </a:xfrm>
        </p:spPr>
        <p:txBody>
          <a:bodyPr/>
          <a:lstStyle/>
          <a:p>
            <a:r>
              <a:rPr lang="en-US" sz="3200" smtClean="0"/>
              <a:t>Meat from sheep over one year of age</a:t>
            </a:r>
          </a:p>
        </p:txBody>
      </p:sp>
      <p:pic>
        <p:nvPicPr>
          <p:cNvPr id="225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Prolificacy</a:t>
            </a:r>
            <a:endParaRPr lang="en-US" sz="4400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4191000" cy="3962400"/>
          </a:xfrm>
        </p:spPr>
        <p:txBody>
          <a:bodyPr/>
          <a:lstStyle/>
          <a:p>
            <a:r>
              <a:rPr lang="en-US" sz="3200" smtClean="0"/>
              <a:t>Ability to produce multiple offspring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1524000"/>
            <a:ext cx="44577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tangl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56300"/>
            <a:ext cx="2425700" cy="3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676400"/>
            <a:ext cx="8153400" cy="1524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dirty="0" smtClean="0"/>
              <a:t>Breeds</a:t>
            </a:r>
            <a:endParaRPr lang="en-US" sz="6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676400"/>
            <a:ext cx="8458200" cy="1524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Fine Wool</a:t>
            </a:r>
            <a:endParaRPr lang="en-US" sz="5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Merino</a:t>
            </a:r>
            <a:endParaRPr lang="en-US" sz="4400" dirty="0"/>
          </a:p>
        </p:txBody>
      </p:sp>
      <p:pic>
        <p:nvPicPr>
          <p:cNvPr id="2662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447800"/>
            <a:ext cx="4038600" cy="2687638"/>
          </a:xfrm>
        </p:spPr>
      </p:pic>
      <p:sp>
        <p:nvSpPr>
          <p:cNvPr id="26628" name="Text Placeholder 5"/>
          <p:cNvSpPr>
            <a:spLocks noGrp="1"/>
          </p:cNvSpPr>
          <p:nvPr>
            <p:ph sz="quarter" idx="14"/>
          </p:nvPr>
        </p:nvSpPr>
        <p:spPr>
          <a:xfrm>
            <a:off x="228600" y="1295400"/>
            <a:ext cx="3962400" cy="4038600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Originated in Spain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Most dominant breed in the worldwide sheep industry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Typically smaller than other wool breeds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White faced breed</a:t>
            </a:r>
          </a:p>
          <a:p>
            <a:pPr marL="285750" indent="-285750">
              <a:buFont typeface="Arial" charset="0"/>
              <a:buChar char="•"/>
            </a:pPr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Rambouillet</a:t>
            </a:r>
            <a:endParaRPr lang="en-US" sz="4400" dirty="0"/>
          </a:p>
        </p:txBody>
      </p:sp>
      <p:pic>
        <p:nvPicPr>
          <p:cNvPr id="27651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371600"/>
            <a:ext cx="3657600" cy="2928938"/>
          </a:xfrm>
        </p:spPr>
      </p:pic>
      <p:sp>
        <p:nvSpPr>
          <p:cNvPr id="27652" name="Text Placeholder 3"/>
          <p:cNvSpPr>
            <a:spLocks noGrp="1"/>
          </p:cNvSpPr>
          <p:nvPr>
            <p:ph sz="quarter" idx="14"/>
          </p:nvPr>
        </p:nvSpPr>
        <p:spPr>
          <a:xfrm>
            <a:off x="152400" y="1219200"/>
            <a:ext cx="4267200" cy="3962400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Originated in France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Dominant range ewe in the western United States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White-faced breed that is not extremely prolific under range conditions</a:t>
            </a:r>
          </a:p>
          <a:p>
            <a:pPr marL="285750" indent="-285750">
              <a:buFont typeface="Arial" charset="0"/>
              <a:buChar char="•"/>
            </a:pPr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" y="1676400"/>
            <a:ext cx="8229600" cy="1524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Crossbred Wool </a:t>
            </a:r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288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err="1" smtClean="0"/>
              <a:t>Barbado</a:t>
            </a:r>
            <a:endParaRPr lang="en-US" dirty="0"/>
          </a:p>
        </p:txBody>
      </p:sp>
      <p:sp>
        <p:nvSpPr>
          <p:cNvPr id="29699" name="Content Placeholder 3"/>
          <p:cNvSpPr>
            <a:spLocks noGrp="1"/>
          </p:cNvSpPr>
          <p:nvPr>
            <p:ph sz="quarter" idx="13"/>
          </p:nvPr>
        </p:nvSpPr>
        <p:spPr>
          <a:xfrm>
            <a:off x="25400" y="1143000"/>
            <a:ext cx="4241800" cy="4495800"/>
          </a:xfrm>
        </p:spPr>
        <p:txBody>
          <a:bodyPr/>
          <a:lstStyle/>
          <a:p>
            <a:r>
              <a:rPr lang="en-US" sz="2800" smtClean="0"/>
              <a:t>Developed in Texas</a:t>
            </a:r>
          </a:p>
          <a:p>
            <a:r>
              <a:rPr lang="en-US" sz="2800" smtClean="0"/>
              <a:t>Cross of Barbados Blackbelly and Rambouillet</a:t>
            </a:r>
          </a:p>
          <a:p>
            <a:r>
              <a:rPr lang="en-US" sz="2800" smtClean="0"/>
              <a:t>Tan, tan with a pale or black belly, or pied</a:t>
            </a:r>
          </a:p>
          <a:p>
            <a:r>
              <a:rPr lang="en-US" sz="2800" smtClean="0"/>
              <a:t>Primarily used as trophy game due to its large curled horns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1295400"/>
            <a:ext cx="4165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Columbia</a:t>
            </a:r>
            <a:endParaRPr lang="en-US" sz="4400" dirty="0"/>
          </a:p>
        </p:txBody>
      </p:sp>
      <p:pic>
        <p:nvPicPr>
          <p:cNvPr id="30723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524000"/>
            <a:ext cx="3276600" cy="3143250"/>
          </a:xfrm>
        </p:spPr>
      </p:pic>
      <p:sp>
        <p:nvSpPr>
          <p:cNvPr id="30724" name="Text Placeholder 3"/>
          <p:cNvSpPr>
            <a:spLocks noGrp="1"/>
          </p:cNvSpPr>
          <p:nvPr>
            <p:ph sz="quarter" idx="14"/>
          </p:nvPr>
        </p:nvSpPr>
        <p:spPr>
          <a:xfrm>
            <a:off x="152400" y="1295400"/>
            <a:ext cx="5029200" cy="4191000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Developed in the United States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Foundation of Lincoln rams on Rambouillet ewes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Largest of the crossbred breeds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White faced, polled breed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76400"/>
            <a:ext cx="8229600" cy="1524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Medium Wool (Meat Breeds)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5"/>
            <a:ext cx="3886200" cy="18256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Objectives</a:t>
            </a:r>
            <a:endParaRPr lang="en-US" sz="5400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3733800"/>
          </a:xfrm>
        </p:spPr>
        <p:txBody>
          <a:bodyPr/>
          <a:lstStyle/>
          <a:p>
            <a:r>
              <a:rPr lang="en-US" sz="2800" smtClean="0">
                <a:hlinkClick r:id="" action="ppaction://hlinkshowjump?jump=nextslide"/>
              </a:rPr>
              <a:t>Terminology</a:t>
            </a:r>
            <a:endParaRPr lang="en-US" sz="2800" smtClean="0"/>
          </a:p>
          <a:p>
            <a:r>
              <a:rPr lang="en-US" sz="2800" smtClean="0">
                <a:hlinkClick r:id="rId2" action="ppaction://hlinksldjump"/>
              </a:rPr>
              <a:t>Breeds</a:t>
            </a:r>
            <a:endParaRPr lang="en-US" sz="2800" smtClean="0"/>
          </a:p>
          <a:p>
            <a:r>
              <a:rPr lang="en-US" sz="2800" smtClean="0">
                <a:hlinkClick r:id="rId3" action="ppaction://hlinksldjump"/>
              </a:rPr>
              <a:t>Management Practices</a:t>
            </a:r>
            <a:endParaRPr lang="en-US" sz="2800" smtClean="0"/>
          </a:p>
          <a:p>
            <a:r>
              <a:rPr lang="en-US" sz="2800" smtClean="0">
                <a:hlinkClick r:id="rId4" action="ppaction://hlinksldjump"/>
              </a:rPr>
              <a:t>Feeding and Nutrition</a:t>
            </a:r>
            <a:endParaRPr lang="en-US" sz="2800" smtClean="0"/>
          </a:p>
          <a:p>
            <a:r>
              <a:rPr lang="en-US" sz="2800" smtClean="0">
                <a:hlinkClick r:id="rId5" action="ppaction://hlinksldjump"/>
              </a:rPr>
              <a:t>Animal Behavior</a:t>
            </a:r>
            <a:endParaRPr lang="en-US" sz="2800" smtClean="0"/>
          </a:p>
          <a:p>
            <a:r>
              <a:rPr lang="en-US" sz="2800" smtClean="0">
                <a:hlinkClick r:id="rId6" action="ppaction://hlinksldjump"/>
              </a:rPr>
              <a:t>Animal Growth and Development</a:t>
            </a:r>
            <a:endParaRPr lang="en-US" sz="2800" smtClean="0"/>
          </a:p>
          <a:p>
            <a:r>
              <a:rPr lang="en-US" sz="2800" smtClean="0">
                <a:hlinkClick r:id="rId7" action="ppaction://hlinksldjump"/>
              </a:rPr>
              <a:t>Animal Health</a:t>
            </a:r>
            <a:endParaRPr lang="en-US" sz="2800" smtClean="0"/>
          </a:p>
          <a:p>
            <a:r>
              <a:rPr lang="en-US" sz="2800" smtClean="0">
                <a:hlinkClick r:id="rId8" action="ppaction://hlinksldjump"/>
              </a:rPr>
              <a:t>Evaluation</a:t>
            </a:r>
            <a:endParaRPr lang="en-US" sz="28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Dorset</a:t>
            </a:r>
            <a:endParaRPr lang="en-US" sz="4400" dirty="0"/>
          </a:p>
        </p:txBody>
      </p:sp>
      <p:pic>
        <p:nvPicPr>
          <p:cNvPr id="32771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447800"/>
            <a:ext cx="3929063" cy="2286000"/>
          </a:xfrm>
        </p:spPr>
      </p:pic>
      <p:sp>
        <p:nvSpPr>
          <p:cNvPr id="32772" name="Text Placeholder 3"/>
          <p:cNvSpPr>
            <a:spLocks noGrp="1"/>
          </p:cNvSpPr>
          <p:nvPr>
            <p:ph sz="quarter" idx="14"/>
          </p:nvPr>
        </p:nvSpPr>
        <p:spPr>
          <a:xfrm>
            <a:off x="228600" y="1295400"/>
            <a:ext cx="4191000" cy="3886200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Originated in England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Horned and polled strains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Ability to breed out of season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White-faced sheep that produce a light shearing, open fleece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Hampshire</a:t>
            </a:r>
            <a:endParaRPr lang="en-US" sz="4800" dirty="0"/>
          </a:p>
        </p:txBody>
      </p:sp>
      <p:pic>
        <p:nvPicPr>
          <p:cNvPr id="33795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447800"/>
            <a:ext cx="3810000" cy="3600450"/>
          </a:xfrm>
        </p:spPr>
      </p:pic>
      <p:sp>
        <p:nvSpPr>
          <p:cNvPr id="33796" name="Text Placeholder 3"/>
          <p:cNvSpPr>
            <a:spLocks noGrp="1"/>
          </p:cNvSpPr>
          <p:nvPr>
            <p:ph sz="quarter" idx="14"/>
          </p:nvPr>
        </p:nvSpPr>
        <p:spPr>
          <a:xfrm>
            <a:off x="152400" y="1295400"/>
            <a:ext cx="4191000" cy="38766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Originated in England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Rapid growth and muscularity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Dark brown to black face and legs with a wool cap on head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Finnsheep</a:t>
            </a:r>
            <a:endParaRPr lang="en-US" sz="4800" dirty="0"/>
          </a:p>
        </p:txBody>
      </p:sp>
      <p:pic>
        <p:nvPicPr>
          <p:cNvPr id="34819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306513"/>
            <a:ext cx="3886200" cy="2960687"/>
          </a:xfrm>
        </p:spPr>
      </p:pic>
      <p:sp>
        <p:nvSpPr>
          <p:cNvPr id="34820" name="Text Placeholder 3"/>
          <p:cNvSpPr>
            <a:spLocks noGrp="1"/>
          </p:cNvSpPr>
          <p:nvPr>
            <p:ph sz="quarter" idx="14"/>
          </p:nvPr>
        </p:nvSpPr>
        <p:spPr>
          <a:xfrm>
            <a:off x="152400" y="1219200"/>
            <a:ext cx="4648200" cy="4191000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Originated in Finland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Most noted for their incredible prolificacy (mature ewes produce 3+ lambs)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Very poor fleeces and are slow growing and light muscled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Require intensive management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Southdown</a:t>
            </a:r>
            <a:endParaRPr lang="en-US" sz="4400" dirty="0"/>
          </a:p>
        </p:txBody>
      </p:sp>
      <p:sp>
        <p:nvSpPr>
          <p:cNvPr id="35843" name="Text Placeholder 3"/>
          <p:cNvSpPr>
            <a:spLocks noGrp="1"/>
          </p:cNvSpPr>
          <p:nvPr>
            <p:ph sz="quarter" idx="14"/>
          </p:nvPr>
        </p:nvSpPr>
        <p:spPr>
          <a:xfrm>
            <a:off x="76200" y="1219200"/>
            <a:ext cx="4267200" cy="3886200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Originated in England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One of the oldest sheep breeds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Medium to small sized with light brown face and legs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Produce meaty, light weight carcasses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Low maintenance breed</a:t>
            </a:r>
          </a:p>
          <a:p>
            <a:pPr marL="285750" indent="-285750">
              <a:buFont typeface="Arial" charset="0"/>
              <a:buChar char="•"/>
            </a:pPr>
            <a:endParaRPr lang="en-US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1371600"/>
            <a:ext cx="399573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Suffolk</a:t>
            </a:r>
            <a:endParaRPr lang="en-US" sz="4800" dirty="0"/>
          </a:p>
        </p:txBody>
      </p:sp>
      <p:pic>
        <p:nvPicPr>
          <p:cNvPr id="36867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371600"/>
            <a:ext cx="4114800" cy="3084513"/>
          </a:xfrm>
        </p:spPr>
      </p:pic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>
          <a:xfrm>
            <a:off x="152400" y="1219200"/>
            <a:ext cx="3886200" cy="3886200"/>
          </a:xfrm>
        </p:spPr>
        <p:txBody>
          <a:bodyPr rtlCol="0">
            <a:normAutofit/>
          </a:bodyPr>
          <a:lstStyle/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Originated in England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Black </a:t>
            </a:r>
            <a:r>
              <a:rPr lang="en-US" sz="2800" dirty="0"/>
              <a:t>head and </a:t>
            </a:r>
            <a:r>
              <a:rPr lang="en-US" sz="2800" dirty="0" smtClean="0"/>
              <a:t>legs which are free of wool</a:t>
            </a:r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Alert, active sheep that grow very fast and produce lean, muscular carcasses</a:t>
            </a:r>
          </a:p>
          <a:p>
            <a:pPr indent="-274320"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8077200" cy="1524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Long Wool</a:t>
            </a:r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Lincoln</a:t>
            </a:r>
            <a:endParaRPr lang="en-US" sz="4800" dirty="0"/>
          </a:p>
        </p:txBody>
      </p:sp>
      <p:sp>
        <p:nvSpPr>
          <p:cNvPr id="38915" name="Text Placeholder 3"/>
          <p:cNvSpPr>
            <a:spLocks noGrp="1"/>
          </p:cNvSpPr>
          <p:nvPr>
            <p:ph sz="quarter" idx="14"/>
          </p:nvPr>
        </p:nvSpPr>
        <p:spPr>
          <a:xfrm>
            <a:off x="228600" y="1219200"/>
            <a:ext cx="3657600" cy="38766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Originated in England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Heaviest breed in the world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Face, ears, and legs are covered with wool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White faced and polled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810000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tangl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24550"/>
            <a:ext cx="24257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676400"/>
            <a:ext cx="8305800" cy="1524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Management Practices</a:t>
            </a:r>
            <a:endParaRPr lang="en-US" sz="5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Methods of Identification</a:t>
            </a:r>
            <a:endParaRPr lang="en-US" sz="4000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r>
              <a:rPr lang="en-US" sz="3200" smtClean="0"/>
              <a:t>Ear Tags</a:t>
            </a:r>
          </a:p>
          <a:p>
            <a:r>
              <a:rPr lang="en-US" sz="3200" smtClean="0"/>
              <a:t>Tattoos</a:t>
            </a:r>
          </a:p>
          <a:p>
            <a:r>
              <a:rPr lang="en-US" sz="3200" smtClean="0"/>
              <a:t>Ear notching</a:t>
            </a:r>
          </a:p>
          <a:p>
            <a:r>
              <a:rPr lang="en-US" sz="3200" smtClean="0"/>
              <a:t>Neck chains or straps</a:t>
            </a:r>
          </a:p>
          <a:p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 bwMode="auto">
          <a:xfrm>
            <a:off x="685800" y="152400"/>
            <a:ext cx="8239125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5400" smtClean="0"/>
              <a:t>Ear Tags</a:t>
            </a:r>
          </a:p>
        </p:txBody>
      </p:sp>
      <p:pic>
        <p:nvPicPr>
          <p:cNvPr id="41987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676400"/>
            <a:ext cx="3657600" cy="2747963"/>
          </a:xfrm>
        </p:spPr>
      </p:pic>
      <p:sp>
        <p:nvSpPr>
          <p:cNvPr id="4198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04800" y="1527175"/>
            <a:ext cx="4114800" cy="32924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3200" smtClean="0"/>
              <a:t>Most common identification method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smtClean="0"/>
              <a:t>Come in many different sizes and designs</a:t>
            </a:r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3400" y="1676400"/>
            <a:ext cx="8001000" cy="1524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dirty="0" smtClean="0"/>
              <a:t>Terminology</a:t>
            </a:r>
            <a:endParaRPr lang="en-US" sz="6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 bwMode="auto">
          <a:xfrm>
            <a:off x="228600" y="76200"/>
            <a:ext cx="8848725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5400" smtClean="0"/>
              <a:t>Tattoo</a:t>
            </a:r>
          </a:p>
        </p:txBody>
      </p:sp>
      <p:pic>
        <p:nvPicPr>
          <p:cNvPr id="43011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371600"/>
            <a:ext cx="3657600" cy="2438400"/>
          </a:xfrm>
        </p:spPr>
      </p:pic>
      <p:sp>
        <p:nvSpPr>
          <p:cNvPr id="4301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52400" y="1219200"/>
            <a:ext cx="4572000" cy="3962400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Best permanent form of identification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Does not harm the animal’s appearance or reduce value in any way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Disadvantage: tattoos cannot be read from a distance</a:t>
            </a:r>
          </a:p>
          <a:p>
            <a:pPr marL="285750" indent="-285750">
              <a:buFont typeface="Arial" charset="0"/>
              <a:buChar char="•"/>
            </a:pPr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 bwMode="auto">
          <a:xfrm>
            <a:off x="762000" y="76200"/>
            <a:ext cx="78486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 smtClean="0"/>
              <a:t>Ear notching</a:t>
            </a:r>
          </a:p>
        </p:txBody>
      </p:sp>
      <p:sp>
        <p:nvSpPr>
          <p:cNvPr id="4403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52400" y="1143000"/>
            <a:ext cx="4495800" cy="4191000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Commonly used for simple differentiation.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Denotes birth type and/or week of birth.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Marks ewes for culling.</a:t>
            </a:r>
          </a:p>
          <a:p>
            <a:pPr marL="285750" indent="-285750">
              <a:buFont typeface="Arial" charset="0"/>
              <a:buChar char="•"/>
            </a:pPr>
            <a:endParaRPr lang="en-US" smtClean="0"/>
          </a:p>
          <a:p>
            <a:pPr marL="285750" indent="-285750">
              <a:buFont typeface="Arial" charset="0"/>
              <a:buChar char="•"/>
            </a:pPr>
            <a:endParaRPr lang="en-US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2971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 bwMode="auto">
          <a:xfrm>
            <a:off x="609600" y="-228600"/>
            <a:ext cx="80772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smtClean="0"/>
              <a:t>Neck Chains or Straps</a:t>
            </a:r>
          </a:p>
        </p:txBody>
      </p:sp>
      <p:pic>
        <p:nvPicPr>
          <p:cNvPr id="45059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1295400"/>
            <a:ext cx="3048000" cy="2212975"/>
          </a:xfrm>
        </p:spPr>
      </p:pic>
      <p:sp>
        <p:nvSpPr>
          <p:cNvPr id="4506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6200" y="1066800"/>
            <a:ext cx="5257800" cy="3733800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Least used form of identification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Have numbered tags that correspond with animal identification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smtClean="0"/>
              <a:t>Disadvantages: choking, not permanent, difficult to see in groups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Docking and Castration</a:t>
            </a:r>
            <a:endParaRPr lang="en-US" sz="4400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91600" cy="3581400"/>
          </a:xfrm>
        </p:spPr>
        <p:txBody>
          <a:bodyPr/>
          <a:lstStyle/>
          <a:p>
            <a:r>
              <a:rPr lang="en-US" sz="2800" smtClean="0"/>
              <a:t>Best performed at the same time. </a:t>
            </a:r>
          </a:p>
          <a:p>
            <a:r>
              <a:rPr lang="en-US" sz="2800" smtClean="0"/>
              <a:t>All lambs should be docked before 2 weeks of age.</a:t>
            </a:r>
          </a:p>
          <a:p>
            <a:r>
              <a:rPr lang="en-US" sz="2800" smtClean="0"/>
              <a:t>Males that will not be used for breeding should be castrated before 4 weeks of age.</a:t>
            </a:r>
          </a:p>
          <a:p>
            <a:r>
              <a:rPr lang="en-US" sz="2800" smtClean="0"/>
              <a:t>Docking methods: knife, elastrator, emasculator, Hot iron </a:t>
            </a:r>
          </a:p>
          <a:p>
            <a:r>
              <a:rPr lang="en-US" sz="2800" smtClean="0"/>
              <a:t>Castration methods: Knife, Elastrator, Burdizzo, All-in-one Castrator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67200"/>
            <a:ext cx="3352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Crutching and Facing</a:t>
            </a:r>
            <a:endParaRPr lang="en-US" sz="4400" dirty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76200" y="1092200"/>
            <a:ext cx="8915400" cy="3733800"/>
          </a:xfrm>
        </p:spPr>
        <p:txBody>
          <a:bodyPr/>
          <a:lstStyle/>
          <a:p>
            <a:r>
              <a:rPr lang="en-US" sz="2800" smtClean="0"/>
              <a:t>Crutching: shearing of the reproductive area and mammary system of ewes prior to parturition.</a:t>
            </a:r>
          </a:p>
          <a:p>
            <a:r>
              <a:rPr lang="en-US" sz="2800" smtClean="0"/>
              <a:t>Facing: shearing of wool on face to help with vision</a:t>
            </a: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94000"/>
            <a:ext cx="22479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94000"/>
            <a:ext cx="16764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Drenching and spraying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3733800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n-US" sz="3200" dirty="0" smtClean="0"/>
              <a:t>Drenching: administration of oral anthelmintic (</a:t>
            </a:r>
            <a:r>
              <a:rPr lang="en-US" sz="3200" dirty="0" err="1" smtClean="0"/>
              <a:t>dewormer</a:t>
            </a:r>
            <a:r>
              <a:rPr lang="en-US" sz="3200" dirty="0" smtClean="0"/>
              <a:t>)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sz="3200" dirty="0" smtClean="0"/>
              <a:t>Spraying: topical removal of external parasites</a:t>
            </a:r>
          </a:p>
          <a:p>
            <a:pPr marL="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dirty="0"/>
          </a:p>
        </p:txBody>
      </p:sp>
      <p:pic>
        <p:nvPicPr>
          <p:cNvPr id="4813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3048000"/>
            <a:ext cx="5095875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89408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smtClean="0"/>
              <a:t>Predator Control</a:t>
            </a:r>
          </a:p>
        </p:txBody>
      </p:sp>
      <p:pic>
        <p:nvPicPr>
          <p:cNvPr id="4915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4108450"/>
            <a:ext cx="2636838" cy="2509838"/>
          </a:xfrm>
        </p:spPr>
      </p:pic>
      <p:sp>
        <p:nvSpPr>
          <p:cNvPr id="4915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52400" y="1295400"/>
            <a:ext cx="8788400" cy="2133600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800" smtClean="0"/>
              <a:t>In addition to secure pens, some companion animals serve as effective protection</a:t>
            </a:r>
          </a:p>
          <a:p>
            <a:pPr marL="1028700" lvl="1" indent="-285750">
              <a:buFont typeface="Arial" charset="0"/>
              <a:buChar char="•"/>
            </a:pPr>
            <a:r>
              <a:rPr lang="en-US" sz="2800" smtClean="0"/>
              <a:t>Flock dogs such as the Great Pyrenees, llamas, and donkeys</a:t>
            </a:r>
          </a:p>
        </p:txBody>
      </p:sp>
      <p:pic>
        <p:nvPicPr>
          <p:cNvPr id="4915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84688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29000"/>
            <a:ext cx="2044700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Facilities</a:t>
            </a:r>
            <a:endParaRPr lang="en-US" sz="4400" dirty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839200" cy="2462213"/>
          </a:xfrm>
        </p:spPr>
        <p:txBody>
          <a:bodyPr/>
          <a:lstStyle/>
          <a:p>
            <a:r>
              <a:rPr lang="en-US" sz="2800" smtClean="0"/>
              <a:t>200 square feet per lamb recommended </a:t>
            </a:r>
          </a:p>
          <a:p>
            <a:r>
              <a:rPr lang="en-US" sz="2800" smtClean="0"/>
              <a:t>Overcrowding may cause lambs pick at each others wool resulting in bald patches. </a:t>
            </a:r>
          </a:p>
          <a:p>
            <a:r>
              <a:rPr lang="en-US" sz="2800" smtClean="0"/>
              <a:t>Facilities should provide protection from extremes in weather conditions</a:t>
            </a:r>
            <a:endParaRPr lang="en-US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57613"/>
            <a:ext cx="4267200" cy="29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Exercise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2971800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n-US" sz="3200" dirty="0"/>
              <a:t>Exercising a lamb </a:t>
            </a:r>
            <a:r>
              <a:rPr lang="en-US" sz="3200" dirty="0" smtClean="0"/>
              <a:t>provides multiple benefits:</a:t>
            </a:r>
            <a:endParaRPr lang="en-US" sz="3200" dirty="0"/>
          </a:p>
          <a:p>
            <a:pPr lvl="1" indent="-274320" fontAlgn="auto">
              <a:spcAft>
                <a:spcPts val="0"/>
              </a:spcAft>
              <a:defRPr/>
            </a:pPr>
            <a:r>
              <a:rPr lang="en-US" sz="2800" dirty="0" smtClean="0"/>
              <a:t>Development </a:t>
            </a:r>
            <a:r>
              <a:rPr lang="en-US" sz="2800" dirty="0"/>
              <a:t>of muscle</a:t>
            </a:r>
          </a:p>
          <a:p>
            <a:pPr lvl="1" indent="-274320" fontAlgn="auto">
              <a:spcAft>
                <a:spcPts val="0"/>
              </a:spcAft>
              <a:defRPr/>
            </a:pPr>
            <a:r>
              <a:rPr lang="en-US" sz="2800" dirty="0" smtClean="0"/>
              <a:t>Condition </a:t>
            </a:r>
            <a:r>
              <a:rPr lang="en-US" sz="2800" dirty="0"/>
              <a:t>or feel of muscle</a:t>
            </a:r>
          </a:p>
          <a:p>
            <a:pPr lvl="1" indent="-274320" fontAlgn="auto">
              <a:spcAft>
                <a:spcPts val="0"/>
              </a:spcAft>
              <a:defRPr/>
            </a:pPr>
            <a:r>
              <a:rPr lang="en-US" sz="2800" dirty="0" smtClean="0"/>
              <a:t>Stimulation </a:t>
            </a:r>
            <a:r>
              <a:rPr lang="en-US" sz="2800" dirty="0"/>
              <a:t>of </a:t>
            </a:r>
            <a:r>
              <a:rPr lang="en-US" sz="2800" dirty="0" smtClean="0"/>
              <a:t>appetite</a:t>
            </a:r>
          </a:p>
          <a:p>
            <a:pPr lvl="1" indent="-274320" fontAlgn="auto">
              <a:spcAft>
                <a:spcPts val="0"/>
              </a:spcAft>
              <a:defRPr/>
            </a:pPr>
            <a:r>
              <a:rPr lang="en-US" sz="2800" dirty="0" smtClean="0"/>
              <a:t>Proper finish or fat cover</a:t>
            </a:r>
          </a:p>
          <a:p>
            <a:pPr marL="457200" lvl="1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dirty="0" smtClean="0"/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65513"/>
            <a:ext cx="3657600" cy="248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Exercise</a:t>
            </a:r>
            <a:endParaRPr lang="en-US" sz="5400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2819400"/>
          </a:xfrm>
        </p:spPr>
        <p:txBody>
          <a:bodyPr/>
          <a:lstStyle/>
          <a:p>
            <a:r>
              <a:rPr lang="en-US" sz="3200" smtClean="0"/>
              <a:t>Walking lambs on halter on level ground does not give them enough exercise to tone muscle.</a:t>
            </a:r>
          </a:p>
          <a:p>
            <a:r>
              <a:rPr lang="en-US" sz="3200" smtClean="0"/>
              <a:t>If lambs have a large area for exercise during the entire feeding program they may not need a forced exercise program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81413"/>
            <a:ext cx="4610100" cy="304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 bwMode="auto">
          <a:xfrm>
            <a:off x="533400" y="152400"/>
            <a:ext cx="3382963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5400" smtClean="0"/>
              <a:t>Ram</a:t>
            </a:r>
          </a:p>
        </p:txBody>
      </p:sp>
      <p:pic>
        <p:nvPicPr>
          <p:cNvPr id="16387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323975"/>
            <a:ext cx="3352800" cy="3967163"/>
          </a:xfrm>
        </p:spPr>
      </p:pic>
      <p:sp>
        <p:nvSpPr>
          <p:cNvPr id="1638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28600" y="1143000"/>
            <a:ext cx="3602038" cy="327342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3200" smtClean="0"/>
              <a:t>A male that is sexually mature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smtClean="0"/>
              <a:t>Young males are called ram lambs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show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143000"/>
            <a:ext cx="4419600" cy="4419600"/>
          </a:xfrm>
        </p:spPr>
        <p:txBody>
          <a:bodyPr rtlCol="0">
            <a:normAutofit/>
          </a:bodyPr>
          <a:lstStyle/>
          <a:p>
            <a:pPr lvl="1" indent="-274320" fontAlgn="auto">
              <a:spcAft>
                <a:spcPts val="0"/>
              </a:spcAft>
              <a:defRPr/>
            </a:pPr>
            <a:r>
              <a:rPr lang="en-US" sz="3200" dirty="0" smtClean="0"/>
              <a:t>Rake</a:t>
            </a:r>
          </a:p>
          <a:p>
            <a:pPr lvl="1" indent="-274320" fontAlgn="auto">
              <a:spcAft>
                <a:spcPts val="0"/>
              </a:spcAft>
              <a:defRPr/>
            </a:pPr>
            <a:r>
              <a:rPr lang="en-US" sz="3200" dirty="0" smtClean="0"/>
              <a:t>Shovel</a:t>
            </a:r>
            <a:endParaRPr lang="en-US" sz="3200" dirty="0"/>
          </a:p>
          <a:p>
            <a:pPr lvl="1" indent="-274320" fontAlgn="auto">
              <a:spcAft>
                <a:spcPts val="0"/>
              </a:spcAft>
              <a:defRPr/>
            </a:pPr>
            <a:r>
              <a:rPr lang="en-US" sz="3200" dirty="0" smtClean="0"/>
              <a:t>Trimming </a:t>
            </a:r>
            <a:r>
              <a:rPr lang="en-US" sz="3200" dirty="0"/>
              <a:t>table </a:t>
            </a:r>
            <a:r>
              <a:rPr lang="en-US" sz="3200" dirty="0" smtClean="0"/>
              <a:t>measuring 45” long</a:t>
            </a:r>
            <a:r>
              <a:rPr lang="en-US" sz="3200" dirty="0"/>
              <a:t>, </a:t>
            </a:r>
            <a:r>
              <a:rPr lang="en-US" sz="3200" dirty="0" smtClean="0"/>
              <a:t>20” </a:t>
            </a:r>
            <a:r>
              <a:rPr lang="en-US" sz="3200" dirty="0"/>
              <a:t>wide &amp;</a:t>
            </a:r>
            <a:r>
              <a:rPr lang="en-US" sz="3200" dirty="0" smtClean="0"/>
              <a:t> 18” </a:t>
            </a:r>
            <a:r>
              <a:rPr lang="en-US" sz="3200" dirty="0"/>
              <a:t>tall</a:t>
            </a:r>
          </a:p>
          <a:p>
            <a:pPr lvl="1" indent="-274320" fontAlgn="auto">
              <a:spcAft>
                <a:spcPts val="0"/>
              </a:spcAft>
              <a:defRPr/>
            </a:pPr>
            <a:r>
              <a:rPr lang="en-US" sz="3200" dirty="0" smtClean="0"/>
              <a:t>Clippers</a:t>
            </a:r>
            <a:endParaRPr lang="en-US" sz="3200" dirty="0"/>
          </a:p>
          <a:p>
            <a:pPr lvl="1" indent="-274320" fontAlgn="auto">
              <a:spcAft>
                <a:spcPts val="0"/>
              </a:spcAft>
              <a:defRPr/>
            </a:pPr>
            <a:r>
              <a:rPr lang="en-US" sz="3200" dirty="0" smtClean="0"/>
              <a:t>Wool card</a:t>
            </a:r>
          </a:p>
          <a:p>
            <a:pPr marL="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dirty="0"/>
          </a:p>
          <a:p>
            <a:pPr indent="-274320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953000" y="1143000"/>
            <a:ext cx="3657600" cy="4343400"/>
          </a:xfrm>
        </p:spPr>
        <p:txBody>
          <a:bodyPr rtlCol="0">
            <a:normAutofit lnSpcReduction="10000"/>
          </a:bodyPr>
          <a:lstStyle/>
          <a:p>
            <a:pPr lvl="1" indent="-274320" fontAlgn="auto">
              <a:spcAft>
                <a:spcPts val="0"/>
              </a:spcAft>
              <a:defRPr/>
            </a:pPr>
            <a:r>
              <a:rPr lang="en-US" sz="3200" dirty="0"/>
              <a:t>Stiff brush for cleaning troughs</a:t>
            </a:r>
          </a:p>
          <a:p>
            <a:pPr lvl="1" indent="-274320" fontAlgn="auto">
              <a:spcAft>
                <a:spcPts val="0"/>
              </a:spcAft>
              <a:defRPr/>
            </a:pPr>
            <a:r>
              <a:rPr lang="en-US" sz="3200" dirty="0"/>
              <a:t>Rope halter</a:t>
            </a:r>
          </a:p>
          <a:p>
            <a:pPr lvl="1" indent="-274320" fontAlgn="auto">
              <a:spcAft>
                <a:spcPts val="0"/>
              </a:spcAft>
              <a:defRPr/>
            </a:pPr>
            <a:r>
              <a:rPr lang="en-US" sz="3200" dirty="0" smtClean="0"/>
              <a:t>Hand </a:t>
            </a:r>
            <a:r>
              <a:rPr lang="en-US" sz="3200" dirty="0"/>
              <a:t>shears</a:t>
            </a:r>
          </a:p>
          <a:p>
            <a:pPr lvl="1" indent="-274320" fontAlgn="auto">
              <a:spcAft>
                <a:spcPts val="0"/>
              </a:spcAft>
              <a:defRPr/>
            </a:pPr>
            <a:r>
              <a:rPr lang="en-US" sz="3200" dirty="0" smtClean="0"/>
              <a:t>Portable </a:t>
            </a:r>
            <a:r>
              <a:rPr lang="en-US" sz="3200" dirty="0"/>
              <a:t>feed </a:t>
            </a:r>
            <a:r>
              <a:rPr lang="en-US" sz="3200" dirty="0" smtClean="0"/>
              <a:t>&amp; </a:t>
            </a:r>
            <a:r>
              <a:rPr lang="en-US" sz="3200" dirty="0"/>
              <a:t>water troughs</a:t>
            </a:r>
          </a:p>
          <a:p>
            <a:pPr lvl="1" indent="-274320" fontAlgn="auto">
              <a:spcAft>
                <a:spcPts val="0"/>
              </a:spcAft>
              <a:defRPr/>
            </a:pPr>
            <a:r>
              <a:rPr lang="en-US" sz="3200" dirty="0"/>
              <a:t>Lamb blankets and/or socks</a:t>
            </a:r>
          </a:p>
          <a:p>
            <a:pPr indent="-274320"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Rectangl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5924550"/>
            <a:ext cx="2316162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676400"/>
            <a:ext cx="8382000" cy="1524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Feeding and Nutrition</a:t>
            </a:r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Feeding</a:t>
            </a:r>
            <a:endParaRPr lang="en-US" sz="4400" dirty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410200" cy="4876800"/>
          </a:xfrm>
        </p:spPr>
        <p:txBody>
          <a:bodyPr/>
          <a:lstStyle/>
          <a:p>
            <a:r>
              <a:rPr lang="en-US" sz="3200" smtClean="0"/>
              <a:t>Elevate feeders to reduce waste and improve cleanliness</a:t>
            </a:r>
          </a:p>
          <a:p>
            <a:r>
              <a:rPr lang="en-US" sz="3200" smtClean="0"/>
              <a:t>Feed to aid in the development of leg and loin muscle. </a:t>
            </a:r>
          </a:p>
          <a:p>
            <a:r>
              <a:rPr lang="en-US" sz="3200" smtClean="0"/>
              <a:t>Feed good quality grass, sorghum, or alfalfa hay</a:t>
            </a:r>
          </a:p>
          <a:p>
            <a:endParaRPr lang="en-US" sz="3200" smtClean="0"/>
          </a:p>
          <a:p>
            <a:endParaRPr lang="en-US" sz="3200" smtClean="0"/>
          </a:p>
          <a:p>
            <a:endParaRPr lang="en-US" sz="3200" smtClean="0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1828800"/>
            <a:ext cx="31019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Feeding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686800" cy="3200400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n-US" sz="2800" dirty="0" smtClean="0"/>
              <a:t>Start feeding grain in small amounts to allow the digestive system to adjust to the higher concentrations.</a:t>
            </a:r>
          </a:p>
          <a:p>
            <a:pPr lvl="1" indent="-274320" fontAlgn="auto">
              <a:spcAft>
                <a:spcPts val="0"/>
              </a:spcAft>
              <a:defRPr/>
            </a:pPr>
            <a:r>
              <a:rPr lang="en-US" sz="2600" dirty="0" smtClean="0"/>
              <a:t>about ¼ to </a:t>
            </a:r>
            <a:r>
              <a:rPr lang="en-US" sz="2600" dirty="0"/>
              <a:t>½ pound of grain per </a:t>
            </a:r>
            <a:r>
              <a:rPr lang="en-US" sz="2600" dirty="0" smtClean="0"/>
              <a:t>day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sz="2800" dirty="0"/>
              <a:t>Increase feed gradually to approximately </a:t>
            </a:r>
            <a:r>
              <a:rPr lang="en-US" sz="2800" dirty="0" smtClean="0"/>
              <a:t>2 pounds </a:t>
            </a:r>
            <a:r>
              <a:rPr lang="en-US" sz="2800" dirty="0"/>
              <a:t>of grain and </a:t>
            </a:r>
            <a:r>
              <a:rPr lang="en-US" sz="2800" dirty="0" smtClean="0"/>
              <a:t>2 </a:t>
            </a:r>
            <a:r>
              <a:rPr lang="en-US" sz="2800" dirty="0"/>
              <a:t>pounds of hay per day. </a:t>
            </a:r>
            <a:endParaRPr lang="en-US" sz="2800" dirty="0" smtClean="0"/>
          </a:p>
          <a:p>
            <a:pPr lvl="1" indent="-274320" fontAlgn="auto">
              <a:spcAft>
                <a:spcPts val="0"/>
              </a:spcAft>
              <a:defRPr/>
            </a:pPr>
            <a:r>
              <a:rPr lang="en-US" sz="2600" dirty="0" smtClean="0"/>
              <a:t>After </a:t>
            </a:r>
            <a:r>
              <a:rPr lang="en-US" sz="2600" dirty="0"/>
              <a:t>two weeks </a:t>
            </a:r>
            <a:r>
              <a:rPr lang="en-US" sz="2600" dirty="0" smtClean="0"/>
              <a:t>lambs </a:t>
            </a:r>
            <a:r>
              <a:rPr lang="en-US" sz="2600" dirty="0"/>
              <a:t>should be on full feed.</a:t>
            </a:r>
          </a:p>
          <a:p>
            <a:pPr marL="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dirty="0"/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3400"/>
            <a:ext cx="32004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err="1" smtClean="0"/>
              <a:t>feedIng</a:t>
            </a:r>
            <a:r>
              <a:rPr lang="en-US" sz="4400" dirty="0" smtClean="0"/>
              <a:t> Schedule</a:t>
            </a:r>
            <a:endParaRPr lang="en-US" sz="4400" dirty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3657600"/>
          </a:xfrm>
        </p:spPr>
        <p:txBody>
          <a:bodyPr/>
          <a:lstStyle/>
          <a:p>
            <a:r>
              <a:rPr lang="en-US" sz="2800" smtClean="0"/>
              <a:t>Twice a day, within 15 to 30 minutes of a regular schedule.</a:t>
            </a:r>
          </a:p>
          <a:p>
            <a:endParaRPr lang="en-US" smtClean="0"/>
          </a:p>
        </p:txBody>
      </p:sp>
      <p:pic>
        <p:nvPicPr>
          <p:cNvPr id="573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5287963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Water</a:t>
            </a:r>
            <a:endParaRPr lang="en-US" sz="4800" dirty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4191000" cy="4648200"/>
          </a:xfrm>
        </p:spPr>
        <p:txBody>
          <a:bodyPr/>
          <a:lstStyle/>
          <a:p>
            <a:r>
              <a:rPr lang="en-US" sz="3600" smtClean="0"/>
              <a:t>Provide clean, fresh water at all times</a:t>
            </a:r>
          </a:p>
          <a:p>
            <a:r>
              <a:rPr lang="en-US" sz="3600" smtClean="0"/>
              <a:t>The most important nutrient </a:t>
            </a: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1447800"/>
            <a:ext cx="3770313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Minerals</a:t>
            </a:r>
            <a:endParaRPr lang="en-US" sz="4800" dirty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495800"/>
          </a:xfrm>
        </p:spPr>
        <p:txBody>
          <a:bodyPr/>
          <a:lstStyle/>
          <a:p>
            <a:r>
              <a:rPr lang="en-US" sz="2800" smtClean="0"/>
              <a:t>Have free choice loose salt, and loose trace minerals available at all times</a:t>
            </a:r>
          </a:p>
          <a:p>
            <a:r>
              <a:rPr lang="en-US" sz="2800" b="1" smtClean="0"/>
              <a:t>*Be cautious of the copper level in sheep rations</a:t>
            </a:r>
            <a:r>
              <a:rPr lang="en-US" sz="2800" smtClean="0"/>
              <a:t>.* </a:t>
            </a:r>
          </a:p>
          <a:p>
            <a:pPr lvl="1"/>
            <a:r>
              <a:rPr lang="en-US" sz="2800" smtClean="0"/>
              <a:t>Accumulate copper in the liver more readily than other farm animals and are very susceptible to Cu toxicity (poisoning)</a:t>
            </a:r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22479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tangl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089650"/>
            <a:ext cx="2200275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76400"/>
            <a:ext cx="7924800" cy="1524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Animal Behavior</a:t>
            </a:r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Point of Balance</a:t>
            </a:r>
            <a:endParaRPr lang="en-US" sz="4400" dirty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74088" cy="3962400"/>
          </a:xfrm>
        </p:spPr>
        <p:txBody>
          <a:bodyPr/>
          <a:lstStyle/>
          <a:p>
            <a:r>
              <a:rPr lang="en-US" sz="2800" smtClean="0"/>
              <a:t>At the animals shoulder</a:t>
            </a:r>
          </a:p>
          <a:p>
            <a:r>
              <a:rPr lang="en-US" sz="2800" smtClean="0"/>
              <a:t>Stepping behind the point of balance will cause livestock to move forward. </a:t>
            </a:r>
          </a:p>
          <a:p>
            <a:r>
              <a:rPr lang="en-US" sz="2800" smtClean="0"/>
              <a:t>Standing in front of the point of balance will cause livestock to back up</a:t>
            </a:r>
          </a:p>
        </p:txBody>
      </p:sp>
      <p:pic>
        <p:nvPicPr>
          <p:cNvPr id="6144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41713"/>
            <a:ext cx="4611688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338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Follow the leader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876800" cy="4419600"/>
          </a:xfrm>
        </p:spPr>
        <p:txBody>
          <a:bodyPr rtlCol="0">
            <a:normAutofit fontScale="92500" lnSpcReduction="1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n-US" sz="3200" dirty="0"/>
              <a:t>When one sheep moves, the rest will </a:t>
            </a:r>
            <a:r>
              <a:rPr lang="en-US" sz="3200" dirty="0" smtClean="0"/>
              <a:t>follow</a:t>
            </a:r>
          </a:p>
          <a:p>
            <a:pPr lvl="1" indent="-274320" fontAlgn="auto">
              <a:spcAft>
                <a:spcPts val="0"/>
              </a:spcAft>
              <a:defRPr/>
            </a:pPr>
            <a:r>
              <a:rPr lang="en-US" sz="2800" dirty="0" smtClean="0"/>
              <a:t>To </a:t>
            </a:r>
            <a:r>
              <a:rPr lang="en-US" sz="2800" dirty="0"/>
              <a:t>display </a:t>
            </a:r>
            <a:r>
              <a:rPr lang="en-US" sz="2800" dirty="0" smtClean="0"/>
              <a:t>this </a:t>
            </a:r>
            <a:r>
              <a:rPr lang="en-US" sz="2800" dirty="0"/>
              <a:t>flocking </a:t>
            </a:r>
            <a:r>
              <a:rPr lang="en-US" sz="2800" dirty="0" smtClean="0"/>
              <a:t>behavior a </a:t>
            </a:r>
            <a:r>
              <a:rPr lang="en-US" sz="2800" dirty="0"/>
              <a:t>group of five </a:t>
            </a:r>
            <a:r>
              <a:rPr lang="en-US" sz="2800" dirty="0" smtClean="0"/>
              <a:t>is </a:t>
            </a:r>
            <a:r>
              <a:rPr lang="en-US" sz="2800" dirty="0"/>
              <a:t>usually </a:t>
            </a:r>
            <a:r>
              <a:rPr lang="en-US" sz="2800" dirty="0" smtClean="0"/>
              <a:t>necessary. </a:t>
            </a:r>
            <a:endParaRPr lang="en-US" sz="2800" dirty="0"/>
          </a:p>
          <a:p>
            <a:pPr indent="-274320" fontAlgn="auto">
              <a:spcAft>
                <a:spcPts val="0"/>
              </a:spcAft>
              <a:defRPr/>
            </a:pPr>
            <a:r>
              <a:rPr lang="en-US" sz="3200" dirty="0"/>
              <a:t> </a:t>
            </a:r>
            <a:r>
              <a:rPr lang="en-US" sz="3200" dirty="0" smtClean="0"/>
              <a:t>This </a:t>
            </a:r>
            <a:r>
              <a:rPr lang="en-US" sz="3200" dirty="0"/>
              <a:t>strong flocking and following behavior tends to make sheep easy to handle, relative to other livestock </a:t>
            </a:r>
            <a:r>
              <a:rPr lang="en-US" sz="3200" dirty="0" smtClean="0"/>
              <a:t>species</a:t>
            </a:r>
          </a:p>
          <a:p>
            <a:pPr indent="-274320"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24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47800"/>
            <a:ext cx="26670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3382963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smtClean="0"/>
              <a:t>Ewe</a:t>
            </a:r>
          </a:p>
        </p:txBody>
      </p:sp>
      <p:pic>
        <p:nvPicPr>
          <p:cNvPr id="17411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295400"/>
            <a:ext cx="3081338" cy="4081463"/>
          </a:xfrm>
        </p:spPr>
      </p:pic>
      <p:sp>
        <p:nvSpPr>
          <p:cNvPr id="1741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28600" y="1143000"/>
            <a:ext cx="3830638" cy="319722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3200" smtClean="0"/>
              <a:t>Sexually mature female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smtClean="0"/>
              <a:t>Young females are called ewe lambs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Social</a:t>
            </a:r>
            <a:endParaRPr lang="en-US" sz="4800" dirty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3962400"/>
          </a:xfrm>
        </p:spPr>
        <p:txBody>
          <a:bodyPr/>
          <a:lstStyle/>
          <a:p>
            <a:r>
              <a:rPr lang="en-US" sz="3200" smtClean="0"/>
              <a:t>Very social animals; they need to see other sheep</a:t>
            </a:r>
          </a:p>
          <a:p>
            <a:endParaRPr lang="en-US" smtClean="0"/>
          </a:p>
        </p:txBody>
      </p:sp>
      <p:pic>
        <p:nvPicPr>
          <p:cNvPr id="634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2133600"/>
            <a:ext cx="5030788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Appetite</a:t>
            </a:r>
            <a:endParaRPr lang="en-US" sz="4800" dirty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23813" y="1371600"/>
            <a:ext cx="4267200" cy="4343400"/>
          </a:xfrm>
        </p:spPr>
        <p:txBody>
          <a:bodyPr/>
          <a:lstStyle/>
          <a:p>
            <a:r>
              <a:rPr lang="en-US" sz="2800" smtClean="0"/>
              <a:t>Strong indicator for health</a:t>
            </a:r>
          </a:p>
          <a:p>
            <a:r>
              <a:rPr lang="en-US" sz="2800" smtClean="0"/>
              <a:t> Healthy sheep are eager to eat</a:t>
            </a:r>
            <a:endParaRPr lang="en-US" smtClean="0"/>
          </a:p>
          <a:p>
            <a:endParaRPr lang="en-US" smtClean="0"/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1447800"/>
            <a:ext cx="4470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Changes in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724400" cy="5105400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n-US" sz="2800" dirty="0" smtClean="0"/>
              <a:t>May indicate health problems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sz="2800" dirty="0" smtClean="0"/>
              <a:t>An isolated animal is </a:t>
            </a:r>
            <a:r>
              <a:rPr lang="en-US" sz="2800" dirty="0"/>
              <a:t>likely showing early signs of </a:t>
            </a:r>
            <a:r>
              <a:rPr lang="en-US" sz="2800" dirty="0" smtClean="0"/>
              <a:t>illness</a:t>
            </a:r>
          </a:p>
          <a:p>
            <a:pPr indent="-274320" fontAlgn="auto">
              <a:spcAft>
                <a:spcPts val="0"/>
              </a:spcAft>
              <a:buClr>
                <a:srgbClr val="AD0101"/>
              </a:buClr>
              <a:defRPr/>
            </a:pPr>
            <a:r>
              <a:rPr lang="en-US" sz="2800" dirty="0">
                <a:solidFill>
                  <a:prstClr val="white"/>
                </a:solidFill>
              </a:rPr>
              <a:t>Lack of appetite is probably the most common symptom exhibited by a sick sheep</a:t>
            </a:r>
          </a:p>
          <a:p>
            <a:pPr marL="6858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dirty="0"/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200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Watch out for rams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3962400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n-US" sz="2800" dirty="0" smtClean="0"/>
              <a:t>Ewes and lambs </a:t>
            </a:r>
            <a:r>
              <a:rPr lang="en-US" sz="2800" dirty="0"/>
              <a:t>are generally </a:t>
            </a:r>
            <a:r>
              <a:rPr lang="en-US" sz="2800" dirty="0" smtClean="0"/>
              <a:t>docile</a:t>
            </a:r>
            <a:r>
              <a:rPr lang="en-US" sz="2800" dirty="0"/>
              <a:t> </a:t>
            </a:r>
            <a:r>
              <a:rPr lang="en-US" sz="2800" dirty="0" smtClean="0"/>
              <a:t>and non-aggressive</a:t>
            </a:r>
          </a:p>
          <a:p>
            <a:pPr lvl="1" indent="-274320" fontAlgn="auto">
              <a:spcAft>
                <a:spcPts val="0"/>
              </a:spcAft>
              <a:defRPr/>
            </a:pPr>
            <a:r>
              <a:rPr lang="en-US" sz="2800" dirty="0" smtClean="0"/>
              <a:t>this </a:t>
            </a:r>
            <a:r>
              <a:rPr lang="en-US" sz="2800" dirty="0"/>
              <a:t>is not usually the case with rams, especially during the breeding </a:t>
            </a:r>
            <a:r>
              <a:rPr lang="en-US" sz="2800" dirty="0" smtClean="0"/>
              <a:t>season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sz="2800" dirty="0"/>
              <a:t>A ram should never be trusted, even if it is friendly or was raised as a pet. </a:t>
            </a:r>
            <a:endParaRPr lang="en-US" sz="2800" dirty="0" smtClean="0"/>
          </a:p>
          <a:p>
            <a:pPr marL="6858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dirty="0"/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05200"/>
            <a:ext cx="41148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Head butting</a:t>
            </a:r>
            <a:endParaRPr lang="en-US" sz="4400" dirty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3505200"/>
          </a:xfrm>
        </p:spPr>
        <p:txBody>
          <a:bodyPr/>
          <a:lstStyle/>
          <a:p>
            <a:r>
              <a:rPr lang="en-US" sz="2800" smtClean="0"/>
              <a:t>Both a natural and learned behavior</a:t>
            </a:r>
          </a:p>
          <a:p>
            <a:r>
              <a:rPr lang="en-US" sz="2800" smtClean="0"/>
              <a:t>Highest during the rutting season which precedes the onset of heat in ewes</a:t>
            </a:r>
          </a:p>
          <a:p>
            <a:r>
              <a:rPr lang="en-US" sz="2800" smtClean="0"/>
              <a:t>To discourage butting, avoid petting or scratching a ram on the head</a:t>
            </a:r>
          </a:p>
          <a:p>
            <a:r>
              <a:rPr lang="en-US" sz="2800" smtClean="0"/>
              <a:t>Ewes may exhibit this behavior after lambing -- to protect their young</a:t>
            </a:r>
          </a:p>
          <a:p>
            <a:endParaRPr lang="en-US" smtClean="0"/>
          </a:p>
        </p:txBody>
      </p:sp>
      <p:pic>
        <p:nvPicPr>
          <p:cNvPr id="6758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4470400"/>
            <a:ext cx="323691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ctangl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973763"/>
            <a:ext cx="24257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0"/>
            <a:ext cx="8915400" cy="14700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Animal Growth and Development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3675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Measures of Growth</a:t>
            </a:r>
            <a:endParaRPr lang="en-US" sz="4400" dirty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228600" y="1350963"/>
            <a:ext cx="3581400" cy="4343400"/>
          </a:xfrm>
        </p:spPr>
        <p:txBody>
          <a:bodyPr/>
          <a:lstStyle/>
          <a:p>
            <a:r>
              <a:rPr lang="en-US" sz="2800" smtClean="0"/>
              <a:t>Birth weight</a:t>
            </a:r>
          </a:p>
          <a:p>
            <a:r>
              <a:rPr lang="en-US" sz="2800" smtClean="0"/>
              <a:t>60 day weight</a:t>
            </a:r>
          </a:p>
          <a:p>
            <a:r>
              <a:rPr lang="en-US" sz="2800" smtClean="0"/>
              <a:t>90 day weight</a:t>
            </a:r>
          </a:p>
          <a:p>
            <a:r>
              <a:rPr lang="en-US" sz="2800" smtClean="0"/>
              <a:t>Yearling weight</a:t>
            </a:r>
          </a:p>
          <a:p>
            <a:r>
              <a:rPr lang="en-US" sz="2800" smtClean="0"/>
              <a:t>Feedlot AGD</a:t>
            </a:r>
          </a:p>
          <a:p>
            <a:r>
              <a:rPr lang="en-US" sz="2800" smtClean="0"/>
              <a:t>Mature weight</a:t>
            </a:r>
          </a:p>
          <a:p>
            <a:endParaRPr lang="en-US" smtClean="0"/>
          </a:p>
        </p:txBody>
      </p:sp>
      <p:pic>
        <p:nvPicPr>
          <p:cNvPr id="6963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5548313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Efficiency of growth</a:t>
            </a:r>
            <a:endParaRPr lang="en-US" sz="4800" dirty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3886200"/>
          </a:xfrm>
        </p:spPr>
        <p:txBody>
          <a:bodyPr/>
          <a:lstStyle/>
          <a:p>
            <a:r>
              <a:rPr lang="en-US" sz="3200" smtClean="0"/>
              <a:t>Typically defined as units of feed per unit of gain.</a:t>
            </a:r>
          </a:p>
          <a:p>
            <a:r>
              <a:rPr lang="en-US" sz="3200" smtClean="0"/>
              <a:t>In sheep the feed conversion is 4-6:1 which means it takes 4-6 lbs. of feed to gain 1 lb. of weight.</a:t>
            </a:r>
          </a:p>
          <a:p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>Monitoring growth</a:t>
            </a:r>
            <a:endParaRPr lang="en-US" sz="4000" dirty="0"/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101600" y="1219200"/>
            <a:ext cx="5384800" cy="4953000"/>
          </a:xfrm>
        </p:spPr>
        <p:txBody>
          <a:bodyPr/>
          <a:lstStyle/>
          <a:p>
            <a:r>
              <a:rPr lang="en-US" sz="3200" smtClean="0"/>
              <a:t>Weigh lambs regularly to determine growth.</a:t>
            </a:r>
          </a:p>
          <a:p>
            <a:r>
              <a:rPr lang="en-US" sz="3200" smtClean="0"/>
              <a:t>This will help determine the amount of feed necessary to reach a show weight goal.</a:t>
            </a:r>
          </a:p>
          <a:p>
            <a:endParaRPr lang="en-US" smtClean="0"/>
          </a:p>
        </p:txBody>
      </p:sp>
      <p:pic>
        <p:nvPicPr>
          <p:cNvPr id="7168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254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058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>Puberty and Gestation Period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257800" cy="4572000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n-US" sz="3200" dirty="0" smtClean="0"/>
              <a:t>Gestation length: 150 days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sz="3200" dirty="0" smtClean="0"/>
              <a:t> Age of puberty</a:t>
            </a:r>
          </a:p>
          <a:p>
            <a:pPr lvl="1" indent="-274320" fontAlgn="auto">
              <a:spcAft>
                <a:spcPts val="0"/>
              </a:spcAft>
              <a:defRPr/>
            </a:pPr>
            <a:r>
              <a:rPr lang="en-US" sz="2800" dirty="0" smtClean="0"/>
              <a:t>Rams- 6-8 months</a:t>
            </a:r>
          </a:p>
          <a:p>
            <a:pPr lvl="1" indent="-274320" fontAlgn="auto">
              <a:spcAft>
                <a:spcPts val="0"/>
              </a:spcAft>
              <a:defRPr/>
            </a:pPr>
            <a:r>
              <a:rPr lang="en-US" sz="2800" dirty="0" smtClean="0"/>
              <a:t>Ewes- 6-8 months</a:t>
            </a:r>
          </a:p>
          <a:p>
            <a:pPr marL="457200" lvl="1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dirty="0" smtClean="0"/>
          </a:p>
        </p:txBody>
      </p:sp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311650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tangl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035675"/>
            <a:ext cx="2425700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533400" y="609600"/>
            <a:ext cx="3382963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smtClean="0"/>
              <a:t>Lamb</a:t>
            </a:r>
          </a:p>
        </p:txBody>
      </p:sp>
      <p:pic>
        <p:nvPicPr>
          <p:cNvPr id="1843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752600"/>
            <a:ext cx="4267200" cy="3200400"/>
          </a:xfrm>
        </p:spPr>
      </p:pic>
      <p:sp>
        <p:nvSpPr>
          <p:cNvPr id="1843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04800" y="1524000"/>
            <a:ext cx="3382963" cy="329247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3200" smtClean="0"/>
              <a:t>Young female or male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676400"/>
            <a:ext cx="8153400" cy="1524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Animal Health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5"/>
            <a:ext cx="3886200" cy="18256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Medication</a:t>
            </a:r>
            <a:endParaRPr lang="en-US" sz="4800" dirty="0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029200" cy="4876800"/>
          </a:xfrm>
        </p:spPr>
        <p:txBody>
          <a:bodyPr/>
          <a:lstStyle/>
          <a:p>
            <a:r>
              <a:rPr lang="en-US" sz="2800" smtClean="0"/>
              <a:t>Any questions about a lamb’s health program should be addressed by a veterinarian.</a:t>
            </a:r>
          </a:p>
          <a:p>
            <a:r>
              <a:rPr lang="en-US" sz="2800" smtClean="0"/>
              <a:t>Use only medications labeled for sheep and follow all manufacturer recommendations</a:t>
            </a:r>
          </a:p>
          <a:p>
            <a:r>
              <a:rPr lang="en-US" sz="2800" smtClean="0"/>
              <a:t>Be aware of and adhere to withdrawal times</a:t>
            </a:r>
          </a:p>
        </p:txBody>
      </p:sp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30099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76400"/>
            <a:ext cx="8229600" cy="1524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dirty="0" smtClean="0"/>
              <a:t>Diseases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5"/>
            <a:ext cx="3886200" cy="18256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4176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900" b="1" dirty="0" smtClean="0"/>
              <a:t>Enterotoxemia </a:t>
            </a:r>
            <a:br>
              <a:rPr lang="en-US" sz="4900" b="1" dirty="0" smtClean="0"/>
            </a:br>
            <a:r>
              <a:rPr lang="en-US" sz="4900" b="1" dirty="0" smtClean="0"/>
              <a:t>(</a:t>
            </a:r>
            <a:r>
              <a:rPr lang="en-US" sz="4900" b="1" dirty="0"/>
              <a:t>overeating disease)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191000"/>
          </a:xfrm>
        </p:spPr>
        <p:txBody>
          <a:bodyPr/>
          <a:lstStyle/>
          <a:p>
            <a:r>
              <a:rPr lang="en-US" sz="2800" smtClean="0"/>
              <a:t>Inflammation and swelling of the intestines, lungs, and kidneys </a:t>
            </a:r>
          </a:p>
          <a:p>
            <a:r>
              <a:rPr lang="en-US" sz="2800" smtClean="0"/>
              <a:t>Caused by:</a:t>
            </a:r>
          </a:p>
          <a:p>
            <a:pPr lvl="1"/>
            <a:r>
              <a:rPr lang="en-US" sz="2800" smtClean="0"/>
              <a:t>Consuming large amounts of grain</a:t>
            </a:r>
          </a:p>
          <a:p>
            <a:pPr lvl="1"/>
            <a:r>
              <a:rPr lang="en-US" sz="2800" smtClean="0"/>
              <a:t>Compromised immunity</a:t>
            </a:r>
          </a:p>
          <a:p>
            <a:pPr lvl="1"/>
            <a:r>
              <a:rPr lang="en-US" sz="2800" smtClean="0"/>
              <a:t>Heavy parasite infestation</a:t>
            </a:r>
          </a:p>
          <a:p>
            <a:pPr lvl="1"/>
            <a:r>
              <a:rPr lang="en-US" sz="2800" smtClean="0"/>
              <a:t>Conditions or diseases that slow peristalsis</a:t>
            </a:r>
          </a:p>
          <a:p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en-US" sz="4900" b="1" dirty="0" smtClean="0"/>
              <a:t>Internal Parasites (worms)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3733800"/>
          </a:xfrm>
        </p:spPr>
        <p:txBody>
          <a:bodyPr/>
          <a:lstStyle/>
          <a:p>
            <a:r>
              <a:rPr lang="en-US" sz="2800" smtClean="0"/>
              <a:t>Sheep are more susceptible due to:</a:t>
            </a:r>
          </a:p>
          <a:p>
            <a:pPr lvl="1"/>
            <a:r>
              <a:rPr lang="en-US" sz="2800" smtClean="0"/>
              <a:t>Small fecal pellets disintegrate easily releasing parasites</a:t>
            </a:r>
          </a:p>
          <a:p>
            <a:pPr lvl="1"/>
            <a:r>
              <a:rPr lang="en-US" sz="2800" smtClean="0"/>
              <a:t>Graze close to the ground</a:t>
            </a:r>
          </a:p>
          <a:p>
            <a:pPr lvl="1"/>
            <a:r>
              <a:rPr lang="en-US" sz="2800" smtClean="0"/>
              <a:t>Slow to develop immunity</a:t>
            </a:r>
          </a:p>
          <a:p>
            <a:pPr lvl="1"/>
            <a:r>
              <a:rPr lang="en-US" sz="2800" smtClean="0"/>
              <a:t>Lose immunity during lambing</a:t>
            </a:r>
          </a:p>
          <a:p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/>
              <a:t>Parasite control</a:t>
            </a:r>
            <a:endParaRPr lang="en-US" sz="4800" dirty="0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3810000"/>
          </a:xfrm>
        </p:spPr>
        <p:txBody>
          <a:bodyPr/>
          <a:lstStyle/>
          <a:p>
            <a:r>
              <a:rPr lang="en-US" sz="2800" smtClean="0"/>
              <a:t>Pasture management :</a:t>
            </a:r>
          </a:p>
          <a:p>
            <a:pPr lvl="1"/>
            <a:r>
              <a:rPr lang="en-US" sz="2800" smtClean="0"/>
              <a:t>rotation and rest</a:t>
            </a:r>
          </a:p>
          <a:p>
            <a:pPr lvl="1"/>
            <a:r>
              <a:rPr lang="en-US" sz="2800" smtClean="0"/>
              <a:t>low stocking rates</a:t>
            </a:r>
          </a:p>
          <a:p>
            <a:pPr lvl="1"/>
            <a:r>
              <a:rPr lang="en-US" sz="2800" smtClean="0"/>
              <a:t>multi-species grazing</a:t>
            </a:r>
          </a:p>
          <a:p>
            <a:pPr lvl="1"/>
            <a:r>
              <a:rPr lang="en-US" sz="2800" smtClean="0"/>
              <a:t>sanitary measures</a:t>
            </a:r>
          </a:p>
          <a:p>
            <a:r>
              <a:rPr lang="en-US" sz="2800" smtClean="0"/>
              <a:t> Improved nutrition</a:t>
            </a:r>
          </a:p>
          <a:p>
            <a:r>
              <a:rPr lang="en-US" sz="2800" smtClean="0"/>
              <a:t>Proper use of anthelmintics </a:t>
            </a:r>
          </a:p>
          <a:p>
            <a:endParaRPr lang="en-US" sz="2800" smtClean="0"/>
          </a:p>
        </p:txBody>
      </p:sp>
      <p:pic>
        <p:nvPicPr>
          <p:cNvPr id="7885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00225"/>
            <a:ext cx="44577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445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300" b="1" dirty="0" smtClean="0"/>
              <a:t>Sore mouth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534400" cy="4267200"/>
          </a:xfrm>
        </p:spPr>
        <p:txBody>
          <a:bodyPr/>
          <a:lstStyle/>
          <a:p>
            <a:r>
              <a:rPr lang="en-US" sz="3200" smtClean="0"/>
              <a:t>Highly contagious virus causing lesions primarily on the lips and nostrils </a:t>
            </a:r>
          </a:p>
          <a:p>
            <a:r>
              <a:rPr lang="en-US" sz="3200" smtClean="0"/>
              <a:t>Zoonotic disease – can be transmitted from animal to human</a:t>
            </a:r>
          </a:p>
          <a:p>
            <a:endParaRPr lang="en-US" smtClean="0"/>
          </a:p>
        </p:txBody>
      </p:sp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3581400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300" b="1" dirty="0"/>
              <a:t>Tetanus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3886200"/>
          </a:xfrm>
        </p:spPr>
        <p:txBody>
          <a:bodyPr/>
          <a:lstStyle/>
          <a:p>
            <a:r>
              <a:rPr lang="en-US" sz="3200" smtClean="0"/>
              <a:t>Common fatal disease caused by the bacterium </a:t>
            </a:r>
            <a:r>
              <a:rPr lang="en-US" sz="3200" i="1" smtClean="0"/>
              <a:t>Clostridium tetani</a:t>
            </a:r>
            <a:endParaRPr lang="en-US" sz="3200" smtClean="0"/>
          </a:p>
          <a:p>
            <a:r>
              <a:rPr lang="en-US" sz="3200" smtClean="0"/>
              <a:t>Sheep are high risk due to maintenance procedures, such as castration, ear-marking, tail-docking, dehorning and debudding</a:t>
            </a:r>
          </a:p>
          <a:p>
            <a:r>
              <a:rPr lang="en-US" sz="3200" smtClean="0"/>
              <a:t>Prevention includes tetanus vaccination and cleanliness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900" b="1" dirty="0"/>
              <a:t>Ringworm </a:t>
            </a:r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en-US" sz="4900" b="1" dirty="0" smtClean="0"/>
              <a:t>(Club Lamb </a:t>
            </a:r>
            <a:r>
              <a:rPr lang="en-US" sz="4900" b="1" dirty="0"/>
              <a:t>Fungus)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715000" cy="4876800"/>
          </a:xfrm>
        </p:spPr>
        <p:txBody>
          <a:bodyPr/>
          <a:lstStyle/>
          <a:p>
            <a:r>
              <a:rPr lang="en-US" sz="2800" smtClean="0"/>
              <a:t>Thick, scaly pustules on the skin caused by a fungus</a:t>
            </a:r>
          </a:p>
          <a:p>
            <a:r>
              <a:rPr lang="en-US" sz="2800" smtClean="0"/>
              <a:t>Show lambs are more susceptible </a:t>
            </a:r>
          </a:p>
          <a:p>
            <a:pPr lvl="1"/>
            <a:r>
              <a:rPr lang="en-US" sz="2800" smtClean="0"/>
              <a:t>Frequent washings and shearings remove the protective lanolin barrier</a:t>
            </a:r>
          </a:p>
          <a:p>
            <a:r>
              <a:rPr lang="en-US" sz="2800" smtClean="0"/>
              <a:t>Zoonotic</a:t>
            </a:r>
          </a:p>
          <a:p>
            <a:r>
              <a:rPr lang="en-US" sz="2800" smtClean="0"/>
              <a:t>Prevention through good hygiene</a:t>
            </a:r>
          </a:p>
          <a:p>
            <a:endParaRPr lang="en-US" smtClean="0"/>
          </a:p>
        </p:txBody>
      </p:sp>
      <p:pic>
        <p:nvPicPr>
          <p:cNvPr id="819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1811338"/>
            <a:ext cx="2857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300" b="1" dirty="0"/>
              <a:t>Rectal Prolapse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4724400"/>
          </a:xfrm>
        </p:spPr>
        <p:txBody>
          <a:bodyPr rtlCol="0">
            <a:normAutofit fontScale="92500" lnSpcReduction="1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n-US" sz="3600" dirty="0" smtClean="0"/>
              <a:t>Protrusion of rectal tissue outside the anus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sz="3600" dirty="0" smtClean="0"/>
              <a:t>Requires immediate </a:t>
            </a:r>
            <a:r>
              <a:rPr lang="en-US" sz="3600" dirty="0"/>
              <a:t>attention from </a:t>
            </a:r>
            <a:r>
              <a:rPr lang="en-US" sz="3600" dirty="0" smtClean="0"/>
              <a:t>a veterinarian</a:t>
            </a:r>
            <a:r>
              <a:rPr lang="en-US" sz="3600" dirty="0"/>
              <a:t>. </a:t>
            </a:r>
            <a:endParaRPr lang="en-US" sz="3600" dirty="0" smtClean="0"/>
          </a:p>
          <a:p>
            <a:pPr indent="-274320" fontAlgn="auto">
              <a:spcAft>
                <a:spcPts val="0"/>
              </a:spcAft>
              <a:defRPr/>
            </a:pPr>
            <a:r>
              <a:rPr lang="en-US" sz="3600" dirty="0" smtClean="0"/>
              <a:t>Causes:</a:t>
            </a:r>
            <a:endParaRPr lang="en-US" sz="3600" dirty="0"/>
          </a:p>
          <a:p>
            <a:pPr marL="857250" lvl="1" indent="-457200" fontAlgn="auto">
              <a:spcAft>
                <a:spcPts val="0"/>
              </a:spcAft>
              <a:defRPr/>
            </a:pPr>
            <a:r>
              <a:rPr lang="en-US" sz="2600" dirty="0" smtClean="0"/>
              <a:t>H</a:t>
            </a:r>
            <a:r>
              <a:rPr lang="en-US" sz="3200" dirty="0" smtClean="0"/>
              <a:t>igh concentrate </a:t>
            </a:r>
            <a:r>
              <a:rPr lang="en-US" sz="3200" dirty="0"/>
              <a:t>feed</a:t>
            </a:r>
          </a:p>
          <a:p>
            <a:pPr marL="971550" lvl="1" indent="-571500" fontAlgn="auto">
              <a:spcAft>
                <a:spcPts val="0"/>
              </a:spcAft>
              <a:defRPr/>
            </a:pPr>
            <a:r>
              <a:rPr lang="en-US" sz="3200" dirty="0" smtClean="0"/>
              <a:t>Docking length</a:t>
            </a:r>
            <a:endParaRPr lang="en-US" sz="3200" dirty="0"/>
          </a:p>
          <a:p>
            <a:pPr marL="971550" lvl="1" indent="-571500" fontAlgn="auto">
              <a:spcAft>
                <a:spcPts val="0"/>
              </a:spcAft>
              <a:defRPr/>
            </a:pPr>
            <a:r>
              <a:rPr lang="en-US" sz="3200" dirty="0" smtClean="0"/>
              <a:t>Coughing due to </a:t>
            </a:r>
            <a:r>
              <a:rPr lang="en-US" sz="3200" dirty="0"/>
              <a:t>respiratory </a:t>
            </a:r>
            <a:r>
              <a:rPr lang="en-US" sz="3200" dirty="0" smtClean="0"/>
              <a:t>conditions or dusty feed</a:t>
            </a:r>
            <a:endParaRPr lang="en-US" sz="3200" dirty="0"/>
          </a:p>
          <a:p>
            <a:pPr marL="971550" lvl="1" indent="-571500" fontAlgn="auto">
              <a:spcAft>
                <a:spcPts val="0"/>
              </a:spcAft>
              <a:defRPr/>
            </a:pPr>
            <a:r>
              <a:rPr lang="en-US" sz="3200" dirty="0" smtClean="0"/>
              <a:t>Diarrhea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/>
              <a:t>Lambing</a:t>
            </a:r>
            <a:endParaRPr lang="en-US" sz="4800" dirty="0"/>
          </a:p>
        </p:txBody>
      </p:sp>
      <p:sp>
        <p:nvSpPr>
          <p:cNvPr id="19459" name="Content Placeholder 5"/>
          <p:cNvSpPr>
            <a:spLocks noGrp="1"/>
          </p:cNvSpPr>
          <p:nvPr>
            <p:ph idx="1"/>
          </p:nvPr>
        </p:nvSpPr>
        <p:spPr>
          <a:xfrm>
            <a:off x="304800" y="1447800"/>
            <a:ext cx="4495800" cy="4038600"/>
          </a:xfrm>
        </p:spPr>
        <p:txBody>
          <a:bodyPr/>
          <a:lstStyle/>
          <a:p>
            <a:r>
              <a:rPr lang="en-US" sz="3200" smtClean="0"/>
              <a:t>The act of giving birth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416242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900" b="1" dirty="0"/>
              <a:t>Polyarthritis </a:t>
            </a:r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en-US" sz="4900" b="1" dirty="0" smtClean="0"/>
              <a:t>(</a:t>
            </a:r>
            <a:r>
              <a:rPr lang="en-US" sz="4900" b="1" dirty="0"/>
              <a:t>stiff lamb disease)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3124200"/>
          </a:xfrm>
        </p:spPr>
        <p:txBody>
          <a:bodyPr/>
          <a:lstStyle/>
          <a:p>
            <a:r>
              <a:rPr lang="en-US" sz="2800" smtClean="0"/>
              <a:t>Infectious disease effecting lambs 3 weeks- 5 months in age</a:t>
            </a:r>
          </a:p>
          <a:p>
            <a:r>
              <a:rPr lang="en-US" sz="2800" smtClean="0"/>
              <a:t>Lambs are inactive, stiff, depressed, losing weight,  and have conjunctivitis</a:t>
            </a:r>
          </a:p>
          <a:p>
            <a:r>
              <a:rPr lang="en-US" sz="2800" smtClean="0"/>
              <a:t>Treated with broad-spectrum antibiotics</a:t>
            </a:r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4191000"/>
            <a:ext cx="3783012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tangl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962650"/>
            <a:ext cx="2425700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8077200" cy="1524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/>
              <a:t>Evaluation of Sheep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5"/>
            <a:ext cx="3886200" cy="18256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>Areas to evaluate</a:t>
            </a:r>
            <a:endParaRPr lang="en-US" sz="4000" dirty="0"/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567238" cy="5105400"/>
          </a:xfrm>
        </p:spPr>
        <p:txBody>
          <a:bodyPr/>
          <a:lstStyle/>
          <a:p>
            <a:r>
              <a:rPr lang="en-US" sz="2800" smtClean="0"/>
              <a:t>Muscle - forearm, shoulder, rack, loin, and leg</a:t>
            </a:r>
          </a:p>
          <a:p>
            <a:r>
              <a:rPr lang="en-US" sz="2800" smtClean="0"/>
              <a:t>Fat cover - backbone, ribs, and topline</a:t>
            </a:r>
          </a:p>
        </p:txBody>
      </p:sp>
      <p:pic>
        <p:nvPicPr>
          <p:cNvPr id="8602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1752600"/>
            <a:ext cx="4257675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Balance</a:t>
            </a:r>
            <a:endParaRPr lang="en-US" sz="5400" dirty="0"/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152400" y="1619250"/>
            <a:ext cx="4800600" cy="3638550"/>
          </a:xfrm>
        </p:spPr>
        <p:txBody>
          <a:bodyPr/>
          <a:lstStyle/>
          <a:p>
            <a:r>
              <a:rPr lang="en-US" sz="3200" smtClean="0"/>
              <a:t>Definition-straightness of lines</a:t>
            </a:r>
          </a:p>
          <a:p>
            <a:r>
              <a:rPr lang="en-US" sz="3200" smtClean="0"/>
              <a:t>Overall appearance is uniform</a:t>
            </a:r>
            <a:r>
              <a:rPr lang="en-US" sz="4000" smtClean="0"/>
              <a:t> </a:t>
            </a:r>
          </a:p>
        </p:txBody>
      </p:sp>
      <p:pic>
        <p:nvPicPr>
          <p:cNvPr id="870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8100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tangl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035675"/>
            <a:ext cx="2425700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r>
              <a:rPr lang="en-US" u="sng" smtClean="0">
                <a:hlinkClick r:id="rId2"/>
              </a:rPr>
              <a:t>http://www.sheep101.info/201/index.html</a:t>
            </a:r>
            <a:endParaRPr lang="en-US" smtClean="0"/>
          </a:p>
          <a:p>
            <a:r>
              <a:rPr lang="en-US" u="sng" smtClean="0">
                <a:hlinkClick r:id="rId3"/>
              </a:rPr>
              <a:t>http://www.sheep101.info/201/behavior.html</a:t>
            </a: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/>
              <a:t>Fleece</a:t>
            </a:r>
            <a:endParaRPr lang="en-US" sz="4800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7772400" cy="3733800"/>
          </a:xfrm>
        </p:spPr>
        <p:txBody>
          <a:bodyPr/>
          <a:lstStyle/>
          <a:p>
            <a:r>
              <a:rPr lang="en-US" sz="3200" smtClean="0"/>
              <a:t>Wool of a sheep</a:t>
            </a:r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4780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Flock</a:t>
            </a:r>
            <a:endParaRPr lang="en-US" sz="4400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7772400" cy="3733800"/>
          </a:xfrm>
        </p:spPr>
        <p:txBody>
          <a:bodyPr/>
          <a:lstStyle/>
          <a:p>
            <a:r>
              <a:rPr lang="en-US" sz="3200" smtClean="0"/>
              <a:t>Herd or group of sheep</a:t>
            </a:r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4775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1051</TotalTime>
  <Words>1501</Words>
  <Application>Microsoft Office PowerPoint</Application>
  <PresentationFormat>On-screen Show (4:3)</PresentationFormat>
  <Paragraphs>270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9" baseType="lpstr">
      <vt:lpstr>Gill Sans MT</vt:lpstr>
      <vt:lpstr>Arial</vt:lpstr>
      <vt:lpstr>Wingdings 3</vt:lpstr>
      <vt:lpstr>Calibri</vt:lpstr>
      <vt:lpstr>Urban Pop</vt:lpstr>
      <vt:lpstr>PowerPoint Presentation</vt:lpstr>
      <vt:lpstr>Objectives</vt:lpstr>
      <vt:lpstr>Terminology</vt:lpstr>
      <vt:lpstr>Ram</vt:lpstr>
      <vt:lpstr>Ewe</vt:lpstr>
      <vt:lpstr>Lamb</vt:lpstr>
      <vt:lpstr>Lambing</vt:lpstr>
      <vt:lpstr>Fleece</vt:lpstr>
      <vt:lpstr>Flock</vt:lpstr>
      <vt:lpstr>Mutton</vt:lpstr>
      <vt:lpstr>Prolificacy</vt:lpstr>
      <vt:lpstr>Breeds</vt:lpstr>
      <vt:lpstr>Fine Wool</vt:lpstr>
      <vt:lpstr>Merino</vt:lpstr>
      <vt:lpstr>Rambouillet</vt:lpstr>
      <vt:lpstr>Crossbred Wool </vt:lpstr>
      <vt:lpstr>Barbado</vt:lpstr>
      <vt:lpstr>Columbia</vt:lpstr>
      <vt:lpstr>Medium Wool (Meat Breeds)</vt:lpstr>
      <vt:lpstr>Dorset</vt:lpstr>
      <vt:lpstr>Hampshire</vt:lpstr>
      <vt:lpstr>Finnsheep</vt:lpstr>
      <vt:lpstr>Southdown</vt:lpstr>
      <vt:lpstr>Suffolk</vt:lpstr>
      <vt:lpstr>Long Wool</vt:lpstr>
      <vt:lpstr>Lincoln</vt:lpstr>
      <vt:lpstr>Management Practices</vt:lpstr>
      <vt:lpstr>Methods of Identification</vt:lpstr>
      <vt:lpstr>Ear Tags</vt:lpstr>
      <vt:lpstr>Tattoo</vt:lpstr>
      <vt:lpstr>Ear notching</vt:lpstr>
      <vt:lpstr>Neck Chains or Straps</vt:lpstr>
      <vt:lpstr>Docking and Castration</vt:lpstr>
      <vt:lpstr>Crutching and Facing</vt:lpstr>
      <vt:lpstr>Drenching and spraying</vt:lpstr>
      <vt:lpstr>Predator Control</vt:lpstr>
      <vt:lpstr>Facilities</vt:lpstr>
      <vt:lpstr>Exercise</vt:lpstr>
      <vt:lpstr>Exercise</vt:lpstr>
      <vt:lpstr>show Needs</vt:lpstr>
      <vt:lpstr>Feeding and Nutrition</vt:lpstr>
      <vt:lpstr>Feeding</vt:lpstr>
      <vt:lpstr>Feeding Continued</vt:lpstr>
      <vt:lpstr>feedIng Schedule</vt:lpstr>
      <vt:lpstr>Water</vt:lpstr>
      <vt:lpstr>Minerals</vt:lpstr>
      <vt:lpstr>Animal Behavior</vt:lpstr>
      <vt:lpstr>Point of Balance</vt:lpstr>
      <vt:lpstr>Follow the leader</vt:lpstr>
      <vt:lpstr>Social</vt:lpstr>
      <vt:lpstr>Appetite</vt:lpstr>
      <vt:lpstr>Changes in behavior</vt:lpstr>
      <vt:lpstr>Watch out for rams</vt:lpstr>
      <vt:lpstr>Head butting</vt:lpstr>
      <vt:lpstr>Animal Growth and Development</vt:lpstr>
      <vt:lpstr>Measures of Growth</vt:lpstr>
      <vt:lpstr>Efficiency of growth</vt:lpstr>
      <vt:lpstr>Monitoring growth</vt:lpstr>
      <vt:lpstr>Puberty and Gestation Period</vt:lpstr>
      <vt:lpstr>Animal Health</vt:lpstr>
      <vt:lpstr>Medication</vt:lpstr>
      <vt:lpstr>Diseases</vt:lpstr>
      <vt:lpstr> Enterotoxemia  (overeating disease) </vt:lpstr>
      <vt:lpstr> Internal Parasites (worms) </vt:lpstr>
      <vt:lpstr>Parasite control</vt:lpstr>
      <vt:lpstr>Sore mouth </vt:lpstr>
      <vt:lpstr>Tetanus </vt:lpstr>
      <vt:lpstr>Ringworm  (Club Lamb Fungus) </vt:lpstr>
      <vt:lpstr>Rectal Prolapse </vt:lpstr>
      <vt:lpstr>Polyarthritis  (stiff lamb disease) </vt:lpstr>
      <vt:lpstr>Evaluation of Sheep</vt:lpstr>
      <vt:lpstr>Areas to evaluate</vt:lpstr>
      <vt:lpstr>Balance</vt:lpstr>
      <vt:lpstr>References</vt:lpstr>
    </vt:vector>
  </TitlesOfParts>
  <Company>College of Veterinary Medicine -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Johnson's Lab</dc:creator>
  <cp:lastModifiedBy>VHardy</cp:lastModifiedBy>
  <cp:revision>84</cp:revision>
  <dcterms:created xsi:type="dcterms:W3CDTF">2011-10-20T14:24:17Z</dcterms:created>
  <dcterms:modified xsi:type="dcterms:W3CDTF">2012-01-30T18:32:11Z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0008004024000000000001024120</vt:lpwstr>
  </property>
</Properties>
</file>