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334" r:id="rId12"/>
    <p:sldId id="265" r:id="rId13"/>
    <p:sldId id="273" r:id="rId14"/>
    <p:sldId id="266" r:id="rId15"/>
    <p:sldId id="269" r:id="rId16"/>
    <p:sldId id="270" r:id="rId17"/>
    <p:sldId id="267" r:id="rId18"/>
    <p:sldId id="272" r:id="rId19"/>
    <p:sldId id="328" r:id="rId20"/>
    <p:sldId id="271" r:id="rId21"/>
    <p:sldId id="329" r:id="rId22"/>
    <p:sldId id="33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293" r:id="rId42"/>
    <p:sldId id="295" r:id="rId43"/>
    <p:sldId id="330" r:id="rId44"/>
    <p:sldId id="301" r:id="rId45"/>
    <p:sldId id="296" r:id="rId46"/>
    <p:sldId id="331" r:id="rId47"/>
    <p:sldId id="298" r:id="rId48"/>
    <p:sldId id="299" r:id="rId49"/>
    <p:sldId id="300" r:id="rId50"/>
    <p:sldId id="302" r:id="rId51"/>
    <p:sldId id="332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5" r:id="rId60"/>
    <p:sldId id="312" r:id="rId61"/>
    <p:sldId id="314" r:id="rId62"/>
    <p:sldId id="313" r:id="rId63"/>
    <p:sldId id="316" r:id="rId64"/>
    <p:sldId id="317" r:id="rId65"/>
    <p:sldId id="321" r:id="rId66"/>
    <p:sldId id="318" r:id="rId67"/>
    <p:sldId id="319" r:id="rId68"/>
    <p:sldId id="320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grpSp>
        <p:nvGrpSpPr>
          <p:cNvPr id="5" name="Freeform 9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6" name="Freeform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F0B6-18FD-41D5-AD09-E0B218B21324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5ABBF1-A0ED-455C-B842-A7EAF071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74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77E6-C04A-4008-A69F-2132638C70F4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6645-80E3-46F5-BE97-446D1FEBD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71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622E-3091-4339-B34E-40D91932D375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BB2F-78E1-4CA4-818D-585D525EE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01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F5E5-E187-4B77-BF09-B4002F91EB83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7873-AF47-4CEE-B82A-9C6E692C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25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Freeform 10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7" name="Freeform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6589-D1C3-4BE4-86D5-204269DA5855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E94E-BBEF-4605-A5CC-717A34129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FB70-0B35-44B6-93B0-5F5AFD471DB2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4091-9056-409E-B0ED-C041E1E26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107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FF48-8BE6-43C7-8820-AC21BB771713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077D-822B-419C-B34B-1A299F13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48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910F-8CAE-433D-A552-0728C9D29990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9293-9FE7-4667-B548-F5D7CDBF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04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919-5232-439A-ABBE-EAA9784BBEFD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6279-B5DE-4776-95EC-0CC0F8E1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51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C62-CA6D-421E-BFD4-B73AF0227544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DBC0-CD25-43F4-98F7-1F2A75D14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90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BE1E-126B-4D7F-8C0A-820558424189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05BA-CA8A-45E8-A887-311386EA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4960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" name="Rectangle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8F6BFF-6A74-4BB1-B690-9BFD88936641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26C1A55F-A801-405A-A6A3-DB712EC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23.xml"/><Relationship Id="rId7" Type="http://schemas.openxmlformats.org/officeDocument/2006/relationships/slide" Target="slide5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3.xml"/><Relationship Id="rId4" Type="http://schemas.openxmlformats.org/officeDocument/2006/relationships/slide" Target="slide39.xml"/><Relationship Id="rId9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ylsp.bae.ksu.edu/categories/lesson/5" TargetMode="External"/><Relationship Id="rId3" Type="http://schemas.openxmlformats.org/officeDocument/2006/relationships/hyperlink" Target="http://www.thejudgingconnection.com/pdfs/Swine_Nutrition.pdf" TargetMode="External"/><Relationship Id="rId7" Type="http://schemas.openxmlformats.org/officeDocument/2006/relationships/hyperlink" Target="http://www.pork.org/filelibrary/youth/PQA%20youth%20HAN%20LING%20VERSION7.pdf" TargetMode="External"/><Relationship Id="rId2" Type="http://schemas.openxmlformats.org/officeDocument/2006/relationships/hyperlink" Target="http://www.dpi.qld.gov.au/27_470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.arizona.edu/pubs/animal/az1055.pdf" TargetMode="External"/><Relationship Id="rId5" Type="http://schemas.openxmlformats.org/officeDocument/2006/relationships/hyperlink" Target="http://ucce.ucdavis.edu/files/filelibrary/2328/18366.pdf" TargetMode="External"/><Relationship Id="rId4" Type="http://schemas.openxmlformats.org/officeDocument/2006/relationships/hyperlink" Target="http://extension.usu.edu/cyberlivestock/files/uploads/Basic_Show_Pig.pdf" TargetMode="External"/><Relationship Id="rId9" Type="http://schemas.openxmlformats.org/officeDocument/2006/relationships/hyperlink" Target="http://dasweb.psu.edu/pdf/4hmarketswine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895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0"/>
            <a:ext cx="34972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49213"/>
            <a:ext cx="29638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7511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848225"/>
            <a:ext cx="34972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048250"/>
            <a:ext cx="27416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374900"/>
            <a:ext cx="3508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9050"/>
            <a:ext cx="27511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138"/>
            <a:ext cx="29051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ctangle 1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1768475"/>
            <a:ext cx="9150350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4572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Needle teeth</a:t>
            </a: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4800600" cy="3200400"/>
          </a:xfrm>
        </p:spPr>
      </p:pic>
      <p:sp>
        <p:nvSpPr>
          <p:cNvPr id="2253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295400"/>
            <a:ext cx="3657600" cy="3352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Set of 8 very sharp teeth in swine that are usually removed from days old piglets to prevent injury to other piglets and sow’s udder.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8915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smtClean="0"/>
              <a:t>PSE (Pale, Soft, Exudative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4324350" cy="2962275"/>
          </a:xfrm>
        </p:spPr>
      </p:pic>
      <p:sp>
        <p:nvSpPr>
          <p:cNvPr id="2355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7175"/>
            <a:ext cx="3906838" cy="329247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3200" smtClean="0"/>
              <a:t>Meat characterized by its pale color, lack of firmness, and fluid (exudate) dripping from its cut surfaces.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6161206"/>
            <a:ext cx="22030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Breeds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Berkshire</a:t>
            </a: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1447800"/>
            <a:ext cx="4448175" cy="2743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" y="1371600"/>
            <a:ext cx="3983038" cy="3733800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Originated in England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Black color, white points and nose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Short faced with erect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Early-maturing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Juicy, flavorful, tender meat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Chester White</a:t>
            </a:r>
          </a:p>
        </p:txBody>
      </p:sp>
      <p:pic>
        <p:nvPicPr>
          <p:cNvPr id="2662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517650"/>
            <a:ext cx="4624387" cy="2825750"/>
          </a:xfrm>
        </p:spPr>
      </p:pic>
      <p:sp>
        <p:nvSpPr>
          <p:cNvPr id="266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38100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with drooping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Large litters and excellent mothering 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Duroc</a:t>
            </a:r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305300" cy="307181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527175"/>
            <a:ext cx="3830638" cy="3292475"/>
          </a:xfrm>
        </p:spPr>
        <p:txBody>
          <a:bodyPr rtlCol="0"/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Developed in the United States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Reddish brown in color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Drooping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Quick muscle growth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Aggressive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Hampshire</a:t>
            </a:r>
          </a:p>
        </p:txBody>
      </p:sp>
      <p:pic>
        <p:nvPicPr>
          <p:cNvPr id="2867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462088"/>
            <a:ext cx="4648200" cy="297338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371600"/>
            <a:ext cx="3581400" cy="3733800"/>
          </a:xfrm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Developed in the United States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Black with a white belt and erect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Well-muscled, rapid growers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Excellent mothers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Good tempered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Good carcass quality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534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Landrace</a:t>
            </a:r>
          </a:p>
        </p:txBody>
      </p:sp>
      <p:sp>
        <p:nvSpPr>
          <p:cNvPr id="2969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3962400" cy="3962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Denmark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in color with huge drooping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Longer than other breeds because of extra vertebrae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More confinement adaptable</a:t>
            </a:r>
          </a:p>
        </p:txBody>
      </p:sp>
      <p:pic>
        <p:nvPicPr>
          <p:cNvPr id="29700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294188" cy="2590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458200" cy="812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smtClean="0"/>
              <a:t>Pietrain</a:t>
            </a:r>
          </a:p>
        </p:txBody>
      </p:sp>
      <p:pic>
        <p:nvPicPr>
          <p:cNvPr id="3072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066800"/>
            <a:ext cx="3733800" cy="27813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" y="914400"/>
            <a:ext cx="5143500" cy="4572000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Originated in Belgium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Black and white spotted with erect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High proportion of lean to </a:t>
            </a:r>
            <a:r>
              <a:rPr lang="en-US" sz="2800" dirty="0" smtClean="0"/>
              <a:t>fat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Often carries the gene for Porcine Stress Syndrome </a:t>
            </a:r>
          </a:p>
          <a:p>
            <a:pPr marL="120015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Purebreds rare, instead used in crossbreeding programs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175" y="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Poland China </a:t>
            </a:r>
            <a:endParaRPr lang="en-US" sz="5400" dirty="0"/>
          </a:p>
        </p:txBody>
      </p:sp>
      <p:sp>
        <p:nvSpPr>
          <p:cNvPr id="31747" name="Content Placeholder 5"/>
          <p:cNvSpPr>
            <a:spLocks noGrp="1"/>
          </p:cNvSpPr>
          <p:nvPr>
            <p:ph sz="quarter" idx="13"/>
          </p:nvPr>
        </p:nvSpPr>
        <p:spPr>
          <a:xfrm>
            <a:off x="88900" y="1346200"/>
            <a:ext cx="4575175" cy="4419600"/>
          </a:xfrm>
        </p:spPr>
        <p:txBody>
          <a:bodyPr/>
          <a:lstStyle/>
          <a:p>
            <a:r>
              <a:rPr lang="en-US" sz="2600" smtClean="0"/>
              <a:t>Developed in the United States</a:t>
            </a:r>
          </a:p>
          <a:p>
            <a:r>
              <a:rPr lang="en-US" sz="2600" smtClean="0"/>
              <a:t>Black with white patches, drooping ears, and large size </a:t>
            </a:r>
          </a:p>
          <a:p>
            <a:r>
              <a:rPr lang="en-US" sz="2600" smtClean="0"/>
              <a:t>Maximum weight at any given age</a:t>
            </a:r>
          </a:p>
          <a:p>
            <a:r>
              <a:rPr lang="en-US" sz="2600" smtClean="0"/>
              <a:t>Excellent feeders – gain readily</a:t>
            </a:r>
          </a:p>
          <a:p>
            <a:r>
              <a:rPr lang="en-US" sz="2600" smtClean="0"/>
              <a:t>Quiet nature and hardy constitution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524000"/>
            <a:ext cx="40513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Objectives</a:t>
            </a:r>
            <a:endParaRPr lang="en-US" sz="48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724400"/>
          </a:xfrm>
        </p:spPr>
        <p:txBody>
          <a:bodyPr/>
          <a:lstStyle/>
          <a:p>
            <a:r>
              <a:rPr lang="en-US" sz="2800" smtClean="0">
                <a:hlinkClick r:id="" action="ppaction://hlinkshowjump?jump=nextslide"/>
              </a:rPr>
              <a:t>Terminology</a:t>
            </a:r>
            <a:endParaRPr lang="en-US" sz="2800" smtClean="0"/>
          </a:p>
          <a:p>
            <a:r>
              <a:rPr lang="en-US" sz="2800" smtClean="0">
                <a:hlinkClick r:id="rId2" action="ppaction://hlinksldjump"/>
              </a:rPr>
              <a:t>Breeds</a:t>
            </a:r>
            <a:endParaRPr lang="en-US" sz="2800" smtClean="0"/>
          </a:p>
          <a:p>
            <a:r>
              <a:rPr lang="en-US" sz="2800" smtClean="0">
                <a:hlinkClick r:id="rId3" action="ppaction://hlinksldjump"/>
              </a:rPr>
              <a:t>Management Practices</a:t>
            </a:r>
            <a:endParaRPr lang="en-US" sz="2800" smtClean="0"/>
          </a:p>
          <a:p>
            <a:r>
              <a:rPr lang="en-US" sz="2800" smtClean="0">
                <a:hlinkClick r:id="rId4" action="ppaction://hlinksldjump"/>
              </a:rPr>
              <a:t>Feeding</a:t>
            </a:r>
            <a:endParaRPr lang="en-US" sz="2800" smtClean="0"/>
          </a:p>
          <a:p>
            <a:r>
              <a:rPr lang="en-US" sz="2800" smtClean="0">
                <a:hlinkClick r:id="rId5" action="ppaction://hlinksldjump"/>
              </a:rPr>
              <a:t>Show Preparation</a:t>
            </a:r>
            <a:endParaRPr lang="en-US" sz="2800" smtClean="0"/>
          </a:p>
          <a:p>
            <a:r>
              <a:rPr lang="en-US" sz="2800" smtClean="0">
                <a:hlinkClick r:id="rId6" action="ppaction://hlinksldjump"/>
              </a:rPr>
              <a:t>Animal Behavior</a:t>
            </a:r>
            <a:endParaRPr lang="en-US" sz="2800" smtClean="0"/>
          </a:p>
          <a:p>
            <a:r>
              <a:rPr lang="en-US" sz="2800" smtClean="0">
                <a:hlinkClick r:id="rId7" action="ppaction://hlinksldjump"/>
              </a:rPr>
              <a:t>Animal Growth and Development</a:t>
            </a:r>
            <a:endParaRPr lang="en-US" sz="2800" smtClean="0"/>
          </a:p>
          <a:p>
            <a:r>
              <a:rPr lang="en-US" sz="2800" smtClean="0">
                <a:hlinkClick r:id="rId8" action="ppaction://hlinksldjump"/>
              </a:rPr>
              <a:t>Animal Health</a:t>
            </a:r>
            <a:endParaRPr lang="en-US" sz="2800" smtClean="0"/>
          </a:p>
          <a:p>
            <a:r>
              <a:rPr lang="en-US" sz="2800" smtClean="0">
                <a:hlinkClick r:id="rId9" action="ppaction://hlinksldjump"/>
              </a:rPr>
              <a:t>Evaluation</a:t>
            </a:r>
            <a:endParaRPr lang="en-US" sz="2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Spotted Swine</a:t>
            </a: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267200" cy="3171825"/>
          </a:xfrm>
        </p:spPr>
      </p:pic>
      <p:sp>
        <p:nvSpPr>
          <p:cNvPr id="3277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191000" cy="3352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Black and white spotted with drooping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Able to transmit their fast-gaining, feed efficient, meat qualities to their offspring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Vietnamese potbelly</a:t>
            </a:r>
            <a:endParaRPr lang="en-US" sz="4400" dirty="0"/>
          </a:p>
        </p:txBody>
      </p:sp>
      <p:sp>
        <p:nvSpPr>
          <p:cNvPr id="33795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536700"/>
            <a:ext cx="4191000" cy="3876675"/>
          </a:xfrm>
        </p:spPr>
        <p:txBody>
          <a:bodyPr/>
          <a:lstStyle/>
          <a:p>
            <a:r>
              <a:rPr lang="en-US" sz="2800" smtClean="0"/>
              <a:t>Developed in Vietnam</a:t>
            </a:r>
          </a:p>
          <a:p>
            <a:r>
              <a:rPr lang="en-US" sz="2800" smtClean="0"/>
              <a:t>Average 3-ft long, 15-inches tall, and 70 – 150 lbs</a:t>
            </a:r>
          </a:p>
          <a:p>
            <a:r>
              <a:rPr lang="en-US" sz="2800" smtClean="0"/>
              <a:t>Solid black to solid white with a variety of spots</a:t>
            </a:r>
          </a:p>
          <a:p>
            <a:r>
              <a:rPr lang="en-US" sz="2800" smtClean="0"/>
              <a:t>Used as pets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338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8610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000" smtClean="0"/>
              <a:t>Yorkshire</a:t>
            </a:r>
          </a:p>
        </p:txBody>
      </p:sp>
      <p:pic>
        <p:nvPicPr>
          <p:cNvPr id="3481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76400"/>
            <a:ext cx="4603750" cy="3052763"/>
          </a:xfrm>
        </p:spPr>
      </p:pic>
      <p:sp>
        <p:nvSpPr>
          <p:cNvPr id="348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295400"/>
            <a:ext cx="3962400" cy="38068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with erect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 “Mother breed”- large litters and excellent milking, and mothering 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Muscular with high proportion of lean meat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4600" y="6167665"/>
            <a:ext cx="2428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3620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Management Practices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Methods of Identification</a:t>
            </a:r>
            <a:endParaRPr lang="en-US" sz="40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3200" smtClean="0"/>
              <a:t>Ear notching</a:t>
            </a:r>
          </a:p>
          <a:p>
            <a:r>
              <a:rPr lang="en-US" sz="3200" smtClean="0"/>
              <a:t>Ear tags</a:t>
            </a:r>
          </a:p>
          <a:p>
            <a:r>
              <a:rPr lang="en-US" sz="3200" smtClean="0"/>
              <a:t>Ear tattooing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132138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75100"/>
            <a:ext cx="313213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2667000" y="1524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smtClean="0"/>
              <a:t>Ear Notches</a:t>
            </a: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343400" cy="2884488"/>
          </a:xfrm>
        </p:spPr>
      </p:pic>
      <p:sp>
        <p:nvSpPr>
          <p:cNvPr id="3789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3906838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Method of permanent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Pigs are ear notched using a special type of pliers that leave a V shape in their ear.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2713038" y="0"/>
            <a:ext cx="3382962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smtClean="0"/>
              <a:t>Ear Notching</a:t>
            </a:r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379913" cy="1905000"/>
          </a:xfrm>
        </p:spPr>
      </p:pic>
      <p:sp>
        <p:nvSpPr>
          <p:cNvPr id="389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114800" cy="4114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Depicts both a litter and individual number.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Litter number is placed in the right ear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Pig number placed in the left ear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2590800" y="2286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smtClean="0"/>
              <a:t>Ear tags</a:t>
            </a:r>
          </a:p>
        </p:txBody>
      </p:sp>
      <p:sp>
        <p:nvSpPr>
          <p:cNvPr id="399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4000"/>
            <a:ext cx="4267200" cy="2895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Easily read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Usually used once you have selected which pigs you will keep.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Available in different shapes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06825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2667000" y="762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smtClean="0"/>
              <a:t>Ear tattooing</a:t>
            </a:r>
          </a:p>
        </p:txBody>
      </p:sp>
      <p:pic>
        <p:nvPicPr>
          <p:cNvPr id="4096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775" y="1447800"/>
            <a:ext cx="4060825" cy="3222625"/>
          </a:xfrm>
        </p:spPr>
      </p:pic>
      <p:sp>
        <p:nvSpPr>
          <p:cNvPr id="4096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700" y="1371600"/>
            <a:ext cx="43434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Another form of permanent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The thinner part of the lower ear is most suitable for tattooing.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Processing piglets</a:t>
            </a:r>
            <a:endParaRPr lang="en-US" sz="4800" dirty="0"/>
          </a:p>
        </p:txBody>
      </p:sp>
      <p:sp>
        <p:nvSpPr>
          <p:cNvPr id="41987" name="Content Placeholder 6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76800"/>
          </a:xfrm>
        </p:spPr>
        <p:txBody>
          <a:bodyPr/>
          <a:lstStyle/>
          <a:p>
            <a:r>
              <a:rPr lang="en-US" sz="2800" smtClean="0"/>
              <a:t>Recommended 1-4 days post weaning.</a:t>
            </a:r>
          </a:p>
          <a:p>
            <a:r>
              <a:rPr lang="en-US" sz="2800" smtClean="0"/>
              <a:t>The steps of processing are:</a:t>
            </a:r>
          </a:p>
          <a:p>
            <a:pPr lvl="1"/>
            <a:r>
              <a:rPr lang="en-US" sz="2800" smtClean="0"/>
              <a:t>Clip needle teeth</a:t>
            </a:r>
          </a:p>
          <a:p>
            <a:pPr lvl="1"/>
            <a:r>
              <a:rPr lang="en-US" sz="2800" smtClean="0"/>
              <a:t>Cut navel cord</a:t>
            </a:r>
          </a:p>
          <a:p>
            <a:pPr lvl="1"/>
            <a:r>
              <a:rPr lang="en-US" sz="2800" smtClean="0"/>
              <a:t>Iron injection</a:t>
            </a:r>
          </a:p>
          <a:p>
            <a:pPr lvl="1"/>
            <a:r>
              <a:rPr lang="en-US" sz="2800" smtClean="0"/>
              <a:t>Dock tails</a:t>
            </a:r>
          </a:p>
          <a:p>
            <a:pPr lvl="1"/>
            <a:r>
              <a:rPr lang="en-US" sz="2800" smtClean="0"/>
              <a:t>Castrate males</a:t>
            </a:r>
          </a:p>
          <a:p>
            <a:pPr lvl="1"/>
            <a:r>
              <a:rPr lang="en-US" sz="2800" smtClean="0"/>
              <a:t>Ear notch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2387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Terminology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1363" y="3624263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Clip needle teeth</a:t>
            </a:r>
            <a:endParaRPr lang="en-US" sz="48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0500" y="1333500"/>
            <a:ext cx="8763000" cy="3733800"/>
          </a:xfrm>
        </p:spPr>
        <p:txBody>
          <a:bodyPr/>
          <a:lstStyle/>
          <a:p>
            <a:r>
              <a:rPr lang="en-US" sz="2800" smtClean="0"/>
              <a:t>Piglets have 8 needle teeth located on the sides of upper and low jaws </a:t>
            </a:r>
          </a:p>
          <a:p>
            <a:r>
              <a:rPr lang="en-US" sz="2800" smtClean="0"/>
              <a:t>Clipped to prevent biting of littermates or the sows udder</a:t>
            </a:r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62275"/>
            <a:ext cx="40386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Cut navel cord</a:t>
            </a:r>
            <a:endParaRPr lang="en-US" sz="48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3886200"/>
          </a:xfrm>
        </p:spPr>
        <p:txBody>
          <a:bodyPr/>
          <a:lstStyle/>
          <a:p>
            <a:r>
              <a:rPr lang="en-US" sz="2800" smtClean="0"/>
              <a:t>Cut to approximately 1 to 1 ½ inches in length and dipped in iodine solution.  </a:t>
            </a:r>
          </a:p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46"/>
          <a:stretch>
            <a:fillRect/>
          </a:stretch>
        </p:blipFill>
        <p:spPr bwMode="auto">
          <a:xfrm>
            <a:off x="4276725" y="2667000"/>
            <a:ext cx="45180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Iron injections</a:t>
            </a:r>
            <a:endParaRPr lang="en-US" sz="48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305300"/>
          </a:xfrm>
        </p:spPr>
        <p:txBody>
          <a:bodyPr/>
          <a:lstStyle/>
          <a:p>
            <a:r>
              <a:rPr lang="en-US" sz="2800" smtClean="0"/>
              <a:t>Given to prevent anemia which can result due to the low iron content of milk.</a:t>
            </a:r>
          </a:p>
          <a:p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90700"/>
            <a:ext cx="30845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Dock tails</a:t>
            </a:r>
            <a:endParaRPr lang="en-US" sz="44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105400" cy="4267200"/>
          </a:xfrm>
        </p:spPr>
        <p:txBody>
          <a:bodyPr/>
          <a:lstStyle/>
          <a:p>
            <a:r>
              <a:rPr lang="en-US" sz="2800" smtClean="0"/>
              <a:t>Cut to about 1 inch with side cutters</a:t>
            </a:r>
          </a:p>
          <a:p>
            <a:r>
              <a:rPr lang="en-US" sz="2800" smtClean="0"/>
              <a:t>Prevents tail biting and cannibalism by pen mates and possible infection of tail or spinal cord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09700"/>
            <a:ext cx="2844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Castration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38862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Performed on male market hogs to prevent undesirable boar odor or taint associated with cooked pork from intact males</a:t>
            </a:r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59050"/>
            <a:ext cx="42291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Ear Notching</a:t>
            </a:r>
            <a:endParaRPr lang="en-US" sz="5400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733800"/>
          </a:xfrm>
        </p:spPr>
        <p:txBody>
          <a:bodyPr/>
          <a:lstStyle/>
          <a:p>
            <a:r>
              <a:rPr lang="en-US" sz="2800" smtClean="0"/>
              <a:t>Identifies which litter pigs came from and so determine reproductive ability of sows. </a:t>
            </a:r>
          </a:p>
          <a:p>
            <a:r>
              <a:rPr lang="en-US" sz="2800" smtClean="0"/>
              <a:t>Identifies individual pigs</a:t>
            </a: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438400"/>
            <a:ext cx="4629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Farrowing</a:t>
            </a:r>
            <a:endParaRPr lang="en-US" sz="5400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3657600"/>
          </a:xfrm>
        </p:spPr>
        <p:txBody>
          <a:bodyPr/>
          <a:lstStyle/>
          <a:p>
            <a:r>
              <a:rPr lang="en-US" sz="2800" smtClean="0"/>
              <a:t>Sows moved into farrowing crates or pens one week before farrowing date.</a:t>
            </a:r>
          </a:p>
          <a:p>
            <a:r>
              <a:rPr lang="en-US" sz="2800" smtClean="0"/>
              <a:t>Once farrowing begins, piglets should be delivered in 15-20 minute intervals</a:t>
            </a:r>
          </a:p>
          <a:p>
            <a:r>
              <a:rPr lang="en-US" sz="2800" smtClean="0"/>
              <a:t>Piglets average 2.5 - 4 lbs.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67"/>
          <a:stretch>
            <a:fillRect/>
          </a:stretch>
        </p:blipFill>
        <p:spPr bwMode="auto">
          <a:xfrm>
            <a:off x="4483100" y="3200400"/>
            <a:ext cx="44196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Indications of Farrowing</a:t>
            </a:r>
            <a:endParaRPr lang="en-US" sz="48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267200" cy="3733800"/>
          </a:xfrm>
        </p:spPr>
        <p:txBody>
          <a:bodyPr/>
          <a:lstStyle/>
          <a:p>
            <a:r>
              <a:rPr lang="en-US" sz="2800" smtClean="0"/>
              <a:t>Restlessness</a:t>
            </a:r>
          </a:p>
          <a:p>
            <a:r>
              <a:rPr lang="en-US" sz="2800" smtClean="0"/>
              <a:t>Swelling of vulva</a:t>
            </a:r>
          </a:p>
          <a:p>
            <a:r>
              <a:rPr lang="en-US" sz="2800" smtClean="0"/>
              <a:t>Fullness of udder</a:t>
            </a:r>
          </a:p>
          <a:p>
            <a:r>
              <a:rPr lang="en-US" sz="2800" smtClean="0"/>
              <a:t>Milk letdown</a:t>
            </a:r>
          </a:p>
          <a:p>
            <a:r>
              <a:rPr lang="en-US" sz="2800" smtClean="0"/>
              <a:t>Fluids present from vulva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701800"/>
            <a:ext cx="4235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Farrowing Facilities</a:t>
            </a:r>
            <a:endParaRPr lang="en-US" sz="4800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3733800"/>
          </a:xfrm>
        </p:spPr>
        <p:txBody>
          <a:bodyPr/>
          <a:lstStyle/>
          <a:p>
            <a:r>
              <a:rPr lang="en-US" sz="2600" smtClean="0"/>
              <a:t>Clean, dry, and draft-free</a:t>
            </a:r>
          </a:p>
          <a:p>
            <a:r>
              <a:rPr lang="en-US" sz="2600" smtClean="0"/>
              <a:t>Temperature of 65°F to 75°F with supplemental zone heat for piglets</a:t>
            </a:r>
          </a:p>
          <a:p>
            <a:r>
              <a:rPr lang="en-US" sz="2600" smtClean="0"/>
              <a:t>Guardrails about 6” from pen wall and 8” up from floor to prevent crushing</a:t>
            </a:r>
          </a:p>
          <a:p>
            <a:r>
              <a:rPr lang="en-US" sz="2600" smtClean="0"/>
              <a:t>Crates to restrict the sow - typically 5’ wide and 7’ long</a:t>
            </a:r>
          </a:p>
          <a:p>
            <a:endParaRPr lang="en-US" sz="2600" smtClean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314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248369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/>
              <a:t>Feeding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Boar</a:t>
            </a: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52600"/>
            <a:ext cx="4913313" cy="3340100"/>
          </a:xfrm>
        </p:spPr>
      </p:pic>
      <p:sp>
        <p:nvSpPr>
          <p:cNvPr id="1638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2400" y="1524000"/>
            <a:ext cx="35814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 male of breeding age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886200" y="51054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Berkshire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feeding program</a:t>
            </a:r>
            <a:endParaRPr lang="en-US" sz="4800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02688" cy="4038600"/>
          </a:xfrm>
        </p:spPr>
        <p:txBody>
          <a:bodyPr/>
          <a:lstStyle/>
          <a:p>
            <a:r>
              <a:rPr lang="en-US" sz="2600" smtClean="0"/>
              <a:t>Must balance cost and nutrient requirements</a:t>
            </a:r>
          </a:p>
          <a:p>
            <a:r>
              <a:rPr lang="en-US" sz="2600" smtClean="0"/>
              <a:t>Feed according to the requirements of the animal’s stage of development </a:t>
            </a:r>
          </a:p>
          <a:p>
            <a:r>
              <a:rPr lang="en-US" sz="2600" smtClean="0"/>
              <a:t>Some factors affecting nutrient requirements:</a:t>
            </a:r>
          </a:p>
          <a:p>
            <a:pPr lvl="1"/>
            <a:r>
              <a:rPr lang="en-US" sz="2600" smtClean="0"/>
              <a:t>Quality of the diet: energy, by-products, molds, etc… </a:t>
            </a:r>
          </a:p>
          <a:p>
            <a:pPr lvl="1"/>
            <a:r>
              <a:rPr lang="en-US" sz="2600" smtClean="0"/>
              <a:t>Breed, sex, and genetics of pigs</a:t>
            </a:r>
          </a:p>
          <a:p>
            <a:pPr lvl="1"/>
            <a:r>
              <a:rPr lang="en-US" sz="2600" smtClean="0"/>
              <a:t>Stage of development of pig </a:t>
            </a:r>
          </a:p>
          <a:p>
            <a:pPr lvl="1"/>
            <a:r>
              <a:rPr lang="en-US" sz="2600" smtClean="0"/>
              <a:t>Amount of time to finish pig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6250"/>
            <a:ext cx="37433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" y="23813"/>
            <a:ext cx="8915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Feeding Practices</a:t>
            </a:r>
            <a:endParaRPr lang="en-US" sz="4400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2590800"/>
          </a:xfrm>
        </p:spPr>
        <p:txBody>
          <a:bodyPr/>
          <a:lstStyle/>
          <a:p>
            <a:r>
              <a:rPr lang="en-US" sz="2800" smtClean="0"/>
              <a:t>Self feeders allows young pigs to feed at will </a:t>
            </a:r>
          </a:p>
          <a:p>
            <a:r>
              <a:rPr lang="en-US" sz="2800" smtClean="0"/>
              <a:t>Environmental temperature can affect appetite</a:t>
            </a:r>
          </a:p>
          <a:p>
            <a:pPr lvl="1"/>
            <a:r>
              <a:rPr lang="en-US" sz="2400" smtClean="0"/>
              <a:t>Ideal temperature is 60 to 70° F.</a:t>
            </a:r>
          </a:p>
          <a:p>
            <a:pPr lvl="1"/>
            <a:r>
              <a:rPr lang="en-US" sz="2400" smtClean="0"/>
              <a:t>Wetting pigs down on hot days will cool them off and improve appetite</a:t>
            </a:r>
          </a:p>
          <a:p>
            <a:pPr lvl="1"/>
            <a:endParaRPr lang="en-US" sz="2400" smtClean="0"/>
          </a:p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8" b="111"/>
          <a:stretch>
            <a:fillRect/>
          </a:stretch>
        </p:blipFill>
        <p:spPr bwMode="auto">
          <a:xfrm>
            <a:off x="4032250" y="3352800"/>
            <a:ext cx="4816475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Water</a:t>
            </a:r>
            <a:endParaRPr lang="en-US" sz="54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2362200"/>
          </a:xfrm>
        </p:spPr>
        <p:txBody>
          <a:bodyPr/>
          <a:lstStyle/>
          <a:p>
            <a:r>
              <a:rPr lang="en-US" sz="2800" smtClean="0"/>
              <a:t>Water is the most essential nutrient required by a pig</a:t>
            </a:r>
          </a:p>
          <a:p>
            <a:r>
              <a:rPr lang="en-US" sz="2800" smtClean="0"/>
              <a:t>Always provide fresh, clean water </a:t>
            </a:r>
          </a:p>
          <a:p>
            <a:r>
              <a:rPr lang="en-US" sz="2800" smtClean="0"/>
              <a:t>If pigs are kept outdoors, haul warm water to them during cold weather  </a:t>
            </a:r>
          </a:p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24163"/>
            <a:ext cx="44926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248400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Show preparation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Handling pigs</a:t>
            </a:r>
            <a:endParaRPr lang="en-US" sz="4800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514600"/>
          </a:xfrm>
        </p:spPr>
        <p:txBody>
          <a:bodyPr/>
          <a:lstStyle/>
          <a:p>
            <a:r>
              <a:rPr lang="en-US" sz="2800" smtClean="0"/>
              <a:t>Move slowly and deliberately when driving pigs</a:t>
            </a:r>
          </a:p>
          <a:p>
            <a:r>
              <a:rPr lang="en-US" sz="2800" smtClean="0"/>
              <a:t>Spend time with the pig to help it adjust to human interaction</a:t>
            </a:r>
          </a:p>
          <a:p>
            <a:r>
              <a:rPr lang="en-US" sz="2800" smtClean="0"/>
              <a:t>Practice show ring activities at home and again upon arrival to a show.</a:t>
            </a:r>
          </a:p>
          <a:p>
            <a:endParaRPr lang="en-US" smtClean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1624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Exercise</a:t>
            </a:r>
            <a:endParaRPr lang="en-US" sz="4400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733800"/>
          </a:xfrm>
        </p:spPr>
        <p:txBody>
          <a:bodyPr/>
          <a:lstStyle/>
          <a:p>
            <a:r>
              <a:rPr lang="en-US" sz="2800" smtClean="0"/>
              <a:t>Begin exercising pigs two months before a show</a:t>
            </a:r>
          </a:p>
          <a:p>
            <a:r>
              <a:rPr lang="en-US" sz="2800" smtClean="0"/>
              <a:t>Pigs do not sweat.</a:t>
            </a:r>
          </a:p>
          <a:p>
            <a:pPr lvl="1"/>
            <a:r>
              <a:rPr lang="en-US" sz="2800" smtClean="0"/>
              <a:t>Use caution when exercising to prevent overheating </a:t>
            </a:r>
          </a:p>
          <a:p>
            <a:r>
              <a:rPr lang="en-US" sz="2800" smtClean="0"/>
              <a:t>Use a whip or livestock cane to teach pigs to respond to commands such as turning. </a:t>
            </a:r>
          </a:p>
          <a:p>
            <a:pPr lvl="1"/>
            <a:r>
              <a:rPr lang="en-US" sz="2800" smtClean="0"/>
              <a:t>Do not strike on the ham or hip this will cause the pig to arch it’s back and look unnatural. </a:t>
            </a:r>
          </a:p>
          <a:p>
            <a:pPr lvl="1"/>
            <a:r>
              <a:rPr lang="en-US" sz="2800" smtClean="0"/>
              <a:t>Use gentle taps around the head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2083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equipment</a:t>
            </a:r>
            <a:endParaRPr lang="en-US" sz="4800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038600"/>
          </a:xfrm>
        </p:spPr>
        <p:txBody>
          <a:bodyPr/>
          <a:lstStyle/>
          <a:p>
            <a:r>
              <a:rPr lang="en-US" smtClean="0"/>
              <a:t>garden hose (to wash pig) </a:t>
            </a:r>
          </a:p>
          <a:p>
            <a:r>
              <a:rPr lang="en-US" smtClean="0"/>
              <a:t>rubber boots </a:t>
            </a:r>
          </a:p>
          <a:p>
            <a:r>
              <a:rPr lang="en-US" smtClean="0"/>
              <a:t>small brush that fits in the pocket of your pants </a:t>
            </a:r>
          </a:p>
          <a:p>
            <a:r>
              <a:rPr lang="en-US" smtClean="0"/>
              <a:t>scrub brush </a:t>
            </a:r>
          </a:p>
          <a:p>
            <a:r>
              <a:rPr lang="en-US" smtClean="0"/>
              <a:t>mild soap</a:t>
            </a:r>
          </a:p>
          <a:p>
            <a:r>
              <a:rPr lang="en-US" smtClean="0"/>
              <a:t>clippers </a:t>
            </a:r>
          </a:p>
          <a:p>
            <a:r>
              <a:rPr lang="en-US" smtClean="0"/>
              <a:t>cane </a:t>
            </a:r>
          </a:p>
          <a:p>
            <a:r>
              <a:rPr lang="en-US" smtClean="0"/>
              <a:t>rags (to wash out ears and wipe off feet) </a:t>
            </a:r>
          </a:p>
          <a:p>
            <a:r>
              <a:rPr lang="en-US" smtClean="0"/>
              <a:t>water bucket and feed pan </a:t>
            </a:r>
          </a:p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1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172200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Animal Behavior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Development of Behavior</a:t>
            </a:r>
            <a:endParaRPr lang="en-US" sz="4800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3733800"/>
          </a:xfrm>
        </p:spPr>
        <p:txBody>
          <a:bodyPr/>
          <a:lstStyle/>
          <a:p>
            <a:r>
              <a:rPr lang="en-US" sz="2800" smtClean="0"/>
              <a:t>Genetics and experience determines how an animal behaves</a:t>
            </a:r>
          </a:p>
          <a:p>
            <a:r>
              <a:rPr lang="en-US" sz="2800" smtClean="0"/>
              <a:t>Some pigs are genetic carriers of a porcine stress gene(PSS)</a:t>
            </a:r>
          </a:p>
          <a:p>
            <a:pPr lvl="1"/>
            <a:r>
              <a:rPr lang="en-US" sz="2800" smtClean="0"/>
              <a:t>This can cause increased excitability and nervousness</a:t>
            </a:r>
          </a:p>
          <a:p>
            <a:pPr lvl="1"/>
            <a:r>
              <a:rPr lang="en-US" sz="2800" smtClean="0"/>
              <a:t>Can even lead to death due to extreme stress </a:t>
            </a: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24300"/>
            <a:ext cx="3352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Intelligence</a:t>
            </a:r>
            <a:endParaRPr lang="en-US" sz="4800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52400" y="1330325"/>
            <a:ext cx="8763000" cy="3733800"/>
          </a:xfrm>
        </p:spPr>
        <p:txBody>
          <a:bodyPr/>
          <a:lstStyle/>
          <a:p>
            <a:r>
              <a:rPr lang="en-US" sz="2800" smtClean="0"/>
              <a:t>Pigs are intelligent and curious</a:t>
            </a:r>
          </a:p>
          <a:p>
            <a:r>
              <a:rPr lang="en-US" sz="2800" smtClean="0"/>
              <a:t>They learn quickly and respond well to positive reinforcement. </a:t>
            </a:r>
          </a:p>
          <a:p>
            <a:pPr lvl="1"/>
            <a:r>
              <a:rPr lang="en-US" sz="2800" smtClean="0"/>
              <a:t>It is important to make new experiences positive </a:t>
            </a:r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2385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Sow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76400"/>
            <a:ext cx="4495800" cy="3371850"/>
          </a:xfrm>
        </p:spPr>
      </p:pic>
      <p:sp>
        <p:nvSpPr>
          <p:cNvPr id="174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4000"/>
            <a:ext cx="38100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 mature female that has produced young.</a:t>
            </a: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4343400" y="5097463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Hampshire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Behavior</a:t>
            </a:r>
            <a:endParaRPr lang="en-US" sz="48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6675" y="1204913"/>
            <a:ext cx="8915400" cy="4967287"/>
          </a:xfrm>
        </p:spPr>
        <p:txBody>
          <a:bodyPr/>
          <a:lstStyle/>
          <a:p>
            <a:r>
              <a:rPr lang="en-US" sz="3000" smtClean="0"/>
              <a:t>Pigs frighten easily to unfamiliar sights, smells, and sounds</a:t>
            </a:r>
          </a:p>
          <a:p>
            <a:r>
              <a:rPr lang="en-US" sz="3000" smtClean="0"/>
              <a:t>Sensitive to sharp contrast</a:t>
            </a:r>
          </a:p>
          <a:p>
            <a:pPr lvl="1"/>
            <a:r>
              <a:rPr lang="en-US" sz="3000" smtClean="0"/>
              <a:t>A pig may balk if it sees shadows, puddles, bright spots, change in flooring type or texture, or drains</a:t>
            </a:r>
          </a:p>
          <a:p>
            <a:pPr lvl="1"/>
            <a:endParaRPr lang="en-US" sz="2400" smtClean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3178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Social Hierarchy</a:t>
            </a:r>
            <a:endParaRPr lang="en-US" sz="4800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3657600"/>
          </a:xfrm>
        </p:spPr>
        <p:txBody>
          <a:bodyPr/>
          <a:lstStyle/>
          <a:p>
            <a:r>
              <a:rPr lang="en-US" sz="2800" smtClean="0"/>
              <a:t>The social organization established when unacquainted pigs are initially mixed together</a:t>
            </a:r>
          </a:p>
          <a:p>
            <a:r>
              <a:rPr lang="en-US" sz="2800" smtClean="0"/>
              <a:t>They fight by mouth-to-neck attacks with strong thrusts sideways and upwards, to establish a dominance hierarchy</a:t>
            </a:r>
          </a:p>
          <a:p>
            <a:r>
              <a:rPr lang="en-US" sz="2800" smtClean="0"/>
              <a:t>Hierarchy typically established within 24 hours</a:t>
            </a:r>
          </a:p>
          <a:p>
            <a:pPr lvl="1"/>
            <a:r>
              <a:rPr lang="en-US" sz="2800" smtClean="0"/>
              <a:t>Aggression drops dramatically after about one hour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343400"/>
            <a:ext cx="30940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Rooting</a:t>
            </a:r>
            <a:endParaRPr lang="en-US" sz="48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6513" y="1295400"/>
            <a:ext cx="8839200" cy="3733800"/>
          </a:xfrm>
        </p:spPr>
        <p:txBody>
          <a:bodyPr/>
          <a:lstStyle/>
          <a:p>
            <a:r>
              <a:rPr lang="en-US" sz="2800" smtClean="0"/>
              <a:t>“Rooting” is when the pig tucks its head and uses its snout to push up whatever it comes in contact with. </a:t>
            </a:r>
          </a:p>
          <a:p>
            <a:r>
              <a:rPr lang="en-US" sz="2800" smtClean="0"/>
              <a:t>Natural as opposed to learned behavior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94063"/>
            <a:ext cx="50847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Temperature Regulation</a:t>
            </a:r>
            <a:endParaRPr lang="en-US" sz="4800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181600" cy="4343400"/>
          </a:xfrm>
        </p:spPr>
        <p:txBody>
          <a:bodyPr/>
          <a:lstStyle/>
          <a:p>
            <a:r>
              <a:rPr lang="en-US" sz="2800" smtClean="0"/>
              <a:t>Mature pigs are susceptible to hot conditions</a:t>
            </a:r>
          </a:p>
          <a:p>
            <a:pPr lvl="1"/>
            <a:r>
              <a:rPr lang="en-US" sz="2400" smtClean="0"/>
              <a:t>Seek shade and wallow in mud or water </a:t>
            </a:r>
          </a:p>
          <a:p>
            <a:pPr lvl="1"/>
            <a:r>
              <a:rPr lang="en-US" sz="2400" smtClean="0"/>
              <a:t>more active at night </a:t>
            </a:r>
          </a:p>
          <a:p>
            <a:pPr lvl="1"/>
            <a:r>
              <a:rPr lang="en-US" sz="2400" smtClean="0"/>
              <a:t>Build nests to provide shelter from environmental extremes.</a:t>
            </a:r>
          </a:p>
          <a:p>
            <a:r>
              <a:rPr lang="en-US" sz="2800" smtClean="0"/>
              <a:t>Young pigs are sensitive to cold </a:t>
            </a:r>
          </a:p>
          <a:p>
            <a:pPr lvl="1"/>
            <a:r>
              <a:rPr lang="en-US" sz="2400" smtClean="0"/>
              <a:t>huddle with littermates - 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2766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276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213607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4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13620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Animal Growth  and Development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Measures of growth</a:t>
            </a:r>
            <a:endParaRPr lang="en-US" sz="5400" dirty="0"/>
          </a:p>
        </p:txBody>
      </p:sp>
      <p:sp>
        <p:nvSpPr>
          <p:cNvPr id="68611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3733800"/>
          </a:xfrm>
        </p:spPr>
        <p:txBody>
          <a:bodyPr/>
          <a:lstStyle/>
          <a:p>
            <a:r>
              <a:rPr lang="en-US" sz="2800" smtClean="0"/>
              <a:t>Birth weight</a:t>
            </a:r>
          </a:p>
          <a:p>
            <a:r>
              <a:rPr lang="en-US" sz="2800" smtClean="0"/>
              <a:t>Weaning weight</a:t>
            </a:r>
          </a:p>
          <a:p>
            <a:r>
              <a:rPr lang="en-US" sz="2800" smtClean="0"/>
              <a:t>Days to 270-280 lbs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752600"/>
            <a:ext cx="424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Efficiency of growth</a:t>
            </a:r>
            <a:endParaRPr lang="en-US" sz="4800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724400" cy="4572000"/>
          </a:xfrm>
        </p:spPr>
        <p:txBody>
          <a:bodyPr/>
          <a:lstStyle/>
          <a:p>
            <a:r>
              <a:rPr lang="en-US" sz="2800" smtClean="0"/>
              <a:t>Defined as units of feed per unit of gain</a:t>
            </a:r>
          </a:p>
          <a:p>
            <a:r>
              <a:rPr lang="en-US" sz="2800" smtClean="0"/>
              <a:t>In swine, the feed conversion is 3.5:1 </a:t>
            </a:r>
          </a:p>
          <a:p>
            <a:pPr lvl="1"/>
            <a:r>
              <a:rPr lang="en-US" sz="2800" smtClean="0"/>
              <a:t>Every 3.5 lbs. of feed should result in one pound of gain.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600200"/>
            <a:ext cx="3619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Puberty and Gestation period</a:t>
            </a:r>
            <a:endParaRPr lang="en-US" sz="4400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057650"/>
          </a:xfrm>
        </p:spPr>
        <p:txBody>
          <a:bodyPr/>
          <a:lstStyle/>
          <a:p>
            <a:r>
              <a:rPr lang="en-US" sz="2800" smtClean="0"/>
              <a:t>Puberty: 5-8 months of age</a:t>
            </a:r>
          </a:p>
          <a:p>
            <a:r>
              <a:rPr lang="en-US" sz="2800" smtClean="0"/>
              <a:t>Gestation length: 110-120 days (114 average)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828800"/>
            <a:ext cx="38957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248400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Animal Health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153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Diseases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Gilt</a:t>
            </a: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76400"/>
            <a:ext cx="4787900" cy="2895600"/>
          </a:xfrm>
        </p:spPr>
      </p:pic>
      <p:sp>
        <p:nvSpPr>
          <p:cNvPr id="1843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4000"/>
            <a:ext cx="38862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An immature female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089400" y="4564063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Spots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Swine Dysentery (Scours)</a:t>
            </a:r>
            <a:endParaRPr lang="en-US" sz="4400" dirty="0"/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6096000" cy="4419600"/>
          </a:xfrm>
        </p:spPr>
        <p:txBody>
          <a:bodyPr/>
          <a:lstStyle/>
          <a:p>
            <a:r>
              <a:rPr lang="en-US" sz="2800" smtClean="0"/>
              <a:t>Body system affected: gastrointestinal</a:t>
            </a:r>
          </a:p>
          <a:p>
            <a:r>
              <a:rPr lang="en-US" sz="2800" smtClean="0"/>
              <a:t>Cause: bacteria</a:t>
            </a:r>
          </a:p>
          <a:p>
            <a:r>
              <a:rPr lang="en-US" sz="2800" smtClean="0"/>
              <a:t>Type of swine affected: 8-14 weeks old</a:t>
            </a:r>
          </a:p>
          <a:p>
            <a:r>
              <a:rPr lang="en-US" sz="2800" smtClean="0"/>
              <a:t>Treatment: antibiotics, sanitation</a:t>
            </a:r>
          </a:p>
          <a:p>
            <a:r>
              <a:rPr lang="en-US" sz="2800" smtClean="0"/>
              <a:t>Symptoms: slows growth of pig; loose, frequent, off-colored feces; lethargy; dehydration</a:t>
            </a:r>
          </a:p>
        </p:txBody>
      </p:sp>
      <p:pic>
        <p:nvPicPr>
          <p:cNvPr id="737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31099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76200"/>
            <a:ext cx="8991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Actinobacillus</a:t>
            </a:r>
            <a:br>
              <a:rPr lang="en-US" sz="4400" dirty="0" smtClean="0"/>
            </a:br>
            <a:r>
              <a:rPr lang="en-US" sz="4400" dirty="0" smtClean="0"/>
              <a:t>(Haemophilus Pneumonia)</a:t>
            </a:r>
            <a:endParaRPr lang="en-US" sz="4400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4267200"/>
          </a:xfrm>
        </p:spPr>
        <p:txBody>
          <a:bodyPr/>
          <a:lstStyle/>
          <a:p>
            <a:r>
              <a:rPr lang="en-US" sz="2800" smtClean="0"/>
              <a:t>Body system affected: respiratory</a:t>
            </a:r>
          </a:p>
          <a:p>
            <a:r>
              <a:rPr lang="en-US" sz="2800" smtClean="0"/>
              <a:t>Cause: bacteria</a:t>
            </a:r>
          </a:p>
          <a:p>
            <a:r>
              <a:rPr lang="en-US" sz="2800" smtClean="0"/>
              <a:t>Type of swine affected: growing-finishing swine</a:t>
            </a:r>
          </a:p>
          <a:p>
            <a:r>
              <a:rPr lang="en-US" sz="2800" smtClean="0"/>
              <a:t>Treatment: antibiotics</a:t>
            </a:r>
          </a:p>
          <a:p>
            <a:r>
              <a:rPr lang="en-US" sz="2800" smtClean="0"/>
              <a:t>Prevention: Vaccine</a:t>
            </a:r>
          </a:p>
          <a:p>
            <a:r>
              <a:rPr lang="en-US" sz="2800" smtClean="0"/>
              <a:t>Symptoms:  abdominal breathing, high fever, sudden death</a:t>
            </a:r>
          </a:p>
        </p:txBody>
      </p:sp>
      <p:pic>
        <p:nvPicPr>
          <p:cNvPr id="747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286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Leptospirosis</a:t>
            </a:r>
            <a:endParaRPr lang="en-US" sz="4800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3886200"/>
          </a:xfrm>
        </p:spPr>
        <p:txBody>
          <a:bodyPr/>
          <a:lstStyle/>
          <a:p>
            <a:r>
              <a:rPr lang="en-US" sz="2800" smtClean="0"/>
              <a:t>Body system affected: reproductive</a:t>
            </a:r>
          </a:p>
          <a:p>
            <a:r>
              <a:rPr lang="en-US" sz="2800" smtClean="0"/>
              <a:t>Cause: bacteria</a:t>
            </a:r>
          </a:p>
          <a:p>
            <a:r>
              <a:rPr lang="en-US" sz="2800" smtClean="0"/>
              <a:t>Type of Swine affected: boars and sows</a:t>
            </a:r>
          </a:p>
          <a:p>
            <a:r>
              <a:rPr lang="en-US" sz="2800" smtClean="0"/>
              <a:t>Prevention: vaccination program</a:t>
            </a:r>
          </a:p>
          <a:p>
            <a:r>
              <a:rPr lang="en-US" sz="2800" smtClean="0"/>
              <a:t>Symptoms: results in abortion and stillbirths</a:t>
            </a:r>
          </a:p>
          <a:p>
            <a:r>
              <a:rPr lang="en-US" sz="2800" smtClean="0"/>
              <a:t>Transmissible to humans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Porcine Reproductive  and Respiratory Syndrome</a:t>
            </a:r>
            <a:endParaRPr lang="en-US" sz="4000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3733800"/>
          </a:xfrm>
        </p:spPr>
        <p:txBody>
          <a:bodyPr/>
          <a:lstStyle/>
          <a:p>
            <a:r>
              <a:rPr lang="en-US" sz="2800" smtClean="0"/>
              <a:t>Body system affected: reproductive and respiratory</a:t>
            </a:r>
          </a:p>
          <a:p>
            <a:r>
              <a:rPr lang="en-US" sz="2800" smtClean="0"/>
              <a:t>Cause: virus</a:t>
            </a:r>
          </a:p>
          <a:p>
            <a:r>
              <a:rPr lang="en-US" sz="2800" smtClean="0"/>
              <a:t>Type of swine affected: all </a:t>
            </a:r>
          </a:p>
          <a:p>
            <a:r>
              <a:rPr lang="en-US" sz="2800" smtClean="0"/>
              <a:t>Symptoms: birth of premature litters; stillborns; increased preweaning illness in piglets; respiratory disease in the nursery</a:t>
            </a: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Porcine Stress Syndrome(PSS)</a:t>
            </a:r>
            <a:endParaRPr lang="en-US" sz="4000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724400"/>
          </a:xfrm>
        </p:spPr>
        <p:txBody>
          <a:bodyPr/>
          <a:lstStyle/>
          <a:p>
            <a:r>
              <a:rPr lang="en-US" sz="2800" smtClean="0"/>
              <a:t>Body system affected: nervous</a:t>
            </a:r>
          </a:p>
          <a:p>
            <a:r>
              <a:rPr lang="en-US" sz="2800" smtClean="0"/>
              <a:t>Cause: genetic</a:t>
            </a:r>
          </a:p>
          <a:p>
            <a:r>
              <a:rPr lang="en-US" sz="2800" smtClean="0"/>
              <a:t>Symptoms/signs: the onset is sudden with muscle tremors, twitching of the face and rapid respiration, skin becomes red and blotched. </a:t>
            </a:r>
          </a:p>
          <a:p>
            <a:r>
              <a:rPr lang="en-US" sz="2800" smtClean="0"/>
              <a:t>Treatment: ineffective </a:t>
            </a:r>
          </a:p>
          <a:p>
            <a:r>
              <a:rPr lang="en-US" sz="2800" smtClean="0"/>
              <a:t>Prevention: cull animals that carry the gene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PSS Cont’d</a:t>
            </a:r>
            <a:endParaRPr lang="en-US" sz="4800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038600"/>
          </a:xfrm>
        </p:spPr>
        <p:txBody>
          <a:bodyPr/>
          <a:lstStyle/>
          <a:p>
            <a:r>
              <a:rPr lang="en-US" sz="2800" smtClean="0"/>
              <a:t>Presence of the porcine stress gene in the show pig industry is one of the contributors to “dead or downer” pigs and poor pork quality. </a:t>
            </a:r>
          </a:p>
          <a:p>
            <a:r>
              <a:rPr lang="en-US" sz="2800" smtClean="0"/>
              <a:t>Stress positive pigs exhibit  extreme nervousness and excitability when exposed to stressful situations resulting in PSE pork and increased death loss.</a:t>
            </a:r>
          </a:p>
          <a:p>
            <a:r>
              <a:rPr lang="en-US" sz="2800" smtClean="0"/>
              <a:t>Show pig producers should use animals that are stress gene negative (NN) to prevent these problems.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Parasites</a:t>
            </a:r>
            <a:endParaRPr lang="en-US" sz="54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3733800"/>
          </a:xfrm>
        </p:spPr>
        <p:txBody>
          <a:bodyPr/>
          <a:lstStyle/>
          <a:p>
            <a:r>
              <a:rPr lang="en-US" sz="2800" smtClean="0"/>
              <a:t>Common Types: Mange, Lice, Roundworms,  Threadworms, and Nodular worms</a:t>
            </a:r>
          </a:p>
          <a:p>
            <a:r>
              <a:rPr lang="en-US" sz="2800" smtClean="0"/>
              <a:t>Causes: lack of sanitation</a:t>
            </a:r>
          </a:p>
          <a:p>
            <a:r>
              <a:rPr lang="en-US" sz="2800" smtClean="0"/>
              <a:t>Treatment: spraying with insecticides for mange and lice use of deworming agents on worms</a:t>
            </a:r>
          </a:p>
          <a:p>
            <a:r>
              <a:rPr lang="en-US" sz="2800" smtClean="0"/>
              <a:t>Symptoms: presence of the parasite on the hair or in the feces, loss of hair and scaling of skin, reduced performance.</a:t>
            </a:r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7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981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172200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4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Evaluation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Areas to evaluate</a:t>
            </a:r>
            <a:endParaRPr lang="en-US" sz="4800" dirty="0"/>
          </a:p>
        </p:txBody>
      </p:sp>
      <p:sp>
        <p:nvSpPr>
          <p:cNvPr id="81923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752600"/>
          </a:xfrm>
        </p:spPr>
        <p:txBody>
          <a:bodyPr/>
          <a:lstStyle/>
          <a:p>
            <a:r>
              <a:rPr lang="en-US" sz="2800" smtClean="0"/>
              <a:t>Muscle: forearm, shoulder, top, loin, rump, ham</a:t>
            </a:r>
          </a:p>
          <a:p>
            <a:r>
              <a:rPr lang="en-US" sz="2800" smtClean="0"/>
              <a:t>Fat cover: jowls, behind the shoulder, over the top, rear and fore flanks and underline</a:t>
            </a:r>
          </a:p>
        </p:txBody>
      </p:sp>
      <p:pic>
        <p:nvPicPr>
          <p:cNvPr id="819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6675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Soundness</a:t>
            </a:r>
            <a:endParaRPr lang="en-US" sz="5400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038600"/>
          </a:xfrm>
        </p:spPr>
        <p:txBody>
          <a:bodyPr/>
          <a:lstStyle/>
          <a:p>
            <a:r>
              <a:rPr lang="en-US" sz="2800" smtClean="0"/>
              <a:t>Pig should grow, develop, and move correctly</a:t>
            </a:r>
          </a:p>
          <a:p>
            <a:r>
              <a:rPr lang="en-US" sz="2800" smtClean="0"/>
              <a:t>Front legs are straight when viewed from the front</a:t>
            </a:r>
          </a:p>
          <a:p>
            <a:r>
              <a:rPr lang="en-US" sz="2800" smtClean="0"/>
              <a:t>Toes should point straight forward and each toe should be the same size</a:t>
            </a:r>
          </a:p>
          <a:p>
            <a:r>
              <a:rPr lang="en-US" sz="2800" smtClean="0"/>
              <a:t>Rear legs should be straight when viewed from the rear of the pig 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Barrow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4000"/>
            <a:ext cx="3382963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 castrated male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676400"/>
            <a:ext cx="466566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249738" y="4826000"/>
            <a:ext cx="466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Poland China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Muscle</a:t>
            </a:r>
            <a:endParaRPr lang="en-US" sz="5400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429000"/>
          </a:xfrm>
        </p:spPr>
        <p:txBody>
          <a:bodyPr/>
          <a:lstStyle/>
          <a:p>
            <a:r>
              <a:rPr lang="en-US" sz="2800" smtClean="0"/>
              <a:t>Wider through the center and lower part of the ham than the top (rump) part. </a:t>
            </a:r>
          </a:p>
          <a:p>
            <a:r>
              <a:rPr lang="en-US" sz="2800" smtClean="0"/>
              <a:t>The loin should be wide with a deep groove down the center and rounded on the edges (butterfly shape). </a:t>
            </a:r>
          </a:p>
          <a:p>
            <a:r>
              <a:rPr lang="en-US" sz="2800" smtClean="0"/>
              <a:t>Wide in the shoulders and chest floor</a:t>
            </a:r>
          </a:p>
        </p:txBody>
      </p:sp>
      <p:pic>
        <p:nvPicPr>
          <p:cNvPr id="839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862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Frame Size</a:t>
            </a:r>
            <a:endParaRPr lang="en-US" sz="6000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981200"/>
          </a:xfrm>
        </p:spPr>
        <p:txBody>
          <a:bodyPr/>
          <a:lstStyle/>
          <a:p>
            <a:r>
              <a:rPr lang="en-US" sz="2800" smtClean="0"/>
              <a:t>Refers to the skeletal size of the pig</a:t>
            </a:r>
          </a:p>
          <a:p>
            <a:r>
              <a:rPr lang="en-US" sz="2800" smtClean="0"/>
              <a:t>Should have a long neck, tall with long legs, and long body</a:t>
            </a:r>
          </a:p>
          <a:p>
            <a:r>
              <a:rPr lang="en-US" sz="2800" smtClean="0"/>
              <a:t>Long from shoulder to ham. </a:t>
            </a:r>
          </a:p>
          <a:p>
            <a:endParaRPr lang="en-US" smtClean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3276600"/>
            <a:ext cx="51974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General appearance</a:t>
            </a:r>
            <a:endParaRPr lang="en-US" sz="4800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2438400"/>
          </a:xfrm>
        </p:spPr>
        <p:txBody>
          <a:bodyPr/>
          <a:lstStyle/>
          <a:p>
            <a:r>
              <a:rPr lang="en-US" sz="2800" smtClean="0"/>
              <a:t>Referred to as “eye appeal”</a:t>
            </a:r>
          </a:p>
          <a:p>
            <a:r>
              <a:rPr lang="en-US" sz="2800" smtClean="0"/>
              <a:t>Pig should appear balanced</a:t>
            </a:r>
          </a:p>
          <a:p>
            <a:r>
              <a:rPr lang="en-US" sz="2800" smtClean="0"/>
              <a:t>Blemishes apparent in a young pig are often magnified in a finished pig</a:t>
            </a:r>
          </a:p>
          <a:p>
            <a:endParaRPr lang="en-US" smtClean="0"/>
          </a:p>
        </p:txBody>
      </p:sp>
      <p:pic>
        <p:nvPicPr>
          <p:cNvPr id="860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3429000"/>
            <a:ext cx="46847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163347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rId3" action="ppaction://hlinksldjump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u="sng" smtClean="0">
                <a:hlinkClick r:id="rId2"/>
              </a:rPr>
              <a:t>http://www.dpi.qld.gov.au/27_4705.htm</a:t>
            </a:r>
            <a:endParaRPr lang="en-US" smtClean="0"/>
          </a:p>
          <a:p>
            <a:r>
              <a:rPr lang="en-US" u="sng" smtClean="0">
                <a:hlinkClick r:id="rId3"/>
              </a:rPr>
              <a:t>http://www.thejudgingconnection.com/pdfs/Swine_Nutrition.pdf</a:t>
            </a:r>
            <a:endParaRPr lang="en-US" smtClean="0"/>
          </a:p>
          <a:p>
            <a:r>
              <a:rPr lang="en-US" u="sng" smtClean="0">
                <a:hlinkClick r:id="rId4"/>
              </a:rPr>
              <a:t>http://extension.usu.edu/cyberlivestock/files/uploads/Basic_Show_Pig.pdf</a:t>
            </a:r>
            <a:endParaRPr lang="en-US" smtClean="0"/>
          </a:p>
          <a:p>
            <a:r>
              <a:rPr lang="en-US" u="sng" smtClean="0">
                <a:hlinkClick r:id="rId5"/>
              </a:rPr>
              <a:t>http://ucce.ucdavis.edu/files/filelibrary/2328/18366.pdf</a:t>
            </a:r>
            <a:endParaRPr lang="en-US" smtClean="0"/>
          </a:p>
          <a:p>
            <a:r>
              <a:rPr lang="en-US" u="sng" smtClean="0">
                <a:hlinkClick r:id="rId6"/>
              </a:rPr>
              <a:t>http://ag.arizona.edu/pubs/animal/az1055.pdf</a:t>
            </a:r>
            <a:endParaRPr lang="en-US" smtClean="0"/>
          </a:p>
          <a:p>
            <a:r>
              <a:rPr lang="en-US" u="sng" smtClean="0">
                <a:hlinkClick r:id="rId7"/>
              </a:rPr>
              <a:t>http://www.pork.org/filelibrary/youth/PQA%20youth%20HAN%20LING%20VERSION7.pdf</a:t>
            </a:r>
            <a:endParaRPr lang="en-US" smtClean="0"/>
          </a:p>
          <a:p>
            <a:r>
              <a:rPr lang="en-US" u="sng" smtClean="0">
                <a:hlinkClick r:id="rId8"/>
              </a:rPr>
              <a:t>http://ylsp.bae.ksu.edu/categories/lesson/5</a:t>
            </a:r>
            <a:endParaRPr lang="en-US" smtClean="0"/>
          </a:p>
          <a:p>
            <a:r>
              <a:rPr lang="en-US" u="sng" smtClean="0">
                <a:hlinkClick r:id="rId9"/>
              </a:rPr>
              <a:t>http://dasweb.psu.edu/pdf/4hmarketswine.pdf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Farrow</a:t>
            </a:r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050" y="1600200"/>
            <a:ext cx="4883150" cy="3276600"/>
          </a:xfrm>
        </p:spPr>
      </p:pic>
      <p:sp>
        <p:nvSpPr>
          <p:cNvPr id="2048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3382963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Act of giving birth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3962400" y="49530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Yorkshire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smtClean="0"/>
              <a:t>Feeder Pig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267200" cy="3200400"/>
          </a:xfrm>
        </p:spPr>
      </p:pic>
      <p:sp>
        <p:nvSpPr>
          <p:cNvPr id="2150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447800"/>
            <a:ext cx="39624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 weaned pig ready to finish for slaughter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622800" y="48006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Pietrain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1742</TotalTime>
  <Words>1844</Words>
  <Application>Microsoft Office PowerPoint</Application>
  <PresentationFormat>On-screen Show (4:3)</PresentationFormat>
  <Paragraphs>308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Urban Pop</vt:lpstr>
      <vt:lpstr>PowerPoint Presentation</vt:lpstr>
      <vt:lpstr>Objectives</vt:lpstr>
      <vt:lpstr>Terminology</vt:lpstr>
      <vt:lpstr>Boar</vt:lpstr>
      <vt:lpstr>Sow</vt:lpstr>
      <vt:lpstr>Gilt</vt:lpstr>
      <vt:lpstr>Barrow</vt:lpstr>
      <vt:lpstr>Farrow</vt:lpstr>
      <vt:lpstr>Feeder Pig</vt:lpstr>
      <vt:lpstr>Needle teeth</vt:lpstr>
      <vt:lpstr>PSE (Pale, Soft, Exudative</vt:lpstr>
      <vt:lpstr>Breeds</vt:lpstr>
      <vt:lpstr>Berkshire</vt:lpstr>
      <vt:lpstr>Chester White</vt:lpstr>
      <vt:lpstr>Duroc</vt:lpstr>
      <vt:lpstr>Hampshire</vt:lpstr>
      <vt:lpstr>Landrace</vt:lpstr>
      <vt:lpstr>Pietrain</vt:lpstr>
      <vt:lpstr>Poland China </vt:lpstr>
      <vt:lpstr>Spotted Swine</vt:lpstr>
      <vt:lpstr>Vietnamese potbelly</vt:lpstr>
      <vt:lpstr>Yorkshire</vt:lpstr>
      <vt:lpstr>Management Practices</vt:lpstr>
      <vt:lpstr>Methods of Identification</vt:lpstr>
      <vt:lpstr>Ear Notches</vt:lpstr>
      <vt:lpstr>Ear Notching</vt:lpstr>
      <vt:lpstr>Ear tags</vt:lpstr>
      <vt:lpstr>Ear tattooing</vt:lpstr>
      <vt:lpstr>Processing piglets</vt:lpstr>
      <vt:lpstr>Clip needle teeth</vt:lpstr>
      <vt:lpstr>Cut navel cord</vt:lpstr>
      <vt:lpstr>Iron injections</vt:lpstr>
      <vt:lpstr>Dock tails</vt:lpstr>
      <vt:lpstr>Castration</vt:lpstr>
      <vt:lpstr>Ear Notching</vt:lpstr>
      <vt:lpstr>Farrowing</vt:lpstr>
      <vt:lpstr>Indications of Farrowing</vt:lpstr>
      <vt:lpstr>Farrowing Facilities</vt:lpstr>
      <vt:lpstr>Feeding</vt:lpstr>
      <vt:lpstr>feeding program</vt:lpstr>
      <vt:lpstr>Feeding Practices</vt:lpstr>
      <vt:lpstr>Water</vt:lpstr>
      <vt:lpstr>Show preparation</vt:lpstr>
      <vt:lpstr>Handling pigs</vt:lpstr>
      <vt:lpstr>Exercise</vt:lpstr>
      <vt:lpstr>equipment</vt:lpstr>
      <vt:lpstr>Animal Behavior</vt:lpstr>
      <vt:lpstr>Development of Behavior</vt:lpstr>
      <vt:lpstr>Intelligence</vt:lpstr>
      <vt:lpstr>Behavior</vt:lpstr>
      <vt:lpstr>Social Hierarchy</vt:lpstr>
      <vt:lpstr>Rooting</vt:lpstr>
      <vt:lpstr>Temperature Regulation</vt:lpstr>
      <vt:lpstr>Animal Growth  and Development</vt:lpstr>
      <vt:lpstr>Measures of growth</vt:lpstr>
      <vt:lpstr>Efficiency of growth</vt:lpstr>
      <vt:lpstr>Puberty and Gestation period</vt:lpstr>
      <vt:lpstr>Animal Health</vt:lpstr>
      <vt:lpstr>Diseases</vt:lpstr>
      <vt:lpstr>Swine Dysentery (Scours)</vt:lpstr>
      <vt:lpstr>Actinobacillus (Haemophilus Pneumonia)</vt:lpstr>
      <vt:lpstr>Leptospirosis</vt:lpstr>
      <vt:lpstr>Porcine Reproductive  and Respiratory Syndrome</vt:lpstr>
      <vt:lpstr>Porcine Stress Syndrome(PSS)</vt:lpstr>
      <vt:lpstr>PSS Cont’d</vt:lpstr>
      <vt:lpstr>Parasites</vt:lpstr>
      <vt:lpstr>Evaluation</vt:lpstr>
      <vt:lpstr>Areas to evaluate</vt:lpstr>
      <vt:lpstr>Soundness</vt:lpstr>
      <vt:lpstr>Muscle</vt:lpstr>
      <vt:lpstr>Frame Size</vt:lpstr>
      <vt:lpstr>General appearance</vt:lpstr>
      <vt:lpstr>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VHardy</cp:lastModifiedBy>
  <cp:revision>124</cp:revision>
  <dcterms:created xsi:type="dcterms:W3CDTF">2011-11-01T16:07:17Z</dcterms:created>
  <dcterms:modified xsi:type="dcterms:W3CDTF">2012-01-30T18:26:32Z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0008006a22000000000001024120</vt:lpwstr>
  </property>
</Properties>
</file>